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5" r:id="rId2"/>
    <p:sldId id="286" r:id="rId3"/>
    <p:sldId id="282" r:id="rId4"/>
    <p:sldId id="283" r:id="rId5"/>
    <p:sldId id="275" r:id="rId6"/>
    <p:sldId id="276" r:id="rId7"/>
    <p:sldId id="277" r:id="rId8"/>
    <p:sldId id="266" r:id="rId9"/>
    <p:sldId id="287" r:id="rId10"/>
    <p:sldId id="274" r:id="rId11"/>
    <p:sldId id="264" r:id="rId12"/>
    <p:sldId id="288" r:id="rId13"/>
    <p:sldId id="289" r:id="rId14"/>
    <p:sldId id="281" r:id="rId15"/>
  </p:sldIdLst>
  <p:sldSz cx="9144000" cy="6858000" type="screen4x3"/>
  <p:notesSz cx="6858000" cy="9144000"/>
  <p:embeddedFontLst>
    <p:embeddedFont>
      <p:font typeface="Tahoma" pitchFamily="34" charset="0"/>
      <p:regular r:id="rId17"/>
      <p:bold r:id="rId18"/>
    </p:embeddedFont>
    <p:embeddedFont>
      <p:font typeface="Arial Black" pitchFamily="34" charset="0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Verdana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3" autoAdjust="0"/>
  </p:normalViewPr>
  <p:slideViewPr>
    <p:cSldViewPr>
      <p:cViewPr>
        <p:scale>
          <a:sx n="100" d="100"/>
          <a:sy n="100" d="100"/>
        </p:scale>
        <p:origin x="-516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177CC-2109-4A2B-B6DF-583099688616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21378-D79A-4C3B-9278-A57AAF03D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86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1378-D79A-4C3B-9278-A57AAF03D09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05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8DFBB-0E81-4E4A-9E79-EF2026DFD05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1F7C0-6F71-4926-9D43-F2DC5738F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92696"/>
            <a:ext cx="839204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"ARES": </a:t>
            </a:r>
            <a:endParaRPr lang="en-US" sz="5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5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Стресс-дифрактометр</a:t>
            </a:r>
            <a:r>
              <a:rPr lang="ru-RU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en-US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реакторного </a:t>
            </a:r>
            <a:endParaRPr lang="en-US" sz="5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комплекса ПИК</a:t>
            </a:r>
            <a:endParaRPr lang="ru-RU" sz="5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9196" y="4435574"/>
            <a:ext cx="7398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Алексей Е. Соколов        </a:t>
            </a:r>
          </a:p>
          <a:p>
            <a:r>
              <a:rPr lang="ru-RU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ПИЯФ НИЦ КИ</a:t>
            </a:r>
            <a:endParaRPr lang="ru-RU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diffraction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993108"/>
            <a:ext cx="2666095" cy="1748260"/>
          </a:xfrm>
          <a:prstGeom prst="rect">
            <a:avLst/>
          </a:prstGeom>
        </p:spPr>
      </p:pic>
      <p:pic>
        <p:nvPicPr>
          <p:cNvPr id="8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805264"/>
            <a:ext cx="864096" cy="81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877272"/>
            <a:ext cx="581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требования к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стресс-дифрактометру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4056"/>
            <a:ext cx="9144000" cy="558924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Verdana" pitchFamily="34" charset="0"/>
              </a:rPr>
              <a:t>Инструмент </a:t>
            </a:r>
            <a:r>
              <a:rPr lang="ru-RU" sz="1800" dirty="0" smtClean="0">
                <a:latin typeface="Verdana" pitchFamily="34" charset="0"/>
              </a:rPr>
              <a:t>должен обеспечить выделение </a:t>
            </a:r>
            <a:r>
              <a:rPr lang="ru-RU" sz="1800" dirty="0" smtClean="0">
                <a:latin typeface="Verdana" pitchFamily="34" charset="0"/>
              </a:rPr>
              <a:t>конечного </a:t>
            </a:r>
            <a:r>
              <a:rPr lang="ru-RU" sz="1800" dirty="0" smtClean="0">
                <a:latin typeface="Verdana" pitchFamily="34" charset="0"/>
              </a:rPr>
              <a:t>пробного объёма</a:t>
            </a:r>
            <a:r>
              <a:rPr lang="en-US" sz="1800" dirty="0" smtClean="0">
                <a:latin typeface="Verdana" pitchFamily="34" charset="0"/>
              </a:rPr>
              <a:t> (10-30 </a:t>
            </a:r>
            <a:r>
              <a:rPr lang="ru-RU" sz="1800" dirty="0" smtClean="0">
                <a:latin typeface="Verdana" pitchFamily="34" charset="0"/>
              </a:rPr>
              <a:t>мм</a:t>
            </a:r>
            <a:r>
              <a:rPr lang="en-US" sz="1800" baseline="30000" dirty="0" smtClean="0">
                <a:latin typeface="Verdana" pitchFamily="34" charset="0"/>
              </a:rPr>
              <a:t>3</a:t>
            </a:r>
            <a:r>
              <a:rPr lang="en-US" sz="1800" dirty="0" smtClean="0">
                <a:latin typeface="Verdana" pitchFamily="34" charset="0"/>
              </a:rPr>
              <a:t>)</a:t>
            </a:r>
            <a:r>
              <a:rPr lang="ru-RU" sz="1800" dirty="0" smtClean="0">
                <a:latin typeface="Verdana" pitchFamily="34" charset="0"/>
              </a:rPr>
              <a:t>, в котором производятся измерения</a:t>
            </a:r>
            <a:r>
              <a:rPr lang="en-US" sz="1800" dirty="0" smtClean="0">
                <a:latin typeface="Verdana" pitchFamily="34" charset="0"/>
              </a:rPr>
              <a:t>.</a:t>
            </a:r>
          </a:p>
          <a:p>
            <a:r>
              <a:rPr lang="ru-RU" sz="1800" dirty="0" smtClean="0">
                <a:latin typeface="Verdana" pitchFamily="34" charset="0"/>
              </a:rPr>
              <a:t>Инструмент оценивает вариацию межплоскостных расстояний внутри образца с шагом сканирования, определяемым размерами пробного объёма (несколько миллиметров). Следовательно требуется наличие стола, обеспечивающего перемещение образца в 3-х направлениях.</a:t>
            </a:r>
            <a:r>
              <a:rPr lang="en-US" sz="1800" dirty="0" smtClean="0">
                <a:latin typeface="Verdana" pitchFamily="34" charset="0"/>
              </a:rPr>
              <a:t> </a:t>
            </a:r>
          </a:p>
          <a:p>
            <a:r>
              <a:rPr lang="ru-RU" sz="1800" dirty="0" smtClean="0">
                <a:latin typeface="Verdana" pitchFamily="34" charset="0"/>
              </a:rPr>
              <a:t>Размеры пробного объёма геометрически </a:t>
            </a:r>
            <a:r>
              <a:rPr lang="ru-RU" sz="1800" dirty="0" smtClean="0">
                <a:latin typeface="Verdana" pitchFamily="34" charset="0"/>
              </a:rPr>
              <a:t>определяются </a:t>
            </a:r>
            <a:r>
              <a:rPr lang="ru-RU" sz="1800" dirty="0" smtClean="0">
                <a:latin typeface="Verdana" pitchFamily="34" charset="0"/>
              </a:rPr>
              <a:t>оптическими устройствами формирования пучка (щелями, коллиматорами и т.д.) и углом рассеяния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i="1" dirty="0" smtClean="0">
                <a:latin typeface="Verdana" pitchFamily="34" charset="0"/>
              </a:rPr>
              <a:t>2θ</a:t>
            </a:r>
            <a:r>
              <a:rPr lang="en-US" sz="1800" i="1" baseline="-25000" dirty="0" smtClean="0">
                <a:latin typeface="Verdana" pitchFamily="34" charset="0"/>
              </a:rPr>
              <a:t>s</a:t>
            </a:r>
            <a:r>
              <a:rPr lang="en-US" sz="1800" i="1" dirty="0" smtClean="0">
                <a:latin typeface="Verdana" pitchFamily="34" charset="0"/>
              </a:rPr>
              <a:t>. </a:t>
            </a:r>
            <a:r>
              <a:rPr lang="ru-RU" sz="1800" dirty="0" smtClean="0">
                <a:latin typeface="Verdana" pitchFamily="34" charset="0"/>
              </a:rPr>
              <a:t>Наилучший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</a:rPr>
              <a:t>геометрически обоснованный </a:t>
            </a:r>
            <a:r>
              <a:rPr lang="ru-RU" sz="1800" dirty="0" smtClean="0">
                <a:latin typeface="Verdana" pitchFamily="34" charset="0"/>
              </a:rPr>
              <a:t>выбор соответствует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i="1" dirty="0" smtClean="0">
                <a:latin typeface="Verdana" pitchFamily="34" charset="0"/>
              </a:rPr>
              <a:t>2θ</a:t>
            </a:r>
            <a:r>
              <a:rPr lang="en-US" sz="1800" i="1" baseline="-25000" dirty="0" smtClean="0">
                <a:latin typeface="Verdana" pitchFamily="34" charset="0"/>
              </a:rPr>
              <a:t>s</a:t>
            </a:r>
            <a:r>
              <a:rPr lang="en-US" sz="1800" i="1" dirty="0" smtClean="0">
                <a:latin typeface="Verdana" pitchFamily="34" charset="0"/>
              </a:rPr>
              <a:t>=90°, </a:t>
            </a:r>
            <a:r>
              <a:rPr lang="ru-RU" sz="1800" dirty="0" smtClean="0">
                <a:latin typeface="Verdana" pitchFamily="34" charset="0"/>
              </a:rPr>
              <a:t>следовательно, необходимо находить интенсивный </a:t>
            </a:r>
            <a:r>
              <a:rPr lang="ru-RU" sz="1800" dirty="0" err="1" smtClean="0">
                <a:latin typeface="Verdana" pitchFamily="34" charset="0"/>
              </a:rPr>
              <a:t>брэгговский</a:t>
            </a:r>
            <a:r>
              <a:rPr lang="ru-RU" sz="1800" dirty="0" smtClean="0">
                <a:latin typeface="Verdana" pitchFamily="34" charset="0"/>
              </a:rPr>
              <a:t> пик в районе </a:t>
            </a:r>
            <a:r>
              <a:rPr lang="en-US" sz="1800" i="1" dirty="0" smtClean="0">
                <a:latin typeface="Verdana" pitchFamily="34" charset="0"/>
              </a:rPr>
              <a:t>90°. </a:t>
            </a:r>
          </a:p>
          <a:p>
            <a:r>
              <a:rPr lang="ru-RU" sz="1800" dirty="0" smtClean="0">
                <a:latin typeface="Verdana" pitchFamily="34" charset="0"/>
              </a:rPr>
              <a:t>Такой жёсткий выбор </a:t>
            </a:r>
            <a:r>
              <a:rPr lang="ru-RU" sz="1800" dirty="0" err="1" smtClean="0">
                <a:latin typeface="Verdana" pitchFamily="34" charset="0"/>
              </a:rPr>
              <a:t>брэгговского</a:t>
            </a:r>
            <a:r>
              <a:rPr lang="ru-RU" sz="1800" dirty="0" smtClean="0">
                <a:latin typeface="Verdana" pitchFamily="34" charset="0"/>
              </a:rPr>
              <a:t> угла предусматривает необходимость подбора длины волны используемого излучения. Для исследования наиболее распространённых кристаллических материалов разумным представляется диапазон </a:t>
            </a:r>
            <a:r>
              <a:rPr lang="en-US" sz="1800" i="1" dirty="0" smtClean="0">
                <a:latin typeface="Verdana" pitchFamily="34" charset="0"/>
              </a:rPr>
              <a:t>0.15-0.35 </a:t>
            </a:r>
            <a:r>
              <a:rPr lang="ru-RU" sz="1800" i="1" dirty="0" smtClean="0">
                <a:latin typeface="Verdana" pitchFamily="34" charset="0"/>
              </a:rPr>
              <a:t>нм</a:t>
            </a:r>
            <a:r>
              <a:rPr lang="en-US" sz="1800" dirty="0" smtClean="0">
                <a:latin typeface="Verdana" pitchFamily="34" charset="0"/>
              </a:rPr>
              <a:t>.</a:t>
            </a:r>
          </a:p>
          <a:p>
            <a:r>
              <a:rPr lang="ru-RU" sz="1800" dirty="0" smtClean="0">
                <a:latin typeface="Verdana" pitchFamily="34" charset="0"/>
              </a:rPr>
              <a:t>Параметры пучка, </a:t>
            </a:r>
            <a:r>
              <a:rPr lang="ru-RU" sz="1800" dirty="0" smtClean="0">
                <a:latin typeface="Verdana" pitchFamily="34" charset="0"/>
              </a:rPr>
              <a:t>такие </a:t>
            </a:r>
            <a:r>
              <a:rPr lang="ru-RU" sz="1800" dirty="0" smtClean="0">
                <a:latin typeface="Verdana" pitchFamily="34" charset="0"/>
              </a:rPr>
              <a:t>как расходимость и </a:t>
            </a:r>
            <a:r>
              <a:rPr lang="ru-RU" sz="1800" dirty="0" err="1" smtClean="0">
                <a:latin typeface="Verdana" pitchFamily="34" charset="0"/>
              </a:rPr>
              <a:t>монохроматичность</a:t>
            </a:r>
            <a:r>
              <a:rPr lang="ru-RU" sz="1800" dirty="0" smtClean="0">
                <a:latin typeface="Verdana" pitchFamily="34" charset="0"/>
              </a:rPr>
              <a:t>, должны быть подобраны таким образом, чтобы дать возможность измерения углового положения рефлекса с точностью не менее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i="1" dirty="0" smtClean="0">
                <a:latin typeface="Verdana" pitchFamily="34" charset="0"/>
              </a:rPr>
              <a:t>0.01°</a:t>
            </a:r>
            <a:r>
              <a:rPr lang="ru-RU" sz="1800" i="1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(</a:t>
            </a:r>
            <a:r>
              <a:rPr lang="ru-RU" sz="1800" dirty="0" smtClean="0">
                <a:latin typeface="Verdana" pitchFamily="34" charset="0"/>
              </a:rPr>
              <a:t>что будет соответствовать деформации </a:t>
            </a:r>
            <a:r>
              <a:rPr lang="en-US" sz="1800" i="1" dirty="0" smtClean="0">
                <a:latin typeface="Verdana" pitchFamily="34" charset="0"/>
              </a:rPr>
              <a:t>0.01%).</a:t>
            </a:r>
          </a:p>
          <a:p>
            <a:endParaRPr lang="ru-RU" sz="1800" dirty="0">
              <a:latin typeface="Verdana" pitchFamily="34" charset="0"/>
            </a:endParaRPr>
          </a:p>
        </p:txBody>
      </p:sp>
      <p:pic>
        <p:nvPicPr>
          <p:cNvPr id="4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iffraction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85717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4149080"/>
            <a:ext cx="8316416" cy="2211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Характеристики инструмента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Монохроматор: упруго изогнутый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Si (311)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 двойной фокусировкой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Угол вылета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57°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120°,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возможностью плавного изменения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Длина волны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λ = 0.16 - 0.23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нм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Перемещение образца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x, y, z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диапазоне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400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мм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), Ω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Детектор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 (300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x 300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Окружение образца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эйлеровский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стол качания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нагрузочная машина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печь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ru-RU" sz="1300" dirty="0"/>
          </a:p>
        </p:txBody>
      </p:sp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03197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2828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48680"/>
            <a:ext cx="720080" cy="67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3347864" y="76470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iffraction20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149080"/>
            <a:ext cx="8316416" cy="2211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Характеристики инструмента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Монохроматор: упруго изогнутый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Si (311)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 двойной фокусировкой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Угол вылета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57°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120°,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возможностью плавного изменения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Длина волны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λ = 0.16 - 0.23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нм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Перемещение образца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x, y, z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диапазоне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400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мм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), Ω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Детектор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(300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x 300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Окружение образца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эйлеровский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стол качания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нагрузочная машина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печь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/>
          </a:p>
        </p:txBody>
      </p:sp>
      <p:pic>
        <p:nvPicPr>
          <p:cNvPr id="13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828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720080" cy="67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3347864" y="764704"/>
            <a:ext cx="72008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iffraction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583" y="1268760"/>
            <a:ext cx="480041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340768"/>
            <a:ext cx="1668596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Промежуточные итоги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Механическая основа </a:t>
            </a:r>
            <a:r>
              <a:rPr lang="ru-RU" dirty="0" err="1" smtClean="0"/>
              <a:t>дифрактометра</a:t>
            </a:r>
            <a:r>
              <a:rPr lang="ru-RU" dirty="0" smtClean="0"/>
              <a:t> собрана и готова к эксплуатации</a:t>
            </a:r>
            <a:endParaRPr lang="en-US" dirty="0" smtClean="0"/>
          </a:p>
          <a:p>
            <a:r>
              <a:rPr lang="ru-RU" dirty="0" smtClean="0"/>
              <a:t>Стол образца собран и готов к эксплуатации</a:t>
            </a:r>
            <a:endParaRPr lang="en-US" dirty="0" smtClean="0"/>
          </a:p>
          <a:p>
            <a:r>
              <a:rPr lang="ru-RU" dirty="0" smtClean="0"/>
              <a:t>Монохроматор собран и готов к эксплуатации</a:t>
            </a:r>
            <a:endParaRPr lang="en-US" dirty="0" smtClean="0"/>
          </a:p>
          <a:p>
            <a:r>
              <a:rPr lang="ru-RU" dirty="0" smtClean="0"/>
              <a:t>Кабели системы перемещения образца и монохроматора проложены, протестированы и готовы к эксплуатации</a:t>
            </a:r>
          </a:p>
          <a:p>
            <a:r>
              <a:rPr lang="ru-RU" dirty="0" smtClean="0"/>
              <a:t>Шаговые двигатели установлены, протестированы и готовы к эксплуатации</a:t>
            </a:r>
            <a:endParaRPr lang="en-US" dirty="0" smtClean="0"/>
          </a:p>
          <a:p>
            <a:r>
              <a:rPr lang="ru-RU" dirty="0" smtClean="0"/>
              <a:t>Программа управления сканированием образца отлажена и готова к эксплуатации</a:t>
            </a:r>
            <a:endParaRPr lang="en-US" dirty="0" smtClean="0"/>
          </a:p>
          <a:p>
            <a:r>
              <a:rPr lang="ru-RU" dirty="0" smtClean="0"/>
              <a:t>Узел детектора некомплектен</a:t>
            </a:r>
            <a:endParaRPr lang="en-US" dirty="0" smtClean="0"/>
          </a:p>
          <a:p>
            <a:r>
              <a:rPr lang="ru-RU" dirty="0" smtClean="0"/>
              <a:t>Система сбора данных отсутствует</a:t>
            </a:r>
            <a:endParaRPr lang="en-US" dirty="0" smtClean="0"/>
          </a:p>
          <a:p>
            <a:r>
              <a:rPr lang="ru-RU" dirty="0" smtClean="0"/>
              <a:t>Устройства окружения образца отсутствуют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 descr="diffraction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12241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endParaRPr lang="en-US" sz="9600" dirty="0" smtClean="0">
              <a:latin typeface="Arial Black" pitchFamily="34" charset="0"/>
            </a:endParaRPr>
          </a:p>
          <a:p>
            <a:r>
              <a:rPr lang="en-US" sz="9600" b="1" dirty="0" smtClean="0">
                <a:solidFill>
                  <a:srgbClr val="FF0000"/>
                </a:solidFill>
                <a:latin typeface="Arial Black" pitchFamily="34" charset="0"/>
              </a:rPr>
              <a:t>R</a:t>
            </a:r>
            <a:endParaRPr lang="en-US" sz="9600" dirty="0" smtClean="0">
              <a:latin typeface="Arial Black" pitchFamily="34" charset="0"/>
            </a:endParaRPr>
          </a:p>
          <a:p>
            <a:r>
              <a:rPr lang="en-US" sz="9600" b="1" dirty="0" smtClean="0">
                <a:solidFill>
                  <a:srgbClr val="FF0000"/>
                </a:solidFill>
                <a:latin typeface="Arial Black" pitchFamily="34" charset="0"/>
              </a:rPr>
              <a:t>E</a:t>
            </a:r>
            <a:endParaRPr lang="en-US" sz="9600" dirty="0" smtClean="0">
              <a:latin typeface="Arial Black" pitchFamily="34" charset="0"/>
            </a:endParaRPr>
          </a:p>
          <a:p>
            <a:r>
              <a:rPr lang="en-US" sz="9600" b="1" dirty="0" smtClean="0">
                <a:solidFill>
                  <a:srgbClr val="FF0000"/>
                </a:solidFill>
                <a:latin typeface="Arial Black" pitchFamily="34" charset="0"/>
              </a:rPr>
              <a:t>S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5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402" y="1834927"/>
            <a:ext cx="2095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diffraction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3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3.33333E-6 L 3.61111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en-US" sz="9600" dirty="0" err="1" smtClean="0">
                <a:latin typeface="Arial Black" pitchFamily="34" charset="0"/>
              </a:rPr>
              <a:t>nalyse</a:t>
            </a:r>
            <a:r>
              <a:rPr lang="en-US" sz="9600" dirty="0" smtClean="0">
                <a:latin typeface="Arial Black" pitchFamily="34" charset="0"/>
              </a:rPr>
              <a:t> von</a:t>
            </a:r>
          </a:p>
          <a:p>
            <a:r>
              <a:rPr lang="en-US" sz="9600" b="1" dirty="0" smtClean="0">
                <a:solidFill>
                  <a:srgbClr val="FF0000"/>
                </a:solidFill>
                <a:latin typeface="Arial Black" pitchFamily="34" charset="0"/>
              </a:rPr>
              <a:t>R</a:t>
            </a:r>
            <a:r>
              <a:rPr lang="en-US" sz="9600" dirty="0" smtClean="0">
                <a:latin typeface="Arial Black" pitchFamily="34" charset="0"/>
              </a:rPr>
              <a:t>est-</a:t>
            </a:r>
          </a:p>
          <a:p>
            <a:r>
              <a:rPr lang="en-US" sz="9600" b="1" dirty="0" smtClean="0">
                <a:solidFill>
                  <a:srgbClr val="FF0000"/>
                </a:solidFill>
                <a:latin typeface="Arial Black" pitchFamily="34" charset="0"/>
              </a:rPr>
              <a:t>E</a:t>
            </a:r>
            <a:r>
              <a:rPr lang="en-US" sz="9600" dirty="0" smtClean="0">
                <a:latin typeface="Arial Black" pitchFamily="34" charset="0"/>
              </a:rPr>
              <a:t>igen-</a:t>
            </a:r>
          </a:p>
          <a:p>
            <a:r>
              <a:rPr lang="en-US" sz="9600" b="1" dirty="0" err="1" smtClean="0"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en-US" sz="9600" dirty="0" err="1" smtClean="0">
                <a:latin typeface="Arial Black" pitchFamily="34" charset="0"/>
              </a:rPr>
              <a:t>pannung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5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402" y="1834927"/>
            <a:ext cx="2095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diffraction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ru-RU" sz="9600" dirty="0" err="1" smtClean="0">
                <a:latin typeface="Arial Black" pitchFamily="34" charset="0"/>
              </a:rPr>
              <a:t>нализатор</a:t>
            </a:r>
            <a:endParaRPr lang="en-US" sz="9600" dirty="0" smtClean="0">
              <a:latin typeface="Arial Black" pitchFamily="34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9600" dirty="0" smtClean="0">
                <a:latin typeface="Arial Black" pitchFamily="34" charset="0"/>
              </a:rPr>
              <a:t>статочных</a:t>
            </a:r>
            <a:endParaRPr lang="en-US" sz="9600" dirty="0" smtClean="0">
              <a:latin typeface="Arial Black" pitchFamily="34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В</a:t>
            </a:r>
            <a:r>
              <a:rPr lang="ru-RU" sz="9600" dirty="0" smtClean="0">
                <a:latin typeface="Arial Black" pitchFamily="34" charset="0"/>
              </a:rPr>
              <a:t>нутренних</a:t>
            </a:r>
            <a:endParaRPr lang="en-US" sz="9600" dirty="0" smtClean="0">
              <a:latin typeface="Arial Black" pitchFamily="34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Н</a:t>
            </a:r>
            <a:r>
              <a:rPr lang="ru-RU" sz="9600" dirty="0" smtClean="0">
                <a:latin typeface="Arial Black" pitchFamily="34" charset="0"/>
              </a:rPr>
              <a:t>апряжений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3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iffraction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Внутренние напряжения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96470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Напряжения</a:t>
            </a:r>
            <a:r>
              <a:rPr lang="en-US" sz="2400" dirty="0" smtClean="0"/>
              <a:t> I </a:t>
            </a:r>
            <a:r>
              <a:rPr lang="ru-RU" sz="2400" dirty="0" smtClean="0"/>
              <a:t>типа</a:t>
            </a:r>
            <a:r>
              <a:rPr lang="en-US" sz="2400" dirty="0" smtClean="0"/>
              <a:t>: </a:t>
            </a:r>
            <a:r>
              <a:rPr lang="ru-RU" sz="2400" dirty="0" smtClean="0"/>
              <a:t>Макронапряжения, возникающие на расстояниях, сравнимых с размером образца</a:t>
            </a:r>
            <a:r>
              <a:rPr lang="en-US" sz="2400" dirty="0" smtClean="0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875" t="1477" r="49235"/>
          <a:stretch>
            <a:fillRect/>
          </a:stretch>
        </p:blipFill>
        <p:spPr bwMode="auto">
          <a:xfrm>
            <a:off x="2843808" y="1700808"/>
            <a:ext cx="4104456" cy="480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iffraction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2697"/>
            <a:ext cx="9036496" cy="792087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Напряжения</a:t>
            </a:r>
            <a:r>
              <a:rPr lang="en-US" sz="2600" dirty="0" smtClean="0"/>
              <a:t> II </a:t>
            </a:r>
            <a:r>
              <a:rPr lang="ru-RU" sz="2600" dirty="0" smtClean="0"/>
              <a:t>типа</a:t>
            </a:r>
            <a:r>
              <a:rPr lang="en-US" sz="2600" dirty="0" smtClean="0"/>
              <a:t>: </a:t>
            </a:r>
            <a:r>
              <a:rPr lang="ru-RU" sz="2600" dirty="0" smtClean="0"/>
              <a:t>Микронапряжения, возникающие на расстояниях, сравнимых с размером зерна.</a:t>
            </a:r>
            <a:r>
              <a:rPr lang="en-US" sz="2600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1697" t="1504" r="1062" b="2245"/>
          <a:stretch>
            <a:fillRect/>
          </a:stretch>
        </p:blipFill>
        <p:spPr bwMode="auto">
          <a:xfrm>
            <a:off x="2987824" y="1628800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Внутренние напряжения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iffraction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344816" cy="72008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Напряжения</a:t>
            </a:r>
            <a:r>
              <a:rPr lang="en-US" sz="2800" dirty="0" smtClean="0"/>
              <a:t> III </a:t>
            </a:r>
            <a:r>
              <a:rPr lang="ru-RU" sz="2800" dirty="0" smtClean="0"/>
              <a:t>типа</a:t>
            </a:r>
            <a:r>
              <a:rPr lang="en-US" sz="2800" dirty="0" smtClean="0"/>
              <a:t>: </a:t>
            </a:r>
            <a:r>
              <a:rPr lang="ru-RU" sz="2800" dirty="0" smtClean="0"/>
              <a:t>Существуют внутри зерна как результат наличия несовершенств структуры</a:t>
            </a:r>
            <a:r>
              <a:rPr lang="en-US" sz="28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Kloos3"/>
          <p:cNvPicPr>
            <a:picLocks noChangeAspect="1" noChangeArrowheads="1"/>
          </p:cNvPicPr>
          <p:nvPr/>
        </p:nvPicPr>
        <p:blipFill>
          <a:blip r:embed="rId2" cstate="print"/>
          <a:srcRect l="5392" t="8887" r="3416" b="2735"/>
          <a:stretch>
            <a:fillRect/>
          </a:stretch>
        </p:blipFill>
        <p:spPr bwMode="auto">
          <a:xfrm>
            <a:off x="2195736" y="1628800"/>
            <a:ext cx="4104456" cy="484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Внутренние напряжения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iffraction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0"/>
            <a:ext cx="8712968" cy="3721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4256" tIns="47128" rIns="94256" bIns="47128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077106" cy="426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188640"/>
            <a:ext cx="8229600" cy="620688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Изучение внутренних напряжений с помощью дифракции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5157192"/>
            <a:ext cx="4032448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Закон Брэгга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: 2d</a:t>
            </a:r>
            <a:r>
              <a:rPr lang="en-US" baseline="-25000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hkl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sin = 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Сдвиг пика (деформация решётки)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: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ε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= d/d</a:t>
            </a:r>
            <a:r>
              <a:rPr lang="ru-RU" baseline="-25000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 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=</a:t>
            </a:r>
            <a:r>
              <a:rPr lang="ru-RU" baseline="-25000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 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-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cotan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()</a:t>
            </a:r>
            <a:endParaRPr lang="en-US" dirty="0">
              <a:solidFill>
                <a:schemeClr val="accent4">
                  <a:lumMod val="10000"/>
                </a:schemeClr>
              </a:solidFill>
              <a:sym typeface="Symbol" pitchFamily="18" charset="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5229200"/>
            <a:ext cx="4032448" cy="6771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Закон Гука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: </a:t>
            </a:r>
            <a:endParaRPr lang="ru-RU" dirty="0" smtClean="0">
              <a:solidFill>
                <a:schemeClr val="accent4">
                  <a:lumMod val="10000"/>
                </a:schemeClr>
              </a:solidFill>
              <a:sym typeface="Symbol" pitchFamily="18" charset="2"/>
            </a:endParaRPr>
          </a:p>
          <a:p>
            <a:pPr algn="ctr"/>
            <a:r>
              <a:rPr lang="en-US" sz="2000" dirty="0" smtClean="0">
                <a:sym typeface="Symbol" pitchFamily="18" charset="2"/>
              </a:rPr>
              <a:t></a:t>
            </a:r>
            <a:r>
              <a:rPr lang="en-US" dirty="0" smtClean="0">
                <a:sym typeface="Symbol" pitchFamily="18" charset="2"/>
              </a:rPr>
              <a:t> = F/S ≈ E·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sym typeface="Symbol" pitchFamily="18" charset="2"/>
              </a:rPr>
              <a:t>ε</a:t>
            </a:r>
            <a:endParaRPr lang="en-US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573016"/>
            <a:ext cx="23210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недеформированный</a:t>
            </a:r>
          </a:p>
          <a:p>
            <a:pPr algn="ctr"/>
            <a:r>
              <a:rPr lang="ru-RU" dirty="0" smtClean="0"/>
              <a:t>кристаллит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4005064"/>
            <a:ext cx="208531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однородно</a:t>
            </a:r>
          </a:p>
          <a:p>
            <a:pPr algn="ctr"/>
            <a:r>
              <a:rPr lang="ru-RU" dirty="0" smtClean="0"/>
              <a:t>деформированный</a:t>
            </a:r>
          </a:p>
          <a:p>
            <a:pPr algn="ctr"/>
            <a:r>
              <a:rPr lang="ru-RU" dirty="0" smtClean="0"/>
              <a:t>кристаллит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3645024"/>
            <a:ext cx="208531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неоднородно</a:t>
            </a:r>
          </a:p>
          <a:p>
            <a:pPr algn="ctr"/>
            <a:r>
              <a:rPr lang="ru-RU" dirty="0" smtClean="0"/>
              <a:t>деформированный</a:t>
            </a:r>
          </a:p>
          <a:p>
            <a:pPr algn="ctr"/>
            <a:r>
              <a:rPr lang="ru-RU" dirty="0" smtClean="0"/>
              <a:t>кристаллит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620688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620688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620688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48064" y="1556792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60304" y="773088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7944" y="764704"/>
            <a:ext cx="19442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сдвиг пика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620688"/>
            <a:ext cx="23042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исходное положение пика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60232" y="764704"/>
            <a:ext cx="19442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уширение пика</a:t>
            </a:r>
            <a:endParaRPr lang="ru-RU" sz="2000" b="1" dirty="0"/>
          </a:p>
        </p:txBody>
      </p:sp>
      <p:pic>
        <p:nvPicPr>
          <p:cNvPr id="23" name="Рисунок 22" descr="diffraction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668633" cy="635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diffraction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381328"/>
            <a:ext cx="726925" cy="476672"/>
          </a:xfrm>
          <a:prstGeom prst="rect">
            <a:avLst/>
          </a:prstGeom>
        </p:spPr>
      </p:pic>
      <p:pic>
        <p:nvPicPr>
          <p:cNvPr id="4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6362700"/>
            <a:ext cx="525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503</Words>
  <Application>Microsoft Office PowerPoint</Application>
  <PresentationFormat>Экран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Tahoma</vt:lpstr>
      <vt:lpstr>Arial Black</vt:lpstr>
      <vt:lpstr>Calibri</vt:lpstr>
      <vt:lpstr>Symbol</vt:lpstr>
      <vt:lpstr>Times New Roman</vt:lpstr>
      <vt:lpstr>Verdana</vt:lpstr>
      <vt:lpstr>Тема Office</vt:lpstr>
      <vt:lpstr>Слайд 1</vt:lpstr>
      <vt:lpstr>Слайд 2</vt:lpstr>
      <vt:lpstr>Слайд 3</vt:lpstr>
      <vt:lpstr>Слайд 4</vt:lpstr>
      <vt:lpstr>Внутренние напряжения</vt:lpstr>
      <vt:lpstr>Внутренние напряжения</vt:lpstr>
      <vt:lpstr>Внутренние напряжения</vt:lpstr>
      <vt:lpstr>Слайд 8</vt:lpstr>
      <vt:lpstr>Слайд 9</vt:lpstr>
      <vt:lpstr>Основные требования к стресс-дифрактометру</vt:lpstr>
      <vt:lpstr>Слайд 11</vt:lpstr>
      <vt:lpstr>Слайд 12</vt:lpstr>
      <vt:lpstr>Промежуточные итоги</vt:lpstr>
      <vt:lpstr>Слайд 14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Sandre</dc:creator>
  <cp:lastModifiedBy>Admin</cp:lastModifiedBy>
  <cp:revision>169</cp:revision>
  <dcterms:created xsi:type="dcterms:W3CDTF">2015-01-18T14:05:37Z</dcterms:created>
  <dcterms:modified xsi:type="dcterms:W3CDTF">2016-02-17T09:46:27Z</dcterms:modified>
</cp:coreProperties>
</file>