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60" r:id="rId6"/>
    <p:sldId id="262" r:id="rId7"/>
    <p:sldId id="269" r:id="rId8"/>
    <p:sldId id="276" r:id="rId9"/>
    <p:sldId id="270" r:id="rId10"/>
    <p:sldId id="263" r:id="rId11"/>
    <p:sldId id="271" r:id="rId12"/>
    <p:sldId id="265" r:id="rId13"/>
    <p:sldId id="258" r:id="rId14"/>
    <p:sldId id="264" r:id="rId15"/>
    <p:sldId id="275" r:id="rId16"/>
    <p:sldId id="266" r:id="rId17"/>
    <p:sldId id="27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69980-1BA6-4666-A396-9654AD08151C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98A3A-0BFE-4635-9DFD-9ED16D26F7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2C9B4-06CA-422F-B8B4-3156AF0FAC03}" type="slidenum">
              <a:rPr 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7C5E7-5A72-4BDA-B413-21841D4108F2}" type="slidenum">
              <a:rPr 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Функция разрешения определяется сверткой дарвиновских столиков для монохроматора и анализатора. Получить можно, сканируя анализатором по углу.  Разрешение таких приборов практически не зависит от сечения и расходимости пучка, зависит лишь от ширины дарвиновского столика. Высокое разрешение достигается только в горизонтальном направлении, в плоскости рассеяния на кристаллах.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60BD-FBC1-4D4D-B0CF-122406CC8D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области передачи влияют</a:t>
            </a:r>
            <a:r>
              <a:rPr lang="ru-RU" baseline="0" dirty="0" smtClean="0"/>
              <a:t> расходимость пучка после </a:t>
            </a:r>
            <a:r>
              <a:rPr lang="ru-RU" baseline="0" dirty="0" err="1" smtClean="0"/>
              <a:t>нейтроновода</a:t>
            </a:r>
            <a:r>
              <a:rPr lang="ru-RU" baseline="0" dirty="0" smtClean="0"/>
              <a:t>, мозаичность </a:t>
            </a:r>
            <a:r>
              <a:rPr lang="ru-RU" baseline="0" dirty="0" err="1" smtClean="0"/>
              <a:t>премонохроматора</a:t>
            </a:r>
            <a:r>
              <a:rPr lang="ru-RU" baseline="0" dirty="0" smtClean="0"/>
              <a:t> и изменение постоянной решетки от кривизны </a:t>
            </a:r>
            <a:r>
              <a:rPr lang="ru-RU" baseline="0" dirty="0" err="1" smtClean="0"/>
              <a:t>премонохроматора</a:t>
            </a:r>
            <a:r>
              <a:rPr lang="ru-RU" baseline="0" dirty="0" smtClean="0"/>
              <a:t>. Глобально есть две конфигурации. Когда расходимость больше или меньше мозаичности. В первом случае расходимость дает вклад в передачу в обратном пространстве, и площадь фигуры такая же, как если на месте </a:t>
            </a:r>
            <a:r>
              <a:rPr lang="ru-RU" baseline="0" dirty="0" err="1" smtClean="0"/>
              <a:t>премонохроматора</a:t>
            </a:r>
            <a:r>
              <a:rPr lang="ru-RU" baseline="0" dirty="0" smtClean="0"/>
              <a:t> стоит совершенный кристалл. Во втором случае на площадь влияет мозаичность. Рассчитав эти площади мы выяснили, что при </a:t>
            </a:r>
            <a:r>
              <a:rPr lang="ru-RU" baseline="0" dirty="0" err="1" smtClean="0"/>
              <a:t>эпсилон</a:t>
            </a:r>
            <a:r>
              <a:rPr lang="ru-RU" baseline="0" dirty="0" smtClean="0"/>
              <a:t> больше 2, 1 вариант выгоднее, а при </a:t>
            </a:r>
            <a:r>
              <a:rPr lang="ru-RU" baseline="0" dirty="0" err="1" smtClean="0"/>
              <a:t>эпсилон</a:t>
            </a:r>
            <a:r>
              <a:rPr lang="ru-RU" baseline="0" dirty="0" smtClean="0"/>
              <a:t> меньше двух + вторая формула выгоднее второй вариант. Но оценив расходимость после </a:t>
            </a:r>
            <a:r>
              <a:rPr lang="ru-RU" baseline="0" dirty="0" err="1" smtClean="0"/>
              <a:t>нейтроновода</a:t>
            </a:r>
            <a:r>
              <a:rPr lang="ru-RU" baseline="0" dirty="0" smtClean="0"/>
              <a:t> в первом случае мы получили, что альфа находится между 2 с половиной и тремя градусами, что невозможно, т. К. расходимости </a:t>
            </a:r>
            <a:r>
              <a:rPr lang="ru-RU" baseline="0" dirty="0" err="1" smtClean="0"/>
              <a:t>нейтроноводов</a:t>
            </a:r>
            <a:r>
              <a:rPr lang="ru-RU" baseline="0" dirty="0" smtClean="0"/>
              <a:t>, например из никеля полградуса, а у м=2 примерно 1 градус. Поэтому сейчас мы занимаемся тем, что подбираем наилучшие параметры для показателей.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1101-8E4A-4CAB-B7E2-9CE4CD343A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987A-93DB-442B-9CE7-2DD49BAAB62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EB56-8368-4D32-BA23-4A725F8EBE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Адаптация </a:t>
            </a:r>
            <a:r>
              <a:rPr lang="ru-RU" dirty="0" err="1" smtClean="0"/>
              <a:t>ультрамалоуглового</a:t>
            </a:r>
            <a:r>
              <a:rPr lang="ru-RU" dirty="0" smtClean="0"/>
              <a:t> </a:t>
            </a:r>
            <a:r>
              <a:rPr lang="ru-RU" dirty="0" err="1" smtClean="0"/>
              <a:t>дифрактометра</a:t>
            </a:r>
            <a:r>
              <a:rPr lang="ru-RU" dirty="0" smtClean="0"/>
              <a:t> </a:t>
            </a:r>
            <a:r>
              <a:rPr lang="en-US" dirty="0" smtClean="0"/>
              <a:t>DCD</a:t>
            </a:r>
            <a:r>
              <a:rPr lang="ru-RU" dirty="0" smtClean="0"/>
              <a:t> на реакторе ПИК.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112768" cy="15365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Мокану А. В.</a:t>
            </a:r>
          </a:p>
          <a:p>
            <a:pPr algn="r"/>
            <a:r>
              <a:rPr lang="ru-RU" sz="2400" dirty="0" smtClean="0"/>
              <a:t>Руководитель: к. ф.-м. н. Москвин Е. В.</a:t>
            </a:r>
          </a:p>
          <a:p>
            <a:pPr algn="r"/>
            <a:r>
              <a:rPr lang="ru-RU" sz="2400" dirty="0" smtClean="0"/>
              <a:t>Отдел эксплуатации нейтронных станций</a:t>
            </a:r>
          </a:p>
          <a:p>
            <a:pPr algn="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C:\Users\Alina\Desktop\2.png"/>
          <p:cNvPicPr>
            <a:picLocks noChangeAspect="1" noChangeArrowheads="1"/>
          </p:cNvPicPr>
          <p:nvPr/>
        </p:nvPicPr>
        <p:blipFill>
          <a:blip r:embed="rId3" cstate="print"/>
          <a:srcRect t="6461" b="55933"/>
          <a:stretch>
            <a:fillRect/>
          </a:stretch>
        </p:blipFill>
        <p:spPr bwMode="auto">
          <a:xfrm>
            <a:off x="0" y="1196752"/>
            <a:ext cx="9144000" cy="486030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707904" y="609329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α=3,55</a:t>
            </a:r>
            <a:r>
              <a:rPr lang="ru-RU" baseline="30000" dirty="0" err="1"/>
              <a:t>0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12560" y="515719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NG</a:t>
            </a:r>
            <a:r>
              <a:rPr lang="en-US" dirty="0" smtClean="0"/>
              <a:t>=21,6 c</a:t>
            </a:r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4" name="Заголовок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Случай доминирования расходимости</a:t>
            </a:r>
            <a:endParaRPr lang="ru-RU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021288"/>
            <a:ext cx="1695450" cy="666750"/>
          </a:xfrm>
          <a:prstGeom prst="rect">
            <a:avLst/>
          </a:prstGeom>
          <a:noFill/>
        </p:spPr>
      </p:pic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060848"/>
            <a:ext cx="1619250" cy="619125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C:\Users\Alina\Desktop\3.png"/>
          <p:cNvPicPr>
            <a:picLocks noChangeAspect="1" noChangeArrowheads="1"/>
          </p:cNvPicPr>
          <p:nvPr/>
        </p:nvPicPr>
        <p:blipFill>
          <a:blip r:embed="rId2" cstate="print"/>
          <a:srcRect t="8615" b="54770"/>
          <a:stretch>
            <a:fillRect/>
          </a:stretch>
        </p:blipFill>
        <p:spPr bwMode="auto">
          <a:xfrm>
            <a:off x="0" y="1556792"/>
            <a:ext cx="9144000" cy="4732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Доминирование мозаичности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602128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α=3,55</a:t>
            </a:r>
            <a:r>
              <a:rPr lang="ru-RU" baseline="30000" dirty="0" err="1"/>
              <a:t>0</a:t>
            </a:r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021288"/>
            <a:ext cx="1695450" cy="666750"/>
          </a:xfrm>
          <a:prstGeom prst="rect">
            <a:avLst/>
          </a:prstGeom>
          <a:noFill/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556792"/>
            <a:ext cx="1619250" cy="619125"/>
          </a:xfrm>
          <a:prstGeom prst="rect">
            <a:avLst/>
          </a:prstGeom>
          <a:noFill/>
        </p:spPr>
      </p:pic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Линейная фокусировка </a:t>
            </a:r>
            <a:r>
              <a:rPr lang="ru-RU" dirty="0" err="1" smtClean="0"/>
              <a:t>нейтроновода</a:t>
            </a:r>
            <a:endParaRPr lang="ru-RU" dirty="0"/>
          </a:p>
        </p:txBody>
      </p:sp>
      <p:pic>
        <p:nvPicPr>
          <p:cNvPr id="10241" name="Picture 1" descr="C:\Users\Alina\Desktop\Р»РёРЅ.png"/>
          <p:cNvPicPr>
            <a:picLocks noChangeAspect="1" noChangeArrowheads="1"/>
          </p:cNvPicPr>
          <p:nvPr/>
        </p:nvPicPr>
        <p:blipFill>
          <a:blip r:embed="rId2" cstate="print"/>
          <a:srcRect l="13192" t="5743" r="36071" b="78462"/>
          <a:stretch>
            <a:fillRect/>
          </a:stretch>
        </p:blipFill>
        <p:spPr bwMode="auto">
          <a:xfrm>
            <a:off x="2627784" y="1052736"/>
            <a:ext cx="3600400" cy="158417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912768" cy="5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Параболическая фокусировка </a:t>
            </a:r>
            <a:r>
              <a:rPr lang="ru-RU" dirty="0" err="1" smtClean="0"/>
              <a:t>нейтроновода</a:t>
            </a:r>
            <a:endParaRPr lang="ru-RU" dirty="0"/>
          </a:p>
        </p:txBody>
      </p:sp>
      <p:pic>
        <p:nvPicPr>
          <p:cNvPr id="16385" name="Picture 1" descr="C:\Users\Alina\Desktop\РїР°СЂ.png"/>
          <p:cNvPicPr>
            <a:picLocks noChangeAspect="1" noChangeArrowheads="1"/>
          </p:cNvPicPr>
          <p:nvPr/>
        </p:nvPicPr>
        <p:blipFill>
          <a:blip r:embed="rId2" cstate="print"/>
          <a:srcRect l="13246" t="4308" r="36017" b="78462"/>
          <a:stretch>
            <a:fillRect/>
          </a:stretch>
        </p:blipFill>
        <p:spPr bwMode="auto">
          <a:xfrm>
            <a:off x="2627784" y="1196752"/>
            <a:ext cx="3600400" cy="172819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056784" cy="68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Баллистический </a:t>
            </a:r>
            <a:r>
              <a:rPr lang="ru-RU" dirty="0" err="1" smtClean="0"/>
              <a:t>нейтроновод</a:t>
            </a:r>
            <a:endParaRPr lang="ru-RU" dirty="0"/>
          </a:p>
        </p:txBody>
      </p:sp>
      <p:pic>
        <p:nvPicPr>
          <p:cNvPr id="11265" name="Picture 1" descr="C:\Users\Alina\Desktop\Р±Р°Р».png"/>
          <p:cNvPicPr>
            <a:picLocks noChangeAspect="1" noChangeArrowheads="1"/>
          </p:cNvPicPr>
          <p:nvPr/>
        </p:nvPicPr>
        <p:blipFill>
          <a:blip r:embed="rId2" cstate="print"/>
          <a:srcRect t="4035" r="37085" b="78017"/>
          <a:stretch>
            <a:fillRect/>
          </a:stretch>
        </p:blipFill>
        <p:spPr bwMode="auto">
          <a:xfrm>
            <a:off x="1763688" y="764704"/>
            <a:ext cx="4464496" cy="18002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272808" cy="54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550810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95736" y="46531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=0.018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195736" y="51571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=0.029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195736" y="56612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=0.038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680520" cy="447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508104" y="17728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=3.6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508104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=2.6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508104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=1.6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Были построены модели для доминирующей расходимости</a:t>
            </a:r>
          </a:p>
          <a:p>
            <a:pPr algn="just"/>
            <a:r>
              <a:rPr lang="ru-RU" dirty="0" smtClean="0"/>
              <a:t>Предварительно достигнута нужная расходимость</a:t>
            </a:r>
          </a:p>
          <a:p>
            <a:pPr algn="just"/>
            <a:r>
              <a:rPr lang="ru-RU" dirty="0" smtClean="0"/>
              <a:t>Получены результаты для площадей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Копице</a:t>
            </a:r>
            <a:r>
              <a:rPr lang="ru-RU" dirty="0" smtClean="0"/>
              <a:t> Г. П.</a:t>
            </a:r>
          </a:p>
          <a:p>
            <a:pPr>
              <a:buNone/>
            </a:pPr>
            <a:r>
              <a:rPr lang="ru-RU" dirty="0" smtClean="0"/>
              <a:t>Конику П. И.</a:t>
            </a:r>
          </a:p>
          <a:p>
            <a:pPr>
              <a:buNone/>
            </a:pPr>
            <a:r>
              <a:rPr lang="ru-RU" dirty="0" smtClean="0"/>
              <a:t>Москвину Е. В.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доклада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Пара слов про </a:t>
            </a:r>
            <a:r>
              <a:rPr lang="ru-RU" sz="2400" dirty="0" err="1" smtClean="0"/>
              <a:t>дифрактометр</a:t>
            </a:r>
            <a:r>
              <a:rPr lang="ru-RU" sz="2400" dirty="0" smtClean="0"/>
              <a:t> </a:t>
            </a:r>
            <a:r>
              <a:rPr lang="en-US" sz="2400" dirty="0" smtClean="0"/>
              <a:t>DCD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Введение в метод оптимизации с помощью диаграмм </a:t>
            </a:r>
            <a:r>
              <a:rPr lang="ru-RU" sz="2400" dirty="0" err="1" smtClean="0"/>
              <a:t>ДюМонда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Оптимизация и выводы.</a:t>
            </a:r>
            <a:endParaRPr lang="ru-RU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4060" t="26088" r="25848" b="38910"/>
          <a:stretch>
            <a:fillRect/>
          </a:stretch>
        </p:blipFill>
        <p:spPr bwMode="auto">
          <a:xfrm>
            <a:off x="899592" y="3573016"/>
            <a:ext cx="75150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0"/>
          <p:cNvSpPr txBox="1">
            <a:spLocks noChangeArrowheads="1"/>
          </p:cNvSpPr>
          <p:nvPr/>
        </p:nvSpPr>
        <p:spPr bwMode="auto">
          <a:xfrm>
            <a:off x="751786" y="164143"/>
            <a:ext cx="7779345" cy="12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27" tIns="10113" rIns="20227" bIns="10113">
            <a:spAutoFit/>
          </a:bodyPr>
          <a:lstStyle/>
          <a:p>
            <a:pPr algn="ctr" defTabSz="735013"/>
            <a:r>
              <a:rPr lang="ru-RU" sz="2000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</a:p>
          <a:p>
            <a:pPr defTabSz="735013"/>
            <a:endParaRPr lang="ru-RU" sz="900" b="1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Установка ультра </a:t>
            </a:r>
            <a:r>
              <a:rPr lang="ru-RU" sz="1600" dirty="0" err="1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малоуглового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рассеяния нейтронов </a:t>
            </a:r>
            <a:r>
              <a:rPr lang="en-GB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DCD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DC5) 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на совершенных кристаллах предназначена для исследований микроскопических неоднородностей в диапазоне размеров от 0.03 до 24 микрон в следующих материалах: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275856" y="1556792"/>
            <a:ext cx="5434102" cy="469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27" tIns="10113" rIns="20227" bIns="10113">
            <a:spAutoFit/>
          </a:bodyPr>
          <a:lstStyle/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Полимеры и полимерные системы (смеси, их структура</a:t>
            </a:r>
            <a:r>
              <a:rPr lang="en-US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морфология) </a:t>
            </a:r>
            <a:r>
              <a:rPr lang="ru-RU" sz="1600" dirty="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ru-RU" sz="1600" dirty="0" smtClean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● Биологические системы (вирусы, протеины,</a:t>
            </a:r>
            <a:r>
              <a:rPr lang="en-GB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макромолекулы</a:t>
            </a:r>
            <a:r>
              <a:rPr lang="en-US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 defTabSz="735013"/>
            <a:endParaRPr lang="ru-RU" sz="1600" dirty="0" smtClean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ru-RU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● Физике и химии фракталов (</a:t>
            </a:r>
            <a:r>
              <a:rPr lang="ru-RU" sz="1600" dirty="0" err="1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получаемые методами мягкой химии</a:t>
            </a:r>
            <a:r>
              <a:rPr lang="en-US" sz="1600" dirty="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600" dirty="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ru-RU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ru-RU" sz="1600" dirty="0" smtClean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● Сплавах (стали, сплавы цветных металлов</a:t>
            </a:r>
            <a:r>
              <a:rPr lang="en-US" sz="1600" dirty="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Керамических </a:t>
            </a:r>
            <a:r>
              <a:rPr lang="ru-RU" sz="1600" smtClean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материалах</a:t>
            </a:r>
            <a:endParaRPr lang="en-GB" sz="1600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35013"/>
            <a:r>
              <a:rPr lang="ru-RU" sz="1600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0" descr="poly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416407" cy="5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" descr="jen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1391893" cy="7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lad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36912"/>
            <a:ext cx="1146744" cy="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flu-hear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492896"/>
            <a:ext cx="833501" cy="6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1081vir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1114058" cy="4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6" descr="cer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645024"/>
            <a:ext cx="1190328" cy="5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7" descr="leaf-fract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3501008"/>
            <a:ext cx="1410960" cy="5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2274" y="4498087"/>
            <a:ext cx="1566219" cy="9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581128"/>
            <a:ext cx="121756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5700" y="5553497"/>
            <a:ext cx="1351035" cy="6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1835696" y="188640"/>
            <a:ext cx="5374937" cy="5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227" tIns="10113" rIns="20227" bIns="10113">
            <a:spAutoFit/>
          </a:bodyPr>
          <a:lstStyle/>
          <a:p>
            <a:pPr algn="ctr" defTabSz="735013"/>
            <a:r>
              <a:rPr lang="ru-RU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Кабина установки ультра </a:t>
            </a:r>
            <a:r>
              <a:rPr lang="ru-RU" b="1" dirty="0" err="1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малоуглового</a:t>
            </a:r>
            <a:r>
              <a:rPr lang="ru-RU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рассеяния </a:t>
            </a:r>
            <a:endParaRPr lang="en-GB" b="1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35013"/>
            <a:r>
              <a:rPr lang="en-GB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DCD (DC5)</a:t>
            </a:r>
            <a:endParaRPr lang="ru-RU" b="1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79712" y="3645024"/>
            <a:ext cx="5701039" cy="2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27" tIns="10113" rIns="20227" bIns="10113">
            <a:spAutoFit/>
          </a:bodyPr>
          <a:lstStyle/>
          <a:p>
            <a:pPr defTabSz="735013"/>
            <a:r>
              <a:rPr lang="ru-RU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Общий план установки</a:t>
            </a:r>
            <a:r>
              <a:rPr lang="en-US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DCD</a:t>
            </a:r>
            <a:r>
              <a:rPr lang="ru-RU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solidFill>
                  <a:srgbClr val="29297A"/>
                </a:solidFill>
                <a:latin typeface="Times New Roman" pitchFamily="18" charset="0"/>
                <a:cs typeface="Times New Roman" pitchFamily="18" charset="0"/>
              </a:rPr>
              <a:t>DC5) </a:t>
            </a:r>
            <a:endParaRPr lang="ru-RU" b="1" dirty="0">
              <a:solidFill>
                <a:srgbClr val="2929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976664" cy="28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25" descr="J:\SANS-2-3_Poster\DSCF8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5400601" cy="26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кафедра\поверхность_статья\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3590466" cy="270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Принципиальная схема простейшего </a:t>
            </a:r>
            <a:r>
              <a:rPr lang="ru-RU" dirty="0" err="1" smtClean="0"/>
              <a:t>двухкристального</a:t>
            </a:r>
            <a:r>
              <a:rPr lang="ru-RU" dirty="0" smtClean="0"/>
              <a:t> </a:t>
            </a:r>
            <a:r>
              <a:rPr lang="ru-RU" dirty="0" err="1" smtClean="0"/>
              <a:t>дифрактометра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412776"/>
            <a:ext cx="2195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диапазон </a:t>
            </a:r>
            <a:r>
              <a:rPr lang="ru-RU" sz="1600" dirty="0"/>
              <a:t>по переданному </a:t>
            </a:r>
            <a:r>
              <a:rPr lang="ru-RU" sz="1600" dirty="0" smtClean="0"/>
              <a:t>импульсу:</a:t>
            </a:r>
          </a:p>
          <a:p>
            <a:r>
              <a:rPr lang="ru-RU" sz="1600" dirty="0" smtClean="0"/>
              <a:t>10⁻⁵&lt;</a:t>
            </a:r>
            <a:r>
              <a:rPr lang="ru-RU" sz="1600" i="1" dirty="0" smtClean="0"/>
              <a:t>Q&lt;10⁻</a:t>
            </a:r>
            <a:r>
              <a:rPr lang="en-US" sz="1600" i="1" dirty="0" smtClean="0"/>
              <a:t>³</a:t>
            </a:r>
            <a:r>
              <a:rPr lang="ru-RU" sz="1600" i="1" dirty="0" smtClean="0"/>
              <a:t> Å⁻¹, </a:t>
            </a:r>
            <a:r>
              <a:rPr lang="ru-RU" sz="1600" i="1" dirty="0"/>
              <a:t>дополняя стандартный диапазон </a:t>
            </a:r>
            <a:r>
              <a:rPr lang="ru-RU" sz="1600" i="1" dirty="0" err="1"/>
              <a:t>малоугловых</a:t>
            </a:r>
            <a:r>
              <a:rPr lang="ru-RU" sz="1600" i="1" dirty="0"/>
              <a:t> </a:t>
            </a:r>
            <a:r>
              <a:rPr lang="ru-RU" sz="1600" i="1" dirty="0" err="1" smtClean="0"/>
              <a:t>дифрактометров</a:t>
            </a:r>
            <a:r>
              <a:rPr lang="ru-RU" sz="1600" i="1" dirty="0" smtClean="0"/>
              <a:t> </a:t>
            </a:r>
            <a:r>
              <a:rPr lang="ru-RU" sz="1600" i="1" dirty="0"/>
              <a:t>в сторону меньших значений Q. </a:t>
            </a:r>
            <a:endParaRPr lang="ru-RU" sz="1600" dirty="0"/>
          </a:p>
        </p:txBody>
      </p:sp>
      <p:pic>
        <p:nvPicPr>
          <p:cNvPr id="2050" name="Picture 2" descr="C:\кафедра\поверхность_статья\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5579934" cy="4176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3968" y="4221088"/>
            <a:ext cx="400110" cy="22292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отражательная способность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6519446"/>
            <a:ext cx="1967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угловая переменная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кафедра\поверхность_статья\1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489700" cy="3365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Оптимизация прибора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Фокусировка в прямом пространстве</a:t>
            </a:r>
          </a:p>
          <a:p>
            <a:r>
              <a:rPr lang="ru-RU" dirty="0" smtClean="0"/>
              <a:t>Фокусировка в обратном пространстве</a:t>
            </a:r>
            <a:endParaRPr lang="ru-RU" dirty="0"/>
          </a:p>
        </p:txBody>
      </p:sp>
      <p:pic>
        <p:nvPicPr>
          <p:cNvPr id="3076" name="Picture 4" descr="C:\Users\Alina\Desktop\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6696744" cy="3435738"/>
          </a:xfrm>
          <a:prstGeom prst="rect">
            <a:avLst/>
          </a:prstGeom>
          <a:noFill/>
        </p:spPr>
      </p:pic>
      <p:pic>
        <p:nvPicPr>
          <p:cNvPr id="3077" name="Picture 5" descr="C:\кафедра\поверхность_статья\12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22600"/>
            <a:ext cx="7404100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Диаграмма для совершенного кристалла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27322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A.K. Freund, C. </a:t>
            </a:r>
            <a:r>
              <a:rPr lang="en-US" sz="1600" dirty="0" err="1" smtClean="0"/>
              <a:t>Rehm</a:t>
            </a:r>
            <a:r>
              <a:rPr lang="en-US" sz="1600" dirty="0" smtClean="0"/>
              <a:t>. Phase space </a:t>
            </a:r>
            <a:r>
              <a:rPr lang="en-US" sz="1600" dirty="0" err="1" smtClean="0"/>
              <a:t>optimisation</a:t>
            </a:r>
            <a:r>
              <a:rPr lang="en-US" sz="1600" dirty="0" smtClean="0"/>
              <a:t> of the USANS instrument Kookaburra at the ANSTO OPAL reactor. Nuclear Instruments and Methods in Physics Research A 634 (2011) S81–S89.</a:t>
            </a:r>
            <a:endParaRPr lang="ru-RU" sz="1600" dirty="0"/>
          </a:p>
        </p:txBody>
      </p:sp>
      <p:pic>
        <p:nvPicPr>
          <p:cNvPr id="7169" name="Picture 1" descr="C:\Users\Alina\Desktop\1.png"/>
          <p:cNvPicPr>
            <a:picLocks noChangeAspect="1" noChangeArrowheads="1"/>
          </p:cNvPicPr>
          <p:nvPr/>
        </p:nvPicPr>
        <p:blipFill>
          <a:blip r:embed="rId2" cstate="print"/>
          <a:srcRect t="6223" b="57162"/>
          <a:stretch>
            <a:fillRect/>
          </a:stretch>
        </p:blipFill>
        <p:spPr bwMode="auto">
          <a:xfrm>
            <a:off x="251520" y="1700808"/>
            <a:ext cx="8626662" cy="44644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916832"/>
            <a:ext cx="308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τ</a:t>
            </a:r>
            <a:r>
              <a:rPr lang="en-US" baseline="-25000" dirty="0"/>
              <a:t>p </a:t>
            </a:r>
            <a:r>
              <a:rPr lang="ru-RU" dirty="0"/>
              <a:t>–вектор обратной решетки</a:t>
            </a:r>
            <a:r>
              <a:rPr lang="ru-RU" baseline="-25000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зависимости площади от расходимости</a:t>
            </a:r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1695450" cy="66675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42706"/>
            <a:ext cx="6498604" cy="58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Alina\Desktop\7.png"/>
          <p:cNvPicPr>
            <a:picLocks noChangeAspect="1" noChangeArrowheads="1"/>
          </p:cNvPicPr>
          <p:nvPr/>
        </p:nvPicPr>
        <p:blipFill>
          <a:blip r:embed="rId2" cstate="print"/>
          <a:srcRect b="55542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72200" y="292494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α=3,55</a:t>
            </a:r>
            <a:r>
              <a:rPr lang="ru-RU" baseline="30000" dirty="0" err="1"/>
              <a:t>0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1219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700808"/>
            <a:ext cx="2724150" cy="381000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980728"/>
            <a:ext cx="1323975" cy="609600"/>
          </a:xfrm>
          <a:prstGeom prst="rect">
            <a:avLst/>
          </a:prstGeom>
          <a:noFill/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276872"/>
            <a:ext cx="1638300" cy="342900"/>
          </a:xfrm>
          <a:prstGeom prst="rect">
            <a:avLst/>
          </a:prstGeom>
          <a:noFill/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692696"/>
            <a:ext cx="4968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1520" y="692696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4365104"/>
            <a:ext cx="4968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220072" y="692696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520</Words>
  <Application>Microsoft Office PowerPoint</Application>
  <PresentationFormat>Экран (4:3)</PresentationFormat>
  <Paragraphs>72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Адаптация ультрамалоуглового дифрактометра DCD на реакторе ПИК.</vt:lpstr>
      <vt:lpstr>Содержание доклада</vt:lpstr>
      <vt:lpstr>Слайд 3</vt:lpstr>
      <vt:lpstr>Слайд 4</vt:lpstr>
      <vt:lpstr>Принципиальная схема простейшего двухкристального дифрактометра</vt:lpstr>
      <vt:lpstr>Оптимизация прибора</vt:lpstr>
      <vt:lpstr>Диаграмма для совершенного кристалла</vt:lpstr>
      <vt:lpstr>График зависимости площади от расходимости</vt:lpstr>
      <vt:lpstr>Слайд 9</vt:lpstr>
      <vt:lpstr>Случай доминирования расходимости</vt:lpstr>
      <vt:lpstr>Доминирование мозаичности</vt:lpstr>
      <vt:lpstr>Линейная фокусировка нейтроновода</vt:lpstr>
      <vt:lpstr>Параболическая фокусировка нейтроновода</vt:lpstr>
      <vt:lpstr>Баллистический нейтроновод</vt:lpstr>
      <vt:lpstr>Слайд 15</vt:lpstr>
      <vt:lpstr>Заключение</vt:lpstr>
      <vt:lpstr>Благодарности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8</cp:revision>
  <dcterms:created xsi:type="dcterms:W3CDTF">2016-02-16T14:43:23Z</dcterms:created>
  <dcterms:modified xsi:type="dcterms:W3CDTF">2016-02-19T10:31:17Z</dcterms:modified>
</cp:coreProperties>
</file>