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73" r:id="rId9"/>
    <p:sldId id="263" r:id="rId10"/>
    <p:sldId id="264" r:id="rId11"/>
    <p:sldId id="265" r:id="rId12"/>
    <p:sldId id="275" r:id="rId13"/>
    <p:sldId id="266" r:id="rId14"/>
    <p:sldId id="267" r:id="rId15"/>
    <p:sldId id="274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848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123" y="-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BE863-E0F1-4752-BBE7-F4CAFEF056BC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B8EC2-F4F2-4D80-B58D-2421A303A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0155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D1B22-CE4F-407E-9700-7ABFAE27C1AC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789B-D040-45A7-8379-87B2D5DC15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90236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D1B22-CE4F-407E-9700-7ABFAE27C1AC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789B-D040-45A7-8379-87B2D5DC15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59185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D1B22-CE4F-407E-9700-7ABFAE27C1AC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789B-D040-45A7-8379-87B2D5DC15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23266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3C975D4-7CA7-401A-84D3-AA19C8B72C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18995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D1B22-CE4F-407E-9700-7ABFAE27C1AC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789B-D040-45A7-8379-87B2D5DC15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99553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D1B22-CE4F-407E-9700-7ABFAE27C1AC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789B-D040-45A7-8379-87B2D5DC15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57964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D1B22-CE4F-407E-9700-7ABFAE27C1AC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789B-D040-45A7-8379-87B2D5DC15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24592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D1B22-CE4F-407E-9700-7ABFAE27C1AC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789B-D040-45A7-8379-87B2D5DC15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9613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D1B22-CE4F-407E-9700-7ABFAE27C1AC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789B-D040-45A7-8379-87B2D5DC15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602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D1B22-CE4F-407E-9700-7ABFAE27C1AC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789B-D040-45A7-8379-87B2D5DC15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29535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D1B22-CE4F-407E-9700-7ABFAE27C1AC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789B-D040-45A7-8379-87B2D5DC15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05187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D1B22-CE4F-407E-9700-7ABFAE27C1AC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789B-D040-45A7-8379-87B2D5DC15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00867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D1B22-CE4F-407E-9700-7ABFAE27C1AC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C789B-D040-45A7-8379-87B2D5DC15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787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</p:sldLayoutIdLst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9.png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1.gi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microsoft.com/office/2007/relationships/hdphoto" Target="../media/hdphoto5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11" Type="http://schemas.microsoft.com/office/2007/relationships/hdphoto" Target="../media/hdphoto4.wdp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4980" y="105410"/>
            <a:ext cx="8472805" cy="159928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02000"/>
              </a:lnSpc>
            </a:pP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</a:rPr>
              <a:t>Использование камер высокого давления в экспериментах по нейтронной дифракции на установке ДН-6 реактора ИБР-2</a:t>
            </a:r>
            <a:endParaRPr lang="ko-KR" altLang="en-US" sz="32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42198" y="1944286"/>
            <a:ext cx="9186198" cy="53181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Е.В. </a:t>
            </a:r>
            <a:r>
              <a:rPr lang="en-US" altLang="ko-KR" sz="2800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Лукин</a:t>
            </a:r>
            <a:r>
              <a:rPr lang="en-US" altLang="ko-KR" sz="2800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, С.Е. </a:t>
            </a:r>
            <a:r>
              <a:rPr lang="en-US" altLang="ko-KR" sz="2800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Кичанов</a:t>
            </a:r>
            <a:r>
              <a:rPr lang="en-US" altLang="ko-KR" sz="2800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, Д.П. </a:t>
            </a:r>
            <a:r>
              <a:rPr lang="en-US" altLang="ko-KR" sz="2800" b="1" dirty="0" err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Козленко</a:t>
            </a:r>
            <a:r>
              <a:rPr lang="en-US" altLang="ko-KR" sz="2800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, Б.Н. Савенко</a:t>
            </a:r>
            <a:endParaRPr lang="ko-KR" altLang="en-US" sz="2800" b="1" dirty="0" smtClean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159" y="2934112"/>
            <a:ext cx="1764938" cy="1706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05875439"/>
              </p:ext>
            </p:extLst>
          </p:nvPr>
        </p:nvGraphicFramePr>
        <p:xfrm>
          <a:off x="3802673" y="3061913"/>
          <a:ext cx="3755451" cy="1399547"/>
        </p:xfrm>
        <a:graphic>
          <a:graphicData uri="http://schemas.openxmlformats.org/presentationml/2006/ole">
            <p:oleObj spid="_x0000_s5157" r:id="rId4" imgW="1805400" imgH="672840" progId="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129078" y="4876046"/>
            <a:ext cx="7124700" cy="4673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500" b="1" i="1" dirty="0" smtClean="0">
                <a:solidFill>
                  <a:srgbClr val="5482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Объединенный институт ядерных исследований</a:t>
            </a:r>
            <a:endParaRPr lang="ko-KR" altLang="en-US" sz="2500" b="1" i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478531" y="5446072"/>
            <a:ext cx="4811395" cy="461645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marL="0" indent="0" algn="l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Лаборатория нейтронной физики им. Франка</a:t>
            </a:r>
            <a:endParaRPr lang="ko-KR" altLang="en-US" sz="2400" b="1" i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24287" y="6211669"/>
            <a:ext cx="8729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Рабочее совещание «Дифракция нейтронов - 2016»</a:t>
            </a:r>
            <a:br>
              <a:rPr lang="ru-RU" dirty="0" smtClean="0"/>
            </a:br>
            <a:r>
              <a:rPr lang="ru-RU" dirty="0" smtClean="0"/>
              <a:t>18</a:t>
            </a:r>
            <a:r>
              <a:rPr lang="en-US" dirty="0" smtClean="0"/>
              <a:t>-</a:t>
            </a:r>
            <a:r>
              <a:rPr lang="ru-RU" dirty="0" smtClean="0"/>
              <a:t>19 февраля 2016 г.</a:t>
            </a:r>
            <a:r>
              <a:rPr lang="en-US" dirty="0" smtClean="0"/>
              <a:t>, </a:t>
            </a:r>
            <a:r>
              <a:rPr lang="ru-RU" dirty="0" smtClean="0"/>
              <a:t>ПИЯФ, Гатчина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183594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/>
          </p:nvPr>
        </p:nvGraphicFramePr>
        <p:xfrm>
          <a:off x="4422218" y="3827539"/>
          <a:ext cx="4096761" cy="2861628"/>
        </p:xfrm>
        <a:graphic>
          <a:graphicData uri="http://schemas.openxmlformats.org/presentationml/2006/ole">
            <p:oleObj spid="_x0000_s3132" name="Graph" r:id="rId3" imgW="4154760" imgH="2901600" progId="">
              <p:embed/>
            </p:oleObj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/>
          </p:nvPr>
        </p:nvGraphicFramePr>
        <p:xfrm>
          <a:off x="-242013" y="3827538"/>
          <a:ext cx="5078660" cy="3030461"/>
        </p:xfrm>
        <a:graphic>
          <a:graphicData uri="http://schemas.openxmlformats.org/presentationml/2006/ole">
            <p:oleObj spid="_x0000_s3133" name="Graph" r:id="rId4" imgW="4154760" imgH="2901600" progId="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952625" y="161925"/>
            <a:ext cx="5168900" cy="58483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b="1" dirty="0" smtClean="0">
                <a:solidFill>
                  <a:srgbClr val="FF0000"/>
                </a:solidFill>
                <a:latin typeface="Times New Roman" charset="0"/>
              </a:rPr>
              <a:t>Дифрактометр ДН-6: результаты</a:t>
            </a:r>
            <a:endParaRPr lang="ko-KR" altLang="en-US" sz="32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12420" y="680720"/>
            <a:ext cx="8449310" cy="81407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1" dirty="0" smtClean="0">
                <a:solidFill>
                  <a:srgbClr val="5482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Изучение кристаллической структуры при высоком давлении мультиферроика  DyMnO</a:t>
            </a:r>
            <a:r>
              <a:rPr lang="en-US" altLang="ko-KR" sz="2400" b="1" baseline="-25000" dirty="0" smtClean="0">
                <a:solidFill>
                  <a:srgbClr val="5482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3</a:t>
            </a:r>
            <a:endParaRPr lang="ko-KR" altLang="en-US" sz="2400" b="1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981" y="1767708"/>
            <a:ext cx="1817150" cy="19168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7515" y="1327785"/>
            <a:ext cx="3248025" cy="36957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anchor="t">
            <a:spAutoFit/>
          </a:bodyPr>
          <a:lstStyle/>
          <a:p>
            <a:pPr marL="0" indent="0" algn="l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Сложная магнитная структура</a:t>
            </a:r>
            <a:endParaRPr lang="ko-KR" altLang="en-US" sz="18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005161" y="1321759"/>
            <a:ext cx="4791075" cy="14687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marL="0" indent="0" algn="ctr" defTabSz="914400" latinLnBrk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Исследование кристаллической структуры проблематично: </a:t>
            </a:r>
            <a:r>
              <a:rPr lang="en-US" altLang="ko-KR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высокое</a:t>
            </a:r>
            <a:r>
              <a:rPr lang="en-US" altLang="ko-KR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 </a:t>
            </a:r>
            <a:r>
              <a:rPr lang="en-US" altLang="ko-KR" sz="1800" b="1" u="sng" dirty="0" smtClean="0">
                <a:solidFill>
                  <a:srgbClr val="C55A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сечение </a:t>
            </a:r>
            <a:r>
              <a:rPr lang="en-US" altLang="ko-KR" sz="1800" b="1" u="sng" dirty="0" err="1" smtClean="0">
                <a:solidFill>
                  <a:srgbClr val="C55A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поглащения</a:t>
            </a:r>
            <a:r>
              <a:rPr lang="en-US" altLang="ko-KR" sz="1800" b="1" u="sng" dirty="0" smtClean="0">
                <a:solidFill>
                  <a:srgbClr val="C55A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 </a:t>
            </a:r>
            <a:r>
              <a:rPr lang="ru-RU" altLang="ko-KR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диспрозия</a:t>
            </a:r>
            <a:endParaRPr lang="ko-KR" altLang="en-US" sz="1800" b="1" dirty="0" smtClean="0"/>
          </a:p>
          <a:p>
            <a:pPr marL="0" indent="0" algn="ctr" defTabSz="914400" latinLnBrk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Calibri"/>
              </a:rPr>
              <a:t>900 barn</a:t>
            </a:r>
            <a:endParaRPr lang="ko-KR" altLang="en-US" sz="32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970655" y="2569845"/>
            <a:ext cx="4791075" cy="7201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marL="0" indent="0" algn="ctr" defTabSz="9144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1" dirty="0" smtClean="0">
                <a:solidFill>
                  <a:srgbClr val="333F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Эксперименты на дифрактометре ДН-12 </a:t>
            </a:r>
            <a:r>
              <a:rPr lang="ru-RU" altLang="ko-KR" sz="2000" b="1" dirty="0" smtClean="0">
                <a:solidFill>
                  <a:srgbClr val="333F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проблематичны</a:t>
            </a:r>
            <a:endParaRPr lang="ko-KR" altLang="en-US" sz="2000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3970655" y="3427730"/>
            <a:ext cx="4791075" cy="39243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Эксперименты на ДН-6 успешны</a:t>
            </a:r>
            <a:endParaRPr lang="ko-KR" altLang="en-US" sz="20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30508898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7555" y="161925"/>
            <a:ext cx="7559675" cy="52324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 smtClean="0">
                <a:solidFill>
                  <a:srgbClr val="FF0000"/>
                </a:solidFill>
                <a:latin typeface="Times New Roman" charset="0"/>
              </a:rPr>
              <a:t>Дифрактометр ДН-6: методика сапфировых наковален</a:t>
            </a:r>
            <a:endParaRPr lang="ko-KR" altLang="en-US" sz="2800" b="1" dirty="0" smtClean="0"/>
          </a:p>
        </p:txBody>
      </p:sp>
      <p:grpSp>
        <p:nvGrpSpPr>
          <p:cNvPr id="3" name="Группа 2"/>
          <p:cNvGrpSpPr/>
          <p:nvPr/>
        </p:nvGrpSpPr>
        <p:grpSpPr>
          <a:xfrm>
            <a:off x="4458970" y="837565"/>
            <a:ext cx="918210" cy="868045"/>
            <a:chOff x="4458970" y="837565"/>
            <a:chExt cx="918210" cy="868045"/>
          </a:xfrm>
          <a:solidFill>
            <a:schemeClr val="bg1">
              <a:lumMod val="95000"/>
            </a:schemeClr>
          </a:solidFill>
        </p:grpSpPr>
        <p:sp>
          <p:nvSpPr>
            <p:cNvPr id="4" name="Rect 3"/>
            <p:cNvSpPr>
              <a:spLocks noGrp="1" noChangeArrowheads="1"/>
            </p:cNvSpPr>
            <p:nvPr/>
          </p:nvSpPr>
          <p:spPr>
            <a:xfrm>
              <a:off x="4458970" y="837565"/>
              <a:ext cx="918210" cy="420370"/>
            </a:xfrm>
            <a:prstGeom prst="trapezoid">
              <a:avLst>
                <a:gd name="adj" fmla="val 37683"/>
              </a:avLst>
            </a:prstGeom>
            <a:solidFill>
              <a:srgbClr val="F2F2F2"/>
            </a:solidFill>
            <a:ln w="12700" cap="flat" cmpd="sng">
              <a:solidFill>
                <a:srgbClr val="41719C">
                  <a:alpha val="100000"/>
                </a:srgbClr>
              </a:solidFill>
              <a:prstDash val="solid"/>
            </a:ln>
          </p:spPr>
          <p:txBody>
            <a:bodyPr wrap="square" lIns="0" tIns="0" rIns="0" bIns="0" anchor="ctr"/>
            <a:lstStyle/>
            <a:p>
              <a:pPr marL="0" indent="0" algn="ctr" defTabSz="508000">
                <a:lnSpc>
                  <a:spcPct val="129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dirty="0" smtClean="0"/>
            </a:p>
          </p:txBody>
        </p:sp>
        <p:sp>
          <p:nvSpPr>
            <p:cNvPr id="5" name="Rect 3"/>
            <p:cNvSpPr>
              <a:spLocks noGrp="1" noChangeArrowheads="1"/>
            </p:cNvSpPr>
            <p:nvPr/>
          </p:nvSpPr>
          <p:spPr>
            <a:xfrm rot="10800000">
              <a:off x="4458970" y="1257935"/>
              <a:ext cx="918210" cy="447675"/>
            </a:xfrm>
            <a:prstGeom prst="trapezoid">
              <a:avLst>
                <a:gd name="adj" fmla="val 0"/>
              </a:avLst>
            </a:prstGeom>
            <a:solidFill>
              <a:srgbClr val="F2F2F2"/>
            </a:solidFill>
            <a:ln w="12700" cap="flat" cmpd="sng">
              <a:solidFill>
                <a:srgbClr val="41719C">
                  <a:alpha val="100000"/>
                </a:srgbClr>
              </a:solidFill>
              <a:prstDash val="solid"/>
            </a:ln>
          </p:spPr>
          <p:txBody>
            <a:bodyPr wrap="square" lIns="0" tIns="0" rIns="0" bIns="0" anchor="ctr"/>
            <a:lstStyle/>
            <a:p>
              <a:pPr marL="0" indent="0" algn="ctr" defTabSz="508000">
                <a:lnSpc>
                  <a:spcPct val="129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dirty="0" smtClean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7322185" y="948690"/>
            <a:ext cx="753110" cy="643255"/>
            <a:chOff x="7322185" y="948690"/>
            <a:chExt cx="753110" cy="643255"/>
          </a:xfrm>
          <a:solidFill>
            <a:schemeClr val="bg1">
              <a:lumMod val="95000"/>
            </a:schemeClr>
          </a:solidFill>
        </p:grpSpPr>
        <p:sp>
          <p:nvSpPr>
            <p:cNvPr id="10" name="Rect 3"/>
            <p:cNvSpPr>
              <a:spLocks noGrp="1" noChangeArrowheads="1"/>
            </p:cNvSpPr>
            <p:nvPr/>
          </p:nvSpPr>
          <p:spPr>
            <a:xfrm>
              <a:off x="7322185" y="948690"/>
              <a:ext cx="753110" cy="311785"/>
            </a:xfrm>
            <a:prstGeom prst="trapezoid">
              <a:avLst>
                <a:gd name="adj" fmla="val 73671"/>
              </a:avLst>
            </a:prstGeom>
            <a:solidFill>
              <a:srgbClr val="F2F2F2"/>
            </a:solidFill>
            <a:ln w="12700" cap="flat" cmpd="sng">
              <a:solidFill>
                <a:srgbClr val="41719C">
                  <a:alpha val="100000"/>
                </a:srgbClr>
              </a:solidFill>
              <a:prstDash val="solid"/>
            </a:ln>
          </p:spPr>
          <p:txBody>
            <a:bodyPr wrap="square" lIns="0" tIns="0" rIns="0" bIns="0" anchor="ctr"/>
            <a:lstStyle/>
            <a:p>
              <a:pPr marL="0" indent="0" algn="ctr" defTabSz="508000">
                <a:lnSpc>
                  <a:spcPct val="129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dirty="0" smtClean="0"/>
            </a:p>
          </p:txBody>
        </p:sp>
        <p:sp>
          <p:nvSpPr>
            <p:cNvPr id="11" name="Rect 3"/>
            <p:cNvSpPr>
              <a:spLocks noGrp="1" noChangeArrowheads="1"/>
            </p:cNvSpPr>
            <p:nvPr/>
          </p:nvSpPr>
          <p:spPr>
            <a:xfrm rot="10800000">
              <a:off x="7322185" y="1260475"/>
              <a:ext cx="753110" cy="332105"/>
            </a:xfrm>
            <a:prstGeom prst="trapezoid">
              <a:avLst>
                <a:gd name="adj" fmla="val 0"/>
              </a:avLst>
            </a:prstGeom>
            <a:solidFill>
              <a:srgbClr val="F2F2F2"/>
            </a:solidFill>
            <a:ln w="12700" cap="flat" cmpd="sng">
              <a:solidFill>
                <a:srgbClr val="41719C">
                  <a:alpha val="100000"/>
                </a:srgbClr>
              </a:solidFill>
              <a:prstDash val="solid"/>
            </a:ln>
          </p:spPr>
          <p:txBody>
            <a:bodyPr wrap="square" lIns="0" tIns="0" rIns="0" bIns="0" anchor="ctr"/>
            <a:lstStyle/>
            <a:p>
              <a:pPr marL="0" indent="0" algn="ctr" defTabSz="508000">
                <a:lnSpc>
                  <a:spcPct val="129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dirty="0" smtClean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905885" y="1938655"/>
            <a:ext cx="1962785" cy="14077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 algn="ctr" defTabSz="914400" latinLnBrk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300" b="1" dirty="0" smtClean="0"/>
          </a:p>
          <a:p>
            <a:pPr marL="0" indent="0" algn="ctr" defTabSz="914400" latinLnBrk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H  = 1 мм</a:t>
            </a:r>
            <a:endParaRPr lang="ko-KR" altLang="en-US" sz="1200" b="1" dirty="0" smtClean="0"/>
          </a:p>
          <a:p>
            <a:pPr marL="0" indent="0" algn="ctr" defTabSz="914400" latinLnBrk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D= 2 мм</a:t>
            </a:r>
            <a:endParaRPr lang="ko-KR" altLang="en-US" sz="1200" b="1" dirty="0" smtClean="0"/>
          </a:p>
          <a:p>
            <a:pPr marL="0" indent="0" algn="ctr" defTabSz="914400" latinLnBrk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V~3 мм</a:t>
            </a:r>
            <a:r>
              <a:rPr lang="en-US" altLang="ko-KR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3</a:t>
            </a:r>
            <a:endParaRPr lang="ko-KR" altLang="en-US" sz="2400" b="1" dirty="0" smtClean="0"/>
          </a:p>
          <a:p>
            <a:pPr marL="0" indent="0" algn="ctr" defTabSz="914400" latinLnBrk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P</a:t>
            </a:r>
            <a:r>
              <a:rPr lang="en-US" altLang="ko-KR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max</a:t>
            </a:r>
            <a:r>
              <a:rPr lang="en-US" altLang="ko-K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~8 ГПа</a:t>
            </a:r>
            <a:endParaRPr lang="ko-KR" altLang="en-US" sz="24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3669030" y="1818640"/>
            <a:ext cx="3048635" cy="3041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 algn="l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Диаметр площадки 4 мм</a:t>
            </a:r>
            <a:endParaRPr lang="ko-KR" altLang="en-US" sz="1600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6725285" y="2070735"/>
            <a:ext cx="1960880" cy="18974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b="1" dirty="0" smtClean="0"/>
          </a:p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H  = 0.4 мм</a:t>
            </a:r>
            <a:endParaRPr lang="ko-KR" altLang="en-US" sz="1000" b="1" dirty="0" smtClean="0"/>
          </a:p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1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D= 0.8 мм</a:t>
            </a:r>
            <a:endParaRPr lang="ko-KR" altLang="en-US" sz="1100" b="1" dirty="0" smtClean="0"/>
          </a:p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V~0.1 мм</a:t>
            </a:r>
            <a:r>
              <a:rPr lang="en-US" altLang="ko-KR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3</a:t>
            </a:r>
            <a:endParaRPr lang="ko-KR" altLang="en-US" sz="2400" b="1" dirty="0" smtClean="0"/>
          </a:p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P</a:t>
            </a:r>
            <a:r>
              <a:rPr lang="en-US" altLang="ko-KR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max</a:t>
            </a:r>
            <a:r>
              <a:rPr lang="en-US" altLang="ko-K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~13 ГПа</a:t>
            </a:r>
            <a:endParaRPr lang="ko-KR" altLang="en-US" sz="2400" b="1" dirty="0" smtClean="0"/>
          </a:p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600" b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6510020" y="1778635"/>
            <a:ext cx="2423160" cy="3321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 algn="l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Диаметр площадки 2 мм </a:t>
            </a:r>
            <a:endParaRPr lang="ko-KR" altLang="en-US" sz="1600" b="1" dirty="0" smtClean="0"/>
          </a:p>
        </p:txBody>
      </p:sp>
      <p:sp>
        <p:nvSpPr>
          <p:cNvPr id="16" name="Стрелка вправо 15"/>
          <p:cNvSpPr/>
          <p:nvPr/>
        </p:nvSpPr>
        <p:spPr>
          <a:xfrm>
            <a:off x="6109335" y="1264285"/>
            <a:ext cx="651510" cy="27749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25955524"/>
              </p:ext>
            </p:extLst>
          </p:nvPr>
        </p:nvGraphicFramePr>
        <p:xfrm>
          <a:off x="-485834" y="2996855"/>
          <a:ext cx="6033060" cy="3861145"/>
        </p:xfrm>
        <a:graphic>
          <a:graphicData uri="http://schemas.openxmlformats.org/presentationml/2006/ole">
            <p:oleObj spid="_x0000_s26638" name="Graph" r:id="rId3" imgW="4150080" imgH="2895480" progId="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682490" y="4300855"/>
            <a:ext cx="4084320" cy="20758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1" dirty="0" smtClean="0">
                <a:solidFill>
                  <a:srgbClr val="5482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Магнетит Fe</a:t>
            </a:r>
            <a:r>
              <a:rPr lang="en-US" altLang="ko-KR" sz="2400" b="1" baseline="-25000" dirty="0" smtClean="0">
                <a:solidFill>
                  <a:srgbClr val="5482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3</a:t>
            </a:r>
            <a:r>
              <a:rPr lang="en-US" altLang="ko-KR" sz="2400" b="1" dirty="0" smtClean="0">
                <a:solidFill>
                  <a:srgbClr val="5482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O</a:t>
            </a:r>
            <a:r>
              <a:rPr lang="en-US" altLang="ko-KR" sz="2400" b="1" baseline="-25000" dirty="0" smtClean="0">
                <a:solidFill>
                  <a:srgbClr val="5482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4</a:t>
            </a:r>
            <a:endParaRPr lang="ko-KR" altLang="en-US" sz="2400" b="1" dirty="0" smtClean="0"/>
          </a:p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 Давление до 12.8 ГПа</a:t>
            </a:r>
            <a:endParaRPr lang="ko-KR" altLang="en-US" sz="1800" b="1" dirty="0" smtClean="0"/>
          </a:p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Температура до 5 K</a:t>
            </a:r>
            <a:endParaRPr lang="ko-KR" altLang="en-US" sz="1800" b="1" dirty="0" smtClean="0"/>
          </a:p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Время съемки одной P-T точки 4ч</a:t>
            </a:r>
            <a:endParaRPr lang="ko-KR" altLang="en-US" sz="1800" b="1" dirty="0" smtClean="0"/>
          </a:p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1" dirty="0" smtClean="0"/>
          </a:p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Данные магнитной и кристаллической структуры</a:t>
            </a:r>
            <a:endParaRPr lang="ko-KR" altLang="en-US" sz="1800" b="1" dirty="0" smtClean="0"/>
          </a:p>
        </p:txBody>
      </p:sp>
      <p:pic>
        <p:nvPicPr>
          <p:cNvPr id="6" name="Picture 1" descr="/data/data/com.infraware.PolarisOfficeStdForTablet/files/.polaris_temp/fImage1751227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285" y="748665"/>
            <a:ext cx="3084830" cy="2515870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sp>
        <p:nvSpPr>
          <p:cNvPr id="17" name="Прямоугольник 16"/>
          <p:cNvSpPr/>
          <p:nvPr/>
        </p:nvSpPr>
        <p:spPr>
          <a:xfrm>
            <a:off x="1777041" y="845389"/>
            <a:ext cx="465827" cy="2044459"/>
          </a:xfrm>
          <a:prstGeom prst="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78181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http://www.earth.northwestern.edu/research/jacobsen/index_files/principle%20of%20a%20D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3182" y="3441581"/>
            <a:ext cx="2343806" cy="322663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37795" y="157480"/>
            <a:ext cx="9006205" cy="53181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 smtClean="0">
                <a:solidFill>
                  <a:srgbClr val="FF0000"/>
                </a:solidFill>
                <a:latin typeface="Times New Roman" charset="0"/>
              </a:rPr>
              <a:t>Дифрактометр ДН-6: методика алмазных наковален</a:t>
            </a:r>
            <a:endParaRPr lang="ko-KR" altLang="en-US" sz="2800" b="1" dirty="0" smtClean="0"/>
          </a:p>
        </p:txBody>
      </p:sp>
      <p:grpSp>
        <p:nvGrpSpPr>
          <p:cNvPr id="3" name="Группа 2"/>
          <p:cNvGrpSpPr/>
          <p:nvPr/>
        </p:nvGrpSpPr>
        <p:grpSpPr>
          <a:xfrm>
            <a:off x="7322185" y="948690"/>
            <a:ext cx="753110" cy="643255"/>
            <a:chOff x="7322185" y="948690"/>
            <a:chExt cx="753110" cy="643255"/>
          </a:xfrm>
          <a:solidFill>
            <a:schemeClr val="bg1">
              <a:lumMod val="95000"/>
            </a:schemeClr>
          </a:solidFill>
        </p:grpSpPr>
        <p:sp>
          <p:nvSpPr>
            <p:cNvPr id="4" name="Rect 3"/>
            <p:cNvSpPr>
              <a:spLocks noGrp="1" noChangeArrowheads="1"/>
            </p:cNvSpPr>
            <p:nvPr/>
          </p:nvSpPr>
          <p:spPr>
            <a:xfrm>
              <a:off x="7322185" y="948690"/>
              <a:ext cx="753110" cy="311785"/>
            </a:xfrm>
            <a:prstGeom prst="trapezoid">
              <a:avLst>
                <a:gd name="adj" fmla="val 73671"/>
              </a:avLst>
            </a:prstGeom>
            <a:solidFill>
              <a:srgbClr val="F2F2F2"/>
            </a:solidFill>
            <a:ln w="12700" cap="flat" cmpd="sng">
              <a:solidFill>
                <a:srgbClr val="41719C">
                  <a:alpha val="100000"/>
                </a:srgbClr>
              </a:solidFill>
              <a:prstDash val="solid"/>
            </a:ln>
          </p:spPr>
          <p:txBody>
            <a:bodyPr wrap="square" lIns="0" tIns="0" rIns="0" bIns="0" anchor="ctr"/>
            <a:lstStyle/>
            <a:p>
              <a:pPr marL="0" indent="0" algn="ctr" defTabSz="508000">
                <a:lnSpc>
                  <a:spcPct val="129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dirty="0" smtClean="0"/>
            </a:p>
          </p:txBody>
        </p:sp>
        <p:sp>
          <p:nvSpPr>
            <p:cNvPr id="5" name="Rect 3"/>
            <p:cNvSpPr>
              <a:spLocks noGrp="1" noChangeArrowheads="1"/>
            </p:cNvSpPr>
            <p:nvPr/>
          </p:nvSpPr>
          <p:spPr>
            <a:xfrm rot="10800000">
              <a:off x="7322185" y="1260475"/>
              <a:ext cx="753110" cy="332105"/>
            </a:xfrm>
            <a:prstGeom prst="trapezoid">
              <a:avLst>
                <a:gd name="adj" fmla="val 0"/>
              </a:avLst>
            </a:prstGeom>
            <a:solidFill>
              <a:srgbClr val="F2F2F2"/>
            </a:solidFill>
            <a:ln w="12700" cap="flat" cmpd="sng">
              <a:solidFill>
                <a:srgbClr val="41719C">
                  <a:alpha val="100000"/>
                </a:srgbClr>
              </a:solidFill>
              <a:prstDash val="solid"/>
            </a:ln>
          </p:spPr>
          <p:txBody>
            <a:bodyPr wrap="square" lIns="0" tIns="0" rIns="0" bIns="0" anchor="ctr"/>
            <a:lstStyle/>
            <a:p>
              <a:pPr marL="0" indent="0" algn="ctr" defTabSz="508000">
                <a:lnSpc>
                  <a:spcPct val="129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dirty="0" smtClean="0"/>
            </a:p>
          </p:txBody>
        </p:sp>
      </p:grpSp>
      <p:pic>
        <p:nvPicPr>
          <p:cNvPr id="6" name="Picture 1" descr="/data/data/com.infraware.PolarisOfficeStdForTablet/files/.polaris_temp/fImage1751227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285" y="748665"/>
            <a:ext cx="3084830" cy="2515870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sp>
        <p:nvSpPr>
          <p:cNvPr id="7" name="Прямоугольник 6"/>
          <p:cNvSpPr/>
          <p:nvPr/>
        </p:nvSpPr>
        <p:spPr>
          <a:xfrm>
            <a:off x="1250831" y="845389"/>
            <a:ext cx="526212" cy="2044459"/>
          </a:xfrm>
          <a:prstGeom prst="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510020" y="1778635"/>
            <a:ext cx="2423160" cy="3321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 algn="l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Диаметр площадки 2 мм </a:t>
            </a:r>
            <a:endParaRPr lang="ko-KR" altLang="en-US" sz="16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725285" y="2070735"/>
            <a:ext cx="1960880" cy="18974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b="1" dirty="0" smtClean="0"/>
          </a:p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H  = 0.4 мм</a:t>
            </a:r>
            <a:endParaRPr lang="ko-KR" altLang="en-US" sz="1000" b="1" dirty="0" smtClean="0"/>
          </a:p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1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D= 0.8 мм</a:t>
            </a:r>
            <a:endParaRPr lang="ko-KR" altLang="en-US" sz="1100" b="1" dirty="0" smtClean="0"/>
          </a:p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V~0.1 мм</a:t>
            </a:r>
            <a:r>
              <a:rPr lang="en-US" altLang="ko-KR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3</a:t>
            </a:r>
            <a:endParaRPr lang="ko-KR" altLang="en-US" sz="2400" b="1" dirty="0" smtClean="0"/>
          </a:p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P</a:t>
            </a:r>
            <a:r>
              <a:rPr lang="en-US" altLang="ko-KR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max</a:t>
            </a:r>
            <a:r>
              <a:rPr lang="en-US" altLang="ko-K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~13 ГПа</a:t>
            </a:r>
            <a:endParaRPr lang="ko-KR" altLang="en-US" sz="2400" b="1" dirty="0" smtClean="0"/>
          </a:p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600" b="1" dirty="0" smtClean="0"/>
          </a:p>
        </p:txBody>
      </p:sp>
      <p:sp>
        <p:nvSpPr>
          <p:cNvPr id="11" name="Стрелка вправо 10"/>
          <p:cNvSpPr/>
          <p:nvPr/>
        </p:nvSpPr>
        <p:spPr>
          <a:xfrm rot="10800000">
            <a:off x="6109335" y="1264285"/>
            <a:ext cx="651510" cy="27749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4703281" y="900010"/>
            <a:ext cx="990154" cy="782141"/>
            <a:chOff x="476337" y="4721512"/>
            <a:chExt cx="2005710" cy="1804897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476337" y="4721514"/>
              <a:ext cx="2005710" cy="1804895"/>
              <a:chOff x="4965539" y="1915992"/>
              <a:chExt cx="1006998" cy="873506"/>
            </a:xfrm>
            <a:solidFill>
              <a:schemeClr val="bg1">
                <a:lumMod val="95000"/>
              </a:schemeClr>
            </a:solidFill>
          </p:grpSpPr>
          <p:sp>
            <p:nvSpPr>
              <p:cNvPr id="13" name="Трапеция 12"/>
              <p:cNvSpPr/>
              <p:nvPr/>
            </p:nvSpPr>
            <p:spPr>
              <a:xfrm>
                <a:off x="4965539" y="1915992"/>
                <a:ext cx="1006998" cy="566737"/>
              </a:xfrm>
              <a:prstGeom prst="trapezoid">
                <a:avLst>
                  <a:gd name="adj" fmla="val 7401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Трапеция 13"/>
              <p:cNvSpPr/>
              <p:nvPr/>
            </p:nvSpPr>
            <p:spPr>
              <a:xfrm rot="10800000">
                <a:off x="4965539" y="2482729"/>
                <a:ext cx="1006998" cy="306769"/>
              </a:xfrm>
              <a:prstGeom prst="trapezoid">
                <a:avLst>
                  <a:gd name="adj" fmla="val 49043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" name="Группа 14"/>
            <p:cNvGrpSpPr/>
            <p:nvPr/>
          </p:nvGrpSpPr>
          <p:grpSpPr>
            <a:xfrm>
              <a:off x="476337" y="4721514"/>
              <a:ext cx="2005710" cy="1804895"/>
              <a:chOff x="4965539" y="1915992"/>
              <a:chExt cx="1006998" cy="873506"/>
            </a:xfrm>
            <a:solidFill>
              <a:schemeClr val="bg1">
                <a:lumMod val="95000"/>
              </a:schemeClr>
            </a:solidFill>
          </p:grpSpPr>
          <p:sp>
            <p:nvSpPr>
              <p:cNvPr id="16" name="Трапеция 15"/>
              <p:cNvSpPr/>
              <p:nvPr/>
            </p:nvSpPr>
            <p:spPr>
              <a:xfrm>
                <a:off x="4965539" y="1915992"/>
                <a:ext cx="1006998" cy="566737"/>
              </a:xfrm>
              <a:prstGeom prst="trapezoid">
                <a:avLst>
                  <a:gd name="adj" fmla="val 7401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Трапеция 16"/>
              <p:cNvSpPr/>
              <p:nvPr/>
            </p:nvSpPr>
            <p:spPr>
              <a:xfrm rot="10800000">
                <a:off x="4965539" y="2482729"/>
                <a:ext cx="1006998" cy="306769"/>
              </a:xfrm>
              <a:prstGeom prst="trapezoid">
                <a:avLst>
                  <a:gd name="adj" fmla="val 49043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8" name="Прямая соединительная линия 17"/>
            <p:cNvCxnSpPr/>
            <p:nvPr/>
          </p:nvCxnSpPr>
          <p:spPr>
            <a:xfrm flipH="1">
              <a:off x="870346" y="4722024"/>
              <a:ext cx="531304" cy="11710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556735" y="4721513"/>
              <a:ext cx="471550" cy="11710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1479191" y="4721512"/>
              <a:ext cx="0" cy="11710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04712" y="1825541"/>
            <a:ext cx="2230291" cy="594650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marL="0" indent="0" algn="l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Диаметр площадки </a:t>
            </a:r>
            <a:r>
              <a:rPr lang="en-US" altLang="ko-KR" sz="1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от</a:t>
            </a:r>
            <a:r>
              <a:rPr lang="en-US" altLang="ko-K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 </a:t>
            </a:r>
          </a:p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0.4 до 1.2 мм</a:t>
            </a:r>
            <a:endParaRPr lang="ko-KR" altLang="en-US" sz="1600" b="1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4246629" y="2335279"/>
            <a:ext cx="1960880" cy="18974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b="1" dirty="0" smtClean="0"/>
          </a:p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H  = 0.2 мм</a:t>
            </a:r>
            <a:endParaRPr lang="ko-KR" altLang="en-US" sz="1000" b="1" dirty="0" smtClean="0"/>
          </a:p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1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D= 0.4 мм</a:t>
            </a:r>
            <a:endParaRPr lang="ko-KR" altLang="en-US" sz="1100" b="1" dirty="0" smtClean="0"/>
          </a:p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V~0.01 мм</a:t>
            </a:r>
            <a:r>
              <a:rPr lang="en-US" altLang="ko-KR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3</a:t>
            </a:r>
            <a:endParaRPr lang="ko-KR" altLang="en-US" sz="2400" b="1" dirty="0" smtClean="0"/>
          </a:p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P</a:t>
            </a:r>
            <a:r>
              <a:rPr lang="en-US" altLang="ko-KR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max</a:t>
            </a:r>
            <a:r>
              <a:rPr lang="en-US" altLang="ko-K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~30 ГПа</a:t>
            </a:r>
            <a:endParaRPr lang="ko-KR" altLang="en-US" sz="2400" b="1" dirty="0" smtClean="0"/>
          </a:p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600" b="1" dirty="0" smtClean="0"/>
          </a:p>
        </p:txBody>
      </p:sp>
      <p:pic>
        <p:nvPicPr>
          <p:cNvPr id="33794" name="Picture 2" descr="F:\Download\2016-02-18-16-49-04--973361876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5588" y="4004005"/>
            <a:ext cx="3819378" cy="2703605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569289" y="3780483"/>
            <a:ext cx="2489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Boehler-Almax</a:t>
            </a:r>
            <a:r>
              <a:rPr lang="en-US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Plate DAC</a:t>
            </a:r>
            <a:endParaRPr lang="ru-RU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02394" y="3476446"/>
            <a:ext cx="87382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Усилие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986732" y="6236898"/>
            <a:ext cx="1509623" cy="2070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7200182" y="5198853"/>
            <a:ext cx="7793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Рубин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5083835" y="5040702"/>
            <a:ext cx="8955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err="1" smtClean="0"/>
              <a:t>Гаскета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287992" y="4718649"/>
            <a:ext cx="879895" cy="155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49800118"/>
              </p:ext>
            </p:extLst>
          </p:nvPr>
        </p:nvGraphicFramePr>
        <p:xfrm>
          <a:off x="2965207" y="633272"/>
          <a:ext cx="6178793" cy="4311445"/>
        </p:xfrm>
        <a:graphic>
          <a:graphicData uri="http://schemas.openxmlformats.org/presentationml/2006/ole">
            <p:oleObj spid="_x0000_s4132" name="Graph" r:id="rId3" imgW="4150080" imgH="2895480" progId="">
              <p:embed/>
            </p:oleObj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2470" y="976887"/>
            <a:ext cx="2997930" cy="239166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5340" y="3653552"/>
            <a:ext cx="2873905" cy="29452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572001" y="5192963"/>
            <a:ext cx="3596218" cy="149538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37795" y="157480"/>
            <a:ext cx="9006205" cy="53181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 smtClean="0">
                <a:solidFill>
                  <a:srgbClr val="FF0000"/>
                </a:solidFill>
                <a:latin typeface="Times New Roman" charset="0"/>
              </a:rPr>
              <a:t>Дифрактометр ДН-6: методика алмазных наковален</a:t>
            </a:r>
            <a:endParaRPr lang="ko-KR" altLang="en-US" sz="28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38799925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848" y="837945"/>
            <a:ext cx="3436560" cy="19355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7350" y="156210"/>
            <a:ext cx="8722995" cy="95821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 smtClean="0">
                <a:solidFill>
                  <a:srgbClr val="FF0000"/>
                </a:solidFill>
                <a:latin typeface="Times New Roman" charset="0"/>
              </a:rPr>
              <a:t>Дифрактометр ДН-6: методика алмазных наковален</a:t>
            </a:r>
            <a:endParaRPr lang="ko-KR" altLang="en-US" sz="2800" b="1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6774" t="13755" r="12986"/>
          <a:stretch/>
        </p:blipFill>
        <p:spPr>
          <a:xfrm>
            <a:off x="204547" y="745319"/>
            <a:ext cx="1551008" cy="2317555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10747523"/>
              </p:ext>
            </p:extLst>
          </p:nvPr>
        </p:nvGraphicFramePr>
        <p:xfrm>
          <a:off x="-457679" y="2899354"/>
          <a:ext cx="5847479" cy="4084521"/>
        </p:xfrm>
        <a:graphic>
          <a:graphicData uri="http://schemas.openxmlformats.org/presentationml/2006/ole">
            <p:oleObj spid="_x0000_s27666" name="Graph" r:id="rId5" imgW="4154760" imgH="2901600" progId="">
              <p:embed/>
            </p:oleObj>
          </a:graphicData>
        </a:graphic>
      </p:graphicFrame>
      <p:pic>
        <p:nvPicPr>
          <p:cNvPr id="27654" name="Picture 6" descr="Abstract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641" y="2930569"/>
            <a:ext cx="3505617" cy="1612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9800" y="4937888"/>
            <a:ext cx="2968796" cy="13733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647587" y="6311209"/>
            <a:ext cx="2484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PRL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100, 045508 (2008)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79529" y="456855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Am. Chem. </a:t>
            </a:r>
            <a:r>
              <a:rPr lang="de-DE" sz="1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</a:t>
            </a:r>
            <a:r>
              <a:rPr lang="de-DE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de-DE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de-DE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</a:t>
            </a:r>
            <a:r>
              <a:rPr lang="de-DE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de-DE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134</a:t>
            </a:r>
            <a:r>
              <a:rPr lang="de-DE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(33), pp 13780–13786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7540" y="1203325"/>
            <a:ext cx="3740150" cy="15991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Диаметр пов-ти – </a:t>
            </a:r>
            <a:r>
              <a:rPr lang="en-US" altLang="ko-K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0.8 мм</a:t>
            </a:r>
            <a:endParaRPr lang="ko-KR" altLang="en-US" sz="2400" b="1" dirty="0" smtClean="0"/>
          </a:p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Объем об-ца – </a:t>
            </a:r>
            <a:r>
              <a:rPr lang="en-US" altLang="ko-K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0.01 мм</a:t>
            </a:r>
            <a:r>
              <a:rPr lang="en-US" altLang="ko-KR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3</a:t>
            </a:r>
            <a:r>
              <a:rPr lang="en-US" altLang="ko-KR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endParaRPr lang="ko-KR" altLang="en-US" sz="2400" b="1" dirty="0" smtClean="0"/>
          </a:p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Давление - </a:t>
            </a:r>
            <a:r>
              <a:rPr lang="ru-RU" altLang="ko-K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34</a:t>
            </a:r>
            <a:r>
              <a:rPr lang="en-US" altLang="ko-K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ГПа</a:t>
            </a:r>
            <a:endParaRPr lang="ko-KR" altLang="en-US" sz="2400" b="1" dirty="0" smtClean="0"/>
          </a:p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r>
              <a:rPr lang="en-US" altLang="ko-KR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Время</a:t>
            </a:r>
            <a:r>
              <a:rPr lang="en-US" altLang="ko-KR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r>
              <a:rPr lang="en-US" altLang="ko-KR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экс-та</a:t>
            </a:r>
            <a:r>
              <a:rPr lang="ru-RU" altLang="ko-KR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r>
              <a:rPr lang="en-US" altLang="ko-KR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– </a:t>
            </a:r>
            <a:r>
              <a:rPr lang="en-US" altLang="ko-K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r>
              <a:rPr lang="ru-RU" altLang="ko-K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3 суток</a:t>
            </a:r>
            <a:endParaRPr lang="ko-KR" altLang="en-US" sz="2400" b="1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1777042" y="3804249"/>
            <a:ext cx="1104181" cy="3536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74167" y="5233359"/>
            <a:ext cx="1104181" cy="3536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061714" y="3674853"/>
            <a:ext cx="1075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P=34 </a:t>
            </a:r>
            <a:r>
              <a:rPr lang="en-US" dirty="0" err="1" smtClean="0"/>
              <a:t>GPa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912190" y="5164347"/>
            <a:ext cx="1075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P=15 </a:t>
            </a:r>
            <a:r>
              <a:rPr lang="en-US" dirty="0" err="1" smtClean="0"/>
              <a:t>GPa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626944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1564"/>
            <a:ext cx="6900317" cy="282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8436" y="3010620"/>
            <a:ext cx="3997567" cy="276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 descr="F:\Download\DSC_0084.jpg"/>
          <p:cNvPicPr>
            <a:picLocks noChangeAspect="1" noChangeArrowheads="1"/>
          </p:cNvPicPr>
          <p:nvPr/>
        </p:nvPicPr>
        <p:blipFill>
          <a:blip r:embed="rId4" cstate="print"/>
          <a:srcRect t="10276" r="6272"/>
          <a:stretch>
            <a:fillRect/>
          </a:stretch>
        </p:blipFill>
        <p:spPr bwMode="auto">
          <a:xfrm>
            <a:off x="259537" y="3191774"/>
            <a:ext cx="4666147" cy="251145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87350" y="156210"/>
            <a:ext cx="8722995" cy="97129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 smtClean="0">
                <a:solidFill>
                  <a:srgbClr val="FF0000"/>
                </a:solidFill>
                <a:latin typeface="Times New Roman" charset="0"/>
              </a:rPr>
              <a:t>Дифрактометр ДН-6: методика </a:t>
            </a:r>
            <a:r>
              <a:rPr lang="en-US" altLang="ko-KR" sz="2800" b="1" dirty="0" err="1" smtClean="0">
                <a:solidFill>
                  <a:srgbClr val="FF0000"/>
                </a:solidFill>
                <a:latin typeface="Times New Roman" charset="0"/>
              </a:rPr>
              <a:t>алмазных</a:t>
            </a:r>
            <a:r>
              <a:rPr lang="en-US" altLang="ko-KR" sz="2800" b="1" dirty="0" smtClean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n-US" altLang="ko-KR" sz="2800" b="1" dirty="0" err="1" smtClean="0">
                <a:solidFill>
                  <a:srgbClr val="FF0000"/>
                </a:solidFill>
                <a:latin typeface="Times New Roman" charset="0"/>
              </a:rPr>
              <a:t>наковален</a:t>
            </a:r>
            <a:r>
              <a:rPr lang="ru-RU" altLang="ko-KR" sz="2800" b="1" dirty="0" smtClean="0">
                <a:solidFill>
                  <a:srgbClr val="FF0000"/>
                </a:solidFill>
                <a:latin typeface="Times New Roman" charset="0"/>
              </a:rPr>
              <a:t>, система газовой зарядки - в перспективе</a:t>
            </a:r>
            <a:endParaRPr lang="ko-KR" altLang="en-US" sz="2800" b="1" dirty="0" smtClean="0"/>
          </a:p>
        </p:txBody>
      </p:sp>
      <p:sp>
        <p:nvSpPr>
          <p:cNvPr id="8" name="Овал 7"/>
          <p:cNvSpPr/>
          <p:nvPr/>
        </p:nvSpPr>
        <p:spPr>
          <a:xfrm>
            <a:off x="5313872" y="1759789"/>
            <a:ext cx="1043796" cy="690113"/>
          </a:xfrm>
          <a:prstGeom prst="ellipse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3295818">
            <a:off x="5876420" y="2506489"/>
            <a:ext cx="662401" cy="28846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9745" y="2322195"/>
            <a:ext cx="7708900" cy="442454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Спасибо за </a:t>
            </a:r>
            <a:r>
              <a:rPr lang="en-US" altLang="ko-KR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Ваше</a:t>
            </a:r>
            <a:r>
              <a:rPr lang="en-US" altLang="ko-KR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r>
              <a:rPr lang="en-US" altLang="ko-KR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внимание</a:t>
            </a:r>
            <a:endParaRPr lang="ru-RU" altLang="ko-KR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ru-RU" altLang="ko-KR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altLang="ko-K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Особая благодарность коллегам с реактора ИР-8 Курчатовского Института за обучение методике зарядки камер высокого давления с алмазными наковальнями.</a:t>
            </a:r>
            <a:endParaRPr lang="ko-KR" altLang="en-US" sz="24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7743192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"/>
          <p:cNvSpPr>
            <a:spLocks noChangeArrowheads="1"/>
          </p:cNvSpPr>
          <p:nvPr/>
        </p:nvSpPr>
        <p:spPr bwMode="auto">
          <a:xfrm>
            <a:off x="403225" y="157480"/>
            <a:ext cx="835850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/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Нейтронная дифракция при высоких давлениях</a:t>
            </a:r>
            <a:endParaRPr lang="ko-KR" altLang="en-US" sz="3000" b="1" dirty="0" smtClean="0"/>
          </a:p>
        </p:txBody>
      </p:sp>
      <p:pic>
        <p:nvPicPr>
          <p:cNvPr id="16388" name="Picture 4" descr="The pressure dependence of the unit cell volume of R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43" y="2809063"/>
            <a:ext cx="3579464" cy="25386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3726" y="5575008"/>
            <a:ext cx="421866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50" b="1" i="1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Dubrovinsky</a:t>
            </a:r>
            <a:r>
              <a:rPr lang="en-US" sz="1050" b="1" i="1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L. et al. Implementation of micro-ball </a:t>
            </a:r>
            <a:r>
              <a:rPr lang="en-US" sz="1050" b="1" i="1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nanodiamond</a:t>
            </a:r>
            <a:r>
              <a:rPr lang="en-US" sz="1050" b="1" i="1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anvils for high-pressure studies above 6</a:t>
            </a:r>
            <a:r>
              <a:rPr lang="en-US" sz="1050" b="1" i="1" dirty="0" smtClean="0">
                <a:solidFill>
                  <a:srgbClr val="333333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</a:rPr>
              <a:t> </a:t>
            </a:r>
            <a:r>
              <a:rPr lang="en-US" sz="1050" b="1" i="1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Mbar. Nat. </a:t>
            </a:r>
            <a:r>
              <a:rPr lang="en-US" sz="1050" b="1" i="1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Commun</a:t>
            </a:r>
            <a:r>
              <a:rPr lang="en-US" sz="1050" b="1" i="1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 3:1163 </a:t>
            </a:r>
            <a:r>
              <a:rPr lang="en-US" sz="1050" b="1" i="1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doi</a:t>
            </a:r>
            <a:r>
              <a:rPr lang="en-US" sz="1050" b="1" i="1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: 10.1038/ncomms2160 (2012).</a:t>
            </a:r>
            <a:endParaRPr lang="ru-RU" sz="105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70510" y="871220"/>
            <a:ext cx="4008755" cy="6464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1" dirty="0" smtClean="0">
                <a:solidFill>
                  <a:srgbClr val="5482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Синхротронный источник</a:t>
            </a:r>
            <a:endParaRPr lang="ko-KR" altLang="en-US" sz="1800" b="1" dirty="0" smtClean="0"/>
          </a:p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1" dirty="0" smtClean="0">
                <a:solidFill>
                  <a:srgbClr val="5482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Поток на образце  </a:t>
            </a:r>
            <a:endParaRPr lang="ko-KR" altLang="en-US" sz="1800" b="1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4752340" y="826770"/>
            <a:ext cx="4008755" cy="92329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1" dirty="0" smtClean="0">
                <a:solidFill>
                  <a:srgbClr val="5482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Нейтронный источник</a:t>
            </a:r>
            <a:endParaRPr lang="ko-KR" altLang="en-US" sz="1800" b="1" dirty="0" smtClean="0"/>
          </a:p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1" dirty="0" smtClean="0">
                <a:solidFill>
                  <a:srgbClr val="5482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Поток на образце  </a:t>
            </a:r>
            <a:endParaRPr lang="ko-KR" altLang="en-US" sz="1800" b="1" dirty="0" smtClean="0"/>
          </a:p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1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6123874" y="1434109"/>
            <a:ext cx="995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D60093"/>
                </a:solidFill>
              </a:rPr>
              <a:t>~10</a:t>
            </a:r>
            <a:r>
              <a:rPr lang="en-US" b="1" baseline="30000" dirty="0" smtClean="0">
                <a:solidFill>
                  <a:srgbClr val="D60093"/>
                </a:solidFill>
              </a:rPr>
              <a:t>6</a:t>
            </a:r>
            <a:r>
              <a:rPr lang="en-US" b="1" dirty="0" smtClean="0">
                <a:solidFill>
                  <a:srgbClr val="D60093"/>
                </a:solidFill>
              </a:rPr>
              <a:t>-10</a:t>
            </a:r>
            <a:r>
              <a:rPr lang="en-US" b="1" baseline="30000" dirty="0" smtClean="0">
                <a:solidFill>
                  <a:srgbClr val="D60093"/>
                </a:solidFill>
              </a:rPr>
              <a:t>9</a:t>
            </a:r>
            <a:endParaRPr lang="ru-RU" baseline="300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698268" y="1492661"/>
            <a:ext cx="1152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~10</a:t>
            </a:r>
            <a:r>
              <a:rPr lang="en-US" b="1" baseline="30000" dirty="0" smtClean="0">
                <a:solidFill>
                  <a:srgbClr val="FF0000"/>
                </a:solidFill>
              </a:rPr>
              <a:t>16</a:t>
            </a:r>
            <a:r>
              <a:rPr lang="en-US" b="1" dirty="0" smtClean="0">
                <a:solidFill>
                  <a:srgbClr val="FF0000"/>
                </a:solidFill>
              </a:rPr>
              <a:t>-10</a:t>
            </a:r>
            <a:r>
              <a:rPr lang="en-US" b="1" baseline="30000" dirty="0" smtClean="0">
                <a:solidFill>
                  <a:srgbClr val="FF0000"/>
                </a:solidFill>
              </a:rPr>
              <a:t>18</a:t>
            </a:r>
            <a:endParaRPr lang="ru-RU" baseline="300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18355" y="2449830"/>
            <a:ext cx="4363085" cy="414909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indent="0" algn="l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1" u="sng" dirty="0" smtClean="0">
                <a:solidFill>
                  <a:srgbClr val="FF0000"/>
                </a:solidFill>
                <a:latin typeface="Times New Roman" charset="0"/>
              </a:rPr>
              <a:t>Магнитная структура</a:t>
            </a:r>
            <a:endParaRPr lang="ko-KR" altLang="en-US" sz="1800" b="1" u="sng" dirty="0" smtClean="0"/>
          </a:p>
          <a:p>
            <a:pPr marL="0" indent="0" algn="l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1" u="sng" dirty="0" smtClean="0"/>
          </a:p>
          <a:p>
            <a:pPr marL="0" indent="0" algn="l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магнитный фазовый или спин-переориентационный переходы</a:t>
            </a:r>
            <a:endParaRPr lang="ko-KR" altLang="en-US" sz="1800" b="1" dirty="0" smtClean="0"/>
          </a:p>
          <a:p>
            <a:pPr marL="0" indent="0" algn="l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1" dirty="0" smtClean="0"/>
          </a:p>
          <a:p>
            <a:pPr marL="0" lvl="0" indent="0" algn="l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Font typeface="Times New Roman"/>
              <a:buChar char="•"/>
            </a:pPr>
            <a:r>
              <a:rPr lang="en-US" altLang="ko-KR" sz="1800" b="1" dirty="0" smtClean="0">
                <a:solidFill>
                  <a:srgbClr val="CC3300"/>
                </a:solidFill>
                <a:latin typeface="Times New Roman" charset="0"/>
              </a:rPr>
              <a:t>Соединения содержащие легкие эл-ты:</a:t>
            </a:r>
            <a:endParaRPr lang="ko-KR" altLang="en-US" sz="1800" b="1" dirty="0" smtClean="0"/>
          </a:p>
          <a:p>
            <a:pPr marL="0" indent="0" algn="l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1" dirty="0" smtClean="0">
                <a:solidFill>
                  <a:srgbClr val="CC3300"/>
                </a:solidFill>
                <a:latin typeface="Times New Roman" charset="0"/>
              </a:rPr>
              <a:t>H, D, Li, O …    </a:t>
            </a:r>
            <a:endParaRPr lang="ko-KR" altLang="en-US" sz="1800" b="1" dirty="0" smtClean="0"/>
          </a:p>
          <a:p>
            <a:pPr marL="0" indent="0" algn="l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1" dirty="0" smtClean="0"/>
          </a:p>
          <a:p>
            <a:pPr marL="0" indent="0" algn="l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1" dirty="0" smtClean="0">
                <a:solidFill>
                  <a:srgbClr val="7030A0"/>
                </a:solidFill>
                <a:latin typeface="Times New Roman" charset="0"/>
              </a:rPr>
              <a:t>Структурный фазовый переход в молекулярных кристаллах, гидридах, гидратах и др...</a:t>
            </a:r>
            <a:endParaRPr lang="ko-KR" altLang="en-US" sz="1800" b="1" dirty="0" smtClean="0"/>
          </a:p>
          <a:p>
            <a:pPr marL="0" indent="0" algn="l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1" dirty="0" smtClean="0"/>
          </a:p>
          <a:p>
            <a:pPr marL="0" lvl="0" indent="0" algn="l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Font typeface="Times New Roman"/>
              <a:buChar char="•"/>
            </a:pPr>
            <a:r>
              <a:rPr lang="en-US" altLang="ko-KR" sz="1800" b="1" dirty="0" smtClean="0">
                <a:solidFill>
                  <a:srgbClr val="CC3300"/>
                </a:solidFill>
                <a:latin typeface="Times New Roman" charset="0"/>
              </a:rPr>
              <a:t>Высокая проникающая способность: камеры давления, печи, магниты, рефрижераторы.</a:t>
            </a:r>
            <a:endParaRPr lang="ko-KR" altLang="en-US" sz="1800" b="1" dirty="0" smtClean="0"/>
          </a:p>
        </p:txBody>
      </p:sp>
      <p:grpSp>
        <p:nvGrpSpPr>
          <p:cNvPr id="12" name="Группа 11"/>
          <p:cNvGrpSpPr/>
          <p:nvPr/>
        </p:nvGrpSpPr>
        <p:grpSpPr>
          <a:xfrm>
            <a:off x="6756971" y="4132497"/>
            <a:ext cx="998095" cy="518338"/>
            <a:chOff x="3678381" y="5333899"/>
            <a:chExt cx="1648232" cy="965122"/>
          </a:xfrm>
        </p:grpSpPr>
        <p:sp>
          <p:nvSpPr>
            <p:cNvPr id="28" name="Овал 27"/>
            <p:cNvSpPr/>
            <p:nvPr/>
          </p:nvSpPr>
          <p:spPr>
            <a:xfrm>
              <a:off x="3678381" y="5333899"/>
              <a:ext cx="1105088" cy="96512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Heavy</a:t>
              </a:r>
            </a:p>
            <a:p>
              <a:pPr algn="ctr"/>
              <a:r>
                <a:rPr lang="en-US" sz="900" dirty="0" smtClean="0"/>
                <a:t>atom</a:t>
              </a:r>
              <a:endParaRPr lang="ru-RU" sz="900" dirty="0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5040502" y="5682040"/>
              <a:ext cx="286111" cy="26884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H</a:t>
              </a:r>
              <a:endParaRPr lang="ru-RU" sz="1400" dirty="0"/>
            </a:p>
          </p:txBody>
        </p:sp>
        <p:cxnSp>
          <p:nvCxnSpPr>
            <p:cNvPr id="30" name="Прямая соединительная линия 29"/>
            <p:cNvCxnSpPr>
              <a:stCxn id="28" idx="6"/>
              <a:endCxn id="29" idx="2"/>
            </p:cNvCxnSpPr>
            <p:nvPr/>
          </p:nvCxnSpPr>
          <p:spPr>
            <a:xfrm>
              <a:off x="4783468" y="5816460"/>
              <a:ext cx="2570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Стрелка вверх 35"/>
          <p:cNvSpPr/>
          <p:nvPr/>
        </p:nvSpPr>
        <p:spPr>
          <a:xfrm rot="2579788">
            <a:off x="7103606" y="2283492"/>
            <a:ext cx="288032" cy="856336"/>
          </a:xfrm>
          <a:prstGeom prst="upArrow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верх 36"/>
          <p:cNvSpPr/>
          <p:nvPr/>
        </p:nvSpPr>
        <p:spPr>
          <a:xfrm rot="19007435">
            <a:off x="7905100" y="2320286"/>
            <a:ext cx="288032" cy="856336"/>
          </a:xfrm>
          <a:prstGeom prst="upArrow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925038" y="2543798"/>
            <a:ext cx="506130" cy="372819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39" name="Овал 38"/>
          <p:cNvSpPr/>
          <p:nvPr/>
        </p:nvSpPr>
        <p:spPr>
          <a:xfrm>
            <a:off x="7791683" y="2575429"/>
            <a:ext cx="506130" cy="372819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1096010" y="1837055"/>
            <a:ext cx="2433955" cy="646430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1" i="1" dirty="0" smtClean="0">
                <a:solidFill>
                  <a:srgbClr val="7030A0"/>
                </a:solidFill>
                <a:latin typeface="Times New Roman" charset="0"/>
              </a:rPr>
              <a:t>V ~µм</a:t>
            </a:r>
            <a:r>
              <a:rPr lang="en-US" altLang="ko-KR" sz="1800" b="1" i="1" baseline="30000" dirty="0" smtClean="0">
                <a:solidFill>
                  <a:srgbClr val="7030A0"/>
                </a:solidFill>
                <a:latin typeface="Times New Roman" charset="0"/>
              </a:rPr>
              <a:t>3</a:t>
            </a:r>
            <a:endParaRPr lang="ko-KR" altLang="en-US" sz="1800" b="1" i="1" dirty="0" smtClean="0"/>
          </a:p>
          <a:p>
            <a:pPr marL="0" indent="0" algn="l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1" i="1" dirty="0" smtClean="0">
                <a:solidFill>
                  <a:srgbClr val="7030A0"/>
                </a:solidFill>
                <a:latin typeface="Times New Roman" charset="0"/>
              </a:rPr>
              <a:t>Экспозиция ~ 1 сек</a:t>
            </a:r>
            <a:endParaRPr lang="ko-KR" altLang="en-US" sz="1800" b="1" i="1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5354320" y="1732915"/>
            <a:ext cx="2534920" cy="646430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1" i="1" dirty="0" smtClean="0">
                <a:solidFill>
                  <a:srgbClr val="7030A0"/>
                </a:solidFill>
                <a:latin typeface="Times New Roman" charset="0"/>
              </a:rPr>
              <a:t>V ~10-100 мм</a:t>
            </a:r>
            <a:r>
              <a:rPr lang="en-US" altLang="ko-KR" sz="1800" b="1" i="1" baseline="30000" dirty="0" smtClean="0">
                <a:solidFill>
                  <a:srgbClr val="7030A0"/>
                </a:solidFill>
                <a:latin typeface="Times New Roman" charset="0"/>
              </a:rPr>
              <a:t>3</a:t>
            </a:r>
            <a:endParaRPr lang="ko-KR" altLang="en-US" sz="1800" b="1" i="1" dirty="0" smtClean="0"/>
          </a:p>
          <a:p>
            <a:pPr marL="0" indent="0" algn="l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1" i="1" dirty="0" smtClean="0">
                <a:solidFill>
                  <a:srgbClr val="7030A0"/>
                </a:solidFill>
                <a:latin typeface="Times New Roman" charset="0"/>
              </a:rPr>
              <a:t>Экспозиция  ~ 2-10 ч</a:t>
            </a:r>
            <a:endParaRPr lang="ko-KR" altLang="en-US" sz="1800" b="1" i="1" dirty="0" smtClean="0"/>
          </a:p>
        </p:txBody>
      </p:sp>
    </p:spTree>
    <p:extLst>
      <p:ext uri="{BB962C8B-B14F-4D97-AF65-F5344CB8AC3E}">
        <p14:creationId xmlns="" xmlns:p14="http://schemas.microsoft.com/office/powerpoint/2010/main" val="41199137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78155" y="94615"/>
            <a:ext cx="8209915" cy="1327150"/>
          </a:xfrm>
        </p:spPr>
        <p:txBody>
          <a:bodyPr wrap="square" lIns="91440" tIns="45720" rIns="91440" bIns="45720" anchor="ctr">
            <a:normAutofit/>
          </a:bodyPr>
          <a:lstStyle/>
          <a:p>
            <a:pPr marL="0" indent="0" algn="ctr" defTabSz="914400" latinLnBrk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Нейтронная дифракция при высоких давлениях: современные установки на ведущих мировых нейтронных центрах</a:t>
            </a:r>
            <a:endParaRPr lang="ko-KR" altLang="en-US" sz="2500" b="1" dirty="0" smtClean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23215" y="1351280"/>
            <a:ext cx="8465820" cy="346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/>
          <a:p>
            <a:pPr marL="0" indent="0" algn="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1" dirty="0" smtClean="0">
                <a:solidFill>
                  <a:srgbClr val="2F5597"/>
                </a:solidFill>
                <a:latin typeface="Calibri" charset="0"/>
              </a:rPr>
              <a:t>LLB (Франция): G6.1, ILL (Франция): D20, ISIS (Великобритания) – Pearl, </a:t>
            </a:r>
            <a:endParaRPr lang="ko-KR" altLang="en-US" sz="1800" b="1" dirty="0" smtClean="0"/>
          </a:p>
          <a:p>
            <a:pPr marL="0" indent="0" algn="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1" dirty="0" smtClean="0">
                <a:solidFill>
                  <a:srgbClr val="2F5597"/>
                </a:solidFill>
                <a:latin typeface="Calibri" charset="0"/>
              </a:rPr>
              <a:t>PSI (Швейцария): HRPT, SNS (США):SNAP, J-Parc (Япония): PLANET</a:t>
            </a:r>
            <a:endParaRPr lang="ko-KR" altLang="en-US" sz="1800" b="1" dirty="0" smtClean="0"/>
          </a:p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1" dirty="0" smtClean="0"/>
          </a:p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ИБР-2 (Россия):</a:t>
            </a:r>
            <a:r>
              <a:rPr lang="en-US" altLang="ko-KR" sz="24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 </a:t>
            </a:r>
            <a:endParaRPr lang="ko-KR" altLang="en-US" sz="2400" b="1" u="sng" dirty="0" smtClean="0"/>
          </a:p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ДН-12 и </a:t>
            </a:r>
            <a:r>
              <a:rPr lang="en-US" altLang="ko-K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новый</a:t>
            </a:r>
            <a:r>
              <a:rPr lang="en-US" altLang="ko-KR" sz="24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 </a:t>
            </a:r>
            <a:r>
              <a:rPr lang="en-US" altLang="ko-K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ДН-6 дифрактометры</a:t>
            </a:r>
            <a:endParaRPr lang="ko-KR" altLang="en-US" sz="2400" b="1" u="sng" dirty="0" smtClean="0"/>
          </a:p>
          <a:p>
            <a:pPr marL="0" indent="0" algn="l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dirty="0" smtClean="0"/>
          </a:p>
          <a:p>
            <a:pPr marL="0" indent="0" algn="l" defTabSz="914400" latinLnBrk="0">
              <a:lnSpc>
                <a:spcPct val="102000"/>
              </a:lnSpc>
              <a:spcBef>
                <a:spcPts val="1100"/>
              </a:spcBef>
              <a:spcAft>
                <a:spcPts val="0"/>
              </a:spcAft>
              <a:buFontTx/>
              <a:buNone/>
            </a:pPr>
            <a:endParaRPr lang="ko-KR" altLang="en-US" sz="1800" dirty="0" smtClean="0"/>
          </a:p>
        </p:txBody>
      </p:sp>
      <p:pic>
        <p:nvPicPr>
          <p:cNvPr id="13" name="Picture 4" descr="C:\Andrey\doc\Presentation\Pic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3540" y="3317240"/>
            <a:ext cx="1914525" cy="145161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 3"/>
          <p:cNvSpPr>
            <a:spLocks noGrp="1" noChangeArrowheads="1"/>
          </p:cNvSpPr>
          <p:nvPr/>
        </p:nvSpPr>
        <p:spPr>
          <a:xfrm>
            <a:off x="265430" y="3081020"/>
            <a:ext cx="5826760" cy="177609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9525" cap="flat" cmpd="sng">
            <a:noFill/>
            <a:prstDash/>
          </a:ln>
        </p:spPr>
      </p:sp>
      <p:sp>
        <p:nvSpPr>
          <p:cNvPr id="9" name="Rect 3"/>
          <p:cNvSpPr>
            <a:spLocks noGrp="1" noChangeArrowheads="1"/>
          </p:cNvSpPr>
          <p:nvPr/>
        </p:nvSpPr>
        <p:spPr>
          <a:xfrm>
            <a:off x="93345" y="4881245"/>
            <a:ext cx="4408805" cy="1776095"/>
          </a:xfrm>
          <a:prstGeom prst="rect">
            <a:avLst/>
          </a:prstGeom>
          <a:noFill/>
          <a:ln w="9525" cap="flat" cmpd="sng">
            <a:noFill/>
            <a:prstDash/>
          </a:ln>
        </p:spPr>
        <p:txBody>
          <a:bodyPr wrap="square" lIns="91440" tIns="45720" rIns="91440" bIns="45720" anchor="t">
            <a:spAutoFit/>
          </a:bodyPr>
          <a:lstStyle/>
          <a:p>
            <a:pPr marL="0" indent="0" algn="l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b="1" dirty="0" smtClean="0">
                <a:solidFill>
                  <a:srgbClr val="843C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Плотность потока на образце:</a:t>
            </a:r>
            <a:r>
              <a:rPr lang="en-US" altLang="ko-KR" sz="1600" b="1" dirty="0" smtClean="0">
                <a:solidFill>
                  <a:srgbClr val="5482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</a:t>
            </a:r>
            <a:r>
              <a:rPr lang="en-US" altLang="ko-KR" sz="1600" b="1" dirty="0" smtClean="0">
                <a:solidFill>
                  <a:srgbClr val="3857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1.5x10</a:t>
            </a:r>
            <a:r>
              <a:rPr lang="en-US" altLang="ko-KR" sz="1600" b="1" baseline="30000" dirty="0" smtClean="0">
                <a:solidFill>
                  <a:srgbClr val="3857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6</a:t>
            </a:r>
            <a:r>
              <a:rPr lang="en-US" altLang="ko-KR" sz="1600" b="1" dirty="0" smtClean="0">
                <a:solidFill>
                  <a:srgbClr val="3857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n/см</a:t>
            </a:r>
            <a:r>
              <a:rPr lang="en-US" altLang="ko-KR" sz="1600" b="1" baseline="30000" dirty="0" smtClean="0">
                <a:solidFill>
                  <a:srgbClr val="3857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2</a:t>
            </a:r>
            <a:r>
              <a:rPr lang="en-US" altLang="ko-KR" sz="1600" b="1" dirty="0" smtClean="0">
                <a:solidFill>
                  <a:srgbClr val="3857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/с</a:t>
            </a:r>
            <a:endParaRPr lang="ko-KR" altLang="en-US" sz="1600" b="1" dirty="0" smtClean="0"/>
          </a:p>
          <a:p>
            <a:pPr marL="0" indent="0" algn="l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b="1" dirty="0" smtClean="0">
                <a:solidFill>
                  <a:srgbClr val="843C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Длина канала:</a:t>
            </a:r>
            <a:r>
              <a:rPr lang="en-US" altLang="ko-KR" sz="1600" b="1" dirty="0" smtClean="0">
                <a:solidFill>
                  <a:srgbClr val="5482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	               	     </a:t>
            </a:r>
            <a:r>
              <a:rPr lang="en-US" altLang="ko-KR" sz="1600" b="1" dirty="0" smtClean="0">
                <a:solidFill>
                  <a:srgbClr val="3857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26.0 м</a:t>
            </a:r>
            <a:endParaRPr lang="ko-KR" altLang="en-US" sz="1600" b="1" dirty="0" smtClean="0"/>
          </a:p>
          <a:p>
            <a:pPr marL="0" indent="0" algn="l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b="1" dirty="0" smtClean="0">
                <a:solidFill>
                  <a:srgbClr val="843C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Диапазоны: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r>
              <a:rPr lang="en-US" altLang="ko-KR" sz="1600" b="1" dirty="0" smtClean="0">
                <a:solidFill>
                  <a:srgbClr val="5482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</a:t>
            </a:r>
            <a:endParaRPr lang="ko-KR" altLang="en-US" sz="1600" b="1" dirty="0" smtClean="0"/>
          </a:p>
          <a:p>
            <a:pPr marL="0" indent="0" algn="l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b="1" dirty="0" smtClean="0">
                <a:solidFill>
                  <a:srgbClr val="5482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	</a:t>
            </a:r>
            <a:r>
              <a:rPr lang="en-US" altLang="ko-K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длина волны</a:t>
            </a:r>
            <a:r>
              <a:rPr lang="en-US" altLang="ko-KR" sz="1600" b="1" dirty="0" smtClean="0">
                <a:solidFill>
                  <a:srgbClr val="5482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	    </a:t>
            </a:r>
            <a:r>
              <a:rPr lang="en-US" altLang="ko-KR" sz="1600" b="1" dirty="0" smtClean="0">
                <a:solidFill>
                  <a:srgbClr val="3857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0.8 - 10 Å</a:t>
            </a:r>
            <a:endParaRPr lang="ko-KR" altLang="en-US" sz="1600" b="1" dirty="0" smtClean="0"/>
          </a:p>
          <a:p>
            <a:pPr marL="0" indent="0" algn="l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b="1" dirty="0" smtClean="0">
                <a:solidFill>
                  <a:srgbClr val="5482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            </a:t>
            </a:r>
            <a:r>
              <a:rPr lang="en-US" altLang="ko-K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углы рассеяния</a:t>
            </a:r>
            <a:r>
              <a:rPr lang="en-US" altLang="ko-KR" sz="1600" b="1" dirty="0" smtClean="0">
                <a:solidFill>
                  <a:srgbClr val="5482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	     </a:t>
            </a:r>
            <a:r>
              <a:rPr lang="en-US" altLang="ko-KR" sz="1600" b="1" dirty="0" smtClean="0">
                <a:solidFill>
                  <a:srgbClr val="3857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45° - 135°</a:t>
            </a:r>
            <a:endParaRPr lang="ko-KR" altLang="en-US" sz="1600" b="1" dirty="0" smtClean="0"/>
          </a:p>
          <a:p>
            <a:pPr marL="0" indent="0" algn="l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b="1" dirty="0" smtClean="0">
                <a:solidFill>
                  <a:srgbClr val="5482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            </a:t>
            </a:r>
            <a:r>
              <a:rPr lang="en-US" altLang="ko-K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межплоскостные</a:t>
            </a:r>
            <a:r>
              <a:rPr lang="en-US" altLang="ko-KR" sz="1600" b="1" dirty="0" smtClean="0">
                <a:solidFill>
                  <a:srgbClr val="5482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    </a:t>
            </a:r>
            <a:r>
              <a:rPr lang="en-US" altLang="ko-KR" sz="1600" b="1" dirty="0" smtClean="0">
                <a:solidFill>
                  <a:srgbClr val="3857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0.6 - 13 Å</a:t>
            </a:r>
            <a:endParaRPr lang="ko-KR" altLang="en-US" sz="1600" b="1" dirty="0" smtClean="0"/>
          </a:p>
          <a:p>
            <a:pPr marL="0" indent="0" algn="l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600" b="1" dirty="0" smtClean="0"/>
          </a:p>
        </p:txBody>
      </p:sp>
      <p:sp>
        <p:nvSpPr>
          <p:cNvPr id="849" name="Rect 3"/>
          <p:cNvSpPr>
            <a:spLocks noGrp="1" noChangeArrowheads="1"/>
          </p:cNvSpPr>
          <p:nvPr/>
        </p:nvSpPr>
        <p:spPr>
          <a:xfrm>
            <a:off x="4572000" y="4926330"/>
            <a:ext cx="4572000" cy="1508125"/>
          </a:xfrm>
          <a:prstGeom prst="rect">
            <a:avLst/>
          </a:prstGeom>
          <a:noFill/>
          <a:ln w="0" cap="flat" cmpd="sng">
            <a:noFill/>
            <a:prstDash/>
          </a:ln>
        </p:spPr>
        <p:txBody>
          <a:bodyPr wrap="square" lIns="0" tIns="0" rIns="0" bIns="0" anchor="t"/>
          <a:lstStyle/>
          <a:p>
            <a:pPr marL="0" indent="0" algn="l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b="1" dirty="0" smtClean="0">
                <a:solidFill>
                  <a:srgbClr val="843C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Разрешение : </a:t>
            </a:r>
            <a:endParaRPr lang="ko-KR" altLang="en-US" sz="1600" b="1" dirty="0" smtClean="0"/>
          </a:p>
          <a:p>
            <a:pPr marL="0" indent="0" algn="l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b="1" dirty="0" smtClean="0">
                <a:solidFill>
                  <a:srgbClr val="5482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	</a:t>
            </a:r>
            <a:r>
              <a:rPr lang="en-US" altLang="ko-K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при 2</a:t>
            </a:r>
            <a:r>
              <a:rPr lang="en-US" altLang="ko-K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/>
                <a:ea typeface="Symbol"/>
              </a:rPr>
              <a:t></a:t>
            </a:r>
            <a:r>
              <a:rPr lang="en-US" altLang="ko-K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</a:rPr>
              <a:t>=90</a:t>
            </a:r>
            <a:r>
              <a:rPr lang="en-US" altLang="ko-K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/>
                <a:ea typeface="Symbol"/>
              </a:rPr>
              <a:t></a:t>
            </a:r>
            <a:r>
              <a:rPr lang="en-US" altLang="ko-KR" sz="1600" b="1" dirty="0" smtClean="0">
                <a:solidFill>
                  <a:srgbClr val="5482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</a:rPr>
              <a:t>	    </a:t>
            </a:r>
            <a:r>
              <a:rPr lang="en-US" altLang="ko-KR" sz="1600" b="1" dirty="0" smtClean="0">
                <a:solidFill>
                  <a:srgbClr val="3857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0.022</a:t>
            </a:r>
            <a:endParaRPr lang="ko-KR" altLang="en-US" sz="1600" b="1" dirty="0" smtClean="0"/>
          </a:p>
          <a:p>
            <a:pPr marL="0" indent="0" algn="l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b="1" dirty="0" smtClean="0">
                <a:solidFill>
                  <a:srgbClr val="5482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	</a:t>
            </a:r>
            <a:r>
              <a:rPr lang="en-US" altLang="ko-K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при 2</a:t>
            </a:r>
            <a:r>
              <a:rPr lang="en-US" altLang="ko-K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/>
                <a:ea typeface="Symbol"/>
              </a:rPr>
              <a:t></a:t>
            </a:r>
            <a:r>
              <a:rPr lang="en-US" altLang="ko-K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</a:rPr>
              <a:t>=135</a:t>
            </a:r>
            <a:r>
              <a:rPr lang="en-US" altLang="ko-K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/>
                <a:ea typeface="Symbol"/>
              </a:rPr>
              <a:t></a:t>
            </a:r>
            <a:r>
              <a:rPr lang="en-US" altLang="ko-K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en-US" altLang="ko-KR" sz="1600" b="1" dirty="0" smtClean="0">
                <a:solidFill>
                  <a:srgbClr val="5482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           </a:t>
            </a:r>
            <a:r>
              <a:rPr lang="en-US" altLang="ko-KR" sz="1600" b="1" dirty="0" smtClean="0">
                <a:solidFill>
                  <a:srgbClr val="3857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0.012 </a:t>
            </a:r>
            <a:endParaRPr lang="ko-KR" altLang="en-US" sz="1600" b="1" dirty="0" smtClean="0"/>
          </a:p>
          <a:p>
            <a:pPr marL="0" indent="0" algn="l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b="1" dirty="0" smtClean="0">
                <a:solidFill>
                  <a:srgbClr val="843C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Объем образца:</a:t>
            </a:r>
            <a:r>
              <a:rPr lang="en-US" altLang="ko-KR" sz="1600" b="1" dirty="0" smtClean="0">
                <a:solidFill>
                  <a:srgbClr val="5482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		    </a:t>
            </a:r>
            <a:r>
              <a:rPr lang="en-US" altLang="ko-KR" sz="1600" b="1" dirty="0" smtClean="0">
                <a:solidFill>
                  <a:srgbClr val="3857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0.5-3 мм</a:t>
            </a:r>
            <a:r>
              <a:rPr lang="en-US" altLang="ko-KR" sz="1600" b="1" baseline="30000" dirty="0" smtClean="0">
                <a:solidFill>
                  <a:srgbClr val="3857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3</a:t>
            </a:r>
            <a:endParaRPr lang="ko-KR" altLang="en-US" sz="1600" b="1" dirty="0" smtClean="0"/>
          </a:p>
          <a:p>
            <a:pPr marL="0" indent="0" algn="l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b="1" dirty="0" smtClean="0">
                <a:solidFill>
                  <a:srgbClr val="843C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Диапазон давлений: </a:t>
            </a:r>
            <a:r>
              <a:rPr lang="en-US" altLang="ko-KR" sz="1600" b="1" dirty="0" smtClean="0">
                <a:solidFill>
                  <a:srgbClr val="5482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	    </a:t>
            </a:r>
            <a:r>
              <a:rPr lang="en-US" altLang="ko-KR" sz="1600" b="1" dirty="0" smtClean="0">
                <a:solidFill>
                  <a:srgbClr val="3857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0-8 ГПа</a:t>
            </a:r>
            <a:endParaRPr lang="ko-KR" altLang="en-US" sz="1600" b="1" dirty="0" smtClean="0"/>
          </a:p>
          <a:p>
            <a:pPr marL="0" indent="0" algn="l" defTabSz="508000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b="1" dirty="0" smtClean="0">
                <a:solidFill>
                  <a:srgbClr val="3857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Диапазон температур</a:t>
            </a:r>
            <a:r>
              <a:rPr lang="en-US" altLang="ko-KR" sz="1600" b="1" dirty="0" smtClean="0">
                <a:solidFill>
                  <a:srgbClr val="5482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	</a:t>
            </a:r>
            <a:r>
              <a:rPr lang="en-US" altLang="ko-KR" sz="1600" b="1" dirty="0" smtClean="0">
                <a:solidFill>
                  <a:srgbClr val="3857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10 - 300 К</a:t>
            </a:r>
            <a:endParaRPr lang="ko-KR" altLang="en-US" sz="16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4534908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0"/>
          <p:cNvSpPr>
            <a:spLocks noGrp="1" noChangeArrowheads="1"/>
          </p:cNvSpPr>
          <p:nvPr>
            <p:ph type="title"/>
          </p:nvPr>
        </p:nvSpPr>
        <p:spPr>
          <a:xfrm>
            <a:off x="628650" y="267335"/>
            <a:ext cx="7886700" cy="1325880"/>
          </a:xfrm>
        </p:spPr>
        <p:txBody>
          <a:bodyPr wrap="square" lIns="91440" tIns="45720" rIns="91440" bIns="45720" anchor="ctr">
            <a:normAutofit fontScale="90000"/>
          </a:bodyPr>
          <a:lstStyle/>
          <a:p>
            <a:pPr marL="0" indent="0" algn="ctr" defTabSz="914400" latinLnBrk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300" b="1" dirty="0" smtClean="0">
                <a:solidFill>
                  <a:srgbClr val="FF0000"/>
                </a:solidFill>
                <a:latin typeface="Times New Roman" charset="0"/>
              </a:rPr>
              <a:t>Возможности дифрактометра ДН-12 в сравнении с аналогичными дифрактометрами на других европейских нейтронных центрах.</a:t>
            </a:r>
            <a:br>
              <a:rPr lang="en-US" altLang="ko-KR" sz="2300" b="1" dirty="0" smtClean="0">
                <a:solidFill>
                  <a:srgbClr val="FF0000"/>
                </a:solidFill>
                <a:latin typeface="Times New Roman" charset="0"/>
              </a:rPr>
            </a:br>
            <a:endParaRPr lang="ko-KR" altLang="en-US" sz="2300" b="1" dirty="0" smtClean="0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85750" y="5387975"/>
            <a:ext cx="8229600" cy="1155065"/>
          </a:xfrm>
        </p:spPr>
        <p:txBody>
          <a:bodyPr wrap="square" lIns="91440" tIns="45720" rIns="91440" bIns="45720" anchor="t">
            <a:normAutofit fontScale="77500" lnSpcReduction="20000"/>
          </a:bodyPr>
          <a:lstStyle/>
          <a:p>
            <a:pPr marL="228600" indent="-228600" algn="l" defTabSz="914400" latinLnBrk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500" dirty="0" smtClean="0"/>
          </a:p>
          <a:p>
            <a:pPr marL="0" indent="0" algn="ctr" defTabSz="914400" latinLnBrk="0">
              <a:lnSpc>
                <a:spcPct val="92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200" b="1" dirty="0" smtClean="0">
                <a:solidFill>
                  <a:srgbClr val="00B050"/>
                </a:solidFill>
                <a:latin typeface="Times New Roman" charset="0"/>
              </a:rPr>
              <a:t>To expand the pressure range in experiments at IBR-2M, </a:t>
            </a:r>
            <a:r>
              <a:rPr lang="en-US" altLang="ko-KR" sz="2200" b="1" dirty="0" smtClean="0">
                <a:solidFill>
                  <a:srgbClr val="FF0000"/>
                </a:solidFill>
                <a:latin typeface="Times New Roman" charset="0"/>
              </a:rPr>
              <a:t>neutron </a:t>
            </a:r>
            <a:r>
              <a:rPr lang="en-US" altLang="ko-KR" sz="2200" b="1" dirty="0" smtClean="0">
                <a:solidFill>
                  <a:srgbClr val="000000"/>
                </a:solidFill>
                <a:latin typeface="Times New Roman" charset="0"/>
              </a:rPr>
              <a:t>Поток нейтронов и телесный угол детекторной системы </a:t>
            </a:r>
            <a:r>
              <a:rPr lang="en-US" altLang="ko-KR" sz="2200" b="1" dirty="0" smtClean="0">
                <a:solidFill>
                  <a:srgbClr val="FF0000"/>
                </a:solidFill>
                <a:latin typeface="Times New Roman" charset="0"/>
              </a:rPr>
              <a:t>должны быть увеличены</a:t>
            </a:r>
            <a:endParaRPr lang="ko-KR" altLang="en-US" sz="2200" b="1" dirty="0" smtClean="0"/>
          </a:p>
          <a:p>
            <a:pPr marL="0" indent="0" algn="ctr" defTabSz="914400" latinLnBrk="0">
              <a:lnSpc>
                <a:spcPct val="92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200" b="1" dirty="0" smtClean="0">
                <a:solidFill>
                  <a:srgbClr val="FF0000"/>
                </a:solidFill>
                <a:latin typeface="Times New Roman" charset="0"/>
              </a:rPr>
              <a:t>tector system</a:t>
            </a:r>
            <a:r>
              <a:rPr lang="en-US" altLang="ko-KR" sz="2200" b="1" dirty="0" smtClean="0">
                <a:solidFill>
                  <a:srgbClr val="00B050"/>
                </a:solidFill>
                <a:latin typeface="Times New Roman" charset="0"/>
              </a:rPr>
              <a:t> should be increased</a:t>
            </a:r>
            <a:endParaRPr lang="ko-KR" altLang="en-US" sz="2200" b="1" dirty="0" smtClean="0"/>
          </a:p>
        </p:txBody>
      </p:sp>
      <p:graphicFrame>
        <p:nvGraphicFramePr>
          <p:cNvPr id="6" name="Ç¥ 3"/>
          <p:cNvGraphicFramePr>
            <a:graphicFrameLocks noGrp="1"/>
          </p:cNvGraphicFramePr>
          <p:nvPr/>
        </p:nvGraphicFramePr>
        <p:xfrm>
          <a:off x="284480" y="1370330"/>
          <a:ext cx="8400415" cy="5135436"/>
        </p:xfrm>
        <a:graphic>
          <a:graphicData uri="http://schemas.openxmlformats.org/drawingml/2006/table">
            <a:tbl>
              <a:tblPr firstRow="1" bandRow="1"/>
              <a:tblGrid>
                <a:gridCol w="2016760"/>
                <a:gridCol w="2183130"/>
                <a:gridCol w="2163445"/>
                <a:gridCol w="2037080"/>
              </a:tblGrid>
              <a:tr h="813435">
                <a:tc>
                  <a:txBody>
                    <a:bodyPr/>
                    <a:lstStyle/>
                    <a:p>
                      <a:pPr marL="0" indent="0" algn="l" defTabSz="508000">
                        <a:lnSpc>
                          <a:spcPct val="12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000" dirty="0" smtClean="0"/>
                    </a:p>
                  </a:txBody>
                  <a:tcPr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b="1" dirty="0" smtClean="0">
                          <a:solidFill>
                            <a:srgbClr val="54823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charset="0"/>
                        </a:rPr>
                        <a:t>Дифрактометр ДН-12</a:t>
                      </a:r>
                      <a:r>
                        <a:rPr lang="en-US" altLang="ko-KR" sz="16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charset="0"/>
                        </a:rPr>
                        <a:t> на ИБР-2М</a:t>
                      </a:r>
                      <a:endParaRPr lang="ko-KR" altLang="en-US" sz="1600" b="1" dirty="0" smtClean="0"/>
                    </a:p>
                  </a:txBody>
                  <a:tcPr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b="1" dirty="0" smtClean="0">
                          <a:solidFill>
                            <a:srgbClr val="54823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charset="0"/>
                        </a:rPr>
                        <a:t>Дифрактометр G6.1 </a:t>
                      </a:r>
                      <a:r>
                        <a:rPr lang="en-US" altLang="ko-KR" sz="16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charset="0"/>
                        </a:rPr>
                        <a:t>на LLB </a:t>
                      </a:r>
                      <a:endParaRPr lang="ko-KR" altLang="en-US" sz="1600" b="1" dirty="0" smtClean="0"/>
                    </a:p>
                  </a:txBody>
                  <a:tcPr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b="1" dirty="0" smtClean="0">
                          <a:solidFill>
                            <a:srgbClr val="548235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charset="0"/>
                        </a:rPr>
                        <a:t>Дифрактометр Pearl</a:t>
                      </a:r>
                      <a:r>
                        <a:rPr lang="en-US" altLang="ko-KR" sz="16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charset="0"/>
                        </a:rPr>
                        <a:t> на ISIS RAL </a:t>
                      </a:r>
                      <a:endParaRPr lang="ko-KR" altLang="en-US" sz="1600" b="1" dirty="0" smtClean="0"/>
                    </a:p>
                  </a:txBody>
                  <a:tcPr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</a:tr>
              <a:tr h="572770">
                <a:tc>
                  <a:txBody>
                    <a:bodyPr/>
                    <a:lstStyle/>
                    <a:p>
                      <a:pPr marL="342900" indent="-342900" algn="ctr" defTabSz="914400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b="1" dirty="0" smtClean="0">
                          <a:solidFill>
                            <a:srgbClr val="000000"/>
                          </a:solidFill>
                          <a:latin typeface="Arial" charset="0"/>
                        </a:rPr>
                        <a:t>Межплоскостные расстояния</a:t>
                      </a:r>
                      <a:endParaRPr lang="ko-KR" altLang="en-US" sz="1600" b="1" dirty="0" smtClean="0"/>
                    </a:p>
                  </a:txBody>
                  <a:tcPr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Times New Roman" charset="0"/>
                        </a:rPr>
                        <a:t>0.6-12 Å</a:t>
                      </a:r>
                      <a:endParaRPr lang="ko-KR" altLang="en-US" sz="1800" dirty="0" smtClean="0"/>
                    </a:p>
                  </a:txBody>
                  <a:tcPr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Times New Roman" charset="0"/>
                        </a:rPr>
                        <a:t>3-60 Å</a:t>
                      </a:r>
                      <a:endParaRPr lang="ko-KR" altLang="en-US" sz="1800" dirty="0" smtClean="0"/>
                    </a:p>
                  </a:txBody>
                  <a:tcPr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Times New Roman" charset="0"/>
                        </a:rPr>
                        <a:t>0.5-3.2 Å</a:t>
                      </a:r>
                      <a:endParaRPr lang="ko-KR" altLang="en-US" sz="1800" dirty="0" smtClean="0"/>
                    </a:p>
                  </a:txBody>
                  <a:tcPr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</a:tr>
              <a:tr h="1173480">
                <a:tc>
                  <a:txBody>
                    <a:bodyPr/>
                    <a:lstStyle/>
                    <a:p>
                      <a:pPr marL="342900" indent="-342900" algn="ctr" defTabSz="914400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b="1" dirty="0" smtClean="0">
                          <a:solidFill>
                            <a:srgbClr val="CC0066"/>
                          </a:solidFill>
                          <a:latin typeface="Arial" charset="0"/>
                        </a:rPr>
                        <a:t>Возможности</a:t>
                      </a:r>
                      <a:endParaRPr lang="ko-KR" altLang="en-US" sz="1600" b="1" dirty="0" smtClean="0"/>
                    </a:p>
                  </a:txBody>
                  <a:tcPr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dirty="0" smtClean="0">
                          <a:solidFill>
                            <a:srgbClr val="CC0066"/>
                          </a:solidFill>
                          <a:latin typeface="Times New Roman" charset="0"/>
                        </a:rPr>
                        <a:t>Кристаллическая и магнитная структура одновременно</a:t>
                      </a:r>
                      <a:endParaRPr lang="ko-KR" altLang="en-US" sz="1800" dirty="0" smtClean="0"/>
                    </a:p>
                  </a:txBody>
                  <a:tcPr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dirty="0" smtClean="0">
                          <a:solidFill>
                            <a:srgbClr val="CC0066"/>
                          </a:solidFill>
                          <a:latin typeface="Times New Roman" charset="0"/>
                        </a:rPr>
                        <a:t>Только магнитная структура</a:t>
                      </a:r>
                      <a:endParaRPr lang="ko-KR" altLang="en-US" sz="1800" dirty="0" smtClean="0"/>
                    </a:p>
                  </a:txBody>
                  <a:tcPr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dirty="0" smtClean="0">
                          <a:solidFill>
                            <a:srgbClr val="CC0066"/>
                          </a:solidFill>
                          <a:latin typeface="Times New Roman" charset="0"/>
                        </a:rPr>
                        <a:t>Только кристаллическая структура</a:t>
                      </a:r>
                      <a:endParaRPr lang="ko-KR" altLang="en-US" sz="1800" dirty="0" smtClean="0"/>
                    </a:p>
                  </a:txBody>
                  <a:tcPr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</a:tr>
              <a:tr h="1443990">
                <a:tc>
                  <a:txBody>
                    <a:bodyPr/>
                    <a:lstStyle/>
                    <a:p>
                      <a:pPr marL="342900" indent="-342900" algn="ctr" defTabSz="914400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b="1" dirty="0" smtClean="0">
                          <a:solidFill>
                            <a:srgbClr val="000000"/>
                          </a:solidFill>
                          <a:latin typeface="Arial" charset="0"/>
                        </a:rPr>
                        <a:t>Диапазон давлений</a:t>
                      </a:r>
                      <a:endParaRPr lang="ko-KR" altLang="en-US" sz="1600" b="1" dirty="0" smtClean="0"/>
                    </a:p>
                  </a:txBody>
                  <a:tcPr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Times New Roman" charset="0"/>
                        </a:rPr>
                        <a:t>8 ГПа (Сапфировые наковальни)</a:t>
                      </a:r>
                      <a:endParaRPr lang="ko-KR" altLang="en-US" sz="1800" dirty="0" smtClean="0"/>
                    </a:p>
                  </a:txBody>
                  <a:tcPr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Times New Roman" charset="0"/>
                        </a:rPr>
                        <a:t>20 ГПа (азмазные наковальни)</a:t>
                      </a:r>
                      <a:endParaRPr lang="ko-KR" altLang="en-US" sz="1800" dirty="0" smtClean="0"/>
                    </a:p>
                    <a:p>
                      <a:pPr marL="342900" indent="-342900" algn="ctr" defTabSz="914400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Times New Roman" charset="0"/>
                        </a:rPr>
                        <a:t>7 ГПа (сапфировые наковални)</a:t>
                      </a:r>
                      <a:endParaRPr lang="ko-KR" altLang="en-US" sz="1800" dirty="0" smtClean="0"/>
                    </a:p>
                  </a:txBody>
                  <a:tcPr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Times New Roman" charset="0"/>
                        </a:rPr>
                        <a:t>10ГПа (наковальни из карбида вольфрама)</a:t>
                      </a:r>
                      <a:endParaRPr lang="ko-KR" altLang="en-US" sz="1800" dirty="0" smtClean="0"/>
                    </a:p>
                    <a:p>
                      <a:pPr marL="342900" indent="-342900" algn="ctr" defTabSz="914400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800" dirty="0" smtClean="0"/>
                    </a:p>
                  </a:txBody>
                  <a:tcPr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</a:tr>
              <a:tr h="481330">
                <a:tc gridSpan="4">
                  <a:txBody>
                    <a:bodyPr/>
                    <a:lstStyle/>
                    <a:p>
                      <a:pPr marL="0" indent="0" algn="l" defTabSz="508000">
                        <a:lnSpc>
                          <a:spcPct val="12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800" dirty="0" smtClean="0"/>
                    </a:p>
                  </a:txBody>
                  <a:tcPr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ko-KR" alt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ko-KR" alt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ko-KR" altLang="en-US" dirty="0" smtClean="0"/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marL="342900" indent="-342900" algn="ctr" defTabSz="914400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Arial" charset="0"/>
                        </a:rPr>
                        <a:t>Время эксперимента</a:t>
                      </a:r>
                      <a:endParaRPr lang="ko-KR" altLang="en-US" sz="1400" b="1" dirty="0" smtClean="0"/>
                    </a:p>
                  </a:txBody>
                  <a:tcPr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  <a:latin typeface="Times New Roman" charset="0"/>
                        </a:rPr>
                        <a:t>12-24 ч</a:t>
                      </a:r>
                      <a:endParaRPr lang="ko-KR" altLang="en-US" sz="1800" b="1" dirty="0" smtClean="0"/>
                    </a:p>
                  </a:txBody>
                  <a:tcPr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  <a:latin typeface="Times New Roman" charset="0"/>
                        </a:rPr>
                        <a:t>4-12 ч</a:t>
                      </a:r>
                      <a:endParaRPr lang="ko-KR" altLang="en-US" sz="1800" b="1" dirty="0" smtClean="0"/>
                    </a:p>
                  </a:txBody>
                  <a:tcPr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914400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  <a:latin typeface="Times New Roman" charset="0"/>
                        </a:rPr>
                        <a:t>4-10 ч</a:t>
                      </a:r>
                      <a:endParaRPr lang="ko-KR" altLang="en-US" sz="1800" b="1" dirty="0" smtClean="0"/>
                    </a:p>
                  </a:txBody>
                  <a:tcPr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</a:tr>
            </a:tbl>
          </a:graphicData>
        </a:graphic>
      </p:graphicFrame>
      <p:sp>
        <p:nvSpPr>
          <p:cNvPr id="2" name="5-конечная звезда 1"/>
          <p:cNvSpPr/>
          <p:nvPr/>
        </p:nvSpPr>
        <p:spPr>
          <a:xfrm>
            <a:off x="2437765" y="5763895"/>
            <a:ext cx="389890" cy="24384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379980" y="4652645"/>
            <a:ext cx="389890" cy="24384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742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70645353"/>
              </p:ext>
            </p:extLst>
          </p:nvPr>
        </p:nvGraphicFramePr>
        <p:xfrm>
          <a:off x="612774" y="800894"/>
          <a:ext cx="8156575" cy="4413250"/>
        </p:xfrm>
        <a:graphic>
          <a:graphicData uri="http://schemas.openxmlformats.org/presentationml/2006/ole">
            <p:oleObj spid="_x0000_s13357" name="CorelDRAW" r:id="rId3" imgW="9633960" imgH="5212800" progId="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5570855"/>
            <a:ext cx="2958465" cy="461645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marL="0" indent="0" algn="l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Фоновый прерыватель</a:t>
            </a:r>
            <a:endParaRPr lang="ko-KR" altLang="en-US" sz="24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550795" y="4539615"/>
            <a:ext cx="3769995" cy="461645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marL="0" indent="0" algn="l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Головная часть нейроновода</a:t>
            </a:r>
            <a:endParaRPr lang="ko-KR" altLang="en-US" sz="24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837305" y="4154170"/>
            <a:ext cx="3569970" cy="461645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marL="0" indent="0" algn="l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Хвостовая часть нейтроновода</a:t>
            </a:r>
            <a:endParaRPr lang="ko-KR" altLang="en-US" sz="24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595745" y="3388360"/>
            <a:ext cx="2272665" cy="814070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marL="0" indent="0" algn="l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Детекторная</a:t>
            </a:r>
            <a:endParaRPr lang="ko-KR" altLang="en-US" sz="2400" b="1" dirty="0" smtClean="0"/>
          </a:p>
          <a:p>
            <a:pPr marL="0" indent="0" algn="l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система</a:t>
            </a:r>
            <a:endParaRPr lang="ko-KR" altLang="en-US" sz="2400" b="1" dirty="0" smtClean="0"/>
          </a:p>
        </p:txBody>
      </p:sp>
      <p:pic>
        <p:nvPicPr>
          <p:cNvPr id="8" name="Picture 10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03" y="4256088"/>
            <a:ext cx="1910413" cy="138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2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9" y="1720056"/>
            <a:ext cx="3481675" cy="1364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1037541"/>
            <a:ext cx="1462684" cy="156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02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16" y="1295400"/>
            <a:ext cx="1406472" cy="991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0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wrap="square" lIns="91440" tIns="45720" rIns="91440" bIns="45720" anchor="ctr">
            <a:normAutofit lnSpcReduction="10000"/>
          </a:bodyPr>
          <a:lstStyle/>
          <a:p>
            <a:pPr marL="0" indent="0" algn="ctr" defTabSz="914400" latinLnBrk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Новый высокоинтенсивный дифрактометр ДН-6 на 6 канале реактора ИБР-2</a:t>
            </a:r>
            <a:b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</a:br>
            <a:endParaRPr lang="ko-KR" altLang="en-US" sz="2800" b="1" dirty="0" smtClean="0">
              <a:latin typeface="Calibri"/>
              <a:ea typeface="Calibri"/>
            </a:endParaRPr>
          </a:p>
        </p:txBody>
      </p:sp>
      <p:pic>
        <p:nvPicPr>
          <p:cNvPr id="15" name="Picture 102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452" y="553560"/>
            <a:ext cx="1434922" cy="871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08670457"/>
              </p:ext>
            </p:extLst>
          </p:nvPr>
        </p:nvGraphicFramePr>
        <p:xfrm>
          <a:off x="6723520" y="4709461"/>
          <a:ext cx="2243285" cy="2110170"/>
        </p:xfrm>
        <a:graphic>
          <a:graphicData uri="http://schemas.openxmlformats.org/presentationml/2006/ole">
            <p:oleObj spid="_x0000_s13358" name="CorelDRAW" r:id="rId9" imgW="6540120" imgH="6132960" progId="">
              <p:embed/>
            </p:oleObj>
          </a:graphicData>
        </a:graphic>
      </p:graphicFrame>
      <p:sp>
        <p:nvSpPr>
          <p:cNvPr id="2" name="Стрелка вниз 1"/>
          <p:cNvSpPr/>
          <p:nvPr/>
        </p:nvSpPr>
        <p:spPr>
          <a:xfrm rot="2304965">
            <a:off x="7893047" y="4440835"/>
            <a:ext cx="381000" cy="10662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353435" y="6021705"/>
            <a:ext cx="3134360" cy="632460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marL="342900" lvl="0" indent="-342900" algn="l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Font typeface="+mj-lt"/>
              <a:buAutoNum type="arabicPeriod"/>
            </a:pPr>
            <a:r>
              <a:rPr lang="en-US" altLang="ko-KR" sz="1800" b="1" dirty="0" smtClean="0">
                <a:solidFill>
                  <a:srgbClr val="5482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Наиболее яркий канал</a:t>
            </a:r>
            <a:endParaRPr lang="ko-KR" altLang="en-US" sz="1800" b="1" dirty="0" smtClean="0"/>
          </a:p>
          <a:p>
            <a:pPr marL="285750" lvl="0" indent="-285750" algn="l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Font typeface="+mj-lt"/>
              <a:buAutoNum type="arabicPeriod"/>
            </a:pPr>
            <a:r>
              <a:rPr lang="en-US" altLang="ko-KR" sz="1800" b="1" dirty="0" smtClean="0">
                <a:solidFill>
                  <a:srgbClr val="5482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Холодный замедлитель (2016)</a:t>
            </a:r>
            <a:endParaRPr lang="ko-KR" altLang="en-US" sz="18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3728545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Ç¥ 3"/>
          <p:cNvGraphicFramePr>
            <a:graphicFrameLocks noGrp="1"/>
          </p:cNvGraphicFramePr>
          <p:nvPr/>
        </p:nvGraphicFramePr>
        <p:xfrm>
          <a:off x="294640" y="1100455"/>
          <a:ext cx="8300720" cy="5430901"/>
        </p:xfrm>
        <a:graphic>
          <a:graphicData uri="http://schemas.openxmlformats.org/drawingml/2006/table">
            <a:tbl>
              <a:tblPr firstRow="1" bandRow="1"/>
              <a:tblGrid>
                <a:gridCol w="3883660"/>
                <a:gridCol w="2018030"/>
                <a:gridCol w="2399030"/>
              </a:tblGrid>
              <a:tr h="392430">
                <a:tc>
                  <a:txBody>
                    <a:bodyPr/>
                    <a:lstStyle/>
                    <a:p>
                      <a:pPr marL="0" indent="0" algn="ctr" defTabSz="914400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charset="0"/>
                        </a:rPr>
                        <a:t>Параметры</a:t>
                      </a:r>
                      <a:endParaRPr lang="ko-KR" altLang="en-US" sz="2000" dirty="0" smtClean="0"/>
                    </a:p>
                  </a:txBody>
                  <a:tcPr>
                    <a:lnL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charset="0"/>
                        </a:rPr>
                        <a:t>ДН-6</a:t>
                      </a:r>
                      <a:endParaRPr lang="ko-KR" altLang="en-US" sz="2000" dirty="0" smtClean="0"/>
                    </a:p>
                  </a:txBody>
                  <a:tcPr>
                    <a:lnL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dirty="0" smtClean="0">
                          <a:solidFill>
                            <a:srgbClr val="2E75B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charset="0"/>
                        </a:rPr>
                        <a:t>ДН-12</a:t>
                      </a:r>
                      <a:endParaRPr lang="ko-KR" altLang="en-US" sz="2000" dirty="0" smtClean="0"/>
                    </a:p>
                  </a:txBody>
                  <a:tcPr>
                    <a:lnL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</a:tr>
              <a:tr h="693420">
                <a:tc>
                  <a:txBody>
                    <a:bodyPr/>
                    <a:lstStyle/>
                    <a:p>
                      <a:pPr marL="0" indent="0" algn="ctr" defTabSz="914400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b="1" dirty="0" smtClean="0">
                          <a:solidFill>
                            <a:srgbClr val="203864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charset="0"/>
                        </a:rPr>
                        <a:t> Плотность потока в положении образца</a:t>
                      </a:r>
                      <a:endParaRPr lang="ko-KR" altLang="en-US" sz="2000" b="1" dirty="0" smtClean="0"/>
                    </a:p>
                  </a:txBody>
                  <a:tcPr>
                    <a:lnL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charset="0"/>
                        </a:rPr>
                        <a:t> ~6</a:t>
                      </a:r>
                      <a:r>
                        <a:rPr lang="en-US" altLang="ko-KR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/>
                          <a:ea typeface="Symbol"/>
                        </a:rPr>
                        <a:t></a:t>
                      </a:r>
                      <a:r>
                        <a:rPr lang="en-US" altLang="ko-KR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/>
                          <a:ea typeface="Calibri"/>
                        </a:rPr>
                        <a:t>10</a:t>
                      </a:r>
                      <a:r>
                        <a:rPr lang="en-US" altLang="ko-KR" sz="2000" b="1" baseline="30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charset="0"/>
                        </a:rPr>
                        <a:t>6</a:t>
                      </a:r>
                      <a:r>
                        <a:rPr lang="en-US" altLang="ko-KR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charset="0"/>
                        </a:rPr>
                        <a:t> n/см</a:t>
                      </a:r>
                      <a:r>
                        <a:rPr lang="en-US" altLang="ko-KR" sz="2000" b="1" baseline="30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charset="0"/>
                        </a:rPr>
                        <a:t>2</a:t>
                      </a:r>
                      <a:r>
                        <a:rPr lang="en-US" altLang="ko-KR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charset="0"/>
                        </a:rPr>
                        <a:t>/с</a:t>
                      </a:r>
                      <a:endParaRPr lang="ko-KR" altLang="en-US" sz="2000" b="1" dirty="0" smtClean="0"/>
                    </a:p>
                  </a:txBody>
                  <a:tcPr>
                    <a:lnL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b="1" dirty="0" smtClean="0">
                          <a:solidFill>
                            <a:srgbClr val="2E75B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charset="0"/>
                        </a:rPr>
                        <a:t> ~1.5</a:t>
                      </a:r>
                      <a:r>
                        <a:rPr lang="en-US" altLang="ko-KR" sz="2000" b="1" dirty="0" smtClean="0">
                          <a:solidFill>
                            <a:srgbClr val="2E75B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/>
                          <a:ea typeface="Symbol"/>
                        </a:rPr>
                        <a:t></a:t>
                      </a:r>
                      <a:r>
                        <a:rPr lang="en-US" altLang="ko-KR" sz="2000" b="1" dirty="0" smtClean="0">
                          <a:solidFill>
                            <a:srgbClr val="2E75B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/>
                          <a:ea typeface="Calibri"/>
                        </a:rPr>
                        <a:t>10</a:t>
                      </a:r>
                      <a:r>
                        <a:rPr lang="en-US" altLang="ko-KR" sz="2000" b="1" baseline="30000" dirty="0" smtClean="0">
                          <a:solidFill>
                            <a:srgbClr val="2E75B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charset="0"/>
                        </a:rPr>
                        <a:t>6</a:t>
                      </a:r>
                      <a:r>
                        <a:rPr lang="en-US" altLang="ko-KR" sz="2000" b="1" dirty="0" smtClean="0">
                          <a:solidFill>
                            <a:srgbClr val="2E75B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charset="0"/>
                        </a:rPr>
                        <a:t> n/см</a:t>
                      </a:r>
                      <a:r>
                        <a:rPr lang="en-US" altLang="ko-KR" sz="2000" b="1" baseline="30000" dirty="0" smtClean="0">
                          <a:solidFill>
                            <a:srgbClr val="2E75B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charset="0"/>
                        </a:rPr>
                        <a:t>2</a:t>
                      </a:r>
                      <a:r>
                        <a:rPr lang="en-US" altLang="ko-KR" sz="2000" b="1" dirty="0" smtClean="0">
                          <a:solidFill>
                            <a:srgbClr val="2E75B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charset="0"/>
                        </a:rPr>
                        <a:t>/с</a:t>
                      </a:r>
                      <a:endParaRPr lang="ko-KR" altLang="en-US" sz="2000" b="1" dirty="0" smtClean="0"/>
                    </a:p>
                  </a:txBody>
                  <a:tcPr>
                    <a:lnL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</a:tr>
              <a:tr h="994410">
                <a:tc>
                  <a:txBody>
                    <a:bodyPr/>
                    <a:lstStyle/>
                    <a:p>
                      <a:pPr marL="0" indent="0" algn="l" defTabSz="914400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b="1" dirty="0" smtClean="0">
                          <a:solidFill>
                            <a:srgbClr val="203864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charset="0"/>
                        </a:rPr>
                        <a:t>Расстояниe:</a:t>
                      </a:r>
                      <a:endParaRPr lang="ko-KR" altLang="en-US" sz="2000" b="1" dirty="0" smtClean="0"/>
                    </a:p>
                    <a:p>
                      <a:pPr marL="0" indent="0" algn="ctr" defTabSz="914400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b="1" dirty="0" smtClean="0">
                          <a:solidFill>
                            <a:srgbClr val="203864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charset="0"/>
                        </a:rPr>
                        <a:t>               Замедлитель-образец</a:t>
                      </a:r>
                      <a:endParaRPr lang="ko-KR" altLang="en-US" sz="2000" b="1" dirty="0" smtClean="0"/>
                    </a:p>
                    <a:p>
                      <a:pPr marL="0" indent="0" algn="ctr" defTabSz="914400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b="1" dirty="0" smtClean="0">
                          <a:solidFill>
                            <a:srgbClr val="203864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charset="0"/>
                        </a:rPr>
                        <a:t>               образец-детектор</a:t>
                      </a:r>
                      <a:endParaRPr lang="ko-KR" altLang="en-US" sz="2000" b="1" dirty="0" smtClean="0"/>
                    </a:p>
                  </a:txBody>
                  <a:tcPr>
                    <a:lnL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000" b="1" dirty="0" smtClean="0"/>
                    </a:p>
                    <a:p>
                      <a:pPr marL="0" indent="0" algn="ctr" defTabSz="914400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charset="0"/>
                        </a:rPr>
                        <a:t>30.0 м</a:t>
                      </a:r>
                      <a:endParaRPr lang="ko-KR" altLang="en-US" sz="2000" b="1" dirty="0" smtClean="0"/>
                    </a:p>
                    <a:p>
                      <a:pPr marL="0" indent="0" algn="ctr" defTabSz="914400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charset="0"/>
                        </a:rPr>
                        <a:t> 0.5 м</a:t>
                      </a:r>
                      <a:endParaRPr lang="ko-KR" altLang="en-US" sz="2000" b="1" dirty="0" smtClean="0"/>
                    </a:p>
                  </a:txBody>
                  <a:tcPr>
                    <a:lnL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000" b="1" dirty="0" smtClean="0"/>
                    </a:p>
                    <a:p>
                      <a:pPr marL="0" indent="0" algn="ctr" defTabSz="914400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b="1" dirty="0" smtClean="0">
                          <a:solidFill>
                            <a:srgbClr val="2E75B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charset="0"/>
                        </a:rPr>
                        <a:t>26.0 м</a:t>
                      </a:r>
                      <a:endParaRPr lang="ko-KR" altLang="en-US" sz="2000" b="1" dirty="0" smtClean="0"/>
                    </a:p>
                    <a:p>
                      <a:pPr marL="0" indent="0" algn="ctr" defTabSz="914400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b="1" dirty="0" smtClean="0">
                          <a:solidFill>
                            <a:srgbClr val="2E75B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charset="0"/>
                        </a:rPr>
                        <a:t> 0.4 м</a:t>
                      </a:r>
                      <a:endParaRPr lang="ko-KR" altLang="en-US" sz="2000" b="1" dirty="0" smtClean="0"/>
                    </a:p>
                  </a:txBody>
                  <a:tcPr>
                    <a:lnL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</a:tr>
              <a:tr h="693420">
                <a:tc>
                  <a:txBody>
                    <a:bodyPr/>
                    <a:lstStyle/>
                    <a:p>
                      <a:pPr marL="0" indent="0" algn="l" defTabSz="914400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b="1" dirty="0" smtClean="0">
                          <a:solidFill>
                            <a:srgbClr val="203864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charset="0"/>
                        </a:rPr>
                        <a:t>Разрешение </a:t>
                      </a:r>
                      <a:r>
                        <a:rPr lang="en-US" altLang="ko-KR" sz="2000" b="1" dirty="0" smtClean="0">
                          <a:solidFill>
                            <a:srgbClr val="203864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/>
                          <a:ea typeface="Symbol"/>
                        </a:rPr>
                        <a:t></a:t>
                      </a:r>
                      <a:r>
                        <a:rPr lang="en-US" altLang="ko-KR" sz="2000" b="1" dirty="0" smtClean="0">
                          <a:solidFill>
                            <a:srgbClr val="203864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/>
                          <a:ea typeface="Calibri"/>
                        </a:rPr>
                        <a:t>d/d (d=2 Å)</a:t>
                      </a:r>
                      <a:endParaRPr lang="ko-KR" altLang="en-US" sz="2000" b="1" dirty="0" smtClean="0"/>
                    </a:p>
                  </a:txBody>
                  <a:tcPr>
                    <a:lnL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charset="0"/>
                        </a:rPr>
                        <a:t> 2</a:t>
                      </a:r>
                      <a:r>
                        <a:rPr lang="en-US" altLang="ko-KR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/>
                          <a:ea typeface="Symbol"/>
                        </a:rPr>
                        <a:t></a:t>
                      </a:r>
                      <a:r>
                        <a:rPr lang="en-US" altLang="ko-KR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/>
                          <a:ea typeface="Calibri"/>
                        </a:rPr>
                        <a:t>=90</a:t>
                      </a:r>
                      <a:r>
                        <a:rPr lang="en-US" altLang="ko-KR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/>
                          <a:ea typeface="Symbol"/>
                        </a:rPr>
                        <a:t></a:t>
                      </a:r>
                      <a:r>
                        <a:rPr lang="en-US" altLang="ko-KR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/>
                          <a:ea typeface="Calibri"/>
                        </a:rPr>
                        <a:t>: 0.011</a:t>
                      </a:r>
                      <a:endParaRPr lang="ko-KR" altLang="en-US" sz="2000" b="1" dirty="0" smtClean="0"/>
                    </a:p>
                  </a:txBody>
                  <a:tcPr>
                    <a:lnL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b="1" dirty="0" smtClean="0">
                          <a:solidFill>
                            <a:srgbClr val="2E75B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charset="0"/>
                        </a:rPr>
                        <a:t>2</a:t>
                      </a:r>
                      <a:r>
                        <a:rPr lang="en-US" altLang="ko-KR" sz="2000" b="1" dirty="0" smtClean="0">
                          <a:solidFill>
                            <a:srgbClr val="2E75B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/>
                          <a:ea typeface="Symbol"/>
                        </a:rPr>
                        <a:t></a:t>
                      </a:r>
                      <a:r>
                        <a:rPr lang="en-US" altLang="ko-KR" sz="2000" b="1" dirty="0" smtClean="0">
                          <a:solidFill>
                            <a:srgbClr val="2E75B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/>
                          <a:ea typeface="Calibri"/>
                        </a:rPr>
                        <a:t>=90</a:t>
                      </a:r>
                      <a:r>
                        <a:rPr lang="en-US" altLang="ko-KR" sz="2000" b="1" dirty="0" smtClean="0">
                          <a:solidFill>
                            <a:srgbClr val="2E75B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/>
                          <a:ea typeface="Symbol"/>
                        </a:rPr>
                        <a:t></a:t>
                      </a:r>
                      <a:r>
                        <a:rPr lang="en-US" altLang="ko-KR" sz="2000" b="1" dirty="0" smtClean="0">
                          <a:solidFill>
                            <a:srgbClr val="2E75B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/>
                          <a:ea typeface="Calibri"/>
                        </a:rPr>
                        <a:t>: 0.012</a:t>
                      </a:r>
                      <a:endParaRPr lang="ko-KR" altLang="en-US" sz="2000" b="1" dirty="0" smtClean="0"/>
                    </a:p>
                    <a:p>
                      <a:pPr marL="0" indent="0" algn="ctr" defTabSz="914400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b="1" dirty="0" smtClean="0">
                          <a:solidFill>
                            <a:srgbClr val="2E75B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charset="0"/>
                        </a:rPr>
                        <a:t>2</a:t>
                      </a:r>
                      <a:r>
                        <a:rPr lang="en-US" altLang="ko-KR" sz="2000" b="1" dirty="0" smtClean="0">
                          <a:solidFill>
                            <a:srgbClr val="2E75B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/>
                          <a:ea typeface="Symbol"/>
                        </a:rPr>
                        <a:t></a:t>
                      </a:r>
                      <a:r>
                        <a:rPr lang="en-US" altLang="ko-KR" sz="2000" b="1" dirty="0" smtClean="0">
                          <a:solidFill>
                            <a:srgbClr val="2E75B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/>
                          <a:ea typeface="Calibri"/>
                        </a:rPr>
                        <a:t>=45.5</a:t>
                      </a:r>
                      <a:r>
                        <a:rPr lang="en-US" altLang="ko-KR" sz="2000" b="1" dirty="0" smtClean="0">
                          <a:solidFill>
                            <a:srgbClr val="2E75B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/>
                          <a:ea typeface="Symbol"/>
                        </a:rPr>
                        <a:t></a:t>
                      </a:r>
                      <a:r>
                        <a:rPr lang="en-US" altLang="ko-KR" sz="2000" b="1" dirty="0" smtClean="0">
                          <a:solidFill>
                            <a:srgbClr val="2E75B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/>
                          <a:ea typeface="Calibri"/>
                        </a:rPr>
                        <a:t>: 0.022</a:t>
                      </a:r>
                      <a:endParaRPr lang="ko-KR" altLang="en-US" sz="2000" b="1" dirty="0" smtClean="0"/>
                    </a:p>
                  </a:txBody>
                  <a:tcPr>
                    <a:lnL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</a:tr>
              <a:tr h="693420">
                <a:tc>
                  <a:txBody>
                    <a:bodyPr/>
                    <a:lstStyle/>
                    <a:p>
                      <a:pPr marL="0" indent="0" algn="l" defTabSz="914400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b="1" dirty="0" smtClean="0">
                          <a:solidFill>
                            <a:srgbClr val="203864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charset="0"/>
                        </a:rPr>
                        <a:t>Время съемки одной точки по давлению</a:t>
                      </a:r>
                      <a:endParaRPr lang="ko-KR" altLang="en-US" sz="2000" b="1" dirty="0" smtClean="0"/>
                    </a:p>
                  </a:txBody>
                  <a:tcPr>
                    <a:lnL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Calibri" charset="0"/>
                        </a:rPr>
                        <a:t> </a:t>
                      </a:r>
                      <a:r>
                        <a:rPr lang="en-US" altLang="ko-KR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charset="0"/>
                        </a:rPr>
                        <a:t>2-20 ч</a:t>
                      </a:r>
                      <a:endParaRPr lang="ko-KR" altLang="en-US" sz="2000" b="1" dirty="0" smtClean="0"/>
                    </a:p>
                  </a:txBody>
                  <a:tcPr>
                    <a:lnL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b="1" dirty="0" smtClean="0">
                          <a:solidFill>
                            <a:srgbClr val="2E75B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charset="0"/>
                        </a:rPr>
                        <a:t>12-36 ч</a:t>
                      </a:r>
                      <a:endParaRPr lang="ko-KR" altLang="en-US" sz="2000" b="1" dirty="0" smtClean="0"/>
                    </a:p>
                  </a:txBody>
                  <a:tcPr>
                    <a:lnL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</a:tr>
              <a:tr h="392430">
                <a:tc>
                  <a:txBody>
                    <a:bodyPr/>
                    <a:lstStyle/>
                    <a:p>
                      <a:pPr marL="0" indent="0" algn="l" defTabSz="914400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b="1" dirty="0" smtClean="0">
                          <a:solidFill>
                            <a:srgbClr val="203864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charset="0"/>
                        </a:rPr>
                        <a:t>Объем образца</a:t>
                      </a:r>
                      <a:endParaRPr lang="ko-KR" altLang="en-US" sz="2000" b="1" dirty="0" smtClean="0"/>
                    </a:p>
                  </a:txBody>
                  <a:tcPr>
                    <a:lnL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charset="0"/>
                        </a:rPr>
                        <a:t> 0.003-2 мм</a:t>
                      </a:r>
                      <a:r>
                        <a:rPr lang="en-US" altLang="ko-KR" sz="2000" b="1" baseline="30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charset="0"/>
                        </a:rPr>
                        <a:t>3</a:t>
                      </a:r>
                      <a:r>
                        <a:rPr lang="en-US" altLang="ko-KR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charset="0"/>
                        </a:rPr>
                        <a:t> </a:t>
                      </a:r>
                      <a:endParaRPr lang="ko-KR" altLang="en-US" sz="2000" b="1" dirty="0" smtClean="0"/>
                    </a:p>
                  </a:txBody>
                  <a:tcPr>
                    <a:lnL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b="1" dirty="0" smtClean="0">
                          <a:solidFill>
                            <a:srgbClr val="2E75B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charset="0"/>
                        </a:rPr>
                        <a:t> 0.01-2 мм</a:t>
                      </a:r>
                      <a:r>
                        <a:rPr lang="en-US" altLang="ko-KR" sz="2000" b="1" baseline="30000" dirty="0" smtClean="0">
                          <a:solidFill>
                            <a:srgbClr val="2E75B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charset="0"/>
                        </a:rPr>
                        <a:t>3</a:t>
                      </a:r>
                      <a:r>
                        <a:rPr lang="en-US" altLang="ko-KR" sz="2000" b="1" dirty="0" smtClean="0">
                          <a:solidFill>
                            <a:srgbClr val="2E75B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charset="0"/>
                        </a:rPr>
                        <a:t> </a:t>
                      </a:r>
                      <a:endParaRPr lang="ko-KR" altLang="en-US" sz="2000" b="1" dirty="0" smtClean="0"/>
                    </a:p>
                  </a:txBody>
                  <a:tcPr>
                    <a:lnL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</a:tr>
              <a:tr h="1462405">
                <a:tc>
                  <a:txBody>
                    <a:bodyPr/>
                    <a:lstStyle/>
                    <a:p>
                      <a:pPr marL="0" indent="0" algn="l" defTabSz="914400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b="1" dirty="0" smtClean="0">
                          <a:solidFill>
                            <a:srgbClr val="203864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charset="0"/>
                        </a:rPr>
                        <a:t>Диапазон давлений</a:t>
                      </a:r>
                      <a:endParaRPr lang="ko-KR" altLang="en-US" sz="2000" b="1" dirty="0" smtClean="0"/>
                    </a:p>
                  </a:txBody>
                  <a:tcPr>
                    <a:lnL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charset="0"/>
                        </a:rPr>
                        <a:t> </a:t>
                      </a:r>
                      <a:r>
                        <a:rPr lang="en-US" altLang="ko-KR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charset="0"/>
                        </a:rPr>
                        <a:t>40 GPa (DAC)</a:t>
                      </a:r>
                      <a:endParaRPr lang="ko-KR" altLang="en-US" sz="2000" b="1" dirty="0" smtClean="0"/>
                    </a:p>
                    <a:p>
                      <a:pPr marL="0" indent="0" algn="ctr" defTabSz="914400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charset="0"/>
                        </a:rPr>
                        <a:t> 10 GPa (WC)</a:t>
                      </a:r>
                      <a:endParaRPr lang="ko-KR" altLang="en-US" sz="2000" b="1" dirty="0" smtClean="0"/>
                    </a:p>
                    <a:p>
                      <a:pPr marL="0" indent="0" algn="ctr" defTabSz="914400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charset="0"/>
                        </a:rPr>
                        <a:t> 8 GPa (сапфир)</a:t>
                      </a:r>
                      <a:endParaRPr lang="ko-KR" altLang="en-US" sz="2000" b="1" dirty="0" smtClean="0"/>
                    </a:p>
                  </a:txBody>
                  <a:tcPr>
                    <a:lnL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b="1" dirty="0" smtClean="0">
                          <a:solidFill>
                            <a:srgbClr val="2E75B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charset="0"/>
                        </a:rPr>
                        <a:t>10 GPa (WC)</a:t>
                      </a:r>
                      <a:endParaRPr lang="ko-KR" altLang="en-US" sz="2000" b="1" dirty="0" smtClean="0"/>
                    </a:p>
                    <a:p>
                      <a:pPr marL="0" indent="0" algn="ctr" defTabSz="914400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b="1" dirty="0" smtClean="0">
                          <a:solidFill>
                            <a:srgbClr val="2E75B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charset="0"/>
                        </a:rPr>
                        <a:t> 8 GPa (сапфир)</a:t>
                      </a:r>
                      <a:endParaRPr lang="ko-KR" altLang="en-US" sz="2000" b="1" dirty="0" smtClean="0"/>
                    </a:p>
                    <a:p>
                      <a:pPr marL="0" indent="0" algn="ctr" defTabSz="914400" latinLnBrk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000" b="1" dirty="0" smtClean="0">
                        <a:latin typeface="arial"/>
                        <a:ea typeface="arial"/>
                      </a:endParaRPr>
                    </a:p>
                  </a:txBody>
                  <a:tcPr>
                    <a:lnL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3065" y="5965190"/>
            <a:ext cx="8293735" cy="8928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1" dirty="0" smtClean="0">
                <a:solidFill>
                  <a:srgbClr val="C55A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Улучшение по интенсивности в 12 раз</a:t>
            </a:r>
            <a:endParaRPr lang="ko-KR" altLang="en-US" sz="2400" b="1" dirty="0" smtClean="0"/>
          </a:p>
        </p:txBody>
      </p:sp>
      <p:sp>
        <p:nvSpPr>
          <p:cNvPr id="5" name="Rectangle 0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wrap="square" lIns="91440" tIns="45720" rIns="91440" bIns="45720" anchor="ctr">
            <a:normAutofit/>
          </a:bodyPr>
          <a:lstStyle/>
          <a:p>
            <a:pPr marL="0" indent="0" algn="ctr" defTabSz="914400" latinLnBrk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Новый высокоинтенсивный дифрактометр ДН-6</a:t>
            </a:r>
            <a:b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</a:br>
            <a:endParaRPr lang="ko-KR" altLang="en-US" sz="2800" b="1" dirty="0" smtClean="0">
              <a:latin typeface="Calibri Light"/>
              <a:ea typeface="Calibri Light"/>
            </a:endParaRPr>
          </a:p>
        </p:txBody>
      </p:sp>
      <p:graphicFrame>
        <p:nvGraphicFramePr>
          <p:cNvPr id="10" name="Group 3"/>
          <p:cNvGraphicFramePr>
            <a:graphicFrameLocks noGrp="1"/>
          </p:cNvGraphicFramePr>
          <p:nvPr/>
        </p:nvGraphicFramePr>
        <p:xfrm>
          <a:off x="295275" y="1100138"/>
          <a:ext cx="8300719" cy="4618838"/>
        </p:xfrm>
        <a:graphic>
          <a:graphicData uri="http://schemas.openxmlformats.org/drawingml/2006/table">
            <a:tbl>
              <a:tblPr firstRow="1">
                <a:tableStyleId>{616DA210-FB5B-4158-B5E0-FEB733F419BA}</a:tableStyleId>
              </a:tblPr>
              <a:tblGrid>
                <a:gridCol w="3883821"/>
                <a:gridCol w="2017859"/>
                <a:gridCol w="2399039"/>
              </a:tblGrid>
              <a:tr h="3734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03263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Параметры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03263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 pitchFamily="18" charset="2"/>
                        </a:rPr>
                        <a:t>ДН-6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03263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 pitchFamily="18" charset="2"/>
                        </a:rPr>
                        <a:t>ДН-12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47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03263" algn="l"/>
                        </a:tabLst>
                        <a:defRPr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Поток нейтронов на образце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03263" algn="l"/>
                        </a:tabLst>
                        <a:defRPr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~6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 pitchFamily="18" charset="2"/>
                        </a:rPr>
                        <a:t>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r>
                        <a:rPr kumimoji="0" lang="en-US" sz="2000" b="1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 pitchFamily="18" charset="2"/>
                        </a:rPr>
                        <a:t>6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 pitchFamily="18" charset="2"/>
                        </a:rPr>
                        <a:t> n/cm</a:t>
                      </a:r>
                      <a:r>
                        <a:rPr kumimoji="0" lang="en-US" sz="2000" b="1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 pitchFamily="18" charset="2"/>
                        </a:rPr>
                        <a:t>2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 pitchFamily="18" charset="2"/>
                        </a:rPr>
                        <a:t>/s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03263" algn="l"/>
                        </a:tabLst>
                        <a:defRPr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~1.5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 pitchFamily="18" charset="2"/>
                        </a:rPr>
                        <a:t>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r>
                        <a:rPr kumimoji="0" lang="en-US" sz="2000" b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 pitchFamily="18" charset="2"/>
                        </a:rPr>
                        <a:t>6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 pitchFamily="18" charset="2"/>
                        </a:rPr>
                        <a:t> n/cm</a:t>
                      </a:r>
                      <a:r>
                        <a:rPr kumimoji="0" lang="en-US" sz="2000" b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 pitchFamily="18" charset="2"/>
                        </a:rPr>
                        <a:t>2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 pitchFamily="18" charset="2"/>
                        </a:rPr>
                        <a:t>/s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22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03263" algn="l"/>
                        </a:tabLst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Пролетная база 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TOF:</a:t>
                      </a:r>
                      <a:endParaRPr kumimoji="0" lang="ru-RU" sz="20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03263" algn="l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           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03263" algn="l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30.</a:t>
                      </a: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</a:t>
                      </a:r>
                      <a:endParaRPr kumimoji="0" lang="ru-RU" sz="20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03263" algn="l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26.</a:t>
                      </a: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606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03263" algn="l"/>
                        </a:tabLst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Разрешение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 pitchFamily="18" charset="2"/>
                        </a:rPr>
                        <a:t>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d/d (d=2 Å)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03263" algn="l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 pitchFamily="18" charset="2"/>
                        </a:rPr>
                        <a:t>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=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 pitchFamily="18" charset="2"/>
                        </a:rPr>
                        <a:t>90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 0.011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03263" algn="l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 pitchFamily="18" charset="2"/>
                        </a:rPr>
                        <a:t>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=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 pitchFamily="18" charset="2"/>
                        </a:rPr>
                        <a:t>90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 0.012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03263" algn="l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 pitchFamily="18" charset="2"/>
                        </a:rPr>
                        <a:t>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=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 pitchFamily="18" charset="2"/>
                        </a:rPr>
                        <a:t>45.5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 0.022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34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03263" algn="l"/>
                        </a:tabLst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Типичное время экспозиции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03263" algn="l"/>
                        </a:tabLst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-20 h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03263" algn="l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12-36 h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34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03263" algn="l"/>
                        </a:tabLst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Объем образца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03263" algn="l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0.0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03-2 mm</a:t>
                      </a:r>
                      <a:r>
                        <a:rPr kumimoji="0" lang="ru-RU" sz="2000" b="1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03263" algn="l"/>
                        </a:tabLst>
                        <a:defRPr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0.0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1-2 mm</a:t>
                      </a:r>
                      <a:r>
                        <a:rPr kumimoji="0" lang="ru-RU" sz="2000" b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622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03263" algn="l"/>
                        </a:tabLst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Диапазон по давлению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03263" algn="l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GPa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(DAC)</a:t>
                      </a:r>
                      <a:endParaRPr kumimoji="0" lang="ru-RU" sz="20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03263" algn="l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10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GPa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(WC)</a:t>
                      </a:r>
                      <a:endParaRPr kumimoji="0" lang="ru-RU" sz="20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03263" algn="l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8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GPa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(sapphire anvils)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03263" algn="l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GPa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(WC anvils)</a:t>
                      </a:r>
                      <a:endParaRPr kumimoji="0" lang="ru-RU" sz="20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03263" algn="l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GPa (sapphire anvils)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03263" algn="l"/>
                        </a:tabLst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270584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Счётчик медленных нейтронов. Гелий-13/120-8,0/О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356640" y="4923985"/>
            <a:ext cx="1785368" cy="1337354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4" y="4330461"/>
            <a:ext cx="1638914" cy="25275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272513">
            <a:off x="2033966" y="4339315"/>
            <a:ext cx="2004014" cy="207128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68730" y="158115"/>
            <a:ext cx="7374938" cy="53181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02000"/>
              </a:lnSpc>
            </a:pPr>
            <a:r>
              <a:rPr lang="en-US" altLang="ko-KR" sz="2800" b="1" dirty="0" smtClean="0">
                <a:solidFill>
                  <a:srgbClr val="FF0000"/>
                </a:solidFill>
                <a:latin typeface="Times New Roman" charset="0"/>
              </a:rPr>
              <a:t>Дифрактометр ДН-6: </a:t>
            </a:r>
            <a:r>
              <a:rPr lang="en-US" altLang="ko-K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детекторная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r>
              <a:rPr lang="en-US" altLang="ko-K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система</a:t>
            </a:r>
            <a:endParaRPr lang="ko-KR" altLang="en-US" sz="2800" b="1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9888" b="95896" l="9942" r="8986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988828">
            <a:off x="2015818" y="1100660"/>
            <a:ext cx="1771984" cy="3690147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490743" y="770809"/>
            <a:ext cx="2994330" cy="4060322"/>
            <a:chOff x="627145" y="847344"/>
            <a:chExt cx="1892665" cy="2693239"/>
          </a:xfrm>
        </p:grpSpPr>
        <p:grpSp>
          <p:nvGrpSpPr>
            <p:cNvPr id="10" name="Группа 27"/>
            <p:cNvGrpSpPr/>
            <p:nvPr/>
          </p:nvGrpSpPr>
          <p:grpSpPr>
            <a:xfrm>
              <a:off x="627145" y="1503013"/>
              <a:ext cx="601242" cy="1454730"/>
              <a:chOff x="2975078" y="4204394"/>
              <a:chExt cx="1195198" cy="2332954"/>
            </a:xfrm>
          </p:grpSpPr>
          <p:sp>
            <p:nvSpPr>
              <p:cNvPr id="24" name="Цилиндр 23"/>
              <p:cNvSpPr/>
              <p:nvPr/>
            </p:nvSpPr>
            <p:spPr>
              <a:xfrm rot="5400000">
                <a:off x="3397417" y="3958462"/>
                <a:ext cx="350520" cy="1195198"/>
              </a:xfrm>
              <a:prstGeom prst="can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Цилиндр 24"/>
              <p:cNvSpPr/>
              <p:nvPr/>
            </p:nvSpPr>
            <p:spPr>
              <a:xfrm rot="5400000">
                <a:off x="3397417" y="5627064"/>
                <a:ext cx="350520" cy="1195198"/>
              </a:xfrm>
              <a:prstGeom prst="can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2975078" y="4204394"/>
                <a:ext cx="320767" cy="917211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2975078" y="5620136"/>
                <a:ext cx="320767" cy="917211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3758598" y="4211537"/>
                <a:ext cx="283707" cy="917211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3758598" y="5620137"/>
                <a:ext cx="283707" cy="917211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Трапеция 29"/>
              <p:cNvSpPr/>
              <p:nvPr/>
            </p:nvSpPr>
            <p:spPr>
              <a:xfrm rot="5400000">
                <a:off x="2832014" y="5188647"/>
                <a:ext cx="636713" cy="350584"/>
              </a:xfrm>
              <a:prstGeom prst="trapezoid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Трапеция 30"/>
              <p:cNvSpPr/>
              <p:nvPr/>
            </p:nvSpPr>
            <p:spPr>
              <a:xfrm rot="16200000">
                <a:off x="3548656" y="5188647"/>
                <a:ext cx="636713" cy="350584"/>
              </a:xfrm>
              <a:prstGeom prst="trapezoid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равильный пятиугольник 31"/>
              <p:cNvSpPr/>
              <p:nvPr/>
            </p:nvSpPr>
            <p:spPr>
              <a:xfrm rot="16200000">
                <a:off x="3485874" y="5271526"/>
                <a:ext cx="223770" cy="184826"/>
              </a:xfrm>
              <a:prstGeom prst="pentagon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авильный пятиугольник 32"/>
              <p:cNvSpPr/>
              <p:nvPr/>
            </p:nvSpPr>
            <p:spPr>
              <a:xfrm rot="5400000">
                <a:off x="3295710" y="5282328"/>
                <a:ext cx="239589" cy="163222"/>
              </a:xfrm>
              <a:prstGeom prst="pentagon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" name="Овал 10"/>
            <p:cNvSpPr/>
            <p:nvPr/>
          </p:nvSpPr>
          <p:spPr>
            <a:xfrm>
              <a:off x="711305" y="847344"/>
              <a:ext cx="353546" cy="2693239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" name="Прямая со стрелкой 11"/>
            <p:cNvCxnSpPr>
              <a:stCxn id="33" idx="0"/>
              <a:endCxn id="11" idx="0"/>
            </p:cNvCxnSpPr>
            <p:nvPr/>
          </p:nvCxnSpPr>
          <p:spPr>
            <a:xfrm flipH="1" flipV="1">
              <a:off x="888078" y="847344"/>
              <a:ext cx="1677" cy="137870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>
              <a:stCxn id="33" idx="0"/>
              <a:endCxn id="11" idx="4"/>
            </p:cNvCxnSpPr>
            <p:nvPr/>
          </p:nvCxnSpPr>
          <p:spPr>
            <a:xfrm flipH="1">
              <a:off x="888078" y="2226045"/>
              <a:ext cx="1677" cy="131453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>
              <a:stCxn id="33" idx="0"/>
              <a:endCxn id="11" idx="2"/>
            </p:cNvCxnSpPr>
            <p:nvPr/>
          </p:nvCxnSpPr>
          <p:spPr>
            <a:xfrm flipH="1" flipV="1">
              <a:off x="711305" y="2193964"/>
              <a:ext cx="178450" cy="320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>
              <a:stCxn id="33" idx="0"/>
              <a:endCxn id="11" idx="6"/>
            </p:cNvCxnSpPr>
            <p:nvPr/>
          </p:nvCxnSpPr>
          <p:spPr>
            <a:xfrm flipV="1">
              <a:off x="889755" y="2193964"/>
              <a:ext cx="175096" cy="320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>
              <a:stCxn id="32" idx="0"/>
              <a:endCxn id="11" idx="1"/>
            </p:cNvCxnSpPr>
            <p:nvPr/>
          </p:nvCxnSpPr>
          <p:spPr>
            <a:xfrm flipH="1" flipV="1">
              <a:off x="763081" y="1241760"/>
              <a:ext cx="130815" cy="98428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>
              <a:stCxn id="33" idx="0"/>
              <a:endCxn id="11" idx="5"/>
            </p:cNvCxnSpPr>
            <p:nvPr/>
          </p:nvCxnSpPr>
          <p:spPr>
            <a:xfrm>
              <a:off x="889755" y="2226045"/>
              <a:ext cx="123320" cy="92012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Овал 17"/>
            <p:cNvSpPr/>
            <p:nvPr/>
          </p:nvSpPr>
          <p:spPr>
            <a:xfrm>
              <a:off x="1891390" y="1186448"/>
              <a:ext cx="628419" cy="2015031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9" name="Прямая со стрелкой 18"/>
            <p:cNvCxnSpPr>
              <a:endCxn id="18" idx="0"/>
            </p:cNvCxnSpPr>
            <p:nvPr/>
          </p:nvCxnSpPr>
          <p:spPr>
            <a:xfrm flipV="1">
              <a:off x="905868" y="1186448"/>
              <a:ext cx="1299732" cy="107514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>
              <a:endCxn id="18" idx="4"/>
            </p:cNvCxnSpPr>
            <p:nvPr/>
          </p:nvCxnSpPr>
          <p:spPr>
            <a:xfrm>
              <a:off x="905868" y="2261594"/>
              <a:ext cx="1299732" cy="93988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>
              <a:endCxn id="18" idx="6"/>
            </p:cNvCxnSpPr>
            <p:nvPr/>
          </p:nvCxnSpPr>
          <p:spPr>
            <a:xfrm flipV="1">
              <a:off x="905868" y="2193964"/>
              <a:ext cx="1613942" cy="6763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>
              <a:endCxn id="18" idx="1"/>
            </p:cNvCxnSpPr>
            <p:nvPr/>
          </p:nvCxnSpPr>
          <p:spPr>
            <a:xfrm flipV="1">
              <a:off x="910009" y="1481543"/>
              <a:ext cx="1073411" cy="78005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>
              <a:endCxn id="18" idx="5"/>
            </p:cNvCxnSpPr>
            <p:nvPr/>
          </p:nvCxnSpPr>
          <p:spPr>
            <a:xfrm>
              <a:off x="905868" y="2261594"/>
              <a:ext cx="1521912" cy="64479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1577820" y="4396692"/>
            <a:ext cx="1862176" cy="657359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marL="0" indent="0" algn="l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Угол рассеяния </a:t>
            </a:r>
            <a:endParaRPr lang="ko-KR" altLang="en-US" sz="1800" b="1" dirty="0" smtClean="0"/>
          </a:p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2</a:t>
            </a:r>
            <a:r>
              <a:rPr lang="en-US" altLang="ko-KR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/>
                <a:ea typeface="Symbol"/>
              </a:rPr>
              <a:t></a:t>
            </a:r>
            <a:r>
              <a:rPr lang="en-US" altLang="ko-KR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</a:rPr>
              <a:t>=</a:t>
            </a:r>
            <a:r>
              <a:rPr lang="ru-RU" altLang="ko-K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</a:rPr>
              <a:t>87-93</a:t>
            </a:r>
            <a:r>
              <a:rPr lang="en-US" altLang="ko-KR" sz="18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0</a:t>
            </a:r>
            <a:endParaRPr lang="ko-KR" altLang="en-US" sz="1800" b="1" dirty="0" smtClean="0"/>
          </a:p>
        </p:txBody>
      </p:sp>
      <p:sp>
        <p:nvSpPr>
          <p:cNvPr id="37" name="Стрелка вправо 36"/>
          <p:cNvSpPr/>
          <p:nvPr/>
        </p:nvSpPr>
        <p:spPr>
          <a:xfrm>
            <a:off x="1791499" y="5474760"/>
            <a:ext cx="832513" cy="370499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102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11778" y="2190459"/>
            <a:ext cx="2776362" cy="1406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02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94889" y="3095448"/>
            <a:ext cx="1577320" cy="908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6004501" y="1549196"/>
            <a:ext cx="3139499" cy="48688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6034909" y="1557750"/>
            <a:ext cx="3109091" cy="461299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 algn="ctr" defTabSz="914400" latinLnBrk="0">
              <a:lnSpc>
                <a:spcPct val="15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altLang="ko-K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192</a:t>
            </a:r>
            <a:r>
              <a:rPr lang="en-US" altLang="ko-K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детекторных элементов</a:t>
            </a:r>
            <a:endParaRPr lang="ko-KR" altLang="en-US" b="1" dirty="0" smtClean="0"/>
          </a:p>
          <a:p>
            <a:pPr marL="0" indent="0" algn="ctr" defTabSz="914400" latinLnBrk="0">
              <a:lnSpc>
                <a:spcPct val="15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6</a:t>
            </a:r>
            <a:r>
              <a:rPr lang="ru-RU" altLang="ko-K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+</a:t>
            </a:r>
            <a:r>
              <a:rPr lang="ru-RU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6</a:t>
            </a:r>
            <a:r>
              <a:rPr lang="en-US" altLang="ko-K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детекторных колец</a:t>
            </a:r>
            <a:endParaRPr lang="ko-KR" altLang="en-US" b="1" dirty="0" smtClean="0"/>
          </a:p>
          <a:p>
            <a:pPr marL="0" indent="0" algn="ctr" defTabSz="914400" latinLnBrk="0">
              <a:lnSpc>
                <a:spcPct val="15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r>
              <a:rPr lang="en-US" altLang="ko-K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He3+ </a:t>
            </a:r>
            <a:r>
              <a:rPr lang="en-US" altLang="ko-K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r>
              <a:rPr lang="en-US" altLang="ko-KR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наполнение</a:t>
            </a:r>
            <a:r>
              <a:rPr lang="en-US" altLang="ko-K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r>
              <a:rPr lang="ru-RU" altLang="ko-K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до </a:t>
            </a:r>
            <a:r>
              <a:rPr lang="en-US" altLang="ko-K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4 </a:t>
            </a:r>
            <a:r>
              <a:rPr lang="ru-RU" altLang="ko-KR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атм</a:t>
            </a:r>
            <a:endParaRPr lang="ru-RU" altLang="ko-KR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algn="ctr">
              <a:lnSpc>
                <a:spcPct val="154000"/>
              </a:lnSpc>
            </a:pP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He3+  </a:t>
            </a:r>
            <a:r>
              <a:rPr lang="en-US" altLang="ko-KR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наполнение</a:t>
            </a:r>
            <a:r>
              <a:rPr lang="en-US" altLang="ko-K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(</a:t>
            </a:r>
            <a:r>
              <a:rPr lang="ru-RU" altLang="ko-K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8</a:t>
            </a:r>
            <a:r>
              <a:rPr lang="en-US" altLang="ko-K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bar)</a:t>
            </a:r>
            <a:endParaRPr lang="ko-KR" altLang="en-US" b="1" dirty="0" smtClean="0"/>
          </a:p>
          <a:p>
            <a:pPr marL="0" indent="0" algn="ctr" defTabSz="914400" latinLnBrk="0">
              <a:lnSpc>
                <a:spcPct val="15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b="1" dirty="0" smtClean="0"/>
          </a:p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Электроника</a:t>
            </a:r>
            <a:r>
              <a:rPr lang="en-US" altLang="ko-K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для контроля эксперимента и накопления экспериментальных данных</a:t>
            </a:r>
            <a:endParaRPr lang="ko-KR" altLang="en-US" b="1" dirty="0" smtClean="0"/>
          </a:p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b="1" dirty="0" smtClean="0"/>
          </a:p>
          <a:p>
            <a:pPr marL="0" indent="0" algn="ctr" defTabSz="914400" latinLnBrk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Специальное програмное обеспечение </a:t>
            </a:r>
            <a:r>
              <a:rPr lang="en-US" altLang="ko-K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дла контроля эксперимента и конвертации данных</a:t>
            </a:r>
            <a:endParaRPr lang="ko-KR" altLang="en-US" b="1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1411043" y="624073"/>
            <a:ext cx="1862176" cy="657359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marL="0" indent="0" algn="l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Угол рассеяния </a:t>
            </a:r>
            <a:endParaRPr lang="ko-KR" altLang="en-US" sz="1800" b="1" dirty="0" smtClean="0"/>
          </a:p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2</a:t>
            </a:r>
            <a:r>
              <a:rPr lang="en-US" altLang="ko-KR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/>
                <a:ea typeface="Symbol"/>
              </a:rPr>
              <a:t></a:t>
            </a:r>
            <a:r>
              <a:rPr lang="en-US" altLang="ko-KR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</a:rPr>
              <a:t>=</a:t>
            </a:r>
            <a:r>
              <a:rPr lang="ru-RU" altLang="ko-KR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</a:rPr>
              <a:t>37-44</a:t>
            </a:r>
            <a:r>
              <a:rPr lang="en-US" altLang="ko-KR" sz="18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0</a:t>
            </a:r>
            <a:endParaRPr lang="ko-KR" altLang="en-US" sz="1800" b="1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ackgroundRemoval t="9991" b="97984" l="2605" r="9975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779821">
            <a:off x="3330792" y="4745198"/>
            <a:ext cx="2271399" cy="1195415"/>
          </a:xfrm>
          <a:prstGeom prst="rect">
            <a:avLst/>
          </a:prstGeom>
        </p:spPr>
      </p:pic>
      <p:sp>
        <p:nvSpPr>
          <p:cNvPr id="38" name="Стрелка вправо 37"/>
          <p:cNvSpPr/>
          <p:nvPr/>
        </p:nvSpPr>
        <p:spPr>
          <a:xfrm>
            <a:off x="3412072" y="5505896"/>
            <a:ext cx="832513" cy="370499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3394472" cy="4525963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6" name="Picture 3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571612"/>
            <a:ext cx="3214710" cy="457203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</p:spPr>
      </p:pic>
      <p:sp>
        <p:nvSpPr>
          <p:cNvPr id="7" name="AutoShape 8"/>
          <p:cNvSpPr>
            <a:spLocks noChangeArrowheads="1"/>
          </p:cNvSpPr>
          <p:nvPr/>
        </p:nvSpPr>
        <p:spPr bwMode="auto">
          <a:xfrm rot="8599913">
            <a:off x="1808190" y="3463281"/>
            <a:ext cx="2346122" cy="501560"/>
          </a:xfrm>
          <a:prstGeom prst="rightArrow">
            <a:avLst>
              <a:gd name="adj1" fmla="val 50000"/>
              <a:gd name="adj2" fmla="val 225000"/>
            </a:avLst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4744" y="4000504"/>
            <a:ext cx="19288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Максимальное давление</a:t>
            </a:r>
          </a:p>
          <a:p>
            <a:endParaRPr lang="ru-RU" dirty="0" smtClean="0"/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ГПа 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=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70 000 </a:t>
            </a:r>
            <a:r>
              <a:rPr lang="ru-RU" dirty="0" smtClean="0">
                <a:solidFill>
                  <a:srgbClr val="7030A0"/>
                </a:solidFill>
              </a:rPr>
              <a:t>атмосфер</a:t>
            </a: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3987800" y="1993900"/>
          <a:ext cx="1435100" cy="1422400"/>
        </p:xfrm>
        <a:graphic>
          <a:graphicData uri="http://schemas.openxmlformats.org/presentationml/2006/ole">
            <p:oleObj spid="_x0000_s31746" name="Bitmap Image" r:id="rId5" imgW="1371429" imgH="1362265" progId="PBrush">
              <p:embed/>
            </p:oleObj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268730" y="158115"/>
            <a:ext cx="7374938" cy="97129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02000"/>
              </a:lnSpc>
            </a:pPr>
            <a:r>
              <a:rPr lang="en-US" altLang="ko-KR" sz="2800" b="1" dirty="0" smtClean="0">
                <a:solidFill>
                  <a:srgbClr val="FF0000"/>
                </a:solidFill>
                <a:latin typeface="Times New Roman" charset="0"/>
              </a:rPr>
              <a:t>Дифрактометр ДН-6: </a:t>
            </a:r>
            <a:r>
              <a:rPr lang="ru-RU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камеры высокого давления с сапфировыми наковальнями</a:t>
            </a:r>
            <a:endParaRPr lang="ko-KR" altLang="en-US" sz="2800" b="1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47211840"/>
              </p:ext>
            </p:extLst>
          </p:nvPr>
        </p:nvGraphicFramePr>
        <p:xfrm>
          <a:off x="593153" y="3534198"/>
          <a:ext cx="4583608" cy="3243309"/>
        </p:xfrm>
        <a:graphic>
          <a:graphicData uri="http://schemas.openxmlformats.org/presentationml/2006/ole">
            <p:oleObj spid="_x0000_s2108" name="Graph" r:id="rId3" imgW="4276800" imgH="3024720" progId="">
              <p:embed/>
            </p:oleObj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327" y="1694809"/>
            <a:ext cx="1776634" cy="19084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52625" y="184785"/>
            <a:ext cx="5168900" cy="58483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Дифрактометр ДН-6: результаты</a:t>
            </a:r>
            <a:endParaRPr lang="ko-KR" altLang="en-US" sz="32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12420" y="680720"/>
            <a:ext cx="8449310" cy="14458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1" dirty="0" smtClean="0">
                <a:solidFill>
                  <a:srgbClr val="5482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Индуцированный давлением фазовый переход в двойном перовскитном антисегнетоэлектрике PbMg</a:t>
            </a:r>
            <a:r>
              <a:rPr lang="en-US" altLang="ko-KR" sz="2400" b="1" baseline="-25000" dirty="0" smtClean="0">
                <a:solidFill>
                  <a:srgbClr val="5482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1/2</a:t>
            </a:r>
            <a:r>
              <a:rPr lang="en-US" altLang="ko-KR" sz="2400" b="1" dirty="0" smtClean="0">
                <a:solidFill>
                  <a:srgbClr val="5482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W</a:t>
            </a:r>
            <a:r>
              <a:rPr lang="en-US" altLang="ko-KR" sz="2400" b="1" baseline="-25000" dirty="0" smtClean="0">
                <a:solidFill>
                  <a:srgbClr val="5482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1/2</a:t>
            </a:r>
            <a:r>
              <a:rPr lang="en-US" altLang="ko-KR" sz="2400" b="1" dirty="0" smtClean="0">
                <a:solidFill>
                  <a:srgbClr val="5482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O</a:t>
            </a:r>
            <a:r>
              <a:rPr lang="en-US" altLang="ko-KR" sz="2400" b="1" baseline="-25000" dirty="0" smtClean="0">
                <a:solidFill>
                  <a:srgbClr val="5482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3</a:t>
            </a:r>
            <a:endParaRPr lang="ko-KR" altLang="en-US" sz="2400" b="1" dirty="0" smtClean="0"/>
          </a:p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96820" y="1771556"/>
            <a:ext cx="1776274" cy="8924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75562" y="2677018"/>
            <a:ext cx="1670257" cy="9262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35705" y="1828800"/>
            <a:ext cx="2152015" cy="90297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marL="0" indent="0" algn="l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 smtClean="0">
                <a:solidFill>
                  <a:srgbClr val="000000"/>
                </a:solidFill>
                <a:latin typeface="Calibri" charset="0"/>
              </a:rPr>
              <a:t>Кубическая </a:t>
            </a:r>
            <a:r>
              <a:rPr lang="en-US" altLang="ko-KR" sz="1800" dirty="0" smtClean="0">
                <a:solidFill>
                  <a:srgbClr val="FF0000"/>
                </a:solidFill>
                <a:latin typeface="Calibri" charset="0"/>
              </a:rPr>
              <a:t>Fm3m</a:t>
            </a:r>
            <a:r>
              <a:rPr lang="en-US" altLang="ko-KR" sz="1800" dirty="0" smtClean="0">
                <a:solidFill>
                  <a:srgbClr val="000000"/>
                </a:solidFill>
                <a:latin typeface="Calibri" charset="0"/>
              </a:rPr>
              <a:t> параэлектрическая фаза</a:t>
            </a:r>
            <a:endParaRPr lang="ko-KR" altLang="en-US" sz="1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735705" y="2708275"/>
            <a:ext cx="2152015" cy="11734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marL="0" indent="0" algn="l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 smtClean="0">
                <a:solidFill>
                  <a:srgbClr val="000000"/>
                </a:solidFill>
                <a:latin typeface="Calibri" charset="0"/>
              </a:rPr>
              <a:t>Орторомбическая  </a:t>
            </a:r>
            <a:r>
              <a:rPr lang="en-US" altLang="ko-K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Pnma</a:t>
            </a:r>
            <a:r>
              <a:rPr lang="en-US" altLang="ko-KR" sz="1800" dirty="0" smtClean="0">
                <a:solidFill>
                  <a:srgbClr val="000000"/>
                </a:solidFill>
                <a:latin typeface="Calibri" charset="0"/>
              </a:rPr>
              <a:t> антисегнетоэлектрическая фаза</a:t>
            </a:r>
            <a:endParaRPr lang="ko-KR" altLang="en-US" sz="18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253487" y="3971086"/>
            <a:ext cx="3324524" cy="10654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10 точек по давлению:</a:t>
            </a:r>
            <a:endParaRPr lang="ko-KR" altLang="en-US" sz="2400" u="sng" dirty="0" smtClean="0"/>
          </a:p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ДН-12 – 200 ч</a:t>
            </a:r>
            <a:endParaRPr lang="ko-KR" altLang="en-US" sz="1800" b="1" dirty="0" smtClean="0"/>
          </a:p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ДН-6  - 20 ч</a:t>
            </a:r>
            <a:endParaRPr lang="ko-KR" altLang="en-US" sz="20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39967666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</TotalTime>
  <Words>918</Words>
  <Application>Microsoft Office PowerPoint</Application>
  <PresentationFormat>Экран (4:3)</PresentationFormat>
  <Paragraphs>223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Тема Office</vt:lpstr>
      <vt:lpstr>CorelDRAW</vt:lpstr>
      <vt:lpstr>Bitmap Image</vt:lpstr>
      <vt:lpstr>Graph</vt:lpstr>
      <vt:lpstr>Слайд 1</vt:lpstr>
      <vt:lpstr>Слайд 2</vt:lpstr>
      <vt:lpstr>Нейтронная дифракция при высоких давлениях: современные установки на ведущих мировых нейтронных центрах</vt:lpstr>
      <vt:lpstr>Возможности дифрактометра ДН-12 в сравнении с аналогичными дифрактометрами на других европейских нейтронных центрах. </vt:lpstr>
      <vt:lpstr>Слайд 5</vt:lpstr>
      <vt:lpstr>Новый высокоинтенсивный дифрактометр ДН-6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 Kichanov</dc:creator>
  <cp:lastModifiedBy>Мышь</cp:lastModifiedBy>
  <cp:revision>113</cp:revision>
  <dcterms:created xsi:type="dcterms:W3CDTF">2013-07-26T11:27:35Z</dcterms:created>
  <dcterms:modified xsi:type="dcterms:W3CDTF">2016-02-19T08:07:01Z</dcterms:modified>
</cp:coreProperties>
</file>