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0"/>
  </p:notesMasterIdLst>
  <p:sldIdLst>
    <p:sldId id="320" r:id="rId2"/>
    <p:sldId id="349" r:id="rId3"/>
    <p:sldId id="350" r:id="rId4"/>
    <p:sldId id="354" r:id="rId5"/>
    <p:sldId id="358" r:id="rId6"/>
    <p:sldId id="353" r:id="rId7"/>
    <p:sldId id="356" r:id="rId8"/>
    <p:sldId id="359" r:id="rId9"/>
    <p:sldId id="357" r:id="rId10"/>
    <p:sldId id="355" r:id="rId11"/>
    <p:sldId id="351" r:id="rId12"/>
    <p:sldId id="352" r:id="rId13"/>
    <p:sldId id="374" r:id="rId14"/>
    <p:sldId id="362" r:id="rId15"/>
    <p:sldId id="367" r:id="rId16"/>
    <p:sldId id="369" r:id="rId17"/>
    <p:sldId id="373" r:id="rId18"/>
    <p:sldId id="348" r:id="rId19"/>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present/>
    <p:sldAll/>
    <p:penClr>
      <a:srgbClr val="FF0000"/>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C0B416"/>
    <a:srgbClr val="E5FD03"/>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p:restoredLeft sz="14337" autoAdjust="0"/>
    <p:restoredTop sz="91546" autoAdjust="0"/>
  </p:normalViewPr>
  <p:slideViewPr>
    <p:cSldViewPr>
      <p:cViewPr varScale="1">
        <p:scale>
          <a:sx n="81" d="100"/>
          <a:sy n="81" d="100"/>
        </p:scale>
        <p:origin x="-1339"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1018"/>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4B16B2FA-3318-40C1-B1D0-1AE40B1F5B90}" type="datetimeFigureOut">
              <a:rPr lang="ru-RU"/>
              <a:pPr>
                <a:defRPr/>
              </a:pPr>
              <a:t>19.02.2016</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4B5E3550-B98F-41BD-A2F7-E6BA1223C35B}" type="slidenum">
              <a:rPr lang="ru-RU"/>
              <a:pPr>
                <a:defRPr/>
              </a:pPr>
              <a:t>‹#›</a:t>
            </a:fld>
            <a:endParaRPr lang="ru-RU"/>
          </a:p>
        </p:txBody>
      </p:sp>
    </p:spTree>
    <p:extLst>
      <p:ext uri="{BB962C8B-B14F-4D97-AF65-F5344CB8AC3E}">
        <p14:creationId xmlns="" xmlns:p14="http://schemas.microsoft.com/office/powerpoint/2010/main" val="117115800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ru-RU" altLang="ru-RU" dirty="0" smtClean="0"/>
              <a:t>Совместно с отделом НЭОКС ЛНФ продолжаются работы по созданию на 13 канале реактора ИБР-2 нового </a:t>
            </a:r>
            <a:r>
              <a:rPr lang="ru-RU" altLang="ru-RU" dirty="0" err="1" smtClean="0"/>
              <a:t>фурье-дифрактометра</a:t>
            </a:r>
            <a:r>
              <a:rPr lang="ru-RU" altLang="ru-RU" dirty="0" smtClean="0"/>
              <a:t> высокого разрешения, основанного на узлах спектрометра FSS (</a:t>
            </a:r>
            <a:r>
              <a:rPr lang="ru-RU" altLang="ru-RU" dirty="0" err="1" smtClean="0"/>
              <a:t>Fourier</a:t>
            </a:r>
            <a:r>
              <a:rPr lang="ru-RU" altLang="ru-RU" dirty="0" smtClean="0"/>
              <a:t> </a:t>
            </a:r>
            <a:r>
              <a:rPr lang="ru-RU" altLang="ru-RU" dirty="0" err="1" smtClean="0"/>
              <a:t>Stress</a:t>
            </a:r>
            <a:r>
              <a:rPr lang="ru-RU" altLang="ru-RU" dirty="0" smtClean="0"/>
              <a:t> </a:t>
            </a:r>
            <a:r>
              <a:rPr lang="ru-RU" altLang="ru-RU" dirty="0" err="1" smtClean="0"/>
              <a:t>Spectrometer</a:t>
            </a:r>
            <a:r>
              <a:rPr lang="ru-RU" altLang="ru-RU" dirty="0" smtClean="0"/>
              <a:t>), который длительное время использовался в исследовательском центре GKSS (Германия). В соответствии с договором с ПИЯФ оборудование спектрометра FSS перевезено в Дубну. В настоящее время ведется проверка оборудования и конструкторская проработка для монтажа на 13 канале ИБР-2.</a:t>
            </a:r>
          </a:p>
        </p:txBody>
      </p:sp>
      <p:sp>
        <p:nvSpPr>
          <p:cNvPr id="4" name="Номер слайда 3"/>
          <p:cNvSpPr>
            <a:spLocks noGrp="1"/>
          </p:cNvSpPr>
          <p:nvPr>
            <p:ph type="sldNum" sz="quarter" idx="10"/>
          </p:nvPr>
        </p:nvSpPr>
        <p:spPr/>
        <p:txBody>
          <a:bodyPr/>
          <a:lstStyle/>
          <a:p>
            <a:pPr>
              <a:defRPr/>
            </a:pPr>
            <a:fld id="{4B5E3550-B98F-41BD-A2F7-E6BA1223C35B}" type="slidenum">
              <a:rPr lang="ru-RU" smtClean="0"/>
              <a:pPr>
                <a:defRPr/>
              </a:pPr>
              <a:t>1</a:t>
            </a:fld>
            <a:endParaRPr lang="ru-RU"/>
          </a:p>
        </p:txBody>
      </p:sp>
    </p:spTree>
    <p:extLst>
      <p:ext uri="{BB962C8B-B14F-4D97-AF65-F5344CB8AC3E}">
        <p14:creationId xmlns="" xmlns:p14="http://schemas.microsoft.com/office/powerpoint/2010/main" val="39356131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p:txBody>
          <a:bodyPr/>
          <a:lstStyle/>
          <a:p>
            <a:pPr>
              <a:defRPr/>
            </a:pPr>
            <a:fld id="{8673C955-69A3-4624-A359-CE2D83A72094}" type="slidenum">
              <a:rPr lang="ru-RU" smtClean="0"/>
              <a:pPr>
                <a:defRPr/>
              </a:pPr>
              <a:t>18</a:t>
            </a:fld>
            <a:endParaRPr lang="ru-RU" smtClean="0"/>
          </a:p>
        </p:txBody>
      </p:sp>
      <p:sp>
        <p:nvSpPr>
          <p:cNvPr id="1741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extLst>
      <p:ext uri="{BB962C8B-B14F-4D97-AF65-F5344CB8AC3E}">
        <p14:creationId xmlns="" xmlns:p14="http://schemas.microsoft.com/office/powerpoint/2010/main" val="4420110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Образ слайда 1"/>
          <p:cNvSpPr>
            <a:spLocks noGrp="1" noRot="1" noChangeAspect="1" noTextEdit="1"/>
          </p:cNvSpPr>
          <p:nvPr>
            <p:ph type="sldImg"/>
          </p:nvPr>
        </p:nvSpPr>
        <p:spPr bwMode="auto">
          <a:noFill/>
          <a:ln>
            <a:solidFill>
              <a:srgbClr val="000000"/>
            </a:solidFill>
            <a:miter lim="800000"/>
            <a:headEnd/>
            <a:tailEnd/>
          </a:ln>
        </p:spPr>
      </p:sp>
      <p:sp>
        <p:nvSpPr>
          <p:cNvPr id="23555"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ru-RU" altLang="ru-RU" dirty="0" smtClean="0"/>
          </a:p>
        </p:txBody>
      </p:sp>
      <p:sp>
        <p:nvSpPr>
          <p:cNvPr id="4" name="Номер слайда 3"/>
          <p:cNvSpPr txBox="1">
            <a:spLocks noGrp="1"/>
          </p:cNvSpPr>
          <p:nvPr/>
        </p:nvSpPr>
        <p:spPr>
          <a:xfrm>
            <a:off x="3884613" y="8685213"/>
            <a:ext cx="2971800" cy="457200"/>
          </a:xfrm>
          <a:prstGeom prst="rect">
            <a:avLst/>
          </a:prstGeom>
          <a:noFill/>
        </p:spPr>
        <p:txBody>
          <a:bodyPr anchor="b"/>
          <a:lstStyle/>
          <a:p>
            <a:pPr algn="r" fontAlgn="auto">
              <a:spcBef>
                <a:spcPts val="0"/>
              </a:spcBef>
              <a:spcAft>
                <a:spcPts val="0"/>
              </a:spcAft>
              <a:defRPr/>
            </a:pPr>
            <a:fld id="{2B7142F8-C989-48F0-B47A-1395104C974B}" type="slidenum">
              <a:rPr lang="ru-RU" sz="1200">
                <a:latin typeface="+mn-lt"/>
              </a:rPr>
              <a:pPr algn="r" fontAlgn="auto">
                <a:spcBef>
                  <a:spcPts val="0"/>
                </a:spcBef>
                <a:spcAft>
                  <a:spcPts val="0"/>
                </a:spcAft>
                <a:defRPr/>
              </a:pPr>
              <a:t>6</a:t>
            </a:fld>
            <a:endParaRPr lang="ru-RU" sz="1200">
              <a:latin typeface="+mn-lt"/>
            </a:endParaRPr>
          </a:p>
        </p:txBody>
      </p:sp>
    </p:spTree>
    <p:extLst>
      <p:ext uri="{BB962C8B-B14F-4D97-AF65-F5344CB8AC3E}">
        <p14:creationId xmlns="" xmlns:p14="http://schemas.microsoft.com/office/powerpoint/2010/main" val="16415341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Образ слайда 1"/>
          <p:cNvSpPr>
            <a:spLocks noGrp="1" noRot="1" noChangeAspect="1" noTextEdit="1"/>
          </p:cNvSpPr>
          <p:nvPr>
            <p:ph type="sldImg"/>
          </p:nvPr>
        </p:nvSpPr>
        <p:spPr bwMode="auto">
          <a:noFill/>
          <a:ln>
            <a:solidFill>
              <a:srgbClr val="000000"/>
            </a:solidFill>
            <a:miter lim="800000"/>
            <a:headEnd/>
            <a:tailEnd/>
          </a:ln>
        </p:spPr>
      </p:sp>
      <p:sp>
        <p:nvSpPr>
          <p:cNvPr id="28675"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smtClean="0"/>
          </a:p>
        </p:txBody>
      </p:sp>
      <p:sp>
        <p:nvSpPr>
          <p:cNvPr id="4" name="Номер слайда 3"/>
          <p:cNvSpPr txBox="1">
            <a:spLocks noGrp="1"/>
          </p:cNvSpPr>
          <p:nvPr/>
        </p:nvSpPr>
        <p:spPr>
          <a:xfrm>
            <a:off x="3884613" y="8685213"/>
            <a:ext cx="2971800" cy="457200"/>
          </a:xfrm>
          <a:prstGeom prst="rect">
            <a:avLst/>
          </a:prstGeom>
          <a:noFill/>
        </p:spPr>
        <p:txBody>
          <a:bodyPr anchor="b"/>
          <a:lstStyle/>
          <a:p>
            <a:pPr algn="r" fontAlgn="auto">
              <a:spcBef>
                <a:spcPts val="0"/>
              </a:spcBef>
              <a:spcAft>
                <a:spcPts val="0"/>
              </a:spcAft>
              <a:defRPr/>
            </a:pPr>
            <a:fld id="{110AB82D-7246-4D63-AD5D-A0FE9FE701B9}" type="slidenum">
              <a:rPr lang="ru-RU" sz="1200">
                <a:latin typeface="+mn-lt"/>
              </a:rPr>
              <a:pPr algn="r" fontAlgn="auto">
                <a:spcBef>
                  <a:spcPts val="0"/>
                </a:spcBef>
                <a:spcAft>
                  <a:spcPts val="0"/>
                </a:spcAft>
                <a:defRPr/>
              </a:pPr>
              <a:t>7</a:t>
            </a:fld>
            <a:endParaRPr lang="ru-RU" sz="1200">
              <a:latin typeface="+mn-lt"/>
            </a:endParaRPr>
          </a:p>
        </p:txBody>
      </p:sp>
    </p:spTree>
    <p:extLst>
      <p:ext uri="{BB962C8B-B14F-4D97-AF65-F5344CB8AC3E}">
        <p14:creationId xmlns="" xmlns:p14="http://schemas.microsoft.com/office/powerpoint/2010/main" val="5214229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Образ слайда 1"/>
          <p:cNvSpPr>
            <a:spLocks noGrp="1" noRot="1" noChangeAspect="1" noTextEdit="1"/>
          </p:cNvSpPr>
          <p:nvPr>
            <p:ph type="sldImg"/>
          </p:nvPr>
        </p:nvSpPr>
        <p:spPr bwMode="auto">
          <a:noFill/>
          <a:ln>
            <a:solidFill>
              <a:srgbClr val="000000"/>
            </a:solidFill>
            <a:miter lim="800000"/>
            <a:headEnd/>
            <a:tailEnd/>
          </a:ln>
        </p:spPr>
      </p:sp>
      <p:sp>
        <p:nvSpPr>
          <p:cNvPr id="30723"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smtClean="0"/>
          </a:p>
        </p:txBody>
      </p:sp>
      <p:sp>
        <p:nvSpPr>
          <p:cNvPr id="4" name="Номер слайда 3"/>
          <p:cNvSpPr txBox="1">
            <a:spLocks noGrp="1"/>
          </p:cNvSpPr>
          <p:nvPr/>
        </p:nvSpPr>
        <p:spPr>
          <a:xfrm>
            <a:off x="3884613" y="8685213"/>
            <a:ext cx="2971800" cy="457200"/>
          </a:xfrm>
          <a:prstGeom prst="rect">
            <a:avLst/>
          </a:prstGeom>
          <a:noFill/>
        </p:spPr>
        <p:txBody>
          <a:bodyPr anchor="b"/>
          <a:lstStyle/>
          <a:p>
            <a:pPr algn="r" fontAlgn="auto">
              <a:spcBef>
                <a:spcPts val="0"/>
              </a:spcBef>
              <a:spcAft>
                <a:spcPts val="0"/>
              </a:spcAft>
              <a:defRPr/>
            </a:pPr>
            <a:fld id="{5E61D13A-B186-49EA-B493-3BBE8B145B28}" type="slidenum">
              <a:rPr lang="ru-RU" sz="1200">
                <a:latin typeface="+mn-lt"/>
              </a:rPr>
              <a:pPr algn="r" fontAlgn="auto">
                <a:spcBef>
                  <a:spcPts val="0"/>
                </a:spcBef>
                <a:spcAft>
                  <a:spcPts val="0"/>
                </a:spcAft>
                <a:defRPr/>
              </a:pPr>
              <a:t>9</a:t>
            </a:fld>
            <a:endParaRPr lang="ru-RU" sz="1200">
              <a:latin typeface="+mn-lt"/>
            </a:endParaRPr>
          </a:p>
        </p:txBody>
      </p:sp>
    </p:spTree>
    <p:extLst>
      <p:ext uri="{BB962C8B-B14F-4D97-AF65-F5344CB8AC3E}">
        <p14:creationId xmlns="" xmlns:p14="http://schemas.microsoft.com/office/powerpoint/2010/main" val="37303800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Образ слайда 1"/>
          <p:cNvSpPr>
            <a:spLocks noGrp="1" noRot="1" noChangeAspect="1" noTextEdit="1"/>
          </p:cNvSpPr>
          <p:nvPr>
            <p:ph type="sldImg"/>
          </p:nvPr>
        </p:nvSpPr>
        <p:spPr bwMode="auto">
          <a:noFill/>
          <a:ln>
            <a:solidFill>
              <a:srgbClr val="000000"/>
            </a:solidFill>
            <a:miter lim="800000"/>
            <a:headEnd/>
            <a:tailEnd/>
          </a:ln>
        </p:spPr>
      </p:sp>
      <p:sp>
        <p:nvSpPr>
          <p:cNvPr id="26627"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smtClean="0"/>
          </a:p>
        </p:txBody>
      </p:sp>
      <p:sp>
        <p:nvSpPr>
          <p:cNvPr id="4" name="Номер слайда 3"/>
          <p:cNvSpPr txBox="1">
            <a:spLocks noGrp="1"/>
          </p:cNvSpPr>
          <p:nvPr/>
        </p:nvSpPr>
        <p:spPr>
          <a:xfrm>
            <a:off x="3884613" y="8685213"/>
            <a:ext cx="2971800" cy="457200"/>
          </a:xfrm>
          <a:prstGeom prst="rect">
            <a:avLst/>
          </a:prstGeom>
          <a:noFill/>
        </p:spPr>
        <p:txBody>
          <a:bodyPr anchor="b"/>
          <a:lstStyle/>
          <a:p>
            <a:pPr algn="r" fontAlgn="auto">
              <a:spcBef>
                <a:spcPts val="0"/>
              </a:spcBef>
              <a:spcAft>
                <a:spcPts val="0"/>
              </a:spcAft>
              <a:defRPr/>
            </a:pPr>
            <a:fld id="{AC3C56CF-AEF7-4D98-8868-6B80641A5F1D}" type="slidenum">
              <a:rPr lang="ru-RU" sz="1200">
                <a:latin typeface="+mn-lt"/>
              </a:rPr>
              <a:pPr algn="r" fontAlgn="auto">
                <a:spcBef>
                  <a:spcPts val="0"/>
                </a:spcBef>
                <a:spcAft>
                  <a:spcPts val="0"/>
                </a:spcAft>
                <a:defRPr/>
              </a:pPr>
              <a:t>10</a:t>
            </a:fld>
            <a:endParaRPr lang="ru-RU" sz="1200">
              <a:latin typeface="+mn-lt"/>
            </a:endParaRPr>
          </a:p>
        </p:txBody>
      </p:sp>
    </p:spTree>
    <p:extLst>
      <p:ext uri="{BB962C8B-B14F-4D97-AF65-F5344CB8AC3E}">
        <p14:creationId xmlns="" xmlns:p14="http://schemas.microsoft.com/office/powerpoint/2010/main" val="25618156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Образ слайда 1"/>
          <p:cNvSpPr>
            <a:spLocks noGrp="1" noRot="1" noChangeAspect="1" noTextEdit="1"/>
          </p:cNvSpPr>
          <p:nvPr>
            <p:ph type="sldImg"/>
          </p:nvPr>
        </p:nvSpPr>
        <p:spPr bwMode="auto">
          <a:noFill/>
          <a:ln>
            <a:solidFill>
              <a:srgbClr val="000000"/>
            </a:solidFill>
            <a:miter lim="800000"/>
            <a:headEnd/>
            <a:tailEnd/>
          </a:ln>
        </p:spPr>
      </p:sp>
      <p:sp>
        <p:nvSpPr>
          <p:cNvPr id="5123" name="Заметки 2"/>
          <p:cNvSpPr>
            <a:spLocks noGrp="1"/>
          </p:cNvSpPr>
          <p:nvPr>
            <p:ph type="body" idx="1"/>
          </p:nvPr>
        </p:nvSpPr>
        <p:spPr bwMode="auto">
          <a:noFill/>
        </p:spPr>
        <p:txBody>
          <a:bodyPr wrap="square" numCol="1" anchor="t" anchorCtr="0" compatLnSpc="1">
            <a:prstTxWarp prst="textNoShape">
              <a:avLst/>
            </a:prstTxWarp>
          </a:bodyPr>
          <a:lstStyle/>
          <a:p>
            <a:r>
              <a:rPr lang="ru-RU" dirty="0" smtClean="0"/>
              <a:t>Измерения остаточных напряжений в биметаллическом (нержавеющая сталь/сплав на основе циркония) адаптере, используемом</a:t>
            </a:r>
            <a:r>
              <a:rPr lang="ru-RU" baseline="0" dirty="0" smtClean="0"/>
              <a:t> в</a:t>
            </a:r>
            <a:r>
              <a:rPr lang="ru-RU" dirty="0" smtClean="0"/>
              <a:t> конструкции каналов реактора РБМК, проводились в сотрудничестве </a:t>
            </a:r>
            <a:r>
              <a:rPr lang="ru-RU" b="0" dirty="0" smtClean="0"/>
              <a:t>с </a:t>
            </a:r>
            <a:r>
              <a:rPr lang="ru-RU" dirty="0" smtClean="0"/>
              <a:t>научно-исследовательскими институтами Министерства атомной энергетики России</a:t>
            </a:r>
            <a:r>
              <a:rPr lang="ru-RU" b="0" dirty="0" smtClean="0"/>
              <a:t>. Остаточные </a:t>
            </a:r>
            <a:r>
              <a:rPr lang="ru-RU" dirty="0" smtClean="0"/>
              <a:t>напряжения после изготовления (спекание в вакууме при температуре 700ºС) в таких соединениях вызваны различием коэффициентов теплового расширения двух металлов, которые часто приводят к возникновению трещин и разрушению . При помощи дифракции нейтронов двумерные карты распределения остаточных напряжений были получены для радиальных и нормальных компонент тензора деформации с целью выявления наиболее уязвимых частей образца.</a:t>
            </a:r>
          </a:p>
        </p:txBody>
      </p:sp>
      <p:sp>
        <p:nvSpPr>
          <p:cNvPr id="5124"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375F6A9-3694-4EC2-B5CD-A288D133AB1C}" type="slidenum">
              <a:rPr lang="ru-RU" smtClean="0">
                <a:latin typeface="Arial" pitchFamily="34" charset="0"/>
              </a:rPr>
              <a:pPr/>
              <a:t>14</a:t>
            </a:fld>
            <a:endParaRPr lang="ru-RU" smtClean="0">
              <a:latin typeface="Arial" pitchFamily="34" charset="0"/>
            </a:endParaRPr>
          </a:p>
        </p:txBody>
      </p:sp>
    </p:spTree>
    <p:extLst>
      <p:ext uri="{BB962C8B-B14F-4D97-AF65-F5344CB8AC3E}">
        <p14:creationId xmlns="" xmlns:p14="http://schemas.microsoft.com/office/powerpoint/2010/main" val="28841609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A9D19494-8835-461E-A7EC-AAF79DDE4F0D}" type="slidenum">
              <a:rPr lang="ru-RU" smtClean="0"/>
              <a:pPr/>
              <a:t>15</a:t>
            </a:fld>
            <a:endParaRPr lang="ru-RU" smtClean="0"/>
          </a:p>
        </p:txBody>
      </p:sp>
      <p:sp>
        <p:nvSpPr>
          <p:cNvPr id="9830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8FE8036-EEE9-472F-BCB3-FEA8A55A4595}" type="slidenum">
              <a:rPr lang="ru-RU" sz="1200" b="0">
                <a:latin typeface="Arial" pitchFamily="34" charset="0"/>
              </a:rPr>
              <a:pPr algn="r"/>
              <a:t>15</a:t>
            </a:fld>
            <a:endParaRPr lang="ru-RU" sz="1200" b="0">
              <a:latin typeface="Arial" pitchFamily="34" charset="0"/>
            </a:endParaRPr>
          </a:p>
        </p:txBody>
      </p:sp>
      <p:sp>
        <p:nvSpPr>
          <p:cNvPr id="98308" name="Rectangle 2"/>
          <p:cNvSpPr>
            <a:spLocks noGrp="1" noRot="1" noChangeAspect="1" noChangeArrowheads="1" noTextEdit="1"/>
          </p:cNvSpPr>
          <p:nvPr>
            <p:ph type="sldImg"/>
          </p:nvPr>
        </p:nvSpPr>
        <p:spPr>
          <a:ln/>
        </p:spPr>
      </p:sp>
      <p:sp>
        <p:nvSpPr>
          <p:cNvPr id="98309" name="Rectangle 3"/>
          <p:cNvSpPr>
            <a:spLocks noGrp="1" noChangeArrowheads="1"/>
          </p:cNvSpPr>
          <p:nvPr>
            <p:ph type="body" idx="1"/>
          </p:nvPr>
        </p:nvSpPr>
        <p:spPr>
          <a:noFill/>
          <a:ln/>
        </p:spPr>
        <p:txBody>
          <a:bodyPr>
            <a:normAutofit/>
          </a:bodyPr>
          <a:lstStyle/>
          <a:p>
            <a:pPr hangingPunct="0"/>
            <a:r>
              <a:rPr lang="en-US" sz="1000" kern="1200" dirty="0" smtClean="0">
                <a:solidFill>
                  <a:schemeClr val="tx1"/>
                </a:solidFill>
                <a:latin typeface="+mn-lt"/>
                <a:ea typeface="+mn-ea"/>
                <a:cs typeface="+mn-cs"/>
              </a:rPr>
              <a:t>Austenitic stainless steels are widely used in engineering because of their high corrosion resistance and toughness. Elastic properties depend on the state of material, chemical composition, microstructure and mechanical and thermal treatment. Therefore it is necessary to determine experimentally the elastic constants for the studied material. Foremost in our experiment neutron elastic constants for investigated austenitic steel were determined by neutron diffraction method. The sample of the austenitic steel was subjected to the applied load in situ in the neutron beam, using a special purpose loading device. The elastic strain was measured for different crystal planes (</a:t>
            </a:r>
            <a:r>
              <a:rPr lang="en-US" sz="1000" kern="1200" dirty="0" err="1" smtClean="0">
                <a:solidFill>
                  <a:schemeClr val="tx1"/>
                </a:solidFill>
                <a:latin typeface="+mn-lt"/>
                <a:ea typeface="+mn-ea"/>
                <a:cs typeface="+mn-cs"/>
              </a:rPr>
              <a:t>hkl</a:t>
            </a:r>
            <a:r>
              <a:rPr lang="en-US" sz="1000" kern="1200" dirty="0" smtClean="0">
                <a:solidFill>
                  <a:schemeClr val="tx1"/>
                </a:solidFill>
                <a:latin typeface="+mn-lt"/>
                <a:ea typeface="+mn-ea"/>
                <a:cs typeface="+mn-cs"/>
              </a:rPr>
              <a:t>) with scattering vector  direction parallel and perpendicular to the applied load (fig. 1). Strain in parallel direction was measured at the scattering angle 2</a:t>
            </a:r>
            <a:r>
              <a:rPr lang="en-US" sz="1000" kern="1200" dirty="0" smtClean="0">
                <a:solidFill>
                  <a:schemeClr val="tx1"/>
                </a:solidFill>
                <a:latin typeface="+mn-lt"/>
                <a:ea typeface="+mn-ea"/>
                <a:cs typeface="+mn-cs"/>
                <a:sym typeface="Symbol"/>
              </a:rPr>
              <a:t></a:t>
            </a:r>
            <a:r>
              <a:rPr lang="en-US" sz="1000" kern="1200" dirty="0" smtClean="0">
                <a:solidFill>
                  <a:schemeClr val="tx1"/>
                </a:solidFill>
                <a:latin typeface="+mn-lt"/>
                <a:ea typeface="+mn-ea"/>
                <a:cs typeface="+mn-cs"/>
              </a:rPr>
              <a:t>=90</a:t>
            </a:r>
            <a:r>
              <a:rPr lang="en-US" sz="1000" kern="1200" dirty="0" smtClean="0">
                <a:solidFill>
                  <a:schemeClr val="tx1"/>
                </a:solidFill>
                <a:latin typeface="+mn-lt"/>
                <a:ea typeface="+mn-ea"/>
                <a:cs typeface="+mn-cs"/>
                <a:sym typeface="Symbol"/>
              </a:rPr>
              <a:t></a:t>
            </a:r>
            <a:r>
              <a:rPr lang="en-US" sz="1000" kern="1200" dirty="0" smtClean="0">
                <a:solidFill>
                  <a:schemeClr val="tx1"/>
                </a:solidFill>
                <a:latin typeface="+mn-lt"/>
                <a:ea typeface="+mn-ea"/>
                <a:cs typeface="+mn-cs"/>
              </a:rPr>
              <a:t>, in perpendicular direction - at the scattering angle 2</a:t>
            </a:r>
            <a:r>
              <a:rPr lang="en-US" sz="1000" kern="1200" dirty="0" smtClean="0">
                <a:solidFill>
                  <a:schemeClr val="tx1"/>
                </a:solidFill>
                <a:latin typeface="+mn-lt"/>
                <a:ea typeface="+mn-ea"/>
                <a:cs typeface="+mn-cs"/>
                <a:sym typeface="Symbol"/>
              </a:rPr>
              <a:t></a:t>
            </a:r>
            <a:r>
              <a:rPr lang="en-US" sz="1000" kern="1200" dirty="0" smtClean="0">
                <a:solidFill>
                  <a:schemeClr val="tx1"/>
                </a:solidFill>
                <a:latin typeface="+mn-lt"/>
                <a:ea typeface="+mn-ea"/>
                <a:cs typeface="+mn-cs"/>
              </a:rPr>
              <a:t>=152</a:t>
            </a:r>
            <a:r>
              <a:rPr lang="en-US" sz="1000" kern="1200" dirty="0" smtClean="0">
                <a:solidFill>
                  <a:schemeClr val="tx1"/>
                </a:solidFill>
                <a:latin typeface="+mn-lt"/>
                <a:ea typeface="+mn-ea"/>
                <a:cs typeface="+mn-cs"/>
                <a:sym typeface="Symbol"/>
              </a:rPr>
              <a:t></a:t>
            </a:r>
            <a:r>
              <a:rPr lang="en-US" sz="1000" kern="1200" dirty="0" smtClean="0">
                <a:solidFill>
                  <a:schemeClr val="tx1"/>
                </a:solidFill>
                <a:latin typeface="+mn-lt"/>
                <a:ea typeface="+mn-ea"/>
                <a:cs typeface="+mn-cs"/>
              </a:rPr>
              <a:t>. Moreover, average strain was determined independently by </a:t>
            </a:r>
            <a:r>
              <a:rPr lang="en-US" sz="1000" kern="1200" dirty="0" err="1" smtClean="0">
                <a:solidFill>
                  <a:schemeClr val="tx1"/>
                </a:solidFill>
                <a:latin typeface="+mn-lt"/>
                <a:ea typeface="+mn-ea"/>
                <a:cs typeface="+mn-cs"/>
              </a:rPr>
              <a:t>extensiometers</a:t>
            </a:r>
            <a:r>
              <a:rPr lang="en-US" sz="1000" kern="1200" dirty="0" smtClean="0">
                <a:solidFill>
                  <a:schemeClr val="tx1"/>
                </a:solidFill>
                <a:latin typeface="+mn-lt"/>
                <a:ea typeface="+mn-ea"/>
                <a:cs typeface="+mn-cs"/>
              </a:rPr>
              <a:t> from relative changes of sample dimensions. For all registered spectra separate diffraction peak positions and widths were determined. Strains for all available crystal planes (</a:t>
            </a:r>
            <a:r>
              <a:rPr lang="en-US" sz="1000" kern="1200" dirty="0" err="1" smtClean="0">
                <a:solidFill>
                  <a:schemeClr val="tx1"/>
                </a:solidFill>
                <a:latin typeface="+mn-lt"/>
                <a:ea typeface="+mn-ea"/>
                <a:cs typeface="+mn-cs"/>
              </a:rPr>
              <a:t>hkl</a:t>
            </a:r>
            <a:r>
              <a:rPr lang="en-US" sz="1000" kern="1200" dirty="0" smtClean="0">
                <a:solidFill>
                  <a:schemeClr val="tx1"/>
                </a:solidFill>
                <a:latin typeface="+mn-lt"/>
                <a:ea typeface="+mn-ea"/>
                <a:cs typeface="+mn-cs"/>
              </a:rPr>
              <a:t>) were obtained from relative shift of diffraction peaks. Also diffraction spectra were processed by </a:t>
            </a:r>
            <a:r>
              <a:rPr lang="en-US" sz="1000" kern="1200" dirty="0" err="1" smtClean="0">
                <a:solidFill>
                  <a:schemeClr val="tx1"/>
                </a:solidFill>
                <a:latin typeface="+mn-lt"/>
                <a:ea typeface="+mn-ea"/>
                <a:cs typeface="+mn-cs"/>
              </a:rPr>
              <a:t>Rietveld</a:t>
            </a:r>
            <a:r>
              <a:rPr lang="en-US" sz="1000" kern="1200" dirty="0" smtClean="0">
                <a:solidFill>
                  <a:schemeClr val="tx1"/>
                </a:solidFill>
                <a:latin typeface="+mn-lt"/>
                <a:ea typeface="+mn-ea"/>
                <a:cs typeface="+mn-cs"/>
              </a:rPr>
              <a:t> profile refinement method. In this case strain averaged on all crystallographic directions [</a:t>
            </a:r>
            <a:r>
              <a:rPr lang="en-US" sz="1000" kern="1200" dirty="0" err="1" smtClean="0">
                <a:solidFill>
                  <a:schemeClr val="tx1"/>
                </a:solidFill>
                <a:latin typeface="+mn-lt"/>
                <a:ea typeface="+mn-ea"/>
                <a:cs typeface="+mn-cs"/>
              </a:rPr>
              <a:t>hkl</a:t>
            </a:r>
            <a:r>
              <a:rPr lang="en-US" sz="1000" kern="1200" dirty="0" smtClean="0">
                <a:solidFill>
                  <a:schemeClr val="tx1"/>
                </a:solidFill>
                <a:latin typeface="+mn-lt"/>
                <a:ea typeface="+mn-ea"/>
                <a:cs typeface="+mn-cs"/>
              </a:rPr>
              <a:t>] and corresponding to the anisotropy factor </a:t>
            </a:r>
            <a:r>
              <a:rPr lang="en-US" sz="1000" i="1" kern="1200" dirty="0" smtClean="0">
                <a:solidFill>
                  <a:schemeClr val="tx1"/>
                </a:solidFill>
                <a:latin typeface="+mn-lt"/>
                <a:ea typeface="+mn-ea"/>
                <a:cs typeface="+mn-cs"/>
                <a:sym typeface="Symbol"/>
              </a:rPr>
              <a:t></a:t>
            </a:r>
            <a:r>
              <a:rPr lang="en-US" sz="1000" i="1" kern="1200" baseline="-25000" dirty="0" err="1" smtClean="0">
                <a:solidFill>
                  <a:schemeClr val="tx1"/>
                </a:solidFill>
                <a:latin typeface="+mn-lt"/>
                <a:ea typeface="+mn-ea"/>
                <a:cs typeface="+mn-cs"/>
              </a:rPr>
              <a:t>hkl</a:t>
            </a:r>
            <a:r>
              <a:rPr lang="en-US" sz="1000" kern="1200" dirty="0" smtClean="0">
                <a:solidFill>
                  <a:schemeClr val="tx1"/>
                </a:solidFill>
                <a:latin typeface="+mn-lt"/>
                <a:ea typeface="+mn-ea"/>
                <a:cs typeface="+mn-cs"/>
              </a:rPr>
              <a:t>=0.2 were obtained from lattice parameter changes.</a:t>
            </a:r>
            <a:endParaRPr lang="ru-RU" sz="1000" kern="1200" dirty="0" smtClean="0">
              <a:solidFill>
                <a:schemeClr val="tx1"/>
              </a:solidFill>
              <a:latin typeface="+mn-lt"/>
              <a:ea typeface="+mn-ea"/>
              <a:cs typeface="+mn-cs"/>
            </a:endParaRPr>
          </a:p>
          <a:p>
            <a:pPr hangingPunct="0"/>
            <a:r>
              <a:rPr lang="en-US" sz="1000" kern="1200" dirty="0" smtClean="0">
                <a:solidFill>
                  <a:schemeClr val="tx1"/>
                </a:solidFill>
                <a:latin typeface="+mn-lt"/>
                <a:ea typeface="+mn-ea"/>
                <a:cs typeface="+mn-cs"/>
              </a:rPr>
              <a:t>In plastic region (at the applied stress level over </a:t>
            </a:r>
            <a:r>
              <a:rPr lang="en-US" sz="1000" kern="1200" dirty="0" smtClean="0">
                <a:solidFill>
                  <a:schemeClr val="tx1"/>
                </a:solidFill>
                <a:latin typeface="+mn-lt"/>
                <a:ea typeface="+mn-ea"/>
                <a:cs typeface="+mn-cs"/>
                <a:sym typeface="Symbol"/>
              </a:rPr>
              <a:t></a:t>
            </a:r>
            <a:r>
              <a:rPr lang="en-US" sz="1000" kern="1200" dirty="0" smtClean="0">
                <a:solidFill>
                  <a:schemeClr val="tx1"/>
                </a:solidFill>
                <a:latin typeface="+mn-lt"/>
                <a:ea typeface="+mn-ea"/>
                <a:cs typeface="+mn-cs"/>
              </a:rPr>
              <a:t>250 </a:t>
            </a:r>
            <a:r>
              <a:rPr lang="en-US" sz="1000" kern="1200" dirty="0" err="1" smtClean="0">
                <a:solidFill>
                  <a:schemeClr val="tx1"/>
                </a:solidFill>
                <a:latin typeface="+mn-lt"/>
                <a:ea typeface="+mn-ea"/>
                <a:cs typeface="+mn-cs"/>
              </a:rPr>
              <a:t>MPa</a:t>
            </a:r>
            <a:r>
              <a:rPr lang="en-US" sz="1000" kern="1200" dirty="0" smtClean="0">
                <a:solidFill>
                  <a:schemeClr val="tx1"/>
                </a:solidFill>
                <a:latin typeface="+mn-lt"/>
                <a:ea typeface="+mn-ea"/>
                <a:cs typeface="+mn-cs"/>
              </a:rPr>
              <a:t>) strain registered by </a:t>
            </a:r>
            <a:r>
              <a:rPr lang="en-US" sz="1000" kern="1200" dirty="0" err="1" smtClean="0">
                <a:solidFill>
                  <a:schemeClr val="tx1"/>
                </a:solidFill>
                <a:latin typeface="+mn-lt"/>
                <a:ea typeface="+mn-ea"/>
                <a:cs typeface="+mn-cs"/>
              </a:rPr>
              <a:t>extensiometers</a:t>
            </a:r>
            <a:r>
              <a:rPr lang="en-US" sz="1000" kern="1200" dirty="0" smtClean="0">
                <a:solidFill>
                  <a:schemeClr val="tx1"/>
                </a:solidFill>
                <a:latin typeface="+mn-lt"/>
                <a:ea typeface="+mn-ea"/>
                <a:cs typeface="+mn-cs"/>
              </a:rPr>
              <a:t> deviates from linear dependence. On the contrary strain obtained from neutron diffraction data does not show strong deviation from linear dependence. At that a width of diffraction peak increases significantly (fig. 2). Such behavior of diffraction peak is typical for plastic deformation.</a:t>
            </a:r>
            <a:endParaRPr lang="ru-RU" sz="1000" kern="1200" dirty="0" smtClean="0">
              <a:solidFill>
                <a:schemeClr val="tx1"/>
              </a:solidFill>
              <a:latin typeface="+mn-lt"/>
              <a:ea typeface="+mn-ea"/>
              <a:cs typeface="+mn-cs"/>
            </a:endParaRPr>
          </a:p>
          <a:p>
            <a:pPr hangingPunct="0"/>
            <a:r>
              <a:rPr lang="en-US" sz="1000" kern="1200" dirty="0" smtClean="0">
                <a:solidFill>
                  <a:schemeClr val="tx1"/>
                </a:solidFill>
                <a:latin typeface="+mn-lt"/>
                <a:ea typeface="+mn-ea"/>
                <a:cs typeface="+mn-cs"/>
              </a:rPr>
              <a:t>In elastic region the elastic modules  and  as a function of the anisotropy factor  were obtained from the slopes of the strain-stress linear dependencies (fig. 3). The elastic constants </a:t>
            </a:r>
            <a:r>
              <a:rPr lang="en-US" sz="1000" i="1" kern="1200" dirty="0" smtClean="0">
                <a:solidFill>
                  <a:schemeClr val="tx1"/>
                </a:solidFill>
                <a:latin typeface="+mn-lt"/>
                <a:ea typeface="+mn-ea"/>
                <a:cs typeface="+mn-cs"/>
              </a:rPr>
              <a:t>S</a:t>
            </a:r>
            <a:r>
              <a:rPr lang="en-US" sz="1000" i="1" kern="1200" baseline="-25000" dirty="0" smtClean="0">
                <a:solidFill>
                  <a:schemeClr val="tx1"/>
                </a:solidFill>
                <a:latin typeface="+mn-lt"/>
                <a:ea typeface="+mn-ea"/>
                <a:cs typeface="+mn-cs"/>
              </a:rPr>
              <a:t>11</a:t>
            </a:r>
            <a:r>
              <a:rPr lang="en-US" sz="1000" kern="1200" dirty="0" smtClean="0">
                <a:solidFill>
                  <a:schemeClr val="tx1"/>
                </a:solidFill>
                <a:latin typeface="+mn-lt"/>
                <a:ea typeface="+mn-ea"/>
                <a:cs typeface="+mn-cs"/>
              </a:rPr>
              <a:t>, </a:t>
            </a:r>
            <a:r>
              <a:rPr lang="en-US" sz="1000" i="1" kern="1200" dirty="0" smtClean="0">
                <a:solidFill>
                  <a:schemeClr val="tx1"/>
                </a:solidFill>
                <a:latin typeface="+mn-lt"/>
                <a:ea typeface="+mn-ea"/>
                <a:cs typeface="+mn-cs"/>
              </a:rPr>
              <a:t>S</a:t>
            </a:r>
            <a:r>
              <a:rPr lang="en-US" sz="1000" i="1" kern="1200" baseline="-25000" dirty="0" smtClean="0">
                <a:solidFill>
                  <a:schemeClr val="tx1"/>
                </a:solidFill>
                <a:latin typeface="+mn-lt"/>
                <a:ea typeface="+mn-ea"/>
                <a:cs typeface="+mn-cs"/>
              </a:rPr>
              <a:t>12</a:t>
            </a:r>
            <a:r>
              <a:rPr lang="en-US" sz="1000" kern="1200" dirty="0" smtClean="0">
                <a:solidFill>
                  <a:schemeClr val="tx1"/>
                </a:solidFill>
                <a:latin typeface="+mn-lt"/>
                <a:ea typeface="+mn-ea"/>
                <a:cs typeface="+mn-cs"/>
              </a:rPr>
              <a:t> and </a:t>
            </a:r>
            <a:r>
              <a:rPr lang="en-US" sz="1000" i="1" kern="1200" dirty="0" smtClean="0">
                <a:solidFill>
                  <a:schemeClr val="tx1"/>
                </a:solidFill>
                <a:latin typeface="+mn-lt"/>
                <a:ea typeface="+mn-ea"/>
                <a:cs typeface="+mn-cs"/>
              </a:rPr>
              <a:t>S</a:t>
            </a:r>
            <a:r>
              <a:rPr lang="en-US" sz="1000" i="1" kern="1200" baseline="-25000" dirty="0" smtClean="0">
                <a:solidFill>
                  <a:schemeClr val="tx1"/>
                </a:solidFill>
                <a:latin typeface="+mn-lt"/>
                <a:ea typeface="+mn-ea"/>
                <a:cs typeface="+mn-cs"/>
              </a:rPr>
              <a:t>44</a:t>
            </a:r>
            <a:r>
              <a:rPr lang="en-US" sz="1000" kern="1200" dirty="0" smtClean="0">
                <a:solidFill>
                  <a:schemeClr val="tx1"/>
                </a:solidFill>
                <a:latin typeface="+mn-lt"/>
                <a:ea typeface="+mn-ea"/>
                <a:cs typeface="+mn-cs"/>
              </a:rPr>
              <a:t> were calculated in the frame of the Hill model (Hill, 1952) which assumes taking of an arithmetic average of the </a:t>
            </a:r>
            <a:r>
              <a:rPr lang="en-US" sz="1000" kern="1200" dirty="0" err="1" smtClean="0">
                <a:solidFill>
                  <a:schemeClr val="tx1"/>
                </a:solidFill>
                <a:latin typeface="+mn-lt"/>
                <a:ea typeface="+mn-ea"/>
                <a:cs typeface="+mn-cs"/>
              </a:rPr>
              <a:t>Reuss</a:t>
            </a:r>
            <a:r>
              <a:rPr lang="en-US" sz="1000" kern="1200" dirty="0" smtClean="0">
                <a:solidFill>
                  <a:schemeClr val="tx1"/>
                </a:solidFill>
                <a:latin typeface="+mn-lt"/>
                <a:ea typeface="+mn-ea"/>
                <a:cs typeface="+mn-cs"/>
              </a:rPr>
              <a:t> and Voigt model values and gives the results very close to the </a:t>
            </a:r>
            <a:r>
              <a:rPr lang="en-US" sz="1000" kern="1200" dirty="0" err="1" smtClean="0">
                <a:solidFill>
                  <a:schemeClr val="tx1"/>
                </a:solidFill>
                <a:latin typeface="+mn-lt"/>
                <a:ea typeface="+mn-ea"/>
                <a:cs typeface="+mn-cs"/>
              </a:rPr>
              <a:t>Krцner</a:t>
            </a:r>
            <a:r>
              <a:rPr lang="en-US" sz="1000" kern="1200" dirty="0" smtClean="0">
                <a:solidFill>
                  <a:schemeClr val="tx1"/>
                </a:solidFill>
                <a:latin typeface="+mn-lt"/>
                <a:ea typeface="+mn-ea"/>
                <a:cs typeface="+mn-cs"/>
              </a:rPr>
              <a:t> model values. Thus, the following values were obtained for the investigated material: </a:t>
            </a:r>
            <a:r>
              <a:rPr lang="en-US" sz="1000" i="1" kern="1200" dirty="0" smtClean="0">
                <a:solidFill>
                  <a:schemeClr val="tx1"/>
                </a:solidFill>
                <a:latin typeface="+mn-lt"/>
                <a:ea typeface="+mn-ea"/>
                <a:cs typeface="+mn-cs"/>
              </a:rPr>
              <a:t>S</a:t>
            </a:r>
            <a:r>
              <a:rPr lang="en-US" sz="1000" i="1" kern="1200" baseline="-25000" dirty="0" smtClean="0">
                <a:solidFill>
                  <a:schemeClr val="tx1"/>
                </a:solidFill>
                <a:latin typeface="+mn-lt"/>
                <a:ea typeface="+mn-ea"/>
                <a:cs typeface="+mn-cs"/>
              </a:rPr>
              <a:t>11</a:t>
            </a:r>
            <a:r>
              <a:rPr lang="en-US" sz="1000" kern="1200" dirty="0" smtClean="0">
                <a:solidFill>
                  <a:schemeClr val="tx1"/>
                </a:solidFill>
                <a:latin typeface="+mn-lt"/>
                <a:ea typeface="+mn-ea"/>
                <a:cs typeface="+mn-cs"/>
              </a:rPr>
              <a:t>=6.70</a:t>
            </a:r>
            <a:r>
              <a:rPr lang="en-US" sz="1000" kern="1200" dirty="0" smtClean="0">
                <a:solidFill>
                  <a:schemeClr val="tx1"/>
                </a:solidFill>
                <a:latin typeface="+mn-lt"/>
                <a:ea typeface="+mn-ea"/>
                <a:cs typeface="+mn-cs"/>
                <a:sym typeface="Symbol"/>
              </a:rPr>
              <a:t></a:t>
            </a:r>
            <a:r>
              <a:rPr lang="en-US" sz="1000" kern="1200" dirty="0" smtClean="0">
                <a:solidFill>
                  <a:schemeClr val="tx1"/>
                </a:solidFill>
                <a:latin typeface="+mn-lt"/>
                <a:ea typeface="+mn-ea"/>
                <a:cs typeface="+mn-cs"/>
              </a:rPr>
              <a:t>10</a:t>
            </a:r>
            <a:r>
              <a:rPr lang="en-US" sz="1000" kern="1200" baseline="30000" dirty="0" smtClean="0">
                <a:solidFill>
                  <a:schemeClr val="tx1"/>
                </a:solidFill>
                <a:latin typeface="+mn-lt"/>
                <a:ea typeface="+mn-ea"/>
                <a:cs typeface="+mn-cs"/>
              </a:rPr>
              <a:t>-6</a:t>
            </a:r>
            <a:r>
              <a:rPr lang="en-US" sz="1000" kern="1200" dirty="0" smtClean="0">
                <a:solidFill>
                  <a:schemeClr val="tx1"/>
                </a:solidFill>
                <a:latin typeface="+mn-lt"/>
                <a:ea typeface="+mn-ea"/>
                <a:cs typeface="+mn-cs"/>
              </a:rPr>
              <a:t> MPa</a:t>
            </a:r>
            <a:r>
              <a:rPr lang="en-US" sz="1000" kern="1200" baseline="30000" dirty="0" smtClean="0">
                <a:solidFill>
                  <a:schemeClr val="tx1"/>
                </a:solidFill>
                <a:latin typeface="+mn-lt"/>
                <a:ea typeface="+mn-ea"/>
                <a:cs typeface="+mn-cs"/>
              </a:rPr>
              <a:t>-1</a:t>
            </a:r>
            <a:r>
              <a:rPr lang="en-US" sz="1000" kern="1200" dirty="0" smtClean="0">
                <a:solidFill>
                  <a:schemeClr val="tx1"/>
                </a:solidFill>
                <a:latin typeface="+mn-lt"/>
                <a:ea typeface="+mn-ea"/>
                <a:cs typeface="+mn-cs"/>
              </a:rPr>
              <a:t>, </a:t>
            </a:r>
            <a:r>
              <a:rPr lang="en-US" sz="1000" i="1" kern="1200" dirty="0" smtClean="0">
                <a:solidFill>
                  <a:schemeClr val="tx1"/>
                </a:solidFill>
                <a:latin typeface="+mn-lt"/>
                <a:ea typeface="+mn-ea"/>
                <a:cs typeface="+mn-cs"/>
              </a:rPr>
              <a:t>S</a:t>
            </a:r>
            <a:r>
              <a:rPr lang="en-US" sz="1000" i="1" kern="1200" baseline="-25000" dirty="0" smtClean="0">
                <a:solidFill>
                  <a:schemeClr val="tx1"/>
                </a:solidFill>
                <a:latin typeface="+mn-lt"/>
                <a:ea typeface="+mn-ea"/>
                <a:cs typeface="+mn-cs"/>
              </a:rPr>
              <a:t>12</a:t>
            </a:r>
            <a:r>
              <a:rPr lang="en-US" sz="1000" kern="1200" dirty="0" smtClean="0">
                <a:solidFill>
                  <a:schemeClr val="tx1"/>
                </a:solidFill>
                <a:latin typeface="+mn-lt"/>
                <a:ea typeface="+mn-ea"/>
                <a:cs typeface="+mn-cs"/>
              </a:rPr>
              <a:t>=-2.24</a:t>
            </a:r>
            <a:r>
              <a:rPr lang="en-US" sz="1000" kern="1200" dirty="0" smtClean="0">
                <a:solidFill>
                  <a:schemeClr val="tx1"/>
                </a:solidFill>
                <a:latin typeface="+mn-lt"/>
                <a:ea typeface="+mn-ea"/>
                <a:cs typeface="+mn-cs"/>
                <a:sym typeface="Symbol"/>
              </a:rPr>
              <a:t></a:t>
            </a:r>
            <a:r>
              <a:rPr lang="en-US" sz="1000" kern="1200" dirty="0" smtClean="0">
                <a:solidFill>
                  <a:schemeClr val="tx1"/>
                </a:solidFill>
                <a:latin typeface="+mn-lt"/>
                <a:ea typeface="+mn-ea"/>
                <a:cs typeface="+mn-cs"/>
              </a:rPr>
              <a:t>10</a:t>
            </a:r>
            <a:r>
              <a:rPr lang="en-US" sz="1000" kern="1200" baseline="30000" dirty="0" smtClean="0">
                <a:solidFill>
                  <a:schemeClr val="tx1"/>
                </a:solidFill>
                <a:latin typeface="+mn-lt"/>
                <a:ea typeface="+mn-ea"/>
                <a:cs typeface="+mn-cs"/>
              </a:rPr>
              <a:t>-6</a:t>
            </a:r>
            <a:r>
              <a:rPr lang="en-US" sz="1000" kern="1200" dirty="0" smtClean="0">
                <a:solidFill>
                  <a:schemeClr val="tx1"/>
                </a:solidFill>
                <a:latin typeface="+mn-lt"/>
                <a:ea typeface="+mn-ea"/>
                <a:cs typeface="+mn-cs"/>
              </a:rPr>
              <a:t> MPa</a:t>
            </a:r>
            <a:r>
              <a:rPr lang="en-US" sz="1000" kern="1200" baseline="30000" dirty="0" smtClean="0">
                <a:solidFill>
                  <a:schemeClr val="tx1"/>
                </a:solidFill>
                <a:latin typeface="+mn-lt"/>
                <a:ea typeface="+mn-ea"/>
                <a:cs typeface="+mn-cs"/>
              </a:rPr>
              <a:t>-1</a:t>
            </a:r>
            <a:r>
              <a:rPr lang="en-US" sz="1000" kern="1200" dirty="0" smtClean="0">
                <a:solidFill>
                  <a:schemeClr val="tx1"/>
                </a:solidFill>
                <a:latin typeface="+mn-lt"/>
                <a:ea typeface="+mn-ea"/>
                <a:cs typeface="+mn-cs"/>
              </a:rPr>
              <a:t>, and </a:t>
            </a:r>
            <a:r>
              <a:rPr lang="en-US" sz="1000" i="1" kern="1200" dirty="0" smtClean="0">
                <a:solidFill>
                  <a:schemeClr val="tx1"/>
                </a:solidFill>
                <a:latin typeface="+mn-lt"/>
                <a:ea typeface="+mn-ea"/>
                <a:cs typeface="+mn-cs"/>
              </a:rPr>
              <a:t>S</a:t>
            </a:r>
            <a:r>
              <a:rPr lang="en-US" sz="1000" i="1" kern="1200" baseline="-25000" dirty="0" smtClean="0">
                <a:solidFill>
                  <a:schemeClr val="tx1"/>
                </a:solidFill>
                <a:latin typeface="+mn-lt"/>
                <a:ea typeface="+mn-ea"/>
                <a:cs typeface="+mn-cs"/>
              </a:rPr>
              <a:t>44</a:t>
            </a:r>
            <a:r>
              <a:rPr lang="en-US" sz="1000" kern="1200" dirty="0" smtClean="0">
                <a:solidFill>
                  <a:schemeClr val="tx1"/>
                </a:solidFill>
                <a:latin typeface="+mn-lt"/>
                <a:ea typeface="+mn-ea"/>
                <a:cs typeface="+mn-cs"/>
              </a:rPr>
              <a:t>=12.43</a:t>
            </a:r>
            <a:r>
              <a:rPr lang="en-US" sz="1000" kern="1200" dirty="0" smtClean="0">
                <a:solidFill>
                  <a:schemeClr val="tx1"/>
                </a:solidFill>
                <a:latin typeface="+mn-lt"/>
                <a:ea typeface="+mn-ea"/>
                <a:cs typeface="+mn-cs"/>
                <a:sym typeface="Symbol"/>
              </a:rPr>
              <a:t></a:t>
            </a:r>
            <a:r>
              <a:rPr lang="en-US" sz="1000" kern="1200" dirty="0" smtClean="0">
                <a:solidFill>
                  <a:schemeClr val="tx1"/>
                </a:solidFill>
                <a:latin typeface="+mn-lt"/>
                <a:ea typeface="+mn-ea"/>
                <a:cs typeface="+mn-cs"/>
              </a:rPr>
              <a:t>10</a:t>
            </a:r>
            <a:r>
              <a:rPr lang="en-US" sz="1000" kern="1200" baseline="30000" dirty="0" smtClean="0">
                <a:solidFill>
                  <a:schemeClr val="tx1"/>
                </a:solidFill>
                <a:latin typeface="+mn-lt"/>
                <a:ea typeface="+mn-ea"/>
                <a:cs typeface="+mn-cs"/>
              </a:rPr>
              <a:t>-6</a:t>
            </a:r>
            <a:r>
              <a:rPr lang="en-US" sz="1000" kern="1200" dirty="0" smtClean="0">
                <a:solidFill>
                  <a:schemeClr val="tx1"/>
                </a:solidFill>
                <a:latin typeface="+mn-lt"/>
                <a:ea typeface="+mn-ea"/>
                <a:cs typeface="+mn-cs"/>
              </a:rPr>
              <a:t> MPa</a:t>
            </a:r>
            <a:r>
              <a:rPr lang="en-US" sz="1000" kern="1200" baseline="30000" dirty="0" smtClean="0">
                <a:solidFill>
                  <a:schemeClr val="tx1"/>
                </a:solidFill>
                <a:latin typeface="+mn-lt"/>
                <a:ea typeface="+mn-ea"/>
                <a:cs typeface="+mn-cs"/>
              </a:rPr>
              <a:t>-1</a:t>
            </a:r>
            <a:r>
              <a:rPr lang="en-US" sz="1000" kern="1200" dirty="0" smtClean="0">
                <a:solidFill>
                  <a:schemeClr val="tx1"/>
                </a:solidFill>
                <a:latin typeface="+mn-lt"/>
                <a:ea typeface="+mn-ea"/>
                <a:cs typeface="+mn-cs"/>
              </a:rPr>
              <a:t>.</a:t>
            </a:r>
            <a:endParaRPr lang="ru-RU" sz="1000" kern="1200" dirty="0" smtClean="0">
              <a:solidFill>
                <a:schemeClr val="tx1"/>
              </a:solidFill>
              <a:latin typeface="+mn-lt"/>
              <a:ea typeface="+mn-ea"/>
              <a:cs typeface="+mn-cs"/>
            </a:endParaRPr>
          </a:p>
          <a:p>
            <a:pPr hangingPunct="0"/>
            <a:r>
              <a:rPr lang="ru-RU" sz="1000" dirty="0" err="1" smtClean="0"/>
              <a:t>Аустенитные</a:t>
            </a:r>
            <a:r>
              <a:rPr lang="ru-RU" sz="1000" dirty="0" smtClean="0"/>
              <a:t> нержавеющие стали широко используются в технике из-за их высокой коррозионной стойкости и </a:t>
            </a:r>
            <a:r>
              <a:rPr lang="ru-RU" sz="1000" dirty="0" err="1" smtClean="0"/>
              <a:t>прочностьи</a:t>
            </a:r>
            <a:r>
              <a:rPr lang="ru-RU" sz="1000" dirty="0" smtClean="0"/>
              <a:t>. Упругие свойства зависят от состояния материала, химического состава, микроструктуры и механической и термической обработки. Поэтому необходимо экспериментально определить упругие константы для изучаемого материала. Прежде всего в нашем эксперименте упругие константы для исследуемой </a:t>
            </a:r>
            <a:r>
              <a:rPr lang="ru-RU" sz="1000" dirty="0" err="1" smtClean="0"/>
              <a:t>аустенитной</a:t>
            </a:r>
            <a:r>
              <a:rPr lang="ru-RU" sz="1000" dirty="0" smtClean="0"/>
              <a:t> стали определялись методом нейтронной дифракции. Образец </a:t>
            </a:r>
            <a:r>
              <a:rPr lang="ru-RU" sz="1000" dirty="0" err="1" smtClean="0"/>
              <a:t>аустенитной</a:t>
            </a:r>
            <a:r>
              <a:rPr lang="ru-RU" sz="1000" dirty="0" smtClean="0"/>
              <a:t> стали подвергают приложенной нагрузки на месте в пучке нейтронов, с помощью специального назначения загрузочное устройство. Упругая деформация была измерена для различных кристаллических плоскостей </a:t>
            </a:r>
            <a:r>
              <a:rPr lang="en-US" sz="1000" kern="1200" dirty="0" smtClean="0">
                <a:solidFill>
                  <a:schemeClr val="tx1"/>
                </a:solidFill>
                <a:latin typeface="+mn-lt"/>
                <a:ea typeface="+mn-ea"/>
                <a:cs typeface="+mn-cs"/>
              </a:rPr>
              <a:t>(</a:t>
            </a:r>
            <a:r>
              <a:rPr lang="en-US" sz="1000" kern="1200" dirty="0" err="1" smtClean="0">
                <a:solidFill>
                  <a:schemeClr val="tx1"/>
                </a:solidFill>
                <a:latin typeface="+mn-lt"/>
                <a:ea typeface="+mn-ea"/>
                <a:cs typeface="+mn-cs"/>
              </a:rPr>
              <a:t>hkl</a:t>
            </a:r>
            <a:r>
              <a:rPr lang="en-US" sz="1000" kern="1200" dirty="0" smtClean="0">
                <a:solidFill>
                  <a:schemeClr val="tx1"/>
                </a:solidFill>
                <a:latin typeface="+mn-lt"/>
                <a:ea typeface="+mn-ea"/>
                <a:cs typeface="+mn-cs"/>
              </a:rPr>
              <a:t>) </a:t>
            </a:r>
            <a:r>
              <a:rPr lang="ru-RU" sz="1000" dirty="0" smtClean="0"/>
              <a:t> с направлением вектора рассеяния параллельном и перпендикулярном приложенной нагрузки (рис. 1). Деформация в параллельном направлении измеряли при угла рассеяния </a:t>
            </a:r>
            <a:r>
              <a:rPr lang="en-US" sz="1000" kern="1200" dirty="0" smtClean="0">
                <a:solidFill>
                  <a:schemeClr val="tx1"/>
                </a:solidFill>
                <a:latin typeface="+mn-lt"/>
                <a:ea typeface="+mn-ea"/>
                <a:cs typeface="+mn-cs"/>
              </a:rPr>
              <a:t>2</a:t>
            </a:r>
            <a:r>
              <a:rPr lang="en-US" sz="1000" kern="1200" dirty="0" smtClean="0">
                <a:solidFill>
                  <a:schemeClr val="tx1"/>
                </a:solidFill>
                <a:latin typeface="+mn-lt"/>
                <a:ea typeface="+mn-ea"/>
                <a:cs typeface="+mn-cs"/>
                <a:sym typeface="Symbol"/>
              </a:rPr>
              <a:t></a:t>
            </a:r>
            <a:r>
              <a:rPr lang="en-US" sz="1000" kern="1200" dirty="0" smtClean="0">
                <a:solidFill>
                  <a:schemeClr val="tx1"/>
                </a:solidFill>
                <a:latin typeface="+mn-lt"/>
                <a:ea typeface="+mn-ea"/>
                <a:cs typeface="+mn-cs"/>
              </a:rPr>
              <a:t>=90</a:t>
            </a:r>
            <a:r>
              <a:rPr lang="en-US" sz="1000" kern="1200" dirty="0" smtClean="0">
                <a:solidFill>
                  <a:schemeClr val="tx1"/>
                </a:solidFill>
                <a:latin typeface="+mn-lt"/>
                <a:ea typeface="+mn-ea"/>
                <a:cs typeface="+mn-cs"/>
                <a:sym typeface="Symbol"/>
              </a:rPr>
              <a:t></a:t>
            </a:r>
            <a:r>
              <a:rPr lang="ru-RU" sz="1000" dirty="0" smtClean="0"/>
              <a:t>, в перпендикулярном направлении - под углом рассеяния </a:t>
            </a:r>
            <a:r>
              <a:rPr lang="en-US" sz="1000" kern="1200" dirty="0" smtClean="0">
                <a:solidFill>
                  <a:schemeClr val="tx1"/>
                </a:solidFill>
                <a:latin typeface="+mn-lt"/>
                <a:ea typeface="+mn-ea"/>
                <a:cs typeface="+mn-cs"/>
              </a:rPr>
              <a:t>2</a:t>
            </a:r>
            <a:r>
              <a:rPr lang="en-US" sz="1000" kern="1200" dirty="0" smtClean="0">
                <a:solidFill>
                  <a:schemeClr val="tx1"/>
                </a:solidFill>
                <a:latin typeface="+mn-lt"/>
                <a:ea typeface="+mn-ea"/>
                <a:cs typeface="+mn-cs"/>
                <a:sym typeface="Symbol"/>
              </a:rPr>
              <a:t></a:t>
            </a:r>
            <a:r>
              <a:rPr lang="en-US" sz="1000" kern="1200" dirty="0" smtClean="0">
                <a:solidFill>
                  <a:schemeClr val="tx1"/>
                </a:solidFill>
                <a:latin typeface="+mn-lt"/>
                <a:ea typeface="+mn-ea"/>
                <a:cs typeface="+mn-cs"/>
              </a:rPr>
              <a:t>=</a:t>
            </a:r>
            <a:r>
              <a:rPr lang="ru-RU" sz="1000" kern="1200" dirty="0" smtClean="0">
                <a:solidFill>
                  <a:schemeClr val="tx1"/>
                </a:solidFill>
                <a:latin typeface="+mn-lt"/>
                <a:ea typeface="+mn-ea"/>
                <a:cs typeface="+mn-cs"/>
              </a:rPr>
              <a:t>152</a:t>
            </a:r>
            <a:r>
              <a:rPr lang="en-US" sz="1000" kern="1200" dirty="0" smtClean="0">
                <a:solidFill>
                  <a:schemeClr val="tx1"/>
                </a:solidFill>
                <a:latin typeface="+mn-lt"/>
                <a:ea typeface="+mn-ea"/>
                <a:cs typeface="+mn-cs"/>
                <a:sym typeface="Symbol"/>
              </a:rPr>
              <a:t></a:t>
            </a:r>
            <a:r>
              <a:rPr lang="ru-RU" sz="1000" dirty="0" smtClean="0"/>
              <a:t>. Кроме того, средняя деформация была определена независимо </a:t>
            </a:r>
            <a:r>
              <a:rPr lang="ru-RU" sz="1000" dirty="0" err="1" smtClean="0"/>
              <a:t>деформометрами</a:t>
            </a:r>
            <a:r>
              <a:rPr lang="ru-RU" sz="1000" dirty="0" smtClean="0"/>
              <a:t> из относительных изменений размеров образца. Для всех зарегистрированных спектров были определены положения и ширины отдельных дифракционных пиков. Деформации для всех возможных кристаллических плоскостей (</a:t>
            </a:r>
            <a:r>
              <a:rPr lang="en-US" sz="1000" kern="1200" dirty="0" err="1" smtClean="0">
                <a:solidFill>
                  <a:schemeClr val="tx1"/>
                </a:solidFill>
                <a:latin typeface="+mn-lt"/>
                <a:ea typeface="+mn-ea"/>
                <a:cs typeface="+mn-cs"/>
              </a:rPr>
              <a:t>hkl</a:t>
            </a:r>
            <a:r>
              <a:rPr lang="ru-RU" sz="1000" dirty="0" smtClean="0"/>
              <a:t>) были получены из относительного смещения дифракционных пиков. Кроме того дифракционные спектры были обработаны методом </a:t>
            </a:r>
            <a:r>
              <a:rPr lang="ru-RU" sz="1000" dirty="0" err="1" smtClean="0"/>
              <a:t>Ритвельда</a:t>
            </a:r>
            <a:r>
              <a:rPr lang="ru-RU" sz="1000" dirty="0" smtClean="0"/>
              <a:t>. В этом случае деформация</a:t>
            </a:r>
            <a:r>
              <a:rPr lang="ru-RU" sz="1000" baseline="0" dirty="0" smtClean="0"/>
              <a:t> была</a:t>
            </a:r>
            <a:r>
              <a:rPr lang="ru-RU" sz="1000" dirty="0" smtClean="0"/>
              <a:t> усреднена по всем кристаллографическим направлениям [</a:t>
            </a:r>
            <a:r>
              <a:rPr lang="en-US" sz="1000" kern="1200" dirty="0" err="1" smtClean="0">
                <a:solidFill>
                  <a:schemeClr val="tx1"/>
                </a:solidFill>
                <a:latin typeface="+mn-lt"/>
                <a:ea typeface="+mn-ea"/>
                <a:cs typeface="+mn-cs"/>
              </a:rPr>
              <a:t>hkl</a:t>
            </a:r>
            <a:r>
              <a:rPr lang="ru-RU" sz="1000" dirty="0" smtClean="0"/>
              <a:t>] и в соответствии с фактором анизотропии </a:t>
            </a:r>
            <a:r>
              <a:rPr lang="en-US" sz="1000" i="1" kern="1200" dirty="0" smtClean="0">
                <a:solidFill>
                  <a:schemeClr val="tx1"/>
                </a:solidFill>
                <a:latin typeface="+mn-lt"/>
                <a:ea typeface="+mn-ea"/>
                <a:cs typeface="+mn-cs"/>
                <a:sym typeface="Symbol"/>
              </a:rPr>
              <a:t></a:t>
            </a:r>
            <a:r>
              <a:rPr lang="en-US" sz="1000" i="1" kern="1200" baseline="-25000" dirty="0" err="1" smtClean="0">
                <a:solidFill>
                  <a:schemeClr val="tx1"/>
                </a:solidFill>
                <a:latin typeface="+mn-lt"/>
                <a:ea typeface="+mn-ea"/>
                <a:cs typeface="+mn-cs"/>
              </a:rPr>
              <a:t>hkl</a:t>
            </a:r>
            <a:r>
              <a:rPr lang="en-US" sz="1000" kern="1200" dirty="0" smtClean="0">
                <a:solidFill>
                  <a:schemeClr val="tx1"/>
                </a:solidFill>
                <a:latin typeface="+mn-lt"/>
                <a:ea typeface="+mn-ea"/>
                <a:cs typeface="+mn-cs"/>
              </a:rPr>
              <a:t>=0.2 </a:t>
            </a:r>
            <a:r>
              <a:rPr lang="ru-RU" sz="1000" dirty="0" smtClean="0"/>
              <a:t>были получены из изменения параметров решетки. В пластической области (на прикладном уровне напряжений по 250 МПа) штамма, зарегистрированного </a:t>
            </a:r>
            <a:r>
              <a:rPr lang="ru-RU" sz="1000" dirty="0" err="1" smtClean="0"/>
              <a:t>extensiometers</a:t>
            </a:r>
            <a:r>
              <a:rPr lang="ru-RU" sz="1000" dirty="0" smtClean="0"/>
              <a:t> отклоняется от линейной зависимости. Напротив штамм, полученный из нейтронной дифракции данных не показывает сильное отклонение от линейной зависимости. В то шириной дифракционных пиков существенно возрастает (рис. 2). Такое поведение дифракционного пика типична для пластической деформации. В упругой области упругие модули и как функция фактора анизотропии были получены из склонов деформационных линейных зависимостей (рис. 3). Упругие постоянные S11, S12 и S44 были рассчитаны в рамках модели Хилла (</a:t>
            </a:r>
            <a:r>
              <a:rPr lang="ru-RU" sz="1000" dirty="0" err="1" smtClean="0"/>
              <a:t>Hill</a:t>
            </a:r>
            <a:r>
              <a:rPr lang="ru-RU" sz="1000" dirty="0" smtClean="0"/>
              <a:t>, 1952), которая предполагает принятие среднее арифметическое значений модельных </a:t>
            </a:r>
            <a:r>
              <a:rPr lang="ru-RU" sz="1000" dirty="0" err="1" smtClean="0"/>
              <a:t>Ройса</a:t>
            </a:r>
            <a:r>
              <a:rPr lang="ru-RU" sz="1000" dirty="0" smtClean="0"/>
              <a:t> и </a:t>
            </a:r>
            <a:r>
              <a:rPr lang="ru-RU" sz="1000" dirty="0" err="1" smtClean="0"/>
              <a:t>Фойгта</a:t>
            </a:r>
            <a:r>
              <a:rPr lang="ru-RU" sz="1000" dirty="0" smtClean="0"/>
              <a:t> </a:t>
            </a:r>
            <a:r>
              <a:rPr lang="ru-RU" sz="1000" dirty="0" err="1" smtClean="0"/>
              <a:t>и</a:t>
            </a:r>
            <a:r>
              <a:rPr lang="ru-RU" sz="1000" dirty="0" smtClean="0"/>
              <a:t> дает результаты очень близки к значениям модельных </a:t>
            </a:r>
            <a:r>
              <a:rPr lang="ru-RU" sz="1000" dirty="0" err="1" smtClean="0"/>
              <a:t>Krцner</a:t>
            </a:r>
            <a:r>
              <a:rPr lang="ru-RU" sz="1000" dirty="0" smtClean="0"/>
              <a:t>. Таким образом, следующие величины были получены для исследуемого материала: S11 = 6.7010-6 МПа-1, S12 = -2.2410-6 МПа-1, и S44 = 12.4310-6 МПа-1.</a:t>
            </a:r>
            <a:endParaRPr lang="ru-RU" sz="1000" kern="1200" dirty="0" smtClean="0">
              <a:solidFill>
                <a:schemeClr val="tx1"/>
              </a:solidFill>
              <a:latin typeface="+mn-lt"/>
              <a:ea typeface="+mn-ea"/>
              <a:cs typeface="+mn-cs"/>
            </a:endParaRPr>
          </a:p>
          <a:p>
            <a:pPr eaLnBrk="1" hangingPunct="1"/>
            <a:endParaRPr lang="en-US" sz="1000" dirty="0" smtClean="0"/>
          </a:p>
        </p:txBody>
      </p:sp>
    </p:spTree>
    <p:extLst>
      <p:ext uri="{BB962C8B-B14F-4D97-AF65-F5344CB8AC3E}">
        <p14:creationId xmlns="" xmlns:p14="http://schemas.microsoft.com/office/powerpoint/2010/main" val="12594905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B3DE42E9-07DD-4562-ADDA-C61E9FC8D145}" type="slidenum">
              <a:rPr lang="ru-RU" smtClean="0"/>
              <a:pPr/>
              <a:t>16</a:t>
            </a:fld>
            <a:endParaRPr lang="ru-RU" smtClean="0"/>
          </a:p>
        </p:txBody>
      </p:sp>
      <p:sp>
        <p:nvSpPr>
          <p:cNvPr id="11059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88D47572-A6F0-4C69-8CBD-11509EA87A69}" type="slidenum">
              <a:rPr lang="ru-RU" sz="1200" b="0">
                <a:latin typeface="Arial" pitchFamily="34" charset="0"/>
              </a:rPr>
              <a:pPr algn="r"/>
              <a:t>16</a:t>
            </a:fld>
            <a:endParaRPr lang="ru-RU" sz="1200" b="0">
              <a:latin typeface="Arial" pitchFamily="34" charset="0"/>
            </a:endParaRPr>
          </a:p>
        </p:txBody>
      </p:sp>
      <p:sp>
        <p:nvSpPr>
          <p:cNvPr id="110596" name="Rectangle 2"/>
          <p:cNvSpPr>
            <a:spLocks noGrp="1" noRot="1" noChangeAspect="1" noChangeArrowheads="1" noTextEdit="1"/>
          </p:cNvSpPr>
          <p:nvPr>
            <p:ph type="sldImg"/>
          </p:nvPr>
        </p:nvSpPr>
        <p:spPr>
          <a:ln/>
        </p:spPr>
      </p:sp>
      <p:sp>
        <p:nvSpPr>
          <p:cNvPr id="110597" name="Rectangle 3"/>
          <p:cNvSpPr>
            <a:spLocks noGrp="1" noChangeArrowheads="1"/>
          </p:cNvSpPr>
          <p:nvPr>
            <p:ph type="body" idx="1"/>
          </p:nvPr>
        </p:nvSpPr>
        <p:spPr>
          <a:noFill/>
          <a:ln/>
        </p:spPr>
        <p:txBody>
          <a:bodyPr>
            <a:normAutofit/>
          </a:bodyPr>
          <a:lstStyle/>
          <a:p>
            <a:pPr hangingPunct="0"/>
            <a:r>
              <a:rPr lang="en-US" sz="1000" kern="1200" dirty="0" smtClean="0">
                <a:solidFill>
                  <a:schemeClr val="tx1"/>
                </a:solidFill>
                <a:latin typeface="+mn-lt"/>
                <a:ea typeface="+mn-ea"/>
                <a:cs typeface="+mn-cs"/>
              </a:rPr>
              <a:t>Recent research has led to the development of a material production technique whereby metal is infiltrated into a porous ceramic matrix using gas pressure to form an interpenetrating network microstructure. Brittle ceramic materials are reinforced by the inclusion of a ductile phase, usually a metal, to improve toughness, producing a group of materials known as ductile phase reinforced ceramic matrix composites (CMCs). Infiltration is undertaken at temperatures slightly above the melting point of the metal.</a:t>
            </a:r>
            <a:endParaRPr lang="ru-RU" sz="1000" kern="1200" dirty="0" smtClean="0">
              <a:solidFill>
                <a:schemeClr val="tx1"/>
              </a:solidFill>
              <a:latin typeface="+mn-lt"/>
              <a:ea typeface="+mn-ea"/>
              <a:cs typeface="+mn-cs"/>
            </a:endParaRPr>
          </a:p>
          <a:p>
            <a:pPr hangingPunct="0"/>
            <a:r>
              <a:rPr lang="en-US" sz="1000" kern="1200" dirty="0" smtClean="0">
                <a:solidFill>
                  <a:schemeClr val="tx1"/>
                </a:solidFill>
                <a:latin typeface="+mn-lt"/>
                <a:ea typeface="+mn-ea"/>
                <a:cs typeface="+mn-cs"/>
              </a:rPr>
              <a:t>Two series of ceramic matrix composites with Al infiltration in porous </a:t>
            </a:r>
            <a:r>
              <a:rPr lang="en-US" sz="1000" kern="1200" dirty="0" smtClean="0">
                <a:solidFill>
                  <a:schemeClr val="tx1"/>
                </a:solidFill>
                <a:latin typeface="+mn-lt"/>
                <a:ea typeface="+mn-ea"/>
                <a:cs typeface="+mn-cs"/>
                <a:sym typeface="Symbol"/>
              </a:rPr>
              <a:t></a:t>
            </a:r>
            <a:r>
              <a:rPr lang="en-US" sz="1000" kern="1200" dirty="0" smtClean="0">
                <a:solidFill>
                  <a:schemeClr val="tx1"/>
                </a:solidFill>
                <a:latin typeface="+mn-lt"/>
                <a:ea typeface="+mn-ea"/>
                <a:cs typeface="+mn-cs"/>
              </a:rPr>
              <a:t>-Al</a:t>
            </a:r>
            <a:r>
              <a:rPr lang="en-US" sz="1000" kern="1200" baseline="-25000" dirty="0" smtClean="0">
                <a:solidFill>
                  <a:schemeClr val="tx1"/>
                </a:solidFill>
                <a:latin typeface="+mn-lt"/>
                <a:ea typeface="+mn-ea"/>
                <a:cs typeface="+mn-cs"/>
              </a:rPr>
              <a:t>2</a:t>
            </a:r>
            <a:r>
              <a:rPr lang="en-US" sz="1000" kern="1200" dirty="0" smtClean="0">
                <a:solidFill>
                  <a:schemeClr val="tx1"/>
                </a:solidFill>
                <a:latin typeface="+mn-lt"/>
                <a:ea typeface="+mn-ea"/>
                <a:cs typeface="+mn-cs"/>
              </a:rPr>
              <a:t>O</a:t>
            </a:r>
            <a:r>
              <a:rPr lang="en-US" sz="1000" kern="1200" baseline="-25000" dirty="0" smtClean="0">
                <a:solidFill>
                  <a:schemeClr val="tx1"/>
                </a:solidFill>
                <a:latin typeface="+mn-lt"/>
                <a:ea typeface="+mn-ea"/>
                <a:cs typeface="+mn-cs"/>
              </a:rPr>
              <a:t>3</a:t>
            </a:r>
            <a:r>
              <a:rPr lang="en-US" sz="1000" kern="1200" dirty="0" smtClean="0">
                <a:solidFill>
                  <a:schemeClr val="tx1"/>
                </a:solidFill>
                <a:latin typeface="+mn-lt"/>
                <a:ea typeface="+mn-ea"/>
                <a:cs typeface="+mn-cs"/>
              </a:rPr>
              <a:t> matrix with metal ligament size of 0.1 and 1 µm were investigated by</a:t>
            </a:r>
            <a:r>
              <a:rPr lang="en-US" sz="1000" kern="1200" baseline="0" dirty="0" smtClean="0">
                <a:solidFill>
                  <a:schemeClr val="tx1"/>
                </a:solidFill>
                <a:latin typeface="+mn-lt"/>
                <a:ea typeface="+mn-ea"/>
                <a:cs typeface="+mn-cs"/>
              </a:rPr>
              <a:t> neutron diffraction</a:t>
            </a:r>
            <a:r>
              <a:rPr lang="en-US" sz="1000" kern="1200" dirty="0" smtClean="0">
                <a:solidFill>
                  <a:schemeClr val="tx1"/>
                </a:solidFill>
                <a:latin typeface="+mn-lt"/>
                <a:ea typeface="+mn-ea"/>
                <a:cs typeface="+mn-cs"/>
              </a:rPr>
              <a:t>. In each series the matrix porosity and, accordingly, Al volume fraction was 15%, 25% and 35%. The residual stresses in such composites are expected due to a large difference in the thermal expansion coefficients of the Al</a:t>
            </a:r>
            <a:r>
              <a:rPr lang="en-US" sz="1000" kern="1200" baseline="-25000" dirty="0" smtClean="0">
                <a:solidFill>
                  <a:schemeClr val="tx1"/>
                </a:solidFill>
                <a:latin typeface="+mn-lt"/>
                <a:ea typeface="+mn-ea"/>
                <a:cs typeface="+mn-cs"/>
              </a:rPr>
              <a:t>2</a:t>
            </a:r>
            <a:r>
              <a:rPr lang="en-US" sz="1000" kern="1200" dirty="0" smtClean="0">
                <a:solidFill>
                  <a:schemeClr val="tx1"/>
                </a:solidFill>
                <a:latin typeface="+mn-lt"/>
                <a:ea typeface="+mn-ea"/>
                <a:cs typeface="+mn-cs"/>
              </a:rPr>
              <a:t>O</a:t>
            </a:r>
            <a:r>
              <a:rPr lang="en-US" sz="1000" kern="1200" baseline="-25000" dirty="0" smtClean="0">
                <a:solidFill>
                  <a:schemeClr val="tx1"/>
                </a:solidFill>
                <a:latin typeface="+mn-lt"/>
                <a:ea typeface="+mn-ea"/>
                <a:cs typeface="+mn-cs"/>
              </a:rPr>
              <a:t>3</a:t>
            </a:r>
            <a:r>
              <a:rPr lang="en-US" sz="1000" kern="1200" dirty="0" smtClean="0">
                <a:solidFill>
                  <a:schemeClr val="tx1"/>
                </a:solidFill>
                <a:latin typeface="+mn-lt"/>
                <a:ea typeface="+mn-ea"/>
                <a:cs typeface="+mn-cs"/>
              </a:rPr>
              <a:t> matrix (</a:t>
            </a:r>
            <a:r>
              <a:rPr lang="en-US" sz="1000" kern="1200" dirty="0" smtClean="0">
                <a:solidFill>
                  <a:schemeClr val="tx1"/>
                </a:solidFill>
                <a:latin typeface="+mn-lt"/>
                <a:ea typeface="+mn-ea"/>
                <a:cs typeface="+mn-cs"/>
                <a:sym typeface="Symbol"/>
              </a:rPr>
              <a:t></a:t>
            </a:r>
            <a:r>
              <a:rPr lang="en-US" sz="1000" kern="1200" dirty="0" smtClean="0">
                <a:solidFill>
                  <a:schemeClr val="tx1"/>
                </a:solidFill>
                <a:latin typeface="+mn-lt"/>
                <a:ea typeface="+mn-ea"/>
                <a:cs typeface="+mn-cs"/>
              </a:rPr>
              <a:t>=8.3</a:t>
            </a:r>
            <a:r>
              <a:rPr lang="en-US" sz="1000" kern="1200" dirty="0" smtClean="0">
                <a:solidFill>
                  <a:schemeClr val="tx1"/>
                </a:solidFill>
                <a:latin typeface="+mn-lt"/>
                <a:ea typeface="+mn-ea"/>
                <a:cs typeface="+mn-cs"/>
                <a:sym typeface="Symbol"/>
              </a:rPr>
              <a:t></a:t>
            </a:r>
            <a:r>
              <a:rPr lang="en-US" sz="1000" kern="1200" dirty="0" smtClean="0">
                <a:solidFill>
                  <a:schemeClr val="tx1"/>
                </a:solidFill>
                <a:latin typeface="+mn-lt"/>
                <a:ea typeface="+mn-ea"/>
                <a:cs typeface="+mn-cs"/>
              </a:rPr>
              <a:t>10</a:t>
            </a:r>
            <a:r>
              <a:rPr lang="en-US" sz="1000" kern="1200" baseline="30000" dirty="0" smtClean="0">
                <a:solidFill>
                  <a:schemeClr val="tx1"/>
                </a:solidFill>
                <a:latin typeface="+mn-lt"/>
                <a:ea typeface="+mn-ea"/>
                <a:cs typeface="+mn-cs"/>
              </a:rPr>
              <a:t>-6</a:t>
            </a:r>
            <a:r>
              <a:rPr lang="en-US" sz="1000" kern="1200" dirty="0" smtClean="0">
                <a:solidFill>
                  <a:schemeClr val="tx1"/>
                </a:solidFill>
                <a:latin typeface="+mn-lt"/>
                <a:ea typeface="+mn-ea"/>
                <a:cs typeface="+mn-cs"/>
              </a:rPr>
              <a:t> °C</a:t>
            </a:r>
            <a:r>
              <a:rPr lang="en-US" sz="1000" kern="1200" baseline="30000" dirty="0" smtClean="0">
                <a:solidFill>
                  <a:schemeClr val="tx1"/>
                </a:solidFill>
                <a:latin typeface="+mn-lt"/>
                <a:ea typeface="+mn-ea"/>
                <a:cs typeface="+mn-cs"/>
              </a:rPr>
              <a:t>-1</a:t>
            </a:r>
            <a:r>
              <a:rPr lang="en-US" sz="1000" kern="1200" dirty="0" smtClean="0">
                <a:solidFill>
                  <a:schemeClr val="tx1"/>
                </a:solidFill>
                <a:latin typeface="+mn-lt"/>
                <a:ea typeface="+mn-ea"/>
                <a:cs typeface="+mn-cs"/>
              </a:rPr>
              <a:t>) and the infiltrated Al (</a:t>
            </a:r>
            <a:r>
              <a:rPr lang="en-US" sz="1000" kern="1200" dirty="0" smtClean="0">
                <a:solidFill>
                  <a:schemeClr val="tx1"/>
                </a:solidFill>
                <a:latin typeface="+mn-lt"/>
                <a:ea typeface="+mn-ea"/>
                <a:cs typeface="+mn-cs"/>
                <a:sym typeface="Symbol"/>
              </a:rPr>
              <a:t></a:t>
            </a:r>
            <a:r>
              <a:rPr lang="en-US" sz="1000" kern="1200" dirty="0" smtClean="0">
                <a:solidFill>
                  <a:schemeClr val="tx1"/>
                </a:solidFill>
                <a:latin typeface="+mn-lt"/>
                <a:ea typeface="+mn-ea"/>
                <a:cs typeface="+mn-cs"/>
              </a:rPr>
              <a:t>=22.5</a:t>
            </a:r>
            <a:r>
              <a:rPr lang="en-US" sz="1000" kern="1200" dirty="0" smtClean="0">
                <a:solidFill>
                  <a:schemeClr val="tx1"/>
                </a:solidFill>
                <a:latin typeface="+mn-lt"/>
                <a:ea typeface="+mn-ea"/>
                <a:cs typeface="+mn-cs"/>
                <a:sym typeface="Symbol"/>
              </a:rPr>
              <a:t></a:t>
            </a:r>
            <a:r>
              <a:rPr lang="en-US" sz="1000" kern="1200" dirty="0" smtClean="0">
                <a:solidFill>
                  <a:schemeClr val="tx1"/>
                </a:solidFill>
                <a:latin typeface="+mn-lt"/>
                <a:ea typeface="+mn-ea"/>
                <a:cs typeface="+mn-cs"/>
              </a:rPr>
              <a:t>10</a:t>
            </a:r>
            <a:r>
              <a:rPr lang="en-US" sz="1000" kern="1200" baseline="30000" dirty="0" smtClean="0">
                <a:solidFill>
                  <a:schemeClr val="tx1"/>
                </a:solidFill>
                <a:latin typeface="+mn-lt"/>
                <a:ea typeface="+mn-ea"/>
                <a:cs typeface="+mn-cs"/>
              </a:rPr>
              <a:t>-6</a:t>
            </a:r>
            <a:r>
              <a:rPr lang="en-US" sz="1000" kern="1200" dirty="0" smtClean="0">
                <a:solidFill>
                  <a:schemeClr val="tx1"/>
                </a:solidFill>
                <a:latin typeface="+mn-lt"/>
                <a:ea typeface="+mn-ea"/>
                <a:cs typeface="+mn-cs"/>
              </a:rPr>
              <a:t> °C</a:t>
            </a:r>
            <a:r>
              <a:rPr lang="en-US" sz="1000" kern="1200" baseline="30000" dirty="0" smtClean="0">
                <a:solidFill>
                  <a:schemeClr val="tx1"/>
                </a:solidFill>
                <a:latin typeface="+mn-lt"/>
                <a:ea typeface="+mn-ea"/>
                <a:cs typeface="+mn-cs"/>
              </a:rPr>
              <a:t>-1</a:t>
            </a:r>
            <a:r>
              <a:rPr lang="en-US" sz="1000" kern="1200" dirty="0" smtClean="0">
                <a:solidFill>
                  <a:schemeClr val="tx1"/>
                </a:solidFill>
                <a:latin typeface="+mn-lt"/>
                <a:ea typeface="+mn-ea"/>
                <a:cs typeface="+mn-cs"/>
              </a:rPr>
              <a:t>). </a:t>
            </a:r>
            <a:endParaRPr lang="ru-RU" sz="1000" kern="1200" dirty="0" smtClean="0">
              <a:solidFill>
                <a:schemeClr val="tx1"/>
              </a:solidFill>
              <a:latin typeface="+mn-lt"/>
              <a:ea typeface="+mn-ea"/>
              <a:cs typeface="+mn-cs"/>
            </a:endParaRPr>
          </a:p>
          <a:p>
            <a:pPr hangingPunct="0"/>
            <a:endParaRPr lang="ru-RU" sz="1000" kern="1200" dirty="0" smtClean="0">
              <a:solidFill>
                <a:schemeClr val="tx1"/>
              </a:solidFill>
              <a:latin typeface="+mn-lt"/>
              <a:ea typeface="+mn-ea"/>
              <a:cs typeface="+mn-cs"/>
            </a:endParaRPr>
          </a:p>
          <a:p>
            <a:pPr hangingPunct="0"/>
            <a:r>
              <a:rPr lang="ru-RU" sz="1000" dirty="0" smtClean="0"/>
              <a:t>Недавнее исследование привело к развитию материального производства техники в результате чего металл проник в пористую керамическую матрицу использованием давления газа с образованием взаимопроникающую сети микроструктуру . Хрупкие керамические материалы усилены путем включения пластичного фазы , обычно металла , чтобы улучшить ударную вязкость , производя группа материалов, известных как пластичного фазы армированного композитов с керамической матрицей ( ОМЦ) . Проникновение осуществляется при температурах чуть выше точки плавления металла . Две серии керамических матричных композитов с </a:t>
            </a:r>
            <a:r>
              <a:rPr lang="ru-RU" sz="1000" dirty="0" err="1" smtClean="0"/>
              <a:t>Al</a:t>
            </a:r>
            <a:r>
              <a:rPr lang="ru-RU" sz="1000" dirty="0" smtClean="0"/>
              <a:t> инфильтрации в пористую матрицу  - Al2O3 с размером металлической связки 0.1 и 1 мкм были исследованы методом дифракции нейтронов . В каждой серии матрица пористость и , соответственно, </a:t>
            </a:r>
            <a:r>
              <a:rPr lang="ru-RU" sz="1000" dirty="0" err="1" smtClean="0"/>
              <a:t>Al</a:t>
            </a:r>
            <a:r>
              <a:rPr lang="ru-RU" sz="1000" dirty="0" smtClean="0"/>
              <a:t> объемная доля была 15 %, 25 % и 35% . Остаточные напряжения в таких композитов , как ожидается из-за большой разницы в коэффициентах теплового расширения матрицы Al2O3 (  = 8.310-6 ° С- 1 ) и проникли </a:t>
            </a:r>
            <a:r>
              <a:rPr lang="ru-RU" sz="1000" dirty="0" err="1" smtClean="0"/>
              <a:t>Al</a:t>
            </a:r>
            <a:r>
              <a:rPr lang="ru-RU" sz="1000" dirty="0" smtClean="0"/>
              <a:t> (  = 22.510-6 ° C- 1 ) .</a:t>
            </a:r>
            <a:endParaRPr lang="en-US" sz="1000" kern="1200" dirty="0" smtClean="0">
              <a:solidFill>
                <a:schemeClr val="tx1"/>
              </a:solidFill>
              <a:latin typeface="+mn-lt"/>
              <a:ea typeface="+mn-ea"/>
              <a:cs typeface="+mn-cs"/>
            </a:endParaRPr>
          </a:p>
        </p:txBody>
      </p:sp>
    </p:spTree>
    <p:extLst>
      <p:ext uri="{BB962C8B-B14F-4D97-AF65-F5344CB8AC3E}">
        <p14:creationId xmlns="" xmlns:p14="http://schemas.microsoft.com/office/powerpoint/2010/main" val="41314042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736093D1-F668-42A9-9F40-69DEEC9CD534}" type="slidenum">
              <a:rPr lang="ru-RU" smtClean="0">
                <a:latin typeface="Arial" pitchFamily="34" charset="0"/>
              </a:rPr>
              <a:pPr/>
              <a:t>17</a:t>
            </a:fld>
            <a:endParaRPr lang="ru-RU" smtClean="0">
              <a:latin typeface="Arial" pitchFamily="34" charset="0"/>
            </a:endParaRPr>
          </a:p>
        </p:txBody>
      </p:sp>
      <p:sp>
        <p:nvSpPr>
          <p:cNvPr id="61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148"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GB" dirty="0" smtClean="0"/>
              <a:t>Within a framework of co-operation with industrial enterprises, neutron diffraction experiments on the study of residual stress in a perforator's striker were carried out. A knowledge of the residual stress level in such heavily loaded components is very important for equipment production for the mining industry. During experiments two cylindrical shape samples were investigated: Sample 1 was made of steel 65C2BA and in its initial state the material was isothermally hardened, followed by drawing, while Sample 2 was made of steel 20X2H4A and in its initial state it was carbonized. It was found that stress distribution exhibits large gradients in Sample 1. </a:t>
            </a:r>
            <a:r>
              <a:rPr lang="en-US" dirty="0" smtClean="0"/>
              <a:t>In addition to the combination of tension/compression near the edges this fact forms the complex stress state of the material. These circumstances badly damage the fatigue resistance of the sample. </a:t>
            </a:r>
            <a:r>
              <a:rPr lang="en-GB" dirty="0" smtClean="0"/>
              <a:t>On the contrary the carbonization treatment significantly altered the residual stress distribution in Sample 2: all components of the strain tensor are positive in the central parts of the sample. Such residual stress distribution in the Sample 2 is more suitable for increasing the fatigue load resistance.</a:t>
            </a:r>
            <a:endParaRPr lang="ru-RU" dirty="0" smtClean="0"/>
          </a:p>
          <a:p>
            <a:endParaRPr lang="ru-RU" dirty="0" smtClean="0"/>
          </a:p>
          <a:p>
            <a:r>
              <a:rPr lang="ru-RU" dirty="0" smtClean="0"/>
              <a:t>В рамках сотрудничества с промышленными предприятиями, </a:t>
            </a:r>
            <a:r>
              <a:rPr lang="ru-RU" dirty="0" err="1" smtClean="0"/>
              <a:t>нейтронографические</a:t>
            </a:r>
            <a:r>
              <a:rPr lang="ru-RU" dirty="0" smtClean="0"/>
              <a:t> эксперименты по изучению остаточных напряжений в нападающего перфоратора были выполнены. Знание уровня остаточных напряжений в таких тяжело нагруженных компонентов очень важно для производства оборудования для горнодобывающей промышленности. В ходе экспериментов были исследованы две цилиндрические образцы формы: Образец 1 был изготовлен из стальной 65C2BA и в исходном состоянии материал был изотермически закаленный с последующим рисунок, в то время как образец 2 был изготовлен из стального 20X2H4A и в исходном состоянии он был науглероживала. Было обнаружено, что распределение напряжений проявляет большие градиенты в образце 1. В дополнение к комбинации растяжения / сжатия, вблизи краев этот факт Превращение сложного напряженного состояния материала. Эти обстоятельства сильно повредить сопротивление усталости образца. Напротив лечение карбонизации значительно изменили остаточного распределения напряжений в образце 2: все компоненты тензора деформации положительны в центральных частях образца. Такой остаточный распределение напряжений в образце 2 является более подходящим для повышения сопротивления усталости нагрузки.</a:t>
            </a:r>
          </a:p>
        </p:txBody>
      </p:sp>
    </p:spTree>
    <p:extLst>
      <p:ext uri="{BB962C8B-B14F-4D97-AF65-F5344CB8AC3E}">
        <p14:creationId xmlns="" xmlns:p14="http://schemas.microsoft.com/office/powerpoint/2010/main" val="39198163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9EBEE71A-BF49-45CA-BC3B-ED5D73BC4074}" type="datetimeFigureOut">
              <a:rPr lang="ru-RU"/>
              <a:pPr>
                <a:defRPr/>
              </a:pPr>
              <a:t>19.02.2016</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8ECDE838-8579-4107-9CDD-C4184E5E8F61}" type="slidenum">
              <a:rPr lang="ru-RU"/>
              <a:pPr>
                <a:defRPr/>
              </a:pPr>
              <a:t>‹#›</a:t>
            </a:fld>
            <a:endParaRPr lang="ru-RU"/>
          </a:p>
        </p:txBody>
      </p:sp>
    </p:spTree>
  </p:cSld>
  <p:clrMapOvr>
    <a:masterClrMapping/>
  </p:clrMapOvr>
  <p:transition spd="slow" advClick="0" advTm="5000">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CB96FED9-7E72-4A79-8009-5C3719B83D86}" type="datetimeFigureOut">
              <a:rPr lang="ru-RU"/>
              <a:pPr>
                <a:defRPr/>
              </a:pPr>
              <a:t>19.02.2016</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B46EC881-8F40-4C41-993A-0679AD863513}" type="slidenum">
              <a:rPr lang="ru-RU"/>
              <a:pPr>
                <a:defRPr/>
              </a:pPr>
              <a:t>‹#›</a:t>
            </a:fld>
            <a:endParaRPr lang="ru-RU"/>
          </a:p>
        </p:txBody>
      </p:sp>
    </p:spTree>
  </p:cSld>
  <p:clrMapOvr>
    <a:masterClrMapping/>
  </p:clrMapOvr>
  <p:transition spd="slow" advClick="0" advTm="5000">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C1E8C1A9-B88C-46C4-84A0-5E46959470BC}" type="datetimeFigureOut">
              <a:rPr lang="ru-RU"/>
              <a:pPr>
                <a:defRPr/>
              </a:pPr>
              <a:t>19.02.2016</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70FE5A82-4FCB-489D-A4ED-5959859E2D95}" type="slidenum">
              <a:rPr lang="ru-RU"/>
              <a:pPr>
                <a:defRPr/>
              </a:pPr>
              <a:t>‹#›</a:t>
            </a:fld>
            <a:endParaRPr lang="ru-RU"/>
          </a:p>
        </p:txBody>
      </p:sp>
    </p:spTree>
  </p:cSld>
  <p:clrMapOvr>
    <a:masterClrMapping/>
  </p:clrMapOvr>
  <p:transition spd="slow" advClick="0" advTm="500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6AFE99B4-3431-4D06-860E-E35B67A202AE}" type="datetimeFigureOut">
              <a:rPr lang="ru-RU"/>
              <a:pPr>
                <a:defRPr/>
              </a:pPr>
              <a:t>19.02.2016</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CE3F692E-61B0-479F-BAC4-007A38A704E8}" type="slidenum">
              <a:rPr lang="ru-RU"/>
              <a:pPr>
                <a:defRPr/>
              </a:pPr>
              <a:t>‹#›</a:t>
            </a:fld>
            <a:endParaRPr lang="ru-RU"/>
          </a:p>
        </p:txBody>
      </p:sp>
    </p:spTree>
  </p:cSld>
  <p:clrMapOvr>
    <a:masterClrMapping/>
  </p:clrMapOvr>
  <p:transition spd="slow" advClick="0" advTm="5000">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266874FA-F872-4483-AD5B-390E7AF70D35}" type="datetimeFigureOut">
              <a:rPr lang="ru-RU"/>
              <a:pPr>
                <a:defRPr/>
              </a:pPr>
              <a:t>19.02.2016</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62B64B7A-A87F-4004-BFE7-539DE6FEEA48}" type="slidenum">
              <a:rPr lang="ru-RU"/>
              <a:pPr>
                <a:defRPr/>
              </a:pPr>
              <a:t>‹#›</a:t>
            </a:fld>
            <a:endParaRPr lang="ru-RU"/>
          </a:p>
        </p:txBody>
      </p:sp>
    </p:spTree>
  </p:cSld>
  <p:clrMapOvr>
    <a:masterClrMapping/>
  </p:clrMapOvr>
  <p:transition spd="slow" advClick="0" advTm="5000">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24111ADE-7D55-4AC2-A295-1C090528674D}" type="datetimeFigureOut">
              <a:rPr lang="ru-RU"/>
              <a:pPr>
                <a:defRPr/>
              </a:pPr>
              <a:t>19.02.2016</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B65AD73F-05D8-4790-A359-9A61E9247CE4}" type="slidenum">
              <a:rPr lang="ru-RU"/>
              <a:pPr>
                <a:defRPr/>
              </a:pPr>
              <a:t>‹#›</a:t>
            </a:fld>
            <a:endParaRPr lang="ru-RU"/>
          </a:p>
        </p:txBody>
      </p:sp>
    </p:spTree>
  </p:cSld>
  <p:clrMapOvr>
    <a:masterClrMapping/>
  </p:clrMapOvr>
  <p:transition spd="slow" advClick="0" advTm="5000">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3FB2E943-2AC5-4EC8-9645-6E049183B83F}" type="datetimeFigureOut">
              <a:rPr lang="ru-RU"/>
              <a:pPr>
                <a:defRPr/>
              </a:pPr>
              <a:t>19.02.2016</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0464395A-B72B-4E14-8C93-E1AFA3A7EB4D}" type="slidenum">
              <a:rPr lang="ru-RU"/>
              <a:pPr>
                <a:defRPr/>
              </a:pPr>
              <a:t>‹#›</a:t>
            </a:fld>
            <a:endParaRPr lang="ru-RU"/>
          </a:p>
        </p:txBody>
      </p:sp>
    </p:spTree>
  </p:cSld>
  <p:clrMapOvr>
    <a:masterClrMapping/>
  </p:clrMapOvr>
  <p:transition spd="slow" advClick="0" advTm="5000">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ADED70A6-1F92-472C-B1A3-0DE15A830292}" type="datetimeFigureOut">
              <a:rPr lang="ru-RU"/>
              <a:pPr>
                <a:defRPr/>
              </a:pPr>
              <a:t>19.02.2016</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D5B2D1E1-AD05-4495-A9DA-970565929671}" type="slidenum">
              <a:rPr lang="ru-RU"/>
              <a:pPr>
                <a:defRPr/>
              </a:pPr>
              <a:t>‹#›</a:t>
            </a:fld>
            <a:endParaRPr lang="ru-RU"/>
          </a:p>
        </p:txBody>
      </p:sp>
    </p:spTree>
  </p:cSld>
  <p:clrMapOvr>
    <a:masterClrMapping/>
  </p:clrMapOvr>
  <p:transition spd="slow" advClick="0" advTm="5000">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85E0A9AE-4FCE-4317-84AF-DD3DA2CA3A02}" type="datetimeFigureOut">
              <a:rPr lang="ru-RU"/>
              <a:pPr>
                <a:defRPr/>
              </a:pPr>
              <a:t>19.02.2016</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F0D11AB2-343F-435C-9F7A-BC689EB1C5D0}" type="slidenum">
              <a:rPr lang="ru-RU"/>
              <a:pPr>
                <a:defRPr/>
              </a:pPr>
              <a:t>‹#›</a:t>
            </a:fld>
            <a:endParaRPr lang="ru-RU"/>
          </a:p>
        </p:txBody>
      </p:sp>
    </p:spTree>
  </p:cSld>
  <p:clrMapOvr>
    <a:masterClrMapping/>
  </p:clrMapOvr>
  <p:transition spd="slow" advClick="0" advTm="5000">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8719CC8D-681B-4CB0-AC19-2394FF56ECBB}" type="datetimeFigureOut">
              <a:rPr lang="ru-RU"/>
              <a:pPr>
                <a:defRPr/>
              </a:pPr>
              <a:t>19.02.2016</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687A5DEB-EEE5-4CB7-BA59-6F3EA77F81BB}" type="slidenum">
              <a:rPr lang="ru-RU"/>
              <a:pPr>
                <a:defRPr/>
              </a:pPr>
              <a:t>‹#›</a:t>
            </a:fld>
            <a:endParaRPr lang="ru-RU"/>
          </a:p>
        </p:txBody>
      </p:sp>
    </p:spTree>
  </p:cSld>
  <p:clrMapOvr>
    <a:masterClrMapping/>
  </p:clrMapOvr>
  <p:transition spd="slow" advClick="0" advTm="5000">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C72F0BC7-F6E8-46AE-9B1A-76566B27B637}" type="datetimeFigureOut">
              <a:rPr lang="ru-RU"/>
              <a:pPr>
                <a:defRPr/>
              </a:pPr>
              <a:t>19.02.2016</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C4410ABD-A7E2-4D19-B0D1-272226CBAF1C}" type="slidenum">
              <a:rPr lang="ru-RU"/>
              <a:pPr>
                <a:defRPr/>
              </a:pPr>
              <a:t>‹#›</a:t>
            </a:fld>
            <a:endParaRPr lang="ru-RU"/>
          </a:p>
        </p:txBody>
      </p:sp>
    </p:spTree>
  </p:cSld>
  <p:clrMapOvr>
    <a:masterClrMapping/>
  </p:clrMapOvr>
  <p:transition spd="slow" advClick="0" advTm="5000">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3000">
              <a:schemeClr val="accent1">
                <a:tint val="66000"/>
                <a:satMod val="160000"/>
              </a:schemeClr>
            </a:gs>
            <a:gs pos="56000">
              <a:schemeClr val="accent1">
                <a:tint val="23500"/>
                <a:satMod val="160000"/>
                <a:lumMod val="48000"/>
                <a:lumOff val="52000"/>
              </a:schemeClr>
            </a:gs>
          </a:gsLst>
          <a:lin ang="5400000" scaled="0"/>
          <a:tileRect/>
        </a:gradFill>
        <a:effectLst/>
      </p:bgPr>
    </p:bg>
    <p:spTree>
      <p:nvGrpSpPr>
        <p:cNvPr id="1" name=""/>
        <p:cNvGrpSpPr/>
        <p:nvPr/>
      </p:nvGrpSpPr>
      <p:grpSpPr>
        <a:xfrm>
          <a:off x="0" y="0"/>
          <a:ext cx="0" cy="0"/>
          <a:chOff x="0" y="0"/>
          <a:chExt cx="0" cy="0"/>
        </a:xfrm>
      </p:grpSpPr>
      <p:sp>
        <p:nvSpPr>
          <p:cNvPr id="15362"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5363"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23E28901-4966-43EB-A77C-55CFA28F1BBF}" type="datetimeFigureOut">
              <a:rPr lang="ru-RU"/>
              <a:pPr>
                <a:defRPr/>
              </a:pPr>
              <a:t>19.02.2016</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6DC6D715-30D1-4644-B6C1-620DD578799E}"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advClick="0" advTm="5000">
    <p:fad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44.jpeg"/><Relationship Id="rId4" Type="http://schemas.openxmlformats.org/officeDocument/2006/relationships/image" Target="../media/image43.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5.jpeg"/><Relationship Id="rId7" Type="http://schemas.openxmlformats.org/officeDocument/2006/relationships/image" Target="../media/image49.jpe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48.wmf"/><Relationship Id="rId5" Type="http://schemas.openxmlformats.org/officeDocument/2006/relationships/image" Target="../media/image47.wmf"/><Relationship Id="rId4" Type="http://schemas.openxmlformats.org/officeDocument/2006/relationships/image" Target="../media/image46.png"/></Relationships>
</file>

<file path=ppt/slides/_rels/slide15.x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53.wmf"/><Relationship Id="rId5" Type="http://schemas.openxmlformats.org/officeDocument/2006/relationships/image" Target="../media/image52.wmf"/><Relationship Id="rId4" Type="http://schemas.openxmlformats.org/officeDocument/2006/relationships/image" Target="../media/image51.wmf"/></Relationships>
</file>

<file path=ppt/slides/_rels/slide16.xml.rels><?xml version="1.0" encoding="UTF-8" standalone="yes"?>
<Relationships xmlns="http://schemas.openxmlformats.org/package/2006/relationships"><Relationship Id="rId3" Type="http://schemas.openxmlformats.org/officeDocument/2006/relationships/image" Target="../media/image54.png"/><Relationship Id="rId7" Type="http://schemas.openxmlformats.org/officeDocument/2006/relationships/image" Target="../media/image58.wmf"/><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57.wmf"/><Relationship Id="rId5" Type="http://schemas.openxmlformats.org/officeDocument/2006/relationships/image" Target="../media/image56.wmf"/><Relationship Id="rId4" Type="http://schemas.openxmlformats.org/officeDocument/2006/relationships/image" Target="../media/image55.wmf"/></Relationships>
</file>

<file path=ppt/slides/_rels/slide17.xml.rels><?xml version="1.0" encoding="UTF-8" standalone="yes"?>
<Relationships xmlns="http://schemas.openxmlformats.org/package/2006/relationships"><Relationship Id="rId8" Type="http://schemas.openxmlformats.org/officeDocument/2006/relationships/image" Target="../media/image64.wmf"/><Relationship Id="rId3" Type="http://schemas.openxmlformats.org/officeDocument/2006/relationships/image" Target="../media/image59.emf"/><Relationship Id="rId7" Type="http://schemas.openxmlformats.org/officeDocument/2006/relationships/image" Target="../media/image63.wmf"/><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62.wmf"/><Relationship Id="rId5" Type="http://schemas.openxmlformats.org/officeDocument/2006/relationships/image" Target="../media/image61.wmf"/><Relationship Id="rId4" Type="http://schemas.openxmlformats.org/officeDocument/2006/relationships/image" Target="../media/image60.wmf"/><Relationship Id="rId9" Type="http://schemas.openxmlformats.org/officeDocument/2006/relationships/image" Target="../media/image65.wmf"/></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wmf"/><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emf"/><Relationship Id="rId5" Type="http://schemas.openxmlformats.org/officeDocument/2006/relationships/image" Target="../media/image4.jpeg"/><Relationship Id="rId10" Type="http://schemas.openxmlformats.org/officeDocument/2006/relationships/image" Target="../media/image9.png"/><Relationship Id="rId4" Type="http://schemas.openxmlformats.org/officeDocument/2006/relationships/image" Target="../media/image3.jpeg"/><Relationship Id="rId9" Type="http://schemas.openxmlformats.org/officeDocument/2006/relationships/image" Target="../media/image8.jpeg"/></Relationships>
</file>

<file path=ppt/slides/_rels/slide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10" Type="http://schemas.openxmlformats.org/officeDocument/2006/relationships/image" Target="../media/image20.jpeg"/><Relationship Id="rId4" Type="http://schemas.openxmlformats.org/officeDocument/2006/relationships/image" Target="../media/image14.png"/><Relationship Id="rId9"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5.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hyperlink" Target="http://flnp.jinr.ru/147/" TargetMode="External"/><Relationship Id="rId4" Type="http://schemas.openxmlformats.org/officeDocument/2006/relationships/image" Target="../media/image23.png"/></Relationships>
</file>

<file path=ppt/slides/_rels/slide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30.jpeg"/><Relationship Id="rId4" Type="http://schemas.openxmlformats.org/officeDocument/2006/relationships/image" Target="../media/image29.jpeg"/></Relationships>
</file>

<file path=ppt/slides/_rels/slide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9.xml.rels><?xml version="1.0" encoding="UTF-8" standalone="yes"?>
<Relationships xmlns="http://schemas.openxmlformats.org/package/2006/relationships"><Relationship Id="rId8" Type="http://schemas.openxmlformats.org/officeDocument/2006/relationships/image" Target="../media/image40.gif"/><Relationship Id="rId3" Type="http://schemas.openxmlformats.org/officeDocument/2006/relationships/image" Target="../media/image35.gif"/><Relationship Id="rId7" Type="http://schemas.openxmlformats.org/officeDocument/2006/relationships/image" Target="../media/image39.gif"/><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38.gif"/><Relationship Id="rId5" Type="http://schemas.openxmlformats.org/officeDocument/2006/relationships/image" Target="../media/image37.gif"/><Relationship Id="rId4" Type="http://schemas.openxmlformats.org/officeDocument/2006/relationships/image" Target="../media/image36.gif"/><Relationship Id="rId9" Type="http://schemas.openxmlformats.org/officeDocument/2006/relationships/image" Target="../media/image4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Line 7"/>
          <p:cNvSpPr>
            <a:spLocks noChangeShapeType="1"/>
          </p:cNvSpPr>
          <p:nvPr/>
        </p:nvSpPr>
        <p:spPr bwMode="auto">
          <a:xfrm>
            <a:off x="468313" y="6165850"/>
            <a:ext cx="8293100" cy="12700"/>
          </a:xfrm>
          <a:prstGeom prst="line">
            <a:avLst/>
          </a:prstGeom>
          <a:noFill/>
          <a:ln w="28575">
            <a:solidFill>
              <a:schemeClr val="accent1"/>
            </a:solidFill>
            <a:round/>
            <a:headEnd/>
            <a:tailEnd/>
          </a:ln>
        </p:spPr>
        <p:txBody>
          <a:bodyPr/>
          <a:lstStyle/>
          <a:p>
            <a:endParaRPr lang="ru-RU"/>
          </a:p>
        </p:txBody>
      </p:sp>
      <p:sp>
        <p:nvSpPr>
          <p:cNvPr id="1034" name="Прямоугольник 36"/>
          <p:cNvSpPr>
            <a:spLocks noChangeArrowheads="1"/>
          </p:cNvSpPr>
          <p:nvPr/>
        </p:nvSpPr>
        <p:spPr bwMode="auto">
          <a:xfrm>
            <a:off x="395288" y="6229350"/>
            <a:ext cx="8137525" cy="523220"/>
          </a:xfrm>
          <a:prstGeom prst="rect">
            <a:avLst/>
          </a:prstGeom>
          <a:noFill/>
          <a:ln w="9525">
            <a:noFill/>
            <a:miter lim="800000"/>
            <a:headEnd/>
            <a:tailEnd/>
          </a:ln>
        </p:spPr>
        <p:txBody>
          <a:bodyPr>
            <a:spAutoFit/>
          </a:bodyPr>
          <a:lstStyle/>
          <a:p>
            <a:pPr algn="ctr"/>
            <a:r>
              <a:rPr lang="ru-RU" sz="1400" dirty="0" smtClean="0"/>
              <a:t>Рабочее совещание </a:t>
            </a:r>
            <a:r>
              <a:rPr lang="ru-RU" sz="1400" dirty="0"/>
              <a:t>«Дифракция нейтронов - </a:t>
            </a:r>
            <a:r>
              <a:rPr lang="ru-RU" sz="1400" dirty="0" smtClean="0"/>
              <a:t>2016»</a:t>
            </a:r>
            <a:r>
              <a:rPr lang="ru-RU" sz="1400" dirty="0"/>
              <a:t/>
            </a:r>
            <a:br>
              <a:rPr lang="ru-RU" sz="1400" dirty="0"/>
            </a:br>
            <a:r>
              <a:rPr lang="ru-RU" sz="1400" dirty="0"/>
              <a:t>18</a:t>
            </a:r>
            <a:r>
              <a:rPr lang="en-US" sz="1400" dirty="0" smtClean="0"/>
              <a:t>-</a:t>
            </a:r>
            <a:r>
              <a:rPr lang="ru-RU" sz="1400" dirty="0" smtClean="0"/>
              <a:t>19 </a:t>
            </a:r>
            <a:r>
              <a:rPr lang="ru-RU" sz="1400" dirty="0"/>
              <a:t>февраля </a:t>
            </a:r>
            <a:r>
              <a:rPr lang="ru-RU" sz="1400" dirty="0" smtClean="0"/>
              <a:t>2016 </a:t>
            </a:r>
            <a:r>
              <a:rPr lang="ru-RU" sz="1400" dirty="0"/>
              <a:t>г.</a:t>
            </a:r>
            <a:r>
              <a:rPr lang="en-US" sz="1400" dirty="0"/>
              <a:t>, </a:t>
            </a:r>
            <a:r>
              <a:rPr lang="ru-RU" sz="1400" dirty="0"/>
              <a:t>ПИЯФ, Гатчина</a:t>
            </a:r>
          </a:p>
        </p:txBody>
      </p:sp>
      <p:sp>
        <p:nvSpPr>
          <p:cNvPr id="42" name="Rectangle 13"/>
          <p:cNvSpPr>
            <a:spLocks noChangeArrowheads="1"/>
          </p:cNvSpPr>
          <p:nvPr/>
        </p:nvSpPr>
        <p:spPr bwMode="auto">
          <a:xfrm>
            <a:off x="323850" y="1693387"/>
            <a:ext cx="8496300" cy="1477328"/>
          </a:xfrm>
          <a:prstGeom prst="rect">
            <a:avLst/>
          </a:prstGeom>
          <a:noFill/>
          <a:ln w="9525">
            <a:noFill/>
            <a:miter lim="800000"/>
            <a:headEnd/>
            <a:tailEnd/>
          </a:ln>
          <a:effectLst/>
        </p:spPr>
        <p:txBody>
          <a:bodyPr anchor="ctr">
            <a:spAutoFit/>
          </a:bodyPr>
          <a:lstStyle/>
          <a:p>
            <a:pPr algn="ctr"/>
            <a:r>
              <a:rPr lang="ru-RU" sz="3000" b="1" dirty="0" err="1" smtClean="0">
                <a:solidFill>
                  <a:srgbClr val="C00000"/>
                </a:solidFill>
                <a:effectLst>
                  <a:outerShdw blurRad="38100" dist="38100" dir="2700000" algn="tl">
                    <a:srgbClr val="000000">
                      <a:alpha val="43137"/>
                    </a:srgbClr>
                  </a:outerShdw>
                </a:effectLst>
              </a:rPr>
              <a:t>Дифрактометр</a:t>
            </a:r>
            <a:r>
              <a:rPr lang="ru-RU" sz="3000" b="1" dirty="0" smtClean="0">
                <a:solidFill>
                  <a:srgbClr val="C00000"/>
                </a:solidFill>
                <a:effectLst>
                  <a:outerShdw blurRad="38100" dist="38100" dir="2700000" algn="tl">
                    <a:srgbClr val="000000">
                      <a:alpha val="43137"/>
                    </a:srgbClr>
                  </a:outerShdw>
                </a:effectLst>
              </a:rPr>
              <a:t> </a:t>
            </a:r>
            <a:r>
              <a:rPr lang="ru-RU" sz="3000" b="1" dirty="0">
                <a:solidFill>
                  <a:srgbClr val="C00000"/>
                </a:solidFill>
                <a:effectLst>
                  <a:outerShdw blurRad="38100" dist="38100" dir="2700000" algn="tl">
                    <a:srgbClr val="000000">
                      <a:alpha val="43137"/>
                    </a:srgbClr>
                  </a:outerShdw>
                </a:effectLst>
              </a:rPr>
              <a:t>FSS на реакторе ИБР-2: первые эксперименты и перспективы </a:t>
            </a:r>
            <a:r>
              <a:rPr lang="ru-RU" sz="3000" b="1" dirty="0" smtClean="0">
                <a:solidFill>
                  <a:srgbClr val="C00000"/>
                </a:solidFill>
                <a:effectLst>
                  <a:outerShdw blurRad="38100" dist="38100" dir="2700000" algn="tl">
                    <a:srgbClr val="000000">
                      <a:alpha val="43137"/>
                    </a:srgbClr>
                  </a:outerShdw>
                </a:effectLst>
              </a:rPr>
              <a:t>развития</a:t>
            </a:r>
            <a:endParaRPr lang="en-US" sz="3000" b="1" dirty="0">
              <a:solidFill>
                <a:srgbClr val="C00000"/>
              </a:solidFill>
              <a:effectLst>
                <a:outerShdw blurRad="38100" dist="38100" dir="2700000" algn="tl">
                  <a:srgbClr val="000000">
                    <a:alpha val="43137"/>
                  </a:srgbClr>
                </a:outerShdw>
              </a:effectLst>
              <a:cs typeface="Arial" pitchFamily="34" charset="0"/>
            </a:endParaRPr>
          </a:p>
        </p:txBody>
      </p:sp>
      <p:sp>
        <p:nvSpPr>
          <p:cNvPr id="2" name="Rectangle 13"/>
          <p:cNvSpPr>
            <a:spLocks noChangeArrowheads="1"/>
          </p:cNvSpPr>
          <p:nvPr/>
        </p:nvSpPr>
        <p:spPr bwMode="auto">
          <a:xfrm>
            <a:off x="1000100" y="3416469"/>
            <a:ext cx="7143799" cy="1015663"/>
          </a:xfrm>
          <a:prstGeom prst="rect">
            <a:avLst/>
          </a:prstGeom>
          <a:noFill/>
          <a:ln w="9525">
            <a:noFill/>
            <a:miter lim="800000"/>
            <a:headEnd/>
            <a:tailEnd/>
          </a:ln>
          <a:effectLst/>
        </p:spPr>
        <p:txBody>
          <a:bodyPr wrap="square" anchor="ctr">
            <a:spAutoFit/>
          </a:bodyPr>
          <a:lstStyle/>
          <a:p>
            <a:pPr algn="ctr"/>
            <a:r>
              <a:rPr lang="ru-RU" sz="2000" b="1" u="sng" dirty="0">
                <a:solidFill>
                  <a:schemeClr val="tx2"/>
                </a:solidFill>
                <a:cs typeface="Arial" pitchFamily="34" charset="0"/>
              </a:rPr>
              <a:t>А.А. Круглов</a:t>
            </a:r>
            <a:r>
              <a:rPr lang="ru-RU" sz="2000" b="1" dirty="0">
                <a:solidFill>
                  <a:schemeClr val="tx2"/>
                </a:solidFill>
                <a:cs typeface="Arial" pitchFamily="34" charset="0"/>
              </a:rPr>
              <a:t>, Г.Д. </a:t>
            </a:r>
            <a:r>
              <a:rPr lang="ru-RU" sz="2000" b="1" dirty="0" err="1">
                <a:solidFill>
                  <a:schemeClr val="tx2"/>
                </a:solidFill>
                <a:cs typeface="Arial" pitchFamily="34" charset="0"/>
              </a:rPr>
              <a:t>Бокучава</a:t>
            </a:r>
            <a:r>
              <a:rPr lang="ru-RU" sz="2000" b="1" dirty="0">
                <a:solidFill>
                  <a:schemeClr val="tx2"/>
                </a:solidFill>
                <a:cs typeface="Arial" pitchFamily="34" charset="0"/>
              </a:rPr>
              <a:t>, В.В. Журавлев,</a:t>
            </a:r>
          </a:p>
          <a:p>
            <a:pPr algn="ctr"/>
            <a:r>
              <a:rPr lang="ru-RU" sz="2000" b="1" dirty="0">
                <a:solidFill>
                  <a:schemeClr val="tx2"/>
                </a:solidFill>
                <a:cs typeface="Arial" pitchFamily="34" charset="0"/>
              </a:rPr>
              <a:t>А.П. </a:t>
            </a:r>
            <a:r>
              <a:rPr lang="ru-RU" sz="2000" b="1" dirty="0" smtClean="0">
                <a:solidFill>
                  <a:schemeClr val="tx2"/>
                </a:solidFill>
                <a:cs typeface="Arial" pitchFamily="34" charset="0"/>
              </a:rPr>
              <a:t>Булкин, </a:t>
            </a:r>
            <a:r>
              <a:rPr lang="ru-RU" sz="2000" b="1" dirty="0" smtClean="0">
                <a:solidFill>
                  <a:schemeClr val="tx2"/>
                </a:solidFill>
              </a:rPr>
              <a:t>Е.Н. Медведев, </a:t>
            </a:r>
            <a:r>
              <a:rPr lang="ru-RU" sz="2000" b="1" dirty="0" smtClean="0">
                <a:solidFill>
                  <a:schemeClr val="tx2"/>
                </a:solidFill>
                <a:cs typeface="Arial" pitchFamily="34" charset="0"/>
              </a:rPr>
              <a:t>А.А. Кустов, </a:t>
            </a:r>
            <a:r>
              <a:rPr lang="ru-RU" sz="2000" b="1" dirty="0">
                <a:solidFill>
                  <a:schemeClr val="tx2"/>
                </a:solidFill>
                <a:cs typeface="Arial" pitchFamily="34" charset="0"/>
              </a:rPr>
              <a:t>А.П. </a:t>
            </a:r>
            <a:r>
              <a:rPr lang="ru-RU" sz="2000" b="1" dirty="0" smtClean="0">
                <a:solidFill>
                  <a:schemeClr val="tx2"/>
                </a:solidFill>
                <a:cs typeface="Arial" pitchFamily="34" charset="0"/>
              </a:rPr>
              <a:t>Сиротин, </a:t>
            </a:r>
          </a:p>
          <a:p>
            <a:pPr algn="ctr"/>
            <a:r>
              <a:rPr lang="ru-RU" sz="2000" b="1" dirty="0" smtClean="0">
                <a:solidFill>
                  <a:schemeClr val="tx2"/>
                </a:solidFill>
                <a:cs typeface="Arial" pitchFamily="34" charset="0"/>
              </a:rPr>
              <a:t>А.Н. </a:t>
            </a:r>
            <a:r>
              <a:rPr lang="ru-RU" sz="2000" b="1" dirty="0" err="1" smtClean="0">
                <a:solidFill>
                  <a:schemeClr val="tx2"/>
                </a:solidFill>
                <a:cs typeface="Arial" pitchFamily="34" charset="0"/>
              </a:rPr>
              <a:t>Черников</a:t>
            </a:r>
            <a:r>
              <a:rPr lang="ru-RU" sz="2000" b="1" dirty="0" smtClean="0">
                <a:solidFill>
                  <a:schemeClr val="tx2"/>
                </a:solidFill>
                <a:cs typeface="Arial" pitchFamily="34" charset="0"/>
              </a:rPr>
              <a:t>, А.В. </a:t>
            </a:r>
            <a:r>
              <a:rPr lang="ru-RU" sz="2000" b="1" dirty="0" err="1" smtClean="0">
                <a:solidFill>
                  <a:schemeClr val="tx2"/>
                </a:solidFill>
                <a:cs typeface="Arial" pitchFamily="34" charset="0"/>
              </a:rPr>
              <a:t>Чураков</a:t>
            </a:r>
            <a:endParaRPr lang="en-US" sz="2000" b="1" dirty="0">
              <a:solidFill>
                <a:schemeClr val="tx2"/>
              </a:solidFill>
              <a:cs typeface="Arial" pitchFamily="34" charset="0"/>
            </a:endParaRPr>
          </a:p>
        </p:txBody>
      </p:sp>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2192338" y="0"/>
            <a:ext cx="4537075" cy="646331"/>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lgn="ctr"/>
            <a:r>
              <a:rPr lang="ru-RU" b="1" dirty="0" smtClean="0">
                <a:solidFill>
                  <a:srgbClr val="000000"/>
                </a:solidFill>
              </a:rPr>
              <a:t>Результаты измерений точечным</a:t>
            </a:r>
            <a:endParaRPr lang="en-US" b="1" dirty="0" smtClean="0">
              <a:solidFill>
                <a:srgbClr val="000000"/>
              </a:solidFill>
            </a:endParaRPr>
          </a:p>
          <a:p>
            <a:pPr algn="ctr"/>
            <a:r>
              <a:rPr lang="ru-RU" b="1" dirty="0" smtClean="0">
                <a:solidFill>
                  <a:srgbClr val="000000"/>
                </a:solidFill>
              </a:rPr>
              <a:t> </a:t>
            </a:r>
            <a:r>
              <a:rPr lang="en-US" b="1" dirty="0" smtClean="0">
                <a:solidFill>
                  <a:srgbClr val="000000"/>
                </a:solidFill>
              </a:rPr>
              <a:t>He3-</a:t>
            </a:r>
            <a:r>
              <a:rPr lang="ru-RU" b="1" dirty="0" smtClean="0">
                <a:solidFill>
                  <a:srgbClr val="000000"/>
                </a:solidFill>
              </a:rPr>
              <a:t>детектором</a:t>
            </a:r>
            <a:endParaRPr lang="en-GB" dirty="0">
              <a:solidFill>
                <a:srgbClr val="000000"/>
              </a:solidFill>
            </a:endParaRPr>
          </a:p>
        </p:txBody>
      </p:sp>
      <p:pic>
        <p:nvPicPr>
          <p:cNvPr id="2050" name="Picture 2" descr="I:\FSS\Present\FSS_VAN.jpg"/>
          <p:cNvPicPr>
            <a:picLocks noChangeAspect="1" noChangeArrowheads="1"/>
          </p:cNvPicPr>
          <p:nvPr/>
        </p:nvPicPr>
        <p:blipFill>
          <a:blip r:embed="rId3" cstate="print"/>
          <a:stretch>
            <a:fillRect/>
          </a:stretch>
        </p:blipFill>
        <p:spPr bwMode="auto">
          <a:xfrm>
            <a:off x="540000" y="933385"/>
            <a:ext cx="3998298" cy="3059642"/>
          </a:xfrm>
          <a:prstGeom prst="rect">
            <a:avLst/>
          </a:prstGeom>
          <a:noFill/>
          <a:ln>
            <a:solidFill>
              <a:schemeClr val="tx2"/>
            </a:solidFill>
          </a:ln>
          <a:effectLst>
            <a:outerShdw blurRad="50800" dist="38100" dir="2700000" algn="tl" rotWithShape="0">
              <a:prstClr val="black">
                <a:alpha val="40000"/>
              </a:prstClr>
            </a:outerShdw>
          </a:effectLst>
        </p:spPr>
      </p:pic>
      <p:pic>
        <p:nvPicPr>
          <p:cNvPr id="2051" name="Picture 3" descr="I:\FSS\Present\FSS_Fe_LM20.jpg"/>
          <p:cNvPicPr>
            <a:picLocks noChangeAspect="1" noChangeArrowheads="1"/>
          </p:cNvPicPr>
          <p:nvPr/>
        </p:nvPicPr>
        <p:blipFill>
          <a:blip r:embed="rId4" cstate="print"/>
          <a:stretch>
            <a:fillRect/>
          </a:stretch>
        </p:blipFill>
        <p:spPr bwMode="auto">
          <a:xfrm>
            <a:off x="4680000" y="933385"/>
            <a:ext cx="3998298" cy="3059642"/>
          </a:xfrm>
          <a:prstGeom prst="rect">
            <a:avLst/>
          </a:prstGeom>
          <a:noFill/>
          <a:ln>
            <a:solidFill>
              <a:schemeClr val="tx2"/>
            </a:solidFill>
          </a:ln>
          <a:effectLst>
            <a:outerShdw blurRad="50800" dist="38100" dir="2700000" algn="tl" rotWithShape="0">
              <a:prstClr val="black">
                <a:alpha val="40000"/>
              </a:prstClr>
            </a:outerShdw>
          </a:effectLst>
        </p:spPr>
      </p:pic>
      <p:sp>
        <p:nvSpPr>
          <p:cNvPr id="7" name="Прямоугольник 5"/>
          <p:cNvSpPr>
            <a:spLocks noChangeArrowheads="1"/>
          </p:cNvSpPr>
          <p:nvPr/>
        </p:nvSpPr>
        <p:spPr bwMode="auto">
          <a:xfrm>
            <a:off x="4860032" y="4129335"/>
            <a:ext cx="3672408" cy="307777"/>
          </a:xfrm>
          <a:prstGeom prst="rect">
            <a:avLst/>
          </a:prstGeom>
          <a:noFill/>
          <a:ln w="9525">
            <a:noFill/>
            <a:miter lim="800000"/>
            <a:headEnd/>
            <a:tailEnd/>
          </a:ln>
        </p:spPr>
        <p:txBody>
          <a:bodyPr wrap="square">
            <a:spAutoFit/>
          </a:bodyPr>
          <a:lstStyle/>
          <a:p>
            <a:r>
              <a:rPr lang="en-US" sz="1400" dirty="0">
                <a:solidFill>
                  <a:schemeClr val="tx2"/>
                </a:solidFill>
              </a:rPr>
              <a:t>He3-detector, T=30 min, </a:t>
            </a:r>
            <a:r>
              <a:rPr lang="en-US" sz="1400" dirty="0" err="1">
                <a:solidFill>
                  <a:schemeClr val="tx2"/>
                </a:solidFill>
              </a:rPr>
              <a:t>Ferritic</a:t>
            </a:r>
            <a:r>
              <a:rPr lang="en-US" sz="1400" dirty="0">
                <a:solidFill>
                  <a:schemeClr val="tx2"/>
                </a:solidFill>
              </a:rPr>
              <a:t> steel LM-20</a:t>
            </a:r>
            <a:endParaRPr lang="ru-RU" sz="1400" dirty="0">
              <a:solidFill>
                <a:schemeClr val="tx2"/>
              </a:solidFill>
            </a:endParaRPr>
          </a:p>
        </p:txBody>
      </p:sp>
      <p:sp>
        <p:nvSpPr>
          <p:cNvPr id="9" name="Прямоугольник 5"/>
          <p:cNvSpPr>
            <a:spLocks noChangeArrowheads="1"/>
          </p:cNvSpPr>
          <p:nvPr/>
        </p:nvSpPr>
        <p:spPr bwMode="auto">
          <a:xfrm>
            <a:off x="1080040" y="4093751"/>
            <a:ext cx="2987904" cy="307777"/>
          </a:xfrm>
          <a:prstGeom prst="rect">
            <a:avLst/>
          </a:prstGeom>
          <a:noFill/>
          <a:ln w="9525">
            <a:noFill/>
            <a:miter lim="800000"/>
            <a:headEnd/>
            <a:tailEnd/>
          </a:ln>
        </p:spPr>
        <p:txBody>
          <a:bodyPr wrap="square">
            <a:spAutoFit/>
          </a:bodyPr>
          <a:lstStyle/>
          <a:p>
            <a:r>
              <a:rPr lang="en-US" sz="1400" dirty="0">
                <a:solidFill>
                  <a:schemeClr val="tx2"/>
                </a:solidFill>
              </a:rPr>
              <a:t>He3-detector, T=30 min, </a:t>
            </a:r>
            <a:r>
              <a:rPr lang="en-US" sz="1400" dirty="0" smtClean="0">
                <a:solidFill>
                  <a:schemeClr val="tx2"/>
                </a:solidFill>
              </a:rPr>
              <a:t>Vanadium</a:t>
            </a:r>
            <a:endParaRPr lang="ru-RU" sz="1400" dirty="0">
              <a:solidFill>
                <a:schemeClr val="tx2"/>
              </a:solidFill>
            </a:endParaRPr>
          </a:p>
        </p:txBody>
      </p:sp>
      <p:pic>
        <p:nvPicPr>
          <p:cNvPr id="2052" name="Picture 4" descr="I:\FSS\Photo\11.02.2016\20160128_131927.jpg"/>
          <p:cNvPicPr>
            <a:picLocks noChangeAspect="1" noChangeArrowheads="1"/>
          </p:cNvPicPr>
          <p:nvPr/>
        </p:nvPicPr>
        <p:blipFill>
          <a:blip r:embed="rId5" cstate="print"/>
          <a:stretch>
            <a:fillRect/>
          </a:stretch>
        </p:blipFill>
        <p:spPr bwMode="auto">
          <a:xfrm>
            <a:off x="2771800" y="4581127"/>
            <a:ext cx="3312368" cy="1863207"/>
          </a:xfrm>
          <a:prstGeom prst="rect">
            <a:avLst/>
          </a:prstGeom>
          <a:noFill/>
          <a:effectLst>
            <a:outerShdw blurRad="50800" dist="38100" dir="2700000" algn="tl" rotWithShape="0">
              <a:prstClr val="black">
                <a:alpha val="40000"/>
              </a:prstClr>
            </a:outerShdw>
          </a:effectLst>
        </p:spPr>
      </p:pic>
    </p:spTree>
  </p:cSld>
  <p:clrMapOvr>
    <a:masterClrMapping/>
  </p:clrMapOvr>
  <p:transition advTm="500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308" name="Прямоугольник 140307"/>
          <p:cNvSpPr/>
          <p:nvPr/>
        </p:nvSpPr>
        <p:spPr>
          <a:xfrm>
            <a:off x="467544" y="1657831"/>
            <a:ext cx="8424936" cy="3139321"/>
          </a:xfrm>
          <a:prstGeom prst="rect">
            <a:avLst/>
          </a:prstGeom>
        </p:spPr>
        <p:txBody>
          <a:bodyPr wrap="square">
            <a:spAutoFit/>
          </a:bodyPr>
          <a:lstStyle/>
          <a:p>
            <a:pPr marL="93663" indent="-93663"/>
            <a:r>
              <a:rPr lang="ru-RU" b="1" dirty="0">
                <a:cs typeface="Arial" pitchFamily="34" charset="0"/>
              </a:rPr>
              <a:t>Выполненные работы</a:t>
            </a:r>
            <a:r>
              <a:rPr lang="en-US" b="1" dirty="0">
                <a:cs typeface="Arial" pitchFamily="34" charset="0"/>
              </a:rPr>
              <a:t>:</a:t>
            </a:r>
          </a:p>
          <a:p>
            <a:pPr marL="93663" indent="-93663" algn="just">
              <a:buFont typeface="Times New Roman" pitchFamily="18" charset="0"/>
              <a:buChar char="-"/>
            </a:pPr>
            <a:endParaRPr lang="en-US" dirty="0">
              <a:solidFill>
                <a:srgbClr val="000000"/>
              </a:solidFill>
              <a:ea typeface="Times New Roman" pitchFamily="18" charset="0"/>
              <a:cs typeface="Arial" pitchFamily="34" charset="0"/>
            </a:endParaRPr>
          </a:p>
          <a:p>
            <a:pPr marL="342900" indent="-342900">
              <a:buAutoNum type="arabicPeriod"/>
            </a:pPr>
            <a:r>
              <a:rPr lang="ru-RU" b="1" dirty="0" smtClean="0">
                <a:cs typeface="Arial" pitchFamily="34" charset="0"/>
              </a:rPr>
              <a:t>Завершено создание основной биологической защиты</a:t>
            </a:r>
            <a:r>
              <a:rPr lang="en-US" b="1" dirty="0" smtClean="0">
                <a:cs typeface="Arial" pitchFamily="34" charset="0"/>
              </a:rPr>
              <a:t> </a:t>
            </a:r>
            <a:r>
              <a:rPr lang="ru-RU" b="1" dirty="0" smtClean="0">
                <a:cs typeface="Arial" pitchFamily="34" charset="0"/>
              </a:rPr>
              <a:t>и инфраструктуры канала.</a:t>
            </a:r>
          </a:p>
          <a:p>
            <a:pPr marL="342900" indent="-342900">
              <a:buAutoNum type="arabicPeriod"/>
            </a:pPr>
            <a:endParaRPr lang="ru-RU" b="1" dirty="0" smtClean="0">
              <a:cs typeface="Arial" pitchFamily="34" charset="0"/>
            </a:endParaRPr>
          </a:p>
          <a:p>
            <a:pPr marL="342900" indent="-342900">
              <a:buAutoNum type="arabicPeriod"/>
            </a:pPr>
            <a:r>
              <a:rPr lang="ru-RU" b="1" dirty="0" smtClean="0">
                <a:cs typeface="Arial" pitchFamily="34" charset="0"/>
              </a:rPr>
              <a:t>Завершен монтаж и </a:t>
            </a:r>
            <a:r>
              <a:rPr lang="ru-RU" b="1" dirty="0" err="1" smtClean="0">
                <a:cs typeface="Arial" pitchFamily="34" charset="0"/>
              </a:rPr>
              <a:t>вакуумирование</a:t>
            </a:r>
            <a:r>
              <a:rPr lang="ru-RU" b="1" dirty="0" smtClean="0">
                <a:cs typeface="Arial" pitchFamily="34" charset="0"/>
              </a:rPr>
              <a:t> зеркального </a:t>
            </a:r>
            <a:r>
              <a:rPr lang="ru-RU" b="1" dirty="0" err="1" smtClean="0">
                <a:cs typeface="Arial" pitchFamily="34" charset="0"/>
              </a:rPr>
              <a:t>нейтроновода</a:t>
            </a:r>
            <a:r>
              <a:rPr lang="ru-RU" b="1" dirty="0" smtClean="0">
                <a:cs typeface="Arial" pitchFamily="34" charset="0"/>
              </a:rPr>
              <a:t>. Длина 17.</a:t>
            </a:r>
            <a:r>
              <a:rPr lang="en-US" b="1" dirty="0" smtClean="0">
                <a:cs typeface="Arial" pitchFamily="34" charset="0"/>
              </a:rPr>
              <a:t>3</a:t>
            </a:r>
            <a:r>
              <a:rPr lang="ru-RU" b="1" dirty="0" smtClean="0">
                <a:cs typeface="Arial" pitchFamily="34" charset="0"/>
              </a:rPr>
              <a:t> м, радиус кривизны </a:t>
            </a:r>
            <a:r>
              <a:rPr lang="en-US" b="1" dirty="0" smtClean="0">
                <a:cs typeface="Arial" pitchFamily="34" charset="0"/>
              </a:rPr>
              <a:t>1900</a:t>
            </a:r>
            <a:r>
              <a:rPr lang="ru-RU" b="1" dirty="0" smtClean="0">
                <a:cs typeface="Arial" pitchFamily="34" charset="0"/>
              </a:rPr>
              <a:t> м, пролетная база 26.5 м, критическая длина волны 2.3 </a:t>
            </a:r>
            <a:r>
              <a:rPr lang="en-US" b="1" dirty="0" smtClean="0">
                <a:cs typeface="Arial" pitchFamily="34" charset="0"/>
              </a:rPr>
              <a:t>Å</a:t>
            </a:r>
            <a:r>
              <a:rPr lang="ru-RU" b="1" dirty="0" smtClean="0">
                <a:cs typeface="Arial" pitchFamily="34" charset="0"/>
              </a:rPr>
              <a:t>, вакуум 3Е-3 </a:t>
            </a:r>
            <a:r>
              <a:rPr lang="en-US" b="1" dirty="0" err="1" smtClean="0">
                <a:cs typeface="Arial" pitchFamily="34" charset="0"/>
              </a:rPr>
              <a:t>torr</a:t>
            </a:r>
            <a:r>
              <a:rPr lang="ru-RU" b="1" dirty="0" smtClean="0">
                <a:cs typeface="Arial" pitchFamily="34" charset="0"/>
              </a:rPr>
              <a:t>.</a:t>
            </a:r>
          </a:p>
          <a:p>
            <a:pPr marL="342900" indent="-342900">
              <a:buAutoNum type="arabicPeriod"/>
            </a:pPr>
            <a:endParaRPr lang="ru-RU" b="1" dirty="0" smtClean="0">
              <a:cs typeface="Arial" pitchFamily="34" charset="0"/>
            </a:endParaRPr>
          </a:p>
          <a:p>
            <a:pPr marL="342900" indent="-342900">
              <a:buAutoNum type="arabicPeriod"/>
            </a:pPr>
            <a:r>
              <a:rPr lang="ru-RU" b="1" dirty="0" smtClean="0">
                <a:cs typeface="Arial" pitchFamily="34" charset="0"/>
              </a:rPr>
              <a:t>Проведены измерения потока нейтронов, профиля пучка и первые тестовые эксперименты со стандартными образцами.</a:t>
            </a:r>
            <a:endParaRPr lang="en-US" b="1" dirty="0">
              <a:cs typeface="Arial" pitchFamily="34" charset="0"/>
            </a:endParaRPr>
          </a:p>
        </p:txBody>
      </p:sp>
    </p:spTree>
  </p:cSld>
  <p:clrMapOvr>
    <a:masterClrMapping/>
  </p:clrMapOvr>
  <p:transition advTm="500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1484784"/>
            <a:ext cx="8280920" cy="3416320"/>
          </a:xfrm>
          <a:prstGeom prst="rect">
            <a:avLst/>
          </a:prstGeom>
        </p:spPr>
        <p:txBody>
          <a:bodyPr wrap="square">
            <a:spAutoFit/>
          </a:bodyPr>
          <a:lstStyle/>
          <a:p>
            <a:pPr marL="93663" indent="-93663"/>
            <a:r>
              <a:rPr lang="ru-RU" b="1" dirty="0">
                <a:cs typeface="Arial" pitchFamily="34" charset="0"/>
              </a:rPr>
              <a:t>Планы на</a:t>
            </a:r>
            <a:r>
              <a:rPr lang="en-US" b="1" dirty="0">
                <a:ea typeface="Times New Roman" pitchFamily="18" charset="0"/>
                <a:cs typeface="Arial" pitchFamily="34" charset="0"/>
              </a:rPr>
              <a:t> </a:t>
            </a:r>
            <a:r>
              <a:rPr lang="en-US" b="1" dirty="0" smtClean="0">
                <a:ea typeface="Times New Roman" pitchFamily="18" charset="0"/>
                <a:cs typeface="Arial" pitchFamily="34" charset="0"/>
              </a:rPr>
              <a:t>201</a:t>
            </a:r>
            <a:r>
              <a:rPr lang="ru-RU" b="1" dirty="0" smtClean="0">
                <a:ea typeface="Times New Roman" pitchFamily="18" charset="0"/>
                <a:cs typeface="Arial" pitchFamily="34" charset="0"/>
              </a:rPr>
              <a:t>6</a:t>
            </a:r>
            <a:r>
              <a:rPr lang="en-US" b="1" dirty="0" smtClean="0">
                <a:ea typeface="Times New Roman" pitchFamily="18" charset="0"/>
                <a:cs typeface="Arial" pitchFamily="34" charset="0"/>
              </a:rPr>
              <a:t>:</a:t>
            </a:r>
            <a:endParaRPr lang="en-US" b="1" dirty="0">
              <a:ea typeface="Times New Roman" pitchFamily="18" charset="0"/>
              <a:cs typeface="Arial" pitchFamily="34" charset="0"/>
            </a:endParaRPr>
          </a:p>
          <a:p>
            <a:pPr marL="93663" indent="-93663"/>
            <a:endParaRPr lang="en-US" b="1" dirty="0">
              <a:ea typeface="Times New Roman" pitchFamily="18" charset="0"/>
              <a:cs typeface="Arial" pitchFamily="34" charset="0"/>
            </a:endParaRPr>
          </a:p>
          <a:p>
            <a:pPr marL="342900" indent="-342900">
              <a:buAutoNum type="arabicPeriod"/>
            </a:pPr>
            <a:r>
              <a:rPr lang="ru-RU" b="1" dirty="0" smtClean="0">
                <a:cs typeface="Arial" pitchFamily="34" charset="0"/>
              </a:rPr>
              <a:t>Тестирование </a:t>
            </a:r>
            <a:r>
              <a:rPr lang="ru-RU" b="1" dirty="0" err="1">
                <a:cs typeface="Arial" pitchFamily="34" charset="0"/>
              </a:rPr>
              <a:t>фурье-прерывателя</a:t>
            </a:r>
            <a:r>
              <a:rPr lang="ru-RU" b="1" dirty="0">
                <a:cs typeface="Arial" pitchFamily="34" charset="0"/>
              </a:rPr>
              <a:t> с нейтронами</a:t>
            </a:r>
            <a:r>
              <a:rPr lang="en-US" b="1" dirty="0" smtClean="0">
                <a:cs typeface="Times New Roman" pitchFamily="18" charset="0"/>
              </a:rPr>
              <a:t>.</a:t>
            </a:r>
            <a:endParaRPr lang="ru-RU" b="1" dirty="0" smtClean="0">
              <a:cs typeface="Times New Roman" pitchFamily="18" charset="0"/>
            </a:endParaRPr>
          </a:p>
          <a:p>
            <a:pPr marL="342900" indent="-342900">
              <a:buAutoNum type="arabicPeriod"/>
            </a:pPr>
            <a:endParaRPr lang="ru-RU" b="1" dirty="0" smtClean="0">
              <a:cs typeface="Times New Roman" pitchFamily="18" charset="0"/>
            </a:endParaRPr>
          </a:p>
          <a:p>
            <a:pPr marL="342900" indent="-342900">
              <a:buFontTx/>
              <a:buAutoNum type="arabicPeriod"/>
            </a:pPr>
            <a:r>
              <a:rPr lang="ru-RU" b="1" dirty="0" smtClean="0">
                <a:cs typeface="Arial" pitchFamily="34" charset="0"/>
              </a:rPr>
              <a:t>Создание дополнительной биологической защиты.</a:t>
            </a:r>
          </a:p>
          <a:p>
            <a:pPr marL="342900" indent="-342900">
              <a:buFontTx/>
              <a:buAutoNum type="arabicPeriod"/>
            </a:pPr>
            <a:endParaRPr lang="en-US" b="1" dirty="0" smtClean="0">
              <a:cs typeface="Times New Roman" pitchFamily="18" charset="0"/>
            </a:endParaRPr>
          </a:p>
          <a:p>
            <a:pPr marL="342900" indent="-342900">
              <a:buFontTx/>
              <a:buAutoNum type="arabicPeriod"/>
            </a:pPr>
            <a:r>
              <a:rPr lang="ru-RU" b="1" dirty="0" smtClean="0">
                <a:cs typeface="Arial" pitchFamily="34" charset="0"/>
              </a:rPr>
              <a:t>Установка и тестирование </a:t>
            </a:r>
            <a:r>
              <a:rPr lang="en-US" b="1" dirty="0" smtClean="0"/>
              <a:t>90°-</a:t>
            </a:r>
            <a:r>
              <a:rPr lang="ru-RU" b="1" dirty="0" smtClean="0"/>
              <a:t>детекторов и радиальных коллиматоров</a:t>
            </a:r>
            <a:r>
              <a:rPr lang="en-US" b="1" dirty="0" smtClean="0">
                <a:cs typeface="Times New Roman" pitchFamily="18" charset="0"/>
              </a:rPr>
              <a:t>.</a:t>
            </a:r>
            <a:endParaRPr lang="ru-RU" b="1" dirty="0" smtClean="0">
              <a:cs typeface="Times New Roman" pitchFamily="18" charset="0"/>
            </a:endParaRPr>
          </a:p>
          <a:p>
            <a:pPr marL="342900" indent="-342900">
              <a:buFontTx/>
              <a:buAutoNum type="arabicPeriod"/>
            </a:pPr>
            <a:endParaRPr lang="ru-RU" b="1" dirty="0" smtClean="0">
              <a:cs typeface="Arial" pitchFamily="34" charset="0"/>
            </a:endParaRPr>
          </a:p>
          <a:p>
            <a:pPr marL="342900" indent="-342900">
              <a:buFontTx/>
              <a:buAutoNum type="arabicPeriod"/>
            </a:pPr>
            <a:r>
              <a:rPr lang="ru-RU" b="1" dirty="0" smtClean="0">
                <a:cs typeface="Arial" pitchFamily="34" charset="0"/>
              </a:rPr>
              <a:t>Монтаж электроники.</a:t>
            </a:r>
          </a:p>
          <a:p>
            <a:pPr marL="342900" indent="-342900">
              <a:buFontTx/>
              <a:buAutoNum type="arabicPeriod"/>
            </a:pPr>
            <a:endParaRPr lang="en-US" b="1" dirty="0" smtClean="0">
              <a:cs typeface="Arial" pitchFamily="34" charset="0"/>
            </a:endParaRPr>
          </a:p>
          <a:p>
            <a:pPr marL="342900" indent="-342900">
              <a:buFontTx/>
              <a:buAutoNum type="arabicPeriod"/>
            </a:pPr>
            <a:r>
              <a:rPr lang="ru-RU" b="1" dirty="0" smtClean="0">
                <a:cs typeface="Arial" pitchFamily="34" charset="0"/>
              </a:rPr>
              <a:t>Первые измерения</a:t>
            </a:r>
            <a:r>
              <a:rPr lang="en-US" b="1" dirty="0" smtClean="0">
                <a:cs typeface="Arial" pitchFamily="34" charset="0"/>
              </a:rPr>
              <a:t> </a:t>
            </a:r>
            <a:r>
              <a:rPr lang="ru-RU" b="1" dirty="0" smtClean="0">
                <a:cs typeface="Arial" pitchFamily="34" charset="0"/>
              </a:rPr>
              <a:t>в высоком разрешении.</a:t>
            </a:r>
            <a:endParaRPr lang="en-US" b="1" dirty="0" smtClean="0">
              <a:cs typeface="Times New Roman" pitchFamily="18" charset="0"/>
            </a:endParaRPr>
          </a:p>
        </p:txBody>
      </p:sp>
    </p:spTree>
  </p:cSld>
  <p:clrMapOvr>
    <a:masterClrMapping/>
  </p:clrMapOvr>
  <p:transition advTm="500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3"/>
          <p:cNvSpPr>
            <a:spLocks noChangeArrowheads="1"/>
          </p:cNvSpPr>
          <p:nvPr/>
        </p:nvSpPr>
        <p:spPr bwMode="auto">
          <a:xfrm>
            <a:off x="323850" y="2214554"/>
            <a:ext cx="8496300" cy="1015663"/>
          </a:xfrm>
          <a:prstGeom prst="rect">
            <a:avLst/>
          </a:prstGeom>
          <a:noFill/>
          <a:ln w="9525">
            <a:noFill/>
            <a:miter lim="800000"/>
            <a:headEnd/>
            <a:tailEnd/>
          </a:ln>
          <a:effectLst/>
        </p:spPr>
        <p:txBody>
          <a:bodyPr anchor="ctr">
            <a:spAutoFit/>
          </a:bodyPr>
          <a:lstStyle/>
          <a:p>
            <a:pPr algn="ctr"/>
            <a:r>
              <a:rPr lang="ru-RU" sz="3000" b="1" dirty="0" smtClean="0">
                <a:solidFill>
                  <a:schemeClr val="tx2"/>
                </a:solidFill>
                <a:effectLst>
                  <a:outerShdw blurRad="38100" dist="38100" dir="2700000" algn="tl">
                    <a:srgbClr val="000000">
                      <a:alpha val="43137"/>
                    </a:srgbClr>
                  </a:outerShdw>
                </a:effectLst>
              </a:rPr>
              <a:t>Некоторые примеры возможных исследований</a:t>
            </a:r>
            <a:endParaRPr lang="en-US" sz="3000" b="1" dirty="0">
              <a:solidFill>
                <a:schemeClr val="tx2"/>
              </a:solidFill>
              <a:effectLst>
                <a:outerShdw blurRad="38100" dist="38100" dir="2700000" algn="tl">
                  <a:srgbClr val="000000">
                    <a:alpha val="43137"/>
                  </a:srgbClr>
                </a:outerShdw>
              </a:effectLst>
              <a:cs typeface="Arial" pitchFamily="34" charset="0"/>
            </a:endParaRPr>
          </a:p>
        </p:txBody>
      </p:sp>
    </p:spTree>
  </p:cSld>
  <p:clrMapOvr>
    <a:masterClrMapping/>
  </p:clrMapOvr>
  <p:transition spd="slow" advClick="0" advTm="5000">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3" descr="p1010027"/>
          <p:cNvPicPr>
            <a:picLocks noChangeAspect="1" noChangeArrowheads="1"/>
          </p:cNvPicPr>
          <p:nvPr/>
        </p:nvPicPr>
        <p:blipFill>
          <a:blip r:embed="rId3" cstate="print">
            <a:lum contrast="12000"/>
          </a:blip>
          <a:srcRect t="175" b="175"/>
          <a:stretch>
            <a:fillRect/>
          </a:stretch>
        </p:blipFill>
        <p:spPr bwMode="auto">
          <a:xfrm>
            <a:off x="5357813" y="3643313"/>
            <a:ext cx="3008312" cy="1857375"/>
          </a:xfrm>
          <a:prstGeom prst="rect">
            <a:avLst/>
          </a:prstGeom>
          <a:noFill/>
          <a:ln w="9525">
            <a:noFill/>
            <a:miter lim="800000"/>
            <a:headEnd/>
            <a:tailEnd/>
          </a:ln>
        </p:spPr>
      </p:pic>
      <p:sp>
        <p:nvSpPr>
          <p:cNvPr id="8" name="Rectangle 16"/>
          <p:cNvSpPr>
            <a:spLocks noChangeArrowheads="1"/>
          </p:cNvSpPr>
          <p:nvPr/>
        </p:nvSpPr>
        <p:spPr bwMode="auto">
          <a:xfrm>
            <a:off x="2071670" y="5357826"/>
            <a:ext cx="2357437" cy="646113"/>
          </a:xfrm>
          <a:prstGeom prst="rect">
            <a:avLst/>
          </a:prstGeom>
          <a:noFill/>
          <a:ln w="9525">
            <a:noFill/>
            <a:miter lim="800000"/>
            <a:headEnd/>
            <a:tailEnd/>
          </a:ln>
          <a:effectLst/>
        </p:spPr>
        <p:txBody>
          <a:bodyPr>
            <a:spAutoFit/>
          </a:bodyPr>
          <a:lstStyle/>
          <a:p>
            <a:pPr>
              <a:defRPr/>
            </a:pPr>
            <a:r>
              <a:rPr lang="en-US" sz="1200" b="1" dirty="0">
                <a:effectLst>
                  <a:outerShdw blurRad="38100" dist="38100" dir="2700000" algn="tl">
                    <a:srgbClr val="000000">
                      <a:alpha val="43137"/>
                    </a:srgbClr>
                  </a:outerShdw>
                </a:effectLst>
                <a:latin typeface="Arial" charset="0"/>
              </a:rPr>
              <a:t>The map of axial strain tensor component in steel part of bimetallic adapter</a:t>
            </a:r>
            <a:endParaRPr lang="ru-RU" sz="1200" b="1" dirty="0">
              <a:effectLst>
                <a:outerShdw blurRad="38100" dist="38100" dir="2700000" algn="tl">
                  <a:srgbClr val="000000">
                    <a:alpha val="43137"/>
                  </a:srgbClr>
                </a:outerShdw>
              </a:effectLst>
              <a:latin typeface="Arial" charset="0"/>
            </a:endParaRPr>
          </a:p>
        </p:txBody>
      </p:sp>
      <p:sp>
        <p:nvSpPr>
          <p:cNvPr id="10" name="Text Box 7"/>
          <p:cNvSpPr txBox="1">
            <a:spLocks noChangeArrowheads="1"/>
          </p:cNvSpPr>
          <p:nvPr/>
        </p:nvSpPr>
        <p:spPr bwMode="auto">
          <a:xfrm>
            <a:off x="5357843" y="5572140"/>
            <a:ext cx="3500437" cy="646112"/>
          </a:xfrm>
          <a:prstGeom prst="rect">
            <a:avLst/>
          </a:prstGeom>
          <a:noFill/>
          <a:ln w="9525">
            <a:noFill/>
            <a:miter lim="800000"/>
            <a:headEnd/>
            <a:tailEnd/>
          </a:ln>
          <a:effectLst/>
        </p:spPr>
        <p:txBody>
          <a:bodyPr anchor="b">
            <a:spAutoFit/>
          </a:bodyPr>
          <a:lstStyle/>
          <a:p>
            <a:pPr>
              <a:defRPr/>
            </a:pPr>
            <a:r>
              <a:rPr lang="en-US" sz="1200" b="1" dirty="0">
                <a:effectLst>
                  <a:outerShdw blurRad="38100" dist="38100" dir="2700000" algn="tl">
                    <a:srgbClr val="000000">
                      <a:alpha val="43137"/>
                    </a:srgbClr>
                  </a:outerShdw>
                </a:effectLst>
                <a:cs typeface="Arial" pitchFamily="34" charset="0"/>
              </a:rPr>
              <a:t>Bimetallic steel-zirconium adapter wall investigated on the HRFD neutron </a:t>
            </a:r>
            <a:r>
              <a:rPr lang="en-US" sz="1200" b="1" dirty="0" err="1">
                <a:effectLst>
                  <a:outerShdw blurRad="38100" dist="38100" dir="2700000" algn="tl">
                    <a:srgbClr val="000000">
                      <a:alpha val="43137"/>
                    </a:srgbClr>
                  </a:outerShdw>
                </a:effectLst>
                <a:cs typeface="Arial" pitchFamily="34" charset="0"/>
              </a:rPr>
              <a:t>diffractometer</a:t>
            </a:r>
            <a:endParaRPr lang="ru-RU" sz="1200" b="1" dirty="0">
              <a:effectLst>
                <a:outerShdw blurRad="38100" dist="38100" dir="2700000" algn="tl">
                  <a:srgbClr val="000000">
                    <a:alpha val="43137"/>
                  </a:srgbClr>
                </a:outerShdw>
              </a:effectLst>
              <a:cs typeface="Arial" pitchFamily="34" charset="0"/>
            </a:endParaRPr>
          </a:p>
        </p:txBody>
      </p:sp>
      <p:sp>
        <p:nvSpPr>
          <p:cNvPr id="11" name="Text Box 6"/>
          <p:cNvSpPr txBox="1">
            <a:spLocks noChangeArrowheads="1"/>
          </p:cNvSpPr>
          <p:nvPr/>
        </p:nvSpPr>
        <p:spPr bwMode="auto">
          <a:xfrm>
            <a:off x="5000625" y="2857500"/>
            <a:ext cx="3429000" cy="461963"/>
          </a:xfrm>
          <a:prstGeom prst="rect">
            <a:avLst/>
          </a:prstGeom>
          <a:noFill/>
          <a:ln w="9525">
            <a:noFill/>
            <a:miter lim="800000"/>
            <a:headEnd/>
            <a:tailEnd/>
          </a:ln>
          <a:effectLst/>
        </p:spPr>
        <p:txBody>
          <a:bodyPr anchor="b">
            <a:spAutoFit/>
          </a:bodyPr>
          <a:lstStyle/>
          <a:p>
            <a:pPr algn="ctr">
              <a:defRPr/>
            </a:pPr>
            <a:r>
              <a:rPr lang="en-US" sz="1200" b="1" dirty="0">
                <a:effectLst>
                  <a:outerShdw blurRad="38100" dist="38100" dir="2700000" algn="tl">
                    <a:srgbClr val="000000">
                      <a:alpha val="43137"/>
                    </a:srgbClr>
                  </a:outerShdw>
                </a:effectLst>
                <a:cs typeface="Arial" pitchFamily="34" charset="0"/>
              </a:rPr>
              <a:t>Cross-section of bimetallic steel-zirconium adapter used in RBMK reactor components</a:t>
            </a:r>
            <a:endParaRPr lang="ru-RU" sz="1200" b="1" dirty="0">
              <a:effectLst>
                <a:outerShdw blurRad="38100" dist="38100" dir="2700000" algn="tl">
                  <a:srgbClr val="000000">
                    <a:alpha val="43137"/>
                  </a:srgbClr>
                </a:outerShdw>
              </a:effectLst>
              <a:cs typeface="Arial" pitchFamily="34" charset="0"/>
            </a:endParaRPr>
          </a:p>
        </p:txBody>
      </p:sp>
      <p:sp>
        <p:nvSpPr>
          <p:cNvPr id="12" name="Text Box 8"/>
          <p:cNvSpPr txBox="1">
            <a:spLocks noChangeArrowheads="1"/>
          </p:cNvSpPr>
          <p:nvPr/>
        </p:nvSpPr>
        <p:spPr bwMode="auto">
          <a:xfrm>
            <a:off x="5357813" y="3714750"/>
            <a:ext cx="592137" cy="307975"/>
          </a:xfrm>
          <a:prstGeom prst="rect">
            <a:avLst/>
          </a:prstGeom>
          <a:noFill/>
          <a:ln w="9525">
            <a:noFill/>
            <a:miter lim="800000"/>
            <a:headEnd/>
            <a:tailEnd/>
          </a:ln>
          <a:effectLst/>
        </p:spPr>
        <p:txBody>
          <a:bodyPr anchor="b">
            <a:spAutoFit/>
          </a:bodyPr>
          <a:lstStyle/>
          <a:p>
            <a:pPr>
              <a:defRPr/>
            </a:pPr>
            <a:r>
              <a:rPr lang="en-US" sz="1400" b="1" dirty="0">
                <a:latin typeface="+mj-lt"/>
                <a:cs typeface="Times New Roman" pitchFamily="18" charset="0"/>
              </a:rPr>
              <a:t>steel</a:t>
            </a:r>
            <a:endParaRPr lang="ru-RU" sz="1400" b="1" dirty="0">
              <a:latin typeface="+mj-lt"/>
              <a:cs typeface="Times New Roman" pitchFamily="18" charset="0"/>
            </a:endParaRPr>
          </a:p>
        </p:txBody>
      </p:sp>
      <p:sp>
        <p:nvSpPr>
          <p:cNvPr id="14" name="Line 10"/>
          <p:cNvSpPr>
            <a:spLocks noChangeShapeType="1"/>
          </p:cNvSpPr>
          <p:nvPr/>
        </p:nvSpPr>
        <p:spPr bwMode="auto">
          <a:xfrm>
            <a:off x="5715000" y="4000500"/>
            <a:ext cx="928688" cy="642938"/>
          </a:xfrm>
          <a:prstGeom prst="line">
            <a:avLst/>
          </a:prstGeom>
          <a:noFill/>
          <a:ln w="19050">
            <a:solidFill>
              <a:srgbClr val="FF0000"/>
            </a:solidFill>
            <a:round/>
            <a:headEnd/>
            <a:tailEnd type="triangle" w="med" len="med"/>
          </a:ln>
          <a:effectLst/>
        </p:spPr>
        <p:txBody>
          <a:bodyPr anchor="b">
            <a:spAutoFit/>
          </a:bodyPr>
          <a:lstStyle/>
          <a:p>
            <a:pPr>
              <a:defRPr/>
            </a:pPr>
            <a:endParaRPr lang="ru-RU" sz="1400">
              <a:latin typeface="+mj-lt"/>
            </a:endParaRPr>
          </a:p>
        </p:txBody>
      </p:sp>
      <p:pic>
        <p:nvPicPr>
          <p:cNvPr id="2058" name="Picture 6"/>
          <p:cNvPicPr>
            <a:picLocks noChangeAspect="1" noChangeArrowheads="1"/>
          </p:cNvPicPr>
          <p:nvPr/>
        </p:nvPicPr>
        <p:blipFill>
          <a:blip r:embed="rId4" cstate="print"/>
          <a:srcRect/>
          <a:stretch>
            <a:fillRect/>
          </a:stretch>
        </p:blipFill>
        <p:spPr bwMode="auto">
          <a:xfrm>
            <a:off x="336550" y="214313"/>
            <a:ext cx="3752850" cy="2428875"/>
          </a:xfrm>
          <a:prstGeom prst="rect">
            <a:avLst/>
          </a:prstGeom>
          <a:noFill/>
          <a:ln w="9525">
            <a:noFill/>
            <a:miter lim="800000"/>
            <a:headEnd/>
            <a:tailEnd/>
          </a:ln>
        </p:spPr>
      </p:pic>
      <p:sp>
        <p:nvSpPr>
          <p:cNvPr id="18" name="Прямоугольник 17"/>
          <p:cNvSpPr/>
          <p:nvPr/>
        </p:nvSpPr>
        <p:spPr>
          <a:xfrm>
            <a:off x="0" y="2714625"/>
            <a:ext cx="4572000" cy="646113"/>
          </a:xfrm>
          <a:prstGeom prst="rect">
            <a:avLst/>
          </a:prstGeom>
        </p:spPr>
        <p:txBody>
          <a:bodyPr>
            <a:spAutoFit/>
          </a:bodyPr>
          <a:lstStyle/>
          <a:p>
            <a:pPr>
              <a:defRPr/>
            </a:pPr>
            <a:r>
              <a:rPr lang="en-US" sz="1200" b="1" dirty="0">
                <a:effectLst>
                  <a:outerShdw blurRad="38100" dist="38100" dir="2700000" algn="tl">
                    <a:srgbClr val="000000">
                      <a:alpha val="43137"/>
                    </a:srgbClr>
                  </a:outerShdw>
                </a:effectLst>
                <a:latin typeface="Arial" charset="0"/>
              </a:rPr>
              <a:t>Kursk nuclear power station (built in 1985):</a:t>
            </a:r>
            <a:r>
              <a:rPr lang="ru-RU" sz="1200" b="1" dirty="0">
                <a:effectLst>
                  <a:outerShdw blurRad="38100" dist="38100" dir="2700000" algn="tl">
                    <a:srgbClr val="000000">
                      <a:alpha val="43137"/>
                    </a:srgbClr>
                  </a:outerShdw>
                </a:effectLst>
                <a:latin typeface="Arial" charset="0"/>
              </a:rPr>
              <a:t> </a:t>
            </a:r>
            <a:r>
              <a:rPr lang="en-US" sz="1200" b="1" dirty="0">
                <a:effectLst>
                  <a:outerShdw blurRad="38100" dist="38100" dir="2700000" algn="tl">
                    <a:srgbClr val="000000">
                      <a:alpha val="43137"/>
                    </a:srgbClr>
                  </a:outerShdw>
                </a:effectLst>
                <a:latin typeface="Arial" charset="0"/>
              </a:rPr>
              <a:t>power</a:t>
            </a:r>
            <a:r>
              <a:rPr lang="ru-RU" sz="1200" b="1" dirty="0">
                <a:effectLst>
                  <a:outerShdw blurRad="38100" dist="38100" dir="2700000" algn="tl">
                    <a:srgbClr val="000000">
                      <a:alpha val="43137"/>
                    </a:srgbClr>
                  </a:outerShdw>
                </a:effectLst>
                <a:latin typeface="Arial" charset="0"/>
              </a:rPr>
              <a:t> </a:t>
            </a:r>
            <a:r>
              <a:rPr lang="en-US" sz="1200" b="1" dirty="0">
                <a:effectLst>
                  <a:outerShdw blurRad="38100" dist="38100" dir="2700000" algn="tl">
                    <a:srgbClr val="000000">
                      <a:alpha val="43137"/>
                    </a:srgbClr>
                  </a:outerShdw>
                </a:effectLst>
                <a:latin typeface="Arial" charset="0"/>
              </a:rPr>
              <a:t>- </a:t>
            </a:r>
            <a:r>
              <a:rPr lang="ru-RU" sz="1200" b="1" dirty="0">
                <a:effectLst>
                  <a:outerShdw blurRad="38100" dist="38100" dir="2700000" algn="tl">
                    <a:srgbClr val="000000">
                      <a:alpha val="43137"/>
                    </a:srgbClr>
                  </a:outerShdw>
                </a:effectLst>
                <a:latin typeface="Arial" charset="0"/>
              </a:rPr>
              <a:t>4000 </a:t>
            </a:r>
            <a:r>
              <a:rPr lang="en-US" sz="1200" b="1" dirty="0">
                <a:effectLst>
                  <a:outerShdw blurRad="38100" dist="38100" dir="2700000" algn="tl">
                    <a:srgbClr val="000000">
                      <a:alpha val="43137"/>
                    </a:srgbClr>
                  </a:outerShdw>
                </a:effectLst>
                <a:latin typeface="Arial" charset="0"/>
              </a:rPr>
              <a:t>MW,</a:t>
            </a:r>
            <a:r>
              <a:rPr lang="ru-RU" sz="1200" b="1" dirty="0">
                <a:effectLst>
                  <a:outerShdw blurRad="38100" dist="38100" dir="2700000" algn="tl">
                    <a:srgbClr val="000000">
                      <a:alpha val="43137"/>
                    </a:srgbClr>
                  </a:outerShdw>
                </a:effectLst>
                <a:latin typeface="Arial" charset="0"/>
              </a:rPr>
              <a:t> </a:t>
            </a:r>
            <a:r>
              <a:rPr lang="en-US" sz="1200" b="1" dirty="0">
                <a:effectLst>
                  <a:outerShdw blurRad="38100" dist="38100" dir="2700000" algn="tl">
                    <a:srgbClr val="000000">
                      <a:alpha val="43137"/>
                    </a:srgbClr>
                  </a:outerShdw>
                </a:effectLst>
                <a:latin typeface="Arial" charset="0"/>
              </a:rPr>
              <a:t>4 power units of RBMK</a:t>
            </a:r>
            <a:r>
              <a:rPr lang="ru-RU" sz="1200" b="1" dirty="0">
                <a:effectLst>
                  <a:outerShdw blurRad="38100" dist="38100" dir="2700000" algn="tl">
                    <a:srgbClr val="000000">
                      <a:alpha val="43137"/>
                    </a:srgbClr>
                  </a:outerShdw>
                </a:effectLst>
                <a:latin typeface="Arial" charset="0"/>
              </a:rPr>
              <a:t>-1000 </a:t>
            </a:r>
            <a:r>
              <a:rPr lang="en-US" sz="1200" b="1" dirty="0">
                <a:effectLst>
                  <a:outerShdw blurRad="38100" dist="38100" dir="2700000" algn="tl">
                    <a:srgbClr val="000000">
                      <a:alpha val="43137"/>
                    </a:srgbClr>
                  </a:outerShdw>
                </a:effectLst>
                <a:latin typeface="Arial" charset="0"/>
              </a:rPr>
              <a:t>type</a:t>
            </a:r>
            <a:r>
              <a:rPr lang="ru-RU" sz="1200" b="1" dirty="0">
                <a:effectLst>
                  <a:outerShdw blurRad="38100" dist="38100" dir="2700000" algn="tl">
                    <a:srgbClr val="000000">
                      <a:alpha val="43137"/>
                    </a:srgbClr>
                  </a:outerShdw>
                </a:effectLst>
                <a:latin typeface="Arial" charset="0"/>
              </a:rPr>
              <a:t>. </a:t>
            </a:r>
            <a:r>
              <a:rPr lang="en-US" sz="1200" b="1" dirty="0">
                <a:effectLst>
                  <a:outerShdw blurRad="38100" dist="38100" dir="2700000" algn="tl">
                    <a:srgbClr val="000000">
                      <a:alpha val="43137"/>
                    </a:srgbClr>
                  </a:outerShdw>
                </a:effectLst>
                <a:latin typeface="Arial" charset="0"/>
              </a:rPr>
              <a:t>Now 5</a:t>
            </a:r>
            <a:r>
              <a:rPr lang="en-US" sz="1200" b="1" baseline="30000" dirty="0">
                <a:effectLst>
                  <a:outerShdw blurRad="38100" dist="38100" dir="2700000" algn="tl">
                    <a:srgbClr val="000000">
                      <a:alpha val="43137"/>
                    </a:srgbClr>
                  </a:outerShdw>
                </a:effectLst>
                <a:latin typeface="Arial" charset="0"/>
              </a:rPr>
              <a:t>th</a:t>
            </a:r>
            <a:r>
              <a:rPr lang="en-US" sz="1200" b="1" dirty="0">
                <a:effectLst>
                  <a:outerShdw blurRad="38100" dist="38100" dir="2700000" algn="tl">
                    <a:srgbClr val="000000">
                      <a:alpha val="43137"/>
                    </a:srgbClr>
                  </a:outerShdw>
                </a:effectLst>
                <a:latin typeface="Arial" charset="0"/>
              </a:rPr>
              <a:t> power unit is under construction</a:t>
            </a:r>
            <a:r>
              <a:rPr lang="ru-RU" sz="1200" b="1" dirty="0">
                <a:effectLst>
                  <a:outerShdw blurRad="38100" dist="38100" dir="2700000" algn="tl">
                    <a:srgbClr val="000000">
                      <a:alpha val="43137"/>
                    </a:srgbClr>
                  </a:outerShdw>
                </a:effectLst>
                <a:latin typeface="Arial" charset="0"/>
              </a:rPr>
              <a:t>.</a:t>
            </a:r>
          </a:p>
        </p:txBody>
      </p:sp>
      <p:sp>
        <p:nvSpPr>
          <p:cNvPr id="9" name="Text Box 5"/>
          <p:cNvSpPr txBox="1">
            <a:spLocks noChangeArrowheads="1"/>
          </p:cNvSpPr>
          <p:nvPr/>
        </p:nvSpPr>
        <p:spPr bwMode="auto">
          <a:xfrm>
            <a:off x="0" y="9525"/>
            <a:ext cx="9144000" cy="390525"/>
          </a:xfrm>
          <a:prstGeom prst="rect">
            <a:avLst/>
          </a:prstGeom>
          <a:solidFill>
            <a:schemeClr val="bg1"/>
          </a:solidFill>
          <a:ln w="9525">
            <a:solidFill>
              <a:schemeClr val="bg1"/>
            </a:solidFill>
            <a:miter lim="800000"/>
            <a:headEnd/>
            <a:tailEnd/>
          </a:ln>
          <a:effectLst/>
        </p:spPr>
        <p:txBody>
          <a:bodyPr anchor="b">
            <a:spAutoFit/>
          </a:bodyPr>
          <a:lstStyle/>
          <a:p>
            <a:pPr algn="ctr">
              <a:defRPr/>
            </a:pPr>
            <a:r>
              <a:rPr lang="en-US" sz="1900" b="1" dirty="0">
                <a:effectLst>
                  <a:outerShdw blurRad="38100" dist="38100" dir="2700000" algn="tl">
                    <a:srgbClr val="C0C0C0"/>
                  </a:outerShdw>
                </a:effectLst>
                <a:latin typeface="Arial" charset="0"/>
                <a:cs typeface="Arial" charset="0"/>
              </a:rPr>
              <a:t>Residual stress study by neutron diffraction in RBMK reactor components</a:t>
            </a:r>
            <a:endParaRPr lang="ru-RU" sz="1900" b="1" dirty="0">
              <a:solidFill>
                <a:srgbClr val="751D87"/>
              </a:solidFill>
              <a:latin typeface="Arial" charset="0"/>
              <a:cs typeface="Arial" charset="0"/>
            </a:endParaRPr>
          </a:p>
        </p:txBody>
      </p:sp>
      <p:pic>
        <p:nvPicPr>
          <p:cNvPr id="2061" name="Picture 7"/>
          <p:cNvPicPr>
            <a:picLocks noChangeAspect="1" noChangeArrowheads="1"/>
          </p:cNvPicPr>
          <p:nvPr/>
        </p:nvPicPr>
        <p:blipFill>
          <a:blip r:embed="rId5" cstate="print"/>
          <a:srcRect/>
          <a:stretch>
            <a:fillRect/>
          </a:stretch>
        </p:blipFill>
        <p:spPr bwMode="auto">
          <a:xfrm>
            <a:off x="285750" y="3143250"/>
            <a:ext cx="2509838" cy="3714750"/>
          </a:xfrm>
          <a:prstGeom prst="rect">
            <a:avLst/>
          </a:prstGeom>
          <a:noFill/>
          <a:ln w="9525">
            <a:noFill/>
            <a:miter lim="800000"/>
            <a:headEnd/>
            <a:tailEnd/>
          </a:ln>
        </p:spPr>
      </p:pic>
      <p:pic>
        <p:nvPicPr>
          <p:cNvPr id="2062" name="Picture 8"/>
          <p:cNvPicPr>
            <a:picLocks noChangeAspect="1" noChangeArrowheads="1"/>
          </p:cNvPicPr>
          <p:nvPr/>
        </p:nvPicPr>
        <p:blipFill>
          <a:blip r:embed="rId6" cstate="print"/>
          <a:srcRect/>
          <a:stretch>
            <a:fillRect/>
          </a:stretch>
        </p:blipFill>
        <p:spPr bwMode="auto">
          <a:xfrm>
            <a:off x="5715000" y="571500"/>
            <a:ext cx="1914525" cy="2286000"/>
          </a:xfrm>
          <a:prstGeom prst="rect">
            <a:avLst/>
          </a:prstGeom>
          <a:noFill/>
          <a:ln w="9525">
            <a:noFill/>
            <a:miter lim="800000"/>
            <a:headEnd/>
            <a:tailEnd/>
          </a:ln>
        </p:spPr>
      </p:pic>
      <p:pic>
        <p:nvPicPr>
          <p:cNvPr id="15" name="Picture 3" descr="p1010018"/>
          <p:cNvPicPr>
            <a:picLocks noGrp="1" noChangeAspect="1" noChangeArrowheads="1"/>
          </p:cNvPicPr>
          <p:nvPr>
            <p:ph sz="half" idx="1"/>
          </p:nvPr>
        </p:nvPicPr>
        <p:blipFill>
          <a:blip r:embed="rId7" cstate="print"/>
          <a:srcRect/>
          <a:stretch>
            <a:fillRect/>
          </a:stretch>
        </p:blipFill>
        <p:spPr>
          <a:xfrm>
            <a:off x="2786050" y="3357562"/>
            <a:ext cx="1762156" cy="1321617"/>
          </a:xfrm>
          <a:noFill/>
        </p:spPr>
      </p:pic>
      <p:sp>
        <p:nvSpPr>
          <p:cNvPr id="16" name="Text Box 7"/>
          <p:cNvSpPr txBox="1">
            <a:spLocks noChangeArrowheads="1"/>
          </p:cNvSpPr>
          <p:nvPr/>
        </p:nvSpPr>
        <p:spPr bwMode="auto">
          <a:xfrm>
            <a:off x="2786050" y="4681847"/>
            <a:ext cx="1765093" cy="461665"/>
          </a:xfrm>
          <a:prstGeom prst="rect">
            <a:avLst/>
          </a:prstGeom>
          <a:noFill/>
          <a:ln w="9525">
            <a:noFill/>
            <a:miter lim="800000"/>
            <a:headEnd/>
            <a:tailEnd/>
          </a:ln>
        </p:spPr>
        <p:txBody>
          <a:bodyPr wrap="square" anchor="b">
            <a:spAutoFit/>
          </a:bodyPr>
          <a:lstStyle/>
          <a:p>
            <a:pPr algn="ctr"/>
            <a:r>
              <a:rPr lang="en-US" sz="1200" b="1" dirty="0">
                <a:effectLst>
                  <a:outerShdw blurRad="38100" dist="38100" dir="2700000" algn="tl">
                    <a:srgbClr val="000000">
                      <a:alpha val="43137"/>
                    </a:srgbClr>
                  </a:outerShdw>
                </a:effectLst>
                <a:cs typeface="Times New Roman" pitchFamily="18" charset="0"/>
              </a:rPr>
              <a:t>Bimetallic adapter p</a:t>
            </a:r>
            <a:r>
              <a:rPr lang="en-GB" sz="1200" b="1" dirty="0">
                <a:effectLst>
                  <a:outerShdw blurRad="38100" dist="38100" dir="2700000" algn="tl">
                    <a:srgbClr val="000000">
                      <a:alpha val="43137"/>
                    </a:srgbClr>
                  </a:outerShdw>
                </a:effectLst>
                <a:cs typeface="Times New Roman" pitchFamily="18" charset="0"/>
              </a:rPr>
              <a:t>laced at HRFD</a:t>
            </a:r>
            <a:endParaRPr lang="ru-RU" sz="1200" b="1" dirty="0">
              <a:effectLst>
                <a:outerShdw blurRad="38100" dist="38100" dir="2700000" algn="tl">
                  <a:srgbClr val="000000">
                    <a:alpha val="43137"/>
                  </a:srgbClr>
                </a:outerShdw>
              </a:effectLst>
              <a:cs typeface="Times New Roman" pitchFamily="18" charset="0"/>
            </a:endParaRPr>
          </a:p>
        </p:txBody>
      </p:sp>
      <p:sp>
        <p:nvSpPr>
          <p:cNvPr id="19" name="Text Box 9"/>
          <p:cNvSpPr txBox="1">
            <a:spLocks noChangeArrowheads="1"/>
          </p:cNvSpPr>
          <p:nvPr/>
        </p:nvSpPr>
        <p:spPr bwMode="auto">
          <a:xfrm>
            <a:off x="7858125" y="3714750"/>
            <a:ext cx="363538" cy="307975"/>
          </a:xfrm>
          <a:prstGeom prst="rect">
            <a:avLst/>
          </a:prstGeom>
          <a:noFill/>
          <a:ln w="9525">
            <a:noFill/>
            <a:miter lim="800000"/>
            <a:headEnd/>
            <a:tailEnd/>
          </a:ln>
        </p:spPr>
        <p:txBody>
          <a:bodyPr wrap="none" anchor="b">
            <a:spAutoFit/>
          </a:bodyPr>
          <a:lstStyle/>
          <a:p>
            <a:r>
              <a:rPr lang="en-US" sz="1400" b="1">
                <a:cs typeface="Arial" pitchFamily="34" charset="0"/>
              </a:rPr>
              <a:t>Zr</a:t>
            </a:r>
            <a:endParaRPr lang="ru-RU" sz="1400" b="1">
              <a:cs typeface="Arial" pitchFamily="34" charset="0"/>
            </a:endParaRPr>
          </a:p>
        </p:txBody>
      </p:sp>
      <p:sp>
        <p:nvSpPr>
          <p:cNvPr id="20" name="Line 11"/>
          <p:cNvSpPr>
            <a:spLocks noChangeShapeType="1"/>
          </p:cNvSpPr>
          <p:nvPr/>
        </p:nvSpPr>
        <p:spPr bwMode="auto">
          <a:xfrm>
            <a:off x="8001000" y="4071938"/>
            <a:ext cx="71438" cy="571500"/>
          </a:xfrm>
          <a:prstGeom prst="line">
            <a:avLst/>
          </a:prstGeom>
          <a:noFill/>
          <a:ln w="19050">
            <a:solidFill>
              <a:srgbClr val="FF0000"/>
            </a:solidFill>
            <a:round/>
            <a:headEnd/>
            <a:tailEnd type="triangle" w="med" len="med"/>
          </a:ln>
        </p:spPr>
        <p:txBody>
          <a:bodyPr anchor="b">
            <a:spAutoFit/>
          </a:bodyPr>
          <a:lstStyle/>
          <a:p>
            <a:endParaRPr lang="en-US"/>
          </a:p>
        </p:txBody>
      </p:sp>
    </p:spTree>
  </p:cSld>
  <p:clrMapOvr>
    <a:masterClrMapping/>
  </p:clrMapOvr>
  <p:transition spd="slow" advClick="0" advTm="5000">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7" name="Rectangle 5"/>
          <p:cNvSpPr>
            <a:spLocks noChangeArrowheads="1"/>
          </p:cNvSpPr>
          <p:nvPr/>
        </p:nvSpPr>
        <p:spPr bwMode="auto">
          <a:xfrm>
            <a:off x="0" y="1290638"/>
            <a:ext cx="184731" cy="307777"/>
          </a:xfrm>
          <a:prstGeom prst="rect">
            <a:avLst/>
          </a:prstGeom>
          <a:noFill/>
          <a:ln w="9525">
            <a:noFill/>
            <a:miter lim="800000"/>
            <a:headEnd/>
            <a:tailEnd/>
          </a:ln>
          <a:effectLst/>
        </p:spPr>
        <p:txBody>
          <a:bodyPr wrap="none" anchor="ctr">
            <a:spAutoFit/>
          </a:bodyPr>
          <a:lstStyle/>
          <a:p>
            <a:pPr>
              <a:defRPr/>
            </a:pPr>
            <a:endParaRPr lang="ru-RU" sz="1400">
              <a:effectLst>
                <a:outerShdw blurRad="38100" dist="38100" dir="2700000" algn="tl">
                  <a:srgbClr val="000000">
                    <a:alpha val="43137"/>
                  </a:srgbClr>
                </a:outerShdw>
              </a:effectLst>
              <a:latin typeface="+mj-lt"/>
            </a:endParaRPr>
          </a:p>
        </p:txBody>
      </p:sp>
      <p:pic>
        <p:nvPicPr>
          <p:cNvPr id="59395" name="Picture 4"/>
          <p:cNvPicPr>
            <a:picLocks noChangeAspect="1" noChangeArrowheads="1"/>
          </p:cNvPicPr>
          <p:nvPr/>
        </p:nvPicPr>
        <p:blipFill>
          <a:blip r:embed="rId3" cstate="print"/>
          <a:stretch>
            <a:fillRect/>
          </a:stretch>
        </p:blipFill>
        <p:spPr bwMode="auto">
          <a:xfrm>
            <a:off x="142842" y="990658"/>
            <a:ext cx="2714646" cy="2476481"/>
          </a:xfrm>
          <a:prstGeom prst="rect">
            <a:avLst/>
          </a:prstGeom>
          <a:noFill/>
          <a:ln>
            <a:noFill/>
          </a:ln>
          <a:effectLst>
            <a:outerShdw blurRad="50800" dist="38100" dir="8100000" algn="tr" rotWithShape="0">
              <a:prstClr val="black">
                <a:alpha val="40000"/>
              </a:prstClr>
            </a:outerShdw>
          </a:effectLst>
        </p:spPr>
      </p:pic>
      <p:pic>
        <p:nvPicPr>
          <p:cNvPr id="59396" name="Picture 6"/>
          <p:cNvPicPr>
            <a:picLocks noChangeAspect="1" noChangeArrowheads="1"/>
          </p:cNvPicPr>
          <p:nvPr/>
        </p:nvPicPr>
        <p:blipFill>
          <a:blip r:embed="rId4" cstate="print"/>
          <a:stretch>
            <a:fillRect/>
          </a:stretch>
        </p:blipFill>
        <p:spPr bwMode="auto">
          <a:xfrm>
            <a:off x="142844" y="4000504"/>
            <a:ext cx="3000396" cy="2727343"/>
          </a:xfrm>
          <a:prstGeom prst="rect">
            <a:avLst/>
          </a:prstGeom>
          <a:noFill/>
          <a:ln>
            <a:noFill/>
          </a:ln>
          <a:effectLst>
            <a:outerShdw blurRad="50800" dist="38100" dir="8100000" algn="tr" rotWithShape="0">
              <a:prstClr val="black">
                <a:alpha val="40000"/>
              </a:prstClr>
            </a:outerShdw>
          </a:effectLst>
        </p:spPr>
      </p:pic>
      <p:sp>
        <p:nvSpPr>
          <p:cNvPr id="187399" name="Rectangle 7"/>
          <p:cNvSpPr>
            <a:spLocks noChangeArrowheads="1"/>
          </p:cNvSpPr>
          <p:nvPr/>
        </p:nvSpPr>
        <p:spPr bwMode="auto">
          <a:xfrm>
            <a:off x="115880" y="3429000"/>
            <a:ext cx="3170236" cy="492443"/>
          </a:xfrm>
          <a:prstGeom prst="rect">
            <a:avLst/>
          </a:prstGeom>
          <a:noFill/>
          <a:ln w="9525">
            <a:noFill/>
            <a:miter lim="800000"/>
            <a:headEnd/>
            <a:tailEnd/>
          </a:ln>
          <a:effectLst/>
        </p:spPr>
        <p:txBody>
          <a:bodyPr wrap="square" anchor="ctr">
            <a:spAutoFit/>
          </a:bodyPr>
          <a:lstStyle/>
          <a:p>
            <a:pPr>
              <a:defRPr/>
            </a:pPr>
            <a:r>
              <a:rPr lang="en-US" sz="1300" b="0" dirty="0"/>
              <a:t>Lattice strain parallel </a:t>
            </a:r>
            <a:r>
              <a:rPr lang="en-US" sz="1300" b="0" dirty="0" smtClean="0"/>
              <a:t>(top) and </a:t>
            </a:r>
            <a:r>
              <a:rPr lang="en-US" sz="1300" b="0" dirty="0"/>
              <a:t>perpendicular </a:t>
            </a:r>
            <a:r>
              <a:rPr lang="en-US" sz="1300" b="0" dirty="0" smtClean="0"/>
              <a:t>(bottom) to </a:t>
            </a:r>
            <a:r>
              <a:rPr lang="en-US" sz="1300" b="0" dirty="0"/>
              <a:t>applied </a:t>
            </a:r>
            <a:r>
              <a:rPr lang="en-US" sz="1300" b="0" dirty="0" smtClean="0"/>
              <a:t>load.</a:t>
            </a:r>
            <a:r>
              <a:rPr lang="ru-RU" sz="1300" dirty="0" smtClean="0">
                <a:effectLst>
                  <a:outerShdw blurRad="38100" dist="38100" dir="2700000" algn="tl">
                    <a:srgbClr val="000000"/>
                  </a:outerShdw>
                </a:effectLst>
              </a:rPr>
              <a:t> </a:t>
            </a:r>
            <a:endParaRPr lang="ru-RU" sz="1300" dirty="0">
              <a:effectLst>
                <a:outerShdw blurRad="38100" dist="38100" dir="2700000" algn="tl">
                  <a:srgbClr val="000000"/>
                </a:outerShdw>
              </a:effectLst>
            </a:endParaRPr>
          </a:p>
        </p:txBody>
      </p:sp>
      <p:sp>
        <p:nvSpPr>
          <p:cNvPr id="187400" name="Text Box 8"/>
          <p:cNvSpPr txBox="1">
            <a:spLocks noChangeArrowheads="1"/>
          </p:cNvSpPr>
          <p:nvPr/>
        </p:nvSpPr>
        <p:spPr bwMode="auto">
          <a:xfrm>
            <a:off x="928662" y="71414"/>
            <a:ext cx="7858180" cy="400110"/>
          </a:xfrm>
          <a:prstGeom prst="rect">
            <a:avLst/>
          </a:prstGeom>
          <a:noFill/>
          <a:ln w="9525">
            <a:noFill/>
            <a:miter lim="800000"/>
            <a:headEnd/>
            <a:tailEnd/>
          </a:ln>
          <a:effectLst/>
        </p:spPr>
        <p:txBody>
          <a:bodyPr wrap="square" anchor="b">
            <a:spAutoFit/>
          </a:bodyPr>
          <a:lstStyle/>
          <a:p>
            <a:pPr>
              <a:defRPr/>
            </a:pPr>
            <a:r>
              <a:rPr lang="en-US" sz="2000" b="1" dirty="0" smtClean="0">
                <a:effectLst>
                  <a:outerShdw blurRad="38100" dist="38100" dir="2700000" algn="tl">
                    <a:srgbClr val="000000"/>
                  </a:outerShdw>
                </a:effectLst>
                <a:latin typeface="+mj-lt"/>
                <a:cs typeface="Times New Roman" pitchFamily="18" charset="0"/>
              </a:rPr>
              <a:t>Austenitic </a:t>
            </a:r>
            <a:r>
              <a:rPr lang="en-US" sz="2000" b="1" dirty="0">
                <a:effectLst>
                  <a:outerShdw blurRad="38100" dist="38100" dir="2700000" algn="tl">
                    <a:srgbClr val="000000"/>
                  </a:outerShdw>
                </a:effectLst>
                <a:latin typeface="+mj-lt"/>
                <a:cs typeface="Times New Roman" pitchFamily="18" charset="0"/>
              </a:rPr>
              <a:t>stainless </a:t>
            </a:r>
            <a:r>
              <a:rPr lang="en-US" sz="2000" b="1" dirty="0" smtClean="0">
                <a:effectLst>
                  <a:outerShdw blurRad="38100" dist="38100" dir="2700000" algn="tl">
                    <a:srgbClr val="000000"/>
                  </a:outerShdw>
                </a:effectLst>
                <a:latin typeface="+mj-lt"/>
                <a:cs typeface="Times New Roman" pitchFamily="18" charset="0"/>
              </a:rPr>
              <a:t>steel </a:t>
            </a:r>
            <a:r>
              <a:rPr lang="en-US" sz="2000" b="1" dirty="0" smtClean="0">
                <a:effectLst>
                  <a:outerShdw blurRad="38100" dist="38100" dir="2700000" algn="tl">
                    <a:srgbClr val="000000"/>
                  </a:outerShdw>
                </a:effectLst>
                <a:latin typeface="+mj-lt"/>
              </a:rPr>
              <a:t>X6CrNiTi1810 </a:t>
            </a:r>
            <a:r>
              <a:rPr lang="en-US" sz="2000" b="1" dirty="0" smtClean="0">
                <a:effectLst>
                  <a:outerShdw blurRad="38100" dist="38100" dir="2700000" algn="tl">
                    <a:srgbClr val="000000"/>
                  </a:outerShdw>
                </a:effectLst>
                <a:latin typeface="+mj-lt"/>
                <a:cs typeface="Times New Roman" pitchFamily="18" charset="0"/>
              </a:rPr>
              <a:t>: </a:t>
            </a:r>
            <a:r>
              <a:rPr lang="en-US" sz="2000" b="1" dirty="0" smtClean="0">
                <a:effectLst>
                  <a:outerShdw blurRad="38100" dist="38100" dir="2700000" algn="tl">
                    <a:srgbClr val="000000"/>
                  </a:outerShdw>
                </a:effectLst>
                <a:cs typeface="Times New Roman" pitchFamily="18" charset="0"/>
              </a:rPr>
              <a:t>mechanical properties </a:t>
            </a:r>
            <a:endParaRPr lang="ru-RU" sz="2000" b="1" dirty="0">
              <a:effectLst>
                <a:outerShdw blurRad="38100" dist="38100" dir="2700000" algn="tl">
                  <a:srgbClr val="000000"/>
                </a:outerShdw>
              </a:effectLst>
              <a:latin typeface="+mj-lt"/>
            </a:endParaRPr>
          </a:p>
        </p:txBody>
      </p:sp>
      <p:sp>
        <p:nvSpPr>
          <p:cNvPr id="187401" name="Rectangle 9"/>
          <p:cNvSpPr>
            <a:spLocks noChangeArrowheads="1"/>
          </p:cNvSpPr>
          <p:nvPr/>
        </p:nvSpPr>
        <p:spPr bwMode="auto">
          <a:xfrm>
            <a:off x="285720" y="549455"/>
            <a:ext cx="8497888" cy="307777"/>
          </a:xfrm>
          <a:prstGeom prst="rect">
            <a:avLst/>
          </a:prstGeom>
          <a:noFill/>
          <a:ln w="9525">
            <a:noFill/>
            <a:miter lim="800000"/>
            <a:headEnd/>
            <a:tailEnd/>
          </a:ln>
          <a:effectLst/>
        </p:spPr>
        <p:txBody>
          <a:bodyPr anchor="ctr">
            <a:spAutoFit/>
          </a:bodyPr>
          <a:lstStyle/>
          <a:p>
            <a:pPr>
              <a:defRPr/>
            </a:pPr>
            <a:r>
              <a:rPr lang="en-US" sz="1400" b="0" dirty="0">
                <a:latin typeface="+mj-lt"/>
              </a:rPr>
              <a:t>Chemical composition (wt </a:t>
            </a:r>
            <a:r>
              <a:rPr lang="en-US" sz="1400" b="0" dirty="0" smtClean="0">
                <a:latin typeface="+mj-lt"/>
              </a:rPr>
              <a:t>%): C </a:t>
            </a:r>
            <a:r>
              <a:rPr lang="en-US" sz="1400" b="0" dirty="0">
                <a:latin typeface="+mj-lt"/>
              </a:rPr>
              <a:t>- 0.04, Si - 0.44, </a:t>
            </a:r>
            <a:r>
              <a:rPr lang="en-US" sz="1400" b="0" dirty="0" err="1">
                <a:latin typeface="+mj-lt"/>
              </a:rPr>
              <a:t>Mn</a:t>
            </a:r>
            <a:r>
              <a:rPr lang="en-US" sz="1400" b="0" dirty="0">
                <a:latin typeface="+mj-lt"/>
              </a:rPr>
              <a:t> - 1.14, P - 0.033, S - 0.004, Cr - 17.74, Ni - 19.3, Ti - 0.35</a:t>
            </a:r>
            <a:r>
              <a:rPr lang="ru-RU" sz="1400" dirty="0">
                <a:effectLst>
                  <a:outerShdw blurRad="38100" dist="38100" dir="2700000" algn="tl">
                    <a:srgbClr val="000000"/>
                  </a:outerShdw>
                </a:effectLst>
                <a:latin typeface="+mj-lt"/>
              </a:rPr>
              <a:t> </a:t>
            </a:r>
          </a:p>
        </p:txBody>
      </p:sp>
      <p:pic>
        <p:nvPicPr>
          <p:cNvPr id="8" name="Picture 4"/>
          <p:cNvPicPr>
            <a:picLocks noChangeAspect="1" noChangeArrowheads="1"/>
          </p:cNvPicPr>
          <p:nvPr/>
        </p:nvPicPr>
        <p:blipFill>
          <a:blip r:embed="rId5" cstate="print"/>
          <a:stretch>
            <a:fillRect/>
          </a:stretch>
        </p:blipFill>
        <p:spPr bwMode="auto">
          <a:xfrm>
            <a:off x="4500563" y="885466"/>
            <a:ext cx="3571900" cy="2306909"/>
          </a:xfrm>
          <a:prstGeom prst="rect">
            <a:avLst/>
          </a:prstGeom>
          <a:noFill/>
          <a:ln>
            <a:noFill/>
          </a:ln>
          <a:effectLst>
            <a:outerShdw blurRad="50800" dist="38100" dir="8100000" algn="tr" rotWithShape="0">
              <a:prstClr val="black">
                <a:alpha val="40000"/>
              </a:prstClr>
            </a:outerShdw>
          </a:effectLst>
        </p:spPr>
      </p:pic>
      <p:pic>
        <p:nvPicPr>
          <p:cNvPr id="9" name="Picture 5"/>
          <p:cNvPicPr>
            <a:picLocks noChangeAspect="1" noChangeArrowheads="1"/>
          </p:cNvPicPr>
          <p:nvPr/>
        </p:nvPicPr>
        <p:blipFill>
          <a:blip r:embed="rId6" cstate="print"/>
          <a:stretch>
            <a:fillRect/>
          </a:stretch>
        </p:blipFill>
        <p:spPr bwMode="auto">
          <a:xfrm>
            <a:off x="6143636" y="3571876"/>
            <a:ext cx="2767495" cy="2549434"/>
          </a:xfrm>
          <a:prstGeom prst="rect">
            <a:avLst/>
          </a:prstGeom>
          <a:noFill/>
          <a:ln>
            <a:noFill/>
          </a:ln>
          <a:effectLst>
            <a:outerShdw blurRad="50800" dist="38100" dir="8100000" algn="tr" rotWithShape="0">
              <a:prstClr val="black">
                <a:alpha val="40000"/>
              </a:prstClr>
            </a:outerShdw>
          </a:effectLst>
        </p:spPr>
      </p:pic>
      <p:sp>
        <p:nvSpPr>
          <p:cNvPr id="10" name="Прямоугольник 9"/>
          <p:cNvSpPr/>
          <p:nvPr/>
        </p:nvSpPr>
        <p:spPr>
          <a:xfrm>
            <a:off x="3714744" y="3000372"/>
            <a:ext cx="5429256" cy="523220"/>
          </a:xfrm>
          <a:prstGeom prst="rect">
            <a:avLst/>
          </a:prstGeom>
        </p:spPr>
        <p:txBody>
          <a:bodyPr wrap="square">
            <a:spAutoFit/>
          </a:bodyPr>
          <a:lstStyle/>
          <a:p>
            <a:pPr>
              <a:defRPr/>
            </a:pPr>
            <a:r>
              <a:rPr lang="en-US" sz="1400" dirty="0" smtClean="0">
                <a:latin typeface="+mj-lt"/>
              </a:rPr>
              <a:t>Bragg reflection (311) position and width changes vs. applied load. The strain was measured perpendicular to the applied load.</a:t>
            </a:r>
            <a:r>
              <a:rPr lang="ru-RU" sz="1400" dirty="0" smtClean="0">
                <a:effectLst>
                  <a:outerShdw blurRad="38100" dist="38100" dir="2700000" algn="tl">
                    <a:srgbClr val="000000"/>
                  </a:outerShdw>
                </a:effectLst>
                <a:latin typeface="+mj-lt"/>
              </a:rPr>
              <a:t> </a:t>
            </a:r>
            <a:endParaRPr lang="ru-RU" sz="1400" dirty="0">
              <a:effectLst>
                <a:outerShdw blurRad="38100" dist="38100" dir="2700000" algn="tl">
                  <a:srgbClr val="000000"/>
                </a:outerShdw>
              </a:effectLst>
              <a:latin typeface="+mj-lt"/>
            </a:endParaRPr>
          </a:p>
        </p:txBody>
      </p:sp>
      <p:sp>
        <p:nvSpPr>
          <p:cNvPr id="11" name="Прямоугольник 10"/>
          <p:cNvSpPr/>
          <p:nvPr/>
        </p:nvSpPr>
        <p:spPr>
          <a:xfrm>
            <a:off x="5000628" y="6119336"/>
            <a:ext cx="4143372" cy="738664"/>
          </a:xfrm>
          <a:prstGeom prst="rect">
            <a:avLst/>
          </a:prstGeom>
        </p:spPr>
        <p:txBody>
          <a:bodyPr wrap="square">
            <a:spAutoFit/>
          </a:bodyPr>
          <a:lstStyle/>
          <a:p>
            <a:pPr>
              <a:defRPr/>
            </a:pPr>
            <a:r>
              <a:rPr lang="en-US" sz="1400" dirty="0" smtClean="0"/>
              <a:t>Dependence of the elastic modules </a:t>
            </a:r>
            <a:r>
              <a:rPr lang="en-US" sz="1400" i="1" dirty="0" smtClean="0"/>
              <a:t>E</a:t>
            </a:r>
            <a:r>
              <a:rPr lang="en-US" sz="1400" i="1" baseline="30000" dirty="0" smtClean="0">
                <a:sym typeface="Symbol" pitchFamily="18" charset="2"/>
              </a:rPr>
              <a:t></a:t>
            </a:r>
            <a:r>
              <a:rPr lang="en-US" sz="1400" i="1" baseline="-25000" dirty="0" err="1" smtClean="0"/>
              <a:t>hkl</a:t>
            </a:r>
            <a:r>
              <a:rPr lang="en-US" sz="1400" dirty="0" smtClean="0">
                <a:sym typeface="Symbol" pitchFamily="18" charset="2"/>
              </a:rPr>
              <a:t> and </a:t>
            </a:r>
            <a:r>
              <a:rPr lang="en-US" sz="1400" i="1" dirty="0" err="1" smtClean="0">
                <a:sym typeface="Symbol" pitchFamily="18" charset="2"/>
              </a:rPr>
              <a:t>E</a:t>
            </a:r>
            <a:r>
              <a:rPr lang="en-US" sz="1400" i="1" baseline="30000" dirty="0" err="1" smtClean="0">
                <a:sym typeface="Symbol" pitchFamily="18" charset="2"/>
              </a:rPr>
              <a:t></a:t>
            </a:r>
            <a:r>
              <a:rPr lang="en-US" sz="1400" i="1" baseline="-25000" dirty="0" err="1" smtClean="0"/>
              <a:t>hkl</a:t>
            </a:r>
            <a:r>
              <a:rPr lang="en-US" sz="1400" dirty="0" smtClean="0">
                <a:sym typeface="Symbol" pitchFamily="18" charset="2"/>
              </a:rPr>
              <a:t> parallel and perpendicular to the applied load vs. the anisotropy factor </a:t>
            </a:r>
            <a:r>
              <a:rPr lang="en-US" sz="1400" i="1" dirty="0" smtClean="0">
                <a:sym typeface="Symbol" pitchFamily="18" charset="2"/>
              </a:rPr>
              <a:t></a:t>
            </a:r>
            <a:r>
              <a:rPr lang="en-US" sz="1400" i="1" baseline="-25000" dirty="0" err="1" smtClean="0"/>
              <a:t>hkl</a:t>
            </a:r>
            <a:r>
              <a:rPr lang="en-US" sz="1400" dirty="0" smtClean="0">
                <a:sym typeface="Symbol" pitchFamily="18" charset="2"/>
              </a:rPr>
              <a:t>.</a:t>
            </a:r>
            <a:r>
              <a:rPr lang="ru-RU" sz="1400" dirty="0" smtClean="0">
                <a:effectLst>
                  <a:outerShdw blurRad="38100" dist="38100" dir="2700000" algn="tl">
                    <a:srgbClr val="000000"/>
                  </a:outerShdw>
                </a:effectLst>
                <a:sym typeface="Symbol" pitchFamily="18" charset="2"/>
              </a:rPr>
              <a:t> </a:t>
            </a:r>
            <a:endParaRPr lang="ru-RU" sz="1400" dirty="0">
              <a:effectLst>
                <a:outerShdw blurRad="38100" dist="38100" dir="2700000" algn="tl">
                  <a:srgbClr val="000000"/>
                </a:outerShdw>
              </a:effectLst>
              <a:sym typeface="Symbol" pitchFamily="18" charset="2"/>
            </a:endParaRPr>
          </a:p>
        </p:txBody>
      </p:sp>
      <p:sp>
        <p:nvSpPr>
          <p:cNvPr id="12" name="Rectangle 8"/>
          <p:cNvSpPr>
            <a:spLocks noChangeArrowheads="1"/>
          </p:cNvSpPr>
          <p:nvPr/>
        </p:nvSpPr>
        <p:spPr bwMode="auto">
          <a:xfrm>
            <a:off x="3170236" y="4035659"/>
            <a:ext cx="2901929" cy="1600438"/>
          </a:xfrm>
          <a:prstGeom prst="rect">
            <a:avLst/>
          </a:prstGeom>
          <a:gradFill flip="none" rotWithShape="1">
            <a:gsLst>
              <a:gs pos="0">
                <a:srgbClr val="DDEBCF"/>
              </a:gs>
              <a:gs pos="50000">
                <a:srgbClr val="9CB86E"/>
              </a:gs>
              <a:gs pos="100000">
                <a:srgbClr val="156B13"/>
              </a:gs>
            </a:gsLst>
            <a:lin ang="5400000" scaled="0"/>
            <a:tileRect r="-100000" b="-100000"/>
          </a:gradFill>
          <a:ln w="9525">
            <a:noFill/>
            <a:miter lim="800000"/>
            <a:headEnd/>
            <a:tailEnd/>
          </a:ln>
          <a:effectLst>
            <a:outerShdw blurRad="50800" dist="38100" algn="l" rotWithShape="0">
              <a:prstClr val="black">
                <a:alpha val="40000"/>
              </a:prstClr>
            </a:outerShdw>
          </a:effectLst>
          <a:scene3d>
            <a:camera prst="orthographicFront"/>
            <a:lightRig rig="threePt" dir="t"/>
          </a:scene3d>
          <a:sp3d>
            <a:bevelT/>
          </a:sp3d>
        </p:spPr>
        <p:txBody>
          <a:bodyPr wrap="square" anchor="ctr">
            <a:spAutoFit/>
          </a:bodyPr>
          <a:lstStyle/>
          <a:p>
            <a:r>
              <a:rPr lang="en-US" sz="1400" b="1" dirty="0">
                <a:effectLst>
                  <a:outerShdw blurRad="38100" dist="38100" dir="2700000" algn="tl">
                    <a:srgbClr val="000000">
                      <a:alpha val="43137"/>
                    </a:srgbClr>
                  </a:outerShdw>
                </a:effectLst>
              </a:rPr>
              <a:t>Neutron elastic constants obtained</a:t>
            </a:r>
          </a:p>
          <a:p>
            <a:r>
              <a:rPr lang="en-US" sz="1400" b="1" dirty="0">
                <a:effectLst>
                  <a:outerShdw blurRad="38100" dist="38100" dir="2700000" algn="tl">
                    <a:srgbClr val="000000">
                      <a:alpha val="43137"/>
                    </a:srgbClr>
                  </a:outerShdw>
                </a:effectLst>
              </a:rPr>
              <a:t>according to Hill model</a:t>
            </a:r>
            <a:r>
              <a:rPr lang="en-US" sz="1400" b="1" dirty="0" smtClean="0">
                <a:effectLst>
                  <a:outerShdw blurRad="38100" dist="38100" dir="2700000" algn="tl">
                    <a:srgbClr val="000000">
                      <a:alpha val="43137"/>
                    </a:srgbClr>
                  </a:outerShdw>
                </a:effectLst>
              </a:rPr>
              <a:t>:</a:t>
            </a:r>
          </a:p>
          <a:p>
            <a:endParaRPr lang="ru-RU" sz="1400" b="1" dirty="0">
              <a:effectLst>
                <a:outerShdw blurRad="38100" dist="38100" dir="2700000" algn="tl">
                  <a:srgbClr val="000000">
                    <a:alpha val="43137"/>
                  </a:srgbClr>
                </a:outerShdw>
              </a:effectLst>
            </a:endParaRPr>
          </a:p>
          <a:p>
            <a:r>
              <a:rPr lang="en-US" sz="1400" b="1" i="1" dirty="0">
                <a:effectLst>
                  <a:outerShdw blurRad="38100" dist="38100" dir="2700000" algn="tl">
                    <a:srgbClr val="000000">
                      <a:alpha val="43137"/>
                    </a:srgbClr>
                  </a:outerShdw>
                </a:effectLst>
              </a:rPr>
              <a:t>S</a:t>
            </a:r>
            <a:r>
              <a:rPr lang="en-US" sz="1400" b="1" baseline="-25000" dirty="0">
                <a:effectLst>
                  <a:outerShdw blurRad="38100" dist="38100" dir="2700000" algn="tl">
                    <a:srgbClr val="000000">
                      <a:alpha val="43137"/>
                    </a:srgbClr>
                  </a:outerShdw>
                </a:effectLst>
              </a:rPr>
              <a:t>11</a:t>
            </a:r>
            <a:r>
              <a:rPr lang="en-US" sz="1400" b="1" dirty="0">
                <a:effectLst>
                  <a:outerShdw blurRad="38100" dist="38100" dir="2700000" algn="tl">
                    <a:srgbClr val="000000">
                      <a:alpha val="43137"/>
                    </a:srgbClr>
                  </a:outerShdw>
                </a:effectLst>
              </a:rPr>
              <a:t> = (6.70 </a:t>
            </a:r>
            <a:r>
              <a:rPr lang="en-US" sz="1400" b="1" dirty="0">
                <a:effectLst>
                  <a:outerShdw blurRad="38100" dist="38100" dir="2700000" algn="tl">
                    <a:srgbClr val="000000">
                      <a:alpha val="43137"/>
                    </a:srgbClr>
                  </a:outerShdw>
                </a:effectLst>
                <a:sym typeface="Symbol" pitchFamily="18" charset="2"/>
              </a:rPr>
              <a:t></a:t>
            </a:r>
            <a:r>
              <a:rPr lang="en-US" sz="1400" b="1" dirty="0">
                <a:effectLst>
                  <a:outerShdw blurRad="38100" dist="38100" dir="2700000" algn="tl">
                    <a:srgbClr val="000000">
                      <a:alpha val="43137"/>
                    </a:srgbClr>
                  </a:outerShdw>
                </a:effectLst>
              </a:rPr>
              <a:t> 0.35) </a:t>
            </a:r>
            <a:r>
              <a:rPr lang="en-US" sz="1400" b="1" dirty="0">
                <a:effectLst>
                  <a:outerShdw blurRad="38100" dist="38100" dir="2700000" algn="tl">
                    <a:srgbClr val="000000">
                      <a:alpha val="43137"/>
                    </a:srgbClr>
                  </a:outerShdw>
                </a:effectLst>
                <a:sym typeface="Symbol" pitchFamily="18" charset="2"/>
              </a:rPr>
              <a:t></a:t>
            </a:r>
            <a:r>
              <a:rPr lang="en-US" sz="1400" b="1" dirty="0">
                <a:effectLst>
                  <a:outerShdw blurRad="38100" dist="38100" dir="2700000" algn="tl">
                    <a:srgbClr val="000000">
                      <a:alpha val="43137"/>
                    </a:srgbClr>
                  </a:outerShdw>
                </a:effectLst>
              </a:rPr>
              <a:t> 10</a:t>
            </a:r>
            <a:r>
              <a:rPr lang="en-US" sz="1400" b="1" baseline="30000" dirty="0">
                <a:effectLst>
                  <a:outerShdw blurRad="38100" dist="38100" dir="2700000" algn="tl">
                    <a:srgbClr val="000000">
                      <a:alpha val="43137"/>
                    </a:srgbClr>
                  </a:outerShdw>
                </a:effectLst>
                <a:sym typeface="Symbol" pitchFamily="18" charset="2"/>
              </a:rPr>
              <a:t>-6</a:t>
            </a:r>
            <a:r>
              <a:rPr lang="en-US" sz="1400" b="1" dirty="0">
                <a:effectLst>
                  <a:outerShdw blurRad="38100" dist="38100" dir="2700000" algn="tl">
                    <a:srgbClr val="000000">
                      <a:alpha val="43137"/>
                    </a:srgbClr>
                  </a:outerShdw>
                </a:effectLst>
                <a:sym typeface="Symbol" pitchFamily="18" charset="2"/>
              </a:rPr>
              <a:t> MPa</a:t>
            </a:r>
            <a:r>
              <a:rPr lang="en-US" sz="1400" b="1" baseline="30000" dirty="0">
                <a:effectLst>
                  <a:outerShdw blurRad="38100" dist="38100" dir="2700000" algn="tl">
                    <a:srgbClr val="000000">
                      <a:alpha val="43137"/>
                    </a:srgbClr>
                  </a:outerShdw>
                </a:effectLst>
                <a:sym typeface="Symbol" pitchFamily="18" charset="2"/>
              </a:rPr>
              <a:t>-1</a:t>
            </a:r>
            <a:r>
              <a:rPr lang="en-US" sz="1400" b="1" dirty="0">
                <a:effectLst>
                  <a:outerShdw blurRad="38100" dist="38100" dir="2700000" algn="tl">
                    <a:srgbClr val="000000">
                      <a:alpha val="43137"/>
                    </a:srgbClr>
                  </a:outerShdw>
                </a:effectLst>
                <a:sym typeface="Symbol" pitchFamily="18" charset="2"/>
              </a:rPr>
              <a:t>,</a:t>
            </a:r>
          </a:p>
          <a:p>
            <a:r>
              <a:rPr lang="en-US" sz="1400" b="1" i="1" dirty="0">
                <a:effectLst>
                  <a:outerShdw blurRad="38100" dist="38100" dir="2700000" algn="tl">
                    <a:srgbClr val="000000">
                      <a:alpha val="43137"/>
                    </a:srgbClr>
                  </a:outerShdw>
                </a:effectLst>
                <a:sym typeface="Symbol" pitchFamily="18" charset="2"/>
              </a:rPr>
              <a:t>S</a:t>
            </a:r>
            <a:r>
              <a:rPr lang="en-US" sz="1400" b="1" baseline="-25000" dirty="0">
                <a:effectLst>
                  <a:outerShdw blurRad="38100" dist="38100" dir="2700000" algn="tl">
                    <a:srgbClr val="000000">
                      <a:alpha val="43137"/>
                    </a:srgbClr>
                  </a:outerShdw>
                </a:effectLst>
                <a:sym typeface="Symbol" pitchFamily="18" charset="2"/>
              </a:rPr>
              <a:t>12</a:t>
            </a:r>
            <a:r>
              <a:rPr lang="en-US" sz="1400" b="1" dirty="0">
                <a:effectLst>
                  <a:outerShdw blurRad="38100" dist="38100" dir="2700000" algn="tl">
                    <a:srgbClr val="000000">
                      <a:alpha val="43137"/>
                    </a:srgbClr>
                  </a:outerShdw>
                </a:effectLst>
                <a:sym typeface="Symbol" pitchFamily="18" charset="2"/>
              </a:rPr>
              <a:t> = - (2.24 </a:t>
            </a:r>
            <a:r>
              <a:rPr lang="en-US" sz="1400" b="1" dirty="0">
                <a:effectLst>
                  <a:outerShdw blurRad="38100" dist="38100" dir="2700000" algn="tl">
                    <a:srgbClr val="000000">
                      <a:alpha val="43137"/>
                    </a:srgbClr>
                  </a:outerShdw>
                </a:effectLst>
              </a:rPr>
              <a:t> 0.23) </a:t>
            </a:r>
            <a:r>
              <a:rPr lang="en-US" sz="1400" b="1" dirty="0">
                <a:effectLst>
                  <a:outerShdw blurRad="38100" dist="38100" dir="2700000" algn="tl">
                    <a:srgbClr val="000000">
                      <a:alpha val="43137"/>
                    </a:srgbClr>
                  </a:outerShdw>
                </a:effectLst>
                <a:sym typeface="Symbol" pitchFamily="18" charset="2"/>
              </a:rPr>
              <a:t></a:t>
            </a:r>
            <a:r>
              <a:rPr lang="en-US" sz="1400" b="1" dirty="0">
                <a:effectLst>
                  <a:outerShdw blurRad="38100" dist="38100" dir="2700000" algn="tl">
                    <a:srgbClr val="000000">
                      <a:alpha val="43137"/>
                    </a:srgbClr>
                  </a:outerShdw>
                </a:effectLst>
              </a:rPr>
              <a:t> 10</a:t>
            </a:r>
            <a:r>
              <a:rPr lang="en-US" sz="1400" b="1" baseline="30000" dirty="0">
                <a:effectLst>
                  <a:outerShdw blurRad="38100" dist="38100" dir="2700000" algn="tl">
                    <a:srgbClr val="000000">
                      <a:alpha val="43137"/>
                    </a:srgbClr>
                  </a:outerShdw>
                </a:effectLst>
                <a:sym typeface="Symbol" pitchFamily="18" charset="2"/>
              </a:rPr>
              <a:t>-6</a:t>
            </a:r>
            <a:r>
              <a:rPr lang="en-US" sz="1400" b="1" dirty="0">
                <a:effectLst>
                  <a:outerShdw blurRad="38100" dist="38100" dir="2700000" algn="tl">
                    <a:srgbClr val="000000">
                      <a:alpha val="43137"/>
                    </a:srgbClr>
                  </a:outerShdw>
                </a:effectLst>
                <a:sym typeface="Symbol" pitchFamily="18" charset="2"/>
              </a:rPr>
              <a:t> MPa</a:t>
            </a:r>
            <a:r>
              <a:rPr lang="en-US" sz="1400" b="1" baseline="30000" dirty="0">
                <a:effectLst>
                  <a:outerShdw blurRad="38100" dist="38100" dir="2700000" algn="tl">
                    <a:srgbClr val="000000">
                      <a:alpha val="43137"/>
                    </a:srgbClr>
                  </a:outerShdw>
                </a:effectLst>
                <a:sym typeface="Symbol" pitchFamily="18" charset="2"/>
              </a:rPr>
              <a:t>-1</a:t>
            </a:r>
            <a:r>
              <a:rPr lang="en-US" sz="1400" b="1" dirty="0">
                <a:effectLst>
                  <a:outerShdw blurRad="38100" dist="38100" dir="2700000" algn="tl">
                    <a:srgbClr val="000000">
                      <a:alpha val="43137"/>
                    </a:srgbClr>
                  </a:outerShdw>
                </a:effectLst>
                <a:sym typeface="Symbol" pitchFamily="18" charset="2"/>
              </a:rPr>
              <a:t>,</a:t>
            </a:r>
          </a:p>
          <a:p>
            <a:r>
              <a:rPr lang="en-US" sz="1400" b="1" i="1" dirty="0">
                <a:effectLst>
                  <a:outerShdw blurRad="38100" dist="38100" dir="2700000" algn="tl">
                    <a:srgbClr val="000000">
                      <a:alpha val="43137"/>
                    </a:srgbClr>
                  </a:outerShdw>
                </a:effectLst>
                <a:sym typeface="Symbol" pitchFamily="18" charset="2"/>
              </a:rPr>
              <a:t>S</a:t>
            </a:r>
            <a:r>
              <a:rPr lang="en-US" sz="1400" b="1" baseline="-25000" dirty="0">
                <a:effectLst>
                  <a:outerShdw blurRad="38100" dist="38100" dir="2700000" algn="tl">
                    <a:srgbClr val="000000">
                      <a:alpha val="43137"/>
                    </a:srgbClr>
                  </a:outerShdw>
                </a:effectLst>
                <a:sym typeface="Symbol" pitchFamily="18" charset="2"/>
              </a:rPr>
              <a:t>44</a:t>
            </a:r>
            <a:r>
              <a:rPr lang="en-US" sz="1400" b="1" dirty="0">
                <a:effectLst>
                  <a:outerShdw blurRad="38100" dist="38100" dir="2700000" algn="tl">
                    <a:srgbClr val="000000">
                      <a:alpha val="43137"/>
                    </a:srgbClr>
                  </a:outerShdw>
                </a:effectLst>
                <a:sym typeface="Symbol" pitchFamily="18" charset="2"/>
              </a:rPr>
              <a:t> = (12.43 </a:t>
            </a:r>
            <a:r>
              <a:rPr lang="en-US" sz="1400" b="1" dirty="0">
                <a:effectLst>
                  <a:outerShdw blurRad="38100" dist="38100" dir="2700000" algn="tl">
                    <a:srgbClr val="000000">
                      <a:alpha val="43137"/>
                    </a:srgbClr>
                  </a:outerShdw>
                </a:effectLst>
              </a:rPr>
              <a:t> 0.46) </a:t>
            </a:r>
            <a:r>
              <a:rPr lang="en-US" sz="1400" b="1" dirty="0">
                <a:effectLst>
                  <a:outerShdw blurRad="38100" dist="38100" dir="2700000" algn="tl">
                    <a:srgbClr val="000000">
                      <a:alpha val="43137"/>
                    </a:srgbClr>
                  </a:outerShdw>
                </a:effectLst>
                <a:sym typeface="Symbol" pitchFamily="18" charset="2"/>
              </a:rPr>
              <a:t></a:t>
            </a:r>
            <a:r>
              <a:rPr lang="en-US" sz="1400" b="1" dirty="0">
                <a:effectLst>
                  <a:outerShdw blurRad="38100" dist="38100" dir="2700000" algn="tl">
                    <a:srgbClr val="000000">
                      <a:alpha val="43137"/>
                    </a:srgbClr>
                  </a:outerShdw>
                </a:effectLst>
              </a:rPr>
              <a:t> 10</a:t>
            </a:r>
            <a:r>
              <a:rPr lang="en-US" sz="1400" b="1" baseline="30000" dirty="0">
                <a:effectLst>
                  <a:outerShdw blurRad="38100" dist="38100" dir="2700000" algn="tl">
                    <a:srgbClr val="000000">
                      <a:alpha val="43137"/>
                    </a:srgbClr>
                  </a:outerShdw>
                </a:effectLst>
                <a:sym typeface="Symbol" pitchFamily="18" charset="2"/>
              </a:rPr>
              <a:t>-6</a:t>
            </a:r>
            <a:r>
              <a:rPr lang="en-US" sz="1400" b="1" dirty="0">
                <a:effectLst>
                  <a:outerShdw blurRad="38100" dist="38100" dir="2700000" algn="tl">
                    <a:srgbClr val="000000">
                      <a:alpha val="43137"/>
                    </a:srgbClr>
                  </a:outerShdw>
                </a:effectLst>
                <a:sym typeface="Symbol" pitchFamily="18" charset="2"/>
              </a:rPr>
              <a:t> MPa</a:t>
            </a:r>
            <a:r>
              <a:rPr lang="en-US" sz="1400" b="1" baseline="30000" dirty="0">
                <a:effectLst>
                  <a:outerShdw blurRad="38100" dist="38100" dir="2700000" algn="tl">
                    <a:srgbClr val="000000">
                      <a:alpha val="43137"/>
                    </a:srgbClr>
                  </a:outerShdw>
                </a:effectLst>
                <a:sym typeface="Symbol" pitchFamily="18" charset="2"/>
              </a:rPr>
              <a:t>-1</a:t>
            </a:r>
          </a:p>
        </p:txBody>
      </p:sp>
    </p:spTree>
  </p:cSld>
  <p:clrMapOvr>
    <a:masterClrMapping/>
  </p:clrMapOvr>
  <p:transition spd="slow" advClick="0" advTm="5000">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40" name="Text Box 4"/>
          <p:cNvSpPr txBox="1">
            <a:spLocks noChangeArrowheads="1"/>
          </p:cNvSpPr>
          <p:nvPr/>
        </p:nvSpPr>
        <p:spPr bwMode="auto">
          <a:xfrm>
            <a:off x="1571604" y="0"/>
            <a:ext cx="6142037" cy="369332"/>
          </a:xfrm>
          <a:prstGeom prst="rect">
            <a:avLst/>
          </a:prstGeom>
          <a:noFill/>
          <a:ln w="9525">
            <a:noFill/>
            <a:miter lim="800000"/>
            <a:headEnd/>
            <a:tailEnd/>
          </a:ln>
          <a:effectLst/>
        </p:spPr>
        <p:txBody>
          <a:bodyPr wrap="square" anchor="b">
            <a:spAutoFit/>
          </a:bodyPr>
          <a:lstStyle/>
          <a:p>
            <a:pPr algn="ctr">
              <a:defRPr/>
            </a:pPr>
            <a:r>
              <a:rPr lang="en-US" dirty="0">
                <a:effectLst>
                  <a:outerShdw blurRad="38100" dist="38100" dir="2700000" algn="tl">
                    <a:srgbClr val="000000"/>
                  </a:outerShdw>
                </a:effectLst>
                <a:latin typeface="Tahoma" pitchFamily="34" charset="0"/>
                <a:cs typeface="Times New Roman" pitchFamily="18" charset="0"/>
              </a:rPr>
              <a:t>Al</a:t>
            </a:r>
            <a:r>
              <a:rPr lang="en-US" baseline="-25000" dirty="0">
                <a:effectLst>
                  <a:outerShdw blurRad="38100" dist="38100" dir="2700000" algn="tl">
                    <a:srgbClr val="000000"/>
                  </a:outerShdw>
                </a:effectLst>
                <a:latin typeface="Tahoma" pitchFamily="34" charset="0"/>
                <a:cs typeface="Times New Roman" pitchFamily="18" charset="0"/>
              </a:rPr>
              <a:t>2</a:t>
            </a:r>
            <a:r>
              <a:rPr lang="en-US" dirty="0">
                <a:effectLst>
                  <a:outerShdw blurRad="38100" dist="38100" dir="2700000" algn="tl">
                    <a:srgbClr val="000000"/>
                  </a:outerShdw>
                </a:effectLst>
                <a:latin typeface="Tahoma" pitchFamily="34" charset="0"/>
                <a:cs typeface="Times New Roman" pitchFamily="18" charset="0"/>
              </a:rPr>
              <a:t>O</a:t>
            </a:r>
            <a:r>
              <a:rPr lang="en-US" baseline="-25000" dirty="0">
                <a:effectLst>
                  <a:outerShdw blurRad="38100" dist="38100" dir="2700000" algn="tl">
                    <a:srgbClr val="000000"/>
                  </a:outerShdw>
                </a:effectLst>
                <a:latin typeface="Tahoma" pitchFamily="34" charset="0"/>
                <a:cs typeface="Times New Roman" pitchFamily="18" charset="0"/>
              </a:rPr>
              <a:t>3</a:t>
            </a:r>
            <a:r>
              <a:rPr lang="en-US" dirty="0">
                <a:effectLst>
                  <a:outerShdw blurRad="38100" dist="38100" dir="2700000" algn="tl">
                    <a:srgbClr val="000000"/>
                  </a:outerShdw>
                </a:effectLst>
                <a:latin typeface="Tahoma" pitchFamily="34" charset="0"/>
                <a:cs typeface="Times New Roman" pitchFamily="18" charset="0"/>
              </a:rPr>
              <a:t>/Al ceramic matrix composites</a:t>
            </a:r>
            <a:r>
              <a:rPr lang="ru-RU" dirty="0">
                <a:effectLst>
                  <a:outerShdw blurRad="38100" dist="38100" dir="2700000" algn="tl">
                    <a:srgbClr val="000000"/>
                  </a:outerShdw>
                </a:effectLst>
                <a:latin typeface="Tahoma" pitchFamily="34" charset="0"/>
                <a:cs typeface="Times New Roman" pitchFamily="18" charset="0"/>
              </a:rPr>
              <a:t> </a:t>
            </a:r>
          </a:p>
        </p:txBody>
      </p:sp>
      <p:sp>
        <p:nvSpPr>
          <p:cNvPr id="70659" name="Text Box 5"/>
          <p:cNvSpPr txBox="1">
            <a:spLocks noChangeArrowheads="1"/>
          </p:cNvSpPr>
          <p:nvPr/>
        </p:nvSpPr>
        <p:spPr bwMode="auto">
          <a:xfrm>
            <a:off x="71438" y="4967599"/>
            <a:ext cx="2786050" cy="461665"/>
          </a:xfrm>
          <a:prstGeom prst="rect">
            <a:avLst/>
          </a:prstGeom>
          <a:noFill/>
          <a:ln w="9525">
            <a:noFill/>
            <a:miter lim="800000"/>
            <a:headEnd/>
            <a:tailEnd/>
          </a:ln>
        </p:spPr>
        <p:txBody>
          <a:bodyPr wrap="square" anchor="b">
            <a:spAutoFit/>
          </a:bodyPr>
          <a:lstStyle/>
          <a:p>
            <a:r>
              <a:rPr lang="en-GB" sz="1200" dirty="0">
                <a:cs typeface="Times New Roman" pitchFamily="18" charset="0"/>
              </a:rPr>
              <a:t>Al</a:t>
            </a:r>
            <a:r>
              <a:rPr lang="en-GB" sz="1200" baseline="-25000" dirty="0">
                <a:cs typeface="Times New Roman" pitchFamily="18" charset="0"/>
              </a:rPr>
              <a:t>2</a:t>
            </a:r>
            <a:r>
              <a:rPr lang="en-GB" sz="1200" dirty="0">
                <a:cs typeface="Times New Roman" pitchFamily="18" charset="0"/>
              </a:rPr>
              <a:t>O</a:t>
            </a:r>
            <a:r>
              <a:rPr lang="en-GB" sz="1200" baseline="-25000" dirty="0">
                <a:cs typeface="Times New Roman" pitchFamily="18" charset="0"/>
              </a:rPr>
              <a:t>3</a:t>
            </a:r>
            <a:r>
              <a:rPr lang="en-GB" sz="1200" dirty="0">
                <a:cs typeface="Times New Roman" pitchFamily="18" charset="0"/>
              </a:rPr>
              <a:t>/Al composite </a:t>
            </a:r>
            <a:r>
              <a:rPr lang="en-US" sz="1200" dirty="0"/>
              <a:t>material: dark area - Al</a:t>
            </a:r>
            <a:r>
              <a:rPr lang="en-US" sz="1200" baseline="-25000" dirty="0"/>
              <a:t>2</a:t>
            </a:r>
            <a:r>
              <a:rPr lang="en-US" sz="1200" dirty="0"/>
              <a:t>O</a:t>
            </a:r>
            <a:r>
              <a:rPr lang="en-US" sz="1200" baseline="-25000" dirty="0"/>
              <a:t>3</a:t>
            </a:r>
            <a:r>
              <a:rPr lang="en-US" sz="1200" dirty="0"/>
              <a:t>, light area </a:t>
            </a:r>
            <a:r>
              <a:rPr lang="en-US" sz="1200" dirty="0" smtClean="0"/>
              <a:t>– Al</a:t>
            </a:r>
            <a:r>
              <a:rPr lang="en-GB" sz="1200" dirty="0" smtClean="0">
                <a:cs typeface="Times New Roman" pitchFamily="18" charset="0"/>
              </a:rPr>
              <a:t>.</a:t>
            </a:r>
            <a:endParaRPr lang="ru-RU" sz="1200" dirty="0">
              <a:cs typeface="Times New Roman" pitchFamily="18" charset="0"/>
            </a:endParaRPr>
          </a:p>
        </p:txBody>
      </p:sp>
      <p:pic>
        <p:nvPicPr>
          <p:cNvPr id="70660" name="Picture 12" descr="TYP7"/>
          <p:cNvPicPr>
            <a:picLocks noChangeAspect="1" noChangeArrowheads="1"/>
          </p:cNvPicPr>
          <p:nvPr/>
        </p:nvPicPr>
        <p:blipFill>
          <a:blip r:embed="rId3" cstate="print"/>
          <a:srcRect l="815" r="815"/>
          <a:stretch>
            <a:fillRect/>
          </a:stretch>
        </p:blipFill>
        <p:spPr bwMode="auto">
          <a:xfrm>
            <a:off x="214281" y="3181650"/>
            <a:ext cx="2500330" cy="1689739"/>
          </a:xfrm>
          <a:prstGeom prst="rect">
            <a:avLst/>
          </a:prstGeom>
          <a:noFill/>
          <a:ln w="9525">
            <a:noFill/>
            <a:miter lim="800000"/>
            <a:headEnd/>
            <a:tailEnd/>
          </a:ln>
          <a:effectLst>
            <a:outerShdw blurRad="50800" dist="38100" dir="8100000" algn="tr" rotWithShape="0">
              <a:prstClr val="black">
                <a:alpha val="40000"/>
              </a:prstClr>
            </a:outerShdw>
          </a:effectLst>
        </p:spPr>
      </p:pic>
      <p:sp>
        <p:nvSpPr>
          <p:cNvPr id="70662" name="Rectangle 83"/>
          <p:cNvSpPr>
            <a:spLocks noChangeArrowheads="1"/>
          </p:cNvSpPr>
          <p:nvPr/>
        </p:nvSpPr>
        <p:spPr bwMode="auto">
          <a:xfrm>
            <a:off x="0" y="1214422"/>
            <a:ext cx="3643306" cy="307777"/>
          </a:xfrm>
          <a:prstGeom prst="rect">
            <a:avLst/>
          </a:prstGeom>
          <a:noFill/>
          <a:ln w="9525">
            <a:noFill/>
            <a:miter lim="800000"/>
            <a:headEnd/>
            <a:tailEnd/>
          </a:ln>
        </p:spPr>
        <p:txBody>
          <a:bodyPr wrap="square" anchor="ctr">
            <a:spAutoFit/>
          </a:bodyPr>
          <a:lstStyle/>
          <a:p>
            <a:r>
              <a:rPr lang="en-US" sz="1400" b="1" dirty="0" smtClean="0"/>
              <a:t>Elastic </a:t>
            </a:r>
            <a:r>
              <a:rPr lang="en-US" sz="1400" b="1" dirty="0"/>
              <a:t>and thermal </a:t>
            </a:r>
            <a:r>
              <a:rPr lang="en-US" sz="1400" b="1" dirty="0" smtClean="0"/>
              <a:t>properties of Al and Al</a:t>
            </a:r>
            <a:r>
              <a:rPr lang="en-US" sz="1400" b="1" baseline="-25000" dirty="0" smtClean="0"/>
              <a:t>2</a:t>
            </a:r>
            <a:r>
              <a:rPr lang="en-US" sz="1400" b="1" dirty="0" smtClean="0"/>
              <a:t>O</a:t>
            </a:r>
            <a:r>
              <a:rPr lang="en-US" sz="1400" b="1" baseline="-25000" dirty="0" smtClean="0"/>
              <a:t>3</a:t>
            </a:r>
            <a:endParaRPr lang="en-US" sz="1400" b="1" baseline="-25000" dirty="0"/>
          </a:p>
        </p:txBody>
      </p:sp>
      <p:sp>
        <p:nvSpPr>
          <p:cNvPr id="70663" name="Rectangle 84"/>
          <p:cNvSpPr>
            <a:spLocks noChangeArrowheads="1"/>
          </p:cNvSpPr>
          <p:nvPr/>
        </p:nvSpPr>
        <p:spPr bwMode="auto">
          <a:xfrm>
            <a:off x="142844" y="357166"/>
            <a:ext cx="9001156" cy="738664"/>
          </a:xfrm>
          <a:prstGeom prst="rect">
            <a:avLst/>
          </a:prstGeom>
          <a:noFill/>
          <a:ln w="9525">
            <a:noFill/>
            <a:miter lim="800000"/>
            <a:headEnd/>
            <a:tailEnd/>
          </a:ln>
        </p:spPr>
        <p:txBody>
          <a:bodyPr wrap="square" anchor="ctr">
            <a:spAutoFit/>
          </a:bodyPr>
          <a:lstStyle/>
          <a:p>
            <a:pPr algn="just"/>
            <a:r>
              <a:rPr lang="en-US" sz="1400" b="0" dirty="0"/>
              <a:t>Using gas pressure infiltration of molten metal (e.g. Al, Ni</a:t>
            </a:r>
            <a:r>
              <a:rPr lang="en-US" sz="1400" baseline="-25000" dirty="0"/>
              <a:t>3</a:t>
            </a:r>
            <a:r>
              <a:rPr lang="en-US" sz="1400" b="0" dirty="0"/>
              <a:t>Al, Cu) into Al</a:t>
            </a:r>
            <a:r>
              <a:rPr lang="en-US" sz="1400" baseline="-25000" dirty="0"/>
              <a:t>2</a:t>
            </a:r>
            <a:r>
              <a:rPr lang="en-US" sz="1400" b="0" dirty="0"/>
              <a:t>O</a:t>
            </a:r>
            <a:r>
              <a:rPr lang="en-US" sz="1400" baseline="-25000" dirty="0"/>
              <a:t>3</a:t>
            </a:r>
            <a:r>
              <a:rPr lang="en-US" sz="1400" b="0" dirty="0"/>
              <a:t> matrix composites with high strength (600 - 900 </a:t>
            </a:r>
            <a:r>
              <a:rPr lang="en-US" sz="1400" b="0" dirty="0" err="1"/>
              <a:t>MPa</a:t>
            </a:r>
            <a:r>
              <a:rPr lang="en-US" sz="1400" b="0" dirty="0"/>
              <a:t>) and high fracture toughness can be produced. The microstructures can be described as interpenetrating networks, with a metal content 10 - 40 vol. % and the medium ligament diameter from 0.2 µm to 1 µm.</a:t>
            </a:r>
          </a:p>
        </p:txBody>
      </p:sp>
      <p:pic>
        <p:nvPicPr>
          <p:cNvPr id="11344" name="Picture 80"/>
          <p:cNvPicPr>
            <a:picLocks noChangeAspect="1" noChangeArrowheads="1"/>
          </p:cNvPicPr>
          <p:nvPr/>
        </p:nvPicPr>
        <p:blipFill>
          <a:blip r:embed="rId4" cstate="print"/>
          <a:srcRect l="1181" r="35433" b="8064"/>
          <a:stretch>
            <a:fillRect/>
          </a:stretch>
        </p:blipFill>
        <p:spPr bwMode="auto">
          <a:xfrm>
            <a:off x="142844" y="1643050"/>
            <a:ext cx="3571304" cy="1138498"/>
          </a:xfrm>
          <a:prstGeom prst="rect">
            <a:avLst/>
          </a:prstGeom>
          <a:noFill/>
          <a:ln w="9525">
            <a:noFill/>
            <a:miter lim="800000"/>
            <a:headEnd/>
            <a:tailEnd/>
          </a:ln>
          <a:effectLst>
            <a:outerShdw blurRad="50800" dist="38100" dir="8100000" algn="tr" rotWithShape="0">
              <a:prstClr val="black">
                <a:alpha val="40000"/>
              </a:prstClr>
            </a:outerShdw>
          </a:effectLst>
        </p:spPr>
      </p:pic>
      <p:pic>
        <p:nvPicPr>
          <p:cNvPr id="89" name="Picture 2"/>
          <p:cNvPicPr>
            <a:picLocks noChangeAspect="1" noChangeArrowheads="1"/>
          </p:cNvPicPr>
          <p:nvPr/>
        </p:nvPicPr>
        <p:blipFill>
          <a:blip r:embed="rId5" cstate="print"/>
          <a:stretch>
            <a:fillRect/>
          </a:stretch>
        </p:blipFill>
        <p:spPr>
          <a:xfrm>
            <a:off x="4857752" y="1071547"/>
            <a:ext cx="3680349" cy="2632770"/>
          </a:xfrm>
          <a:prstGeom prst="rect">
            <a:avLst/>
          </a:prstGeom>
          <a:noFill/>
          <a:ln>
            <a:noFill/>
          </a:ln>
          <a:effectLst>
            <a:outerShdw blurRad="50800" dist="38100" dir="8100000" algn="tr" rotWithShape="0">
              <a:prstClr val="black">
                <a:alpha val="40000"/>
              </a:prstClr>
            </a:outerShdw>
          </a:effectLst>
        </p:spPr>
      </p:pic>
      <p:sp>
        <p:nvSpPr>
          <p:cNvPr id="90" name="Прямоугольник 89"/>
          <p:cNvSpPr/>
          <p:nvPr/>
        </p:nvSpPr>
        <p:spPr>
          <a:xfrm>
            <a:off x="2928926" y="3669573"/>
            <a:ext cx="5929322" cy="830997"/>
          </a:xfrm>
          <a:prstGeom prst="rect">
            <a:avLst/>
          </a:prstGeom>
        </p:spPr>
        <p:txBody>
          <a:bodyPr wrap="square">
            <a:spAutoFit/>
          </a:bodyPr>
          <a:lstStyle/>
          <a:p>
            <a:r>
              <a:rPr lang="en-GB" sz="1200" dirty="0" smtClean="0">
                <a:cs typeface="Times New Roman" pitchFamily="18" charset="0"/>
              </a:rPr>
              <a:t>A part of neutron diffraction pattern from the Al</a:t>
            </a:r>
            <a:r>
              <a:rPr lang="en-GB" sz="1200" baseline="-25000" dirty="0" smtClean="0">
                <a:cs typeface="Times New Roman" pitchFamily="18" charset="0"/>
              </a:rPr>
              <a:t>2</a:t>
            </a:r>
            <a:r>
              <a:rPr lang="en-GB" sz="1200" dirty="0" smtClean="0">
                <a:cs typeface="Times New Roman" pitchFamily="18" charset="0"/>
              </a:rPr>
              <a:t>O</a:t>
            </a:r>
            <a:r>
              <a:rPr lang="en-GB" sz="1200" baseline="-25000" dirty="0" smtClean="0">
                <a:cs typeface="Times New Roman" pitchFamily="18" charset="0"/>
              </a:rPr>
              <a:t>3</a:t>
            </a:r>
            <a:r>
              <a:rPr lang="en-GB" sz="1200" dirty="0" smtClean="0">
                <a:cs typeface="Times New Roman" pitchFamily="18" charset="0"/>
              </a:rPr>
              <a:t>/Al composite with 25% volume fraction of Al and average ligament size about 1 µm. Experimental points, profile calculated by the </a:t>
            </a:r>
            <a:r>
              <a:rPr lang="en-GB" sz="1200" dirty="0" err="1" smtClean="0">
                <a:cs typeface="Times New Roman" pitchFamily="18" charset="0"/>
              </a:rPr>
              <a:t>Rietveld</a:t>
            </a:r>
            <a:r>
              <a:rPr lang="en-GB" sz="1200" dirty="0" smtClean="0">
                <a:cs typeface="Times New Roman" pitchFamily="18" charset="0"/>
              </a:rPr>
              <a:t> method and difference curve are shown. The tick marks (from top down) are calculated peak positions for Al and </a:t>
            </a:r>
            <a:r>
              <a:rPr lang="en-GB" sz="1200" dirty="0" smtClean="0">
                <a:cs typeface="Times New Roman" pitchFamily="18" charset="0"/>
                <a:sym typeface="Symbol" pitchFamily="18" charset="2"/>
              </a:rPr>
              <a:t></a:t>
            </a:r>
            <a:r>
              <a:rPr lang="en-GB" sz="1200" dirty="0" smtClean="0">
                <a:cs typeface="Times New Roman" pitchFamily="18" charset="0"/>
              </a:rPr>
              <a:t>-Al</a:t>
            </a:r>
            <a:r>
              <a:rPr lang="en-GB" sz="1200" baseline="-25000" dirty="0" smtClean="0">
                <a:cs typeface="Times New Roman" pitchFamily="18" charset="0"/>
              </a:rPr>
              <a:t>2</a:t>
            </a:r>
            <a:r>
              <a:rPr lang="en-GB" sz="1200" dirty="0" smtClean="0">
                <a:cs typeface="Times New Roman" pitchFamily="18" charset="0"/>
              </a:rPr>
              <a:t>O</a:t>
            </a:r>
            <a:r>
              <a:rPr lang="en-GB" sz="1200" baseline="-25000" dirty="0" smtClean="0">
                <a:cs typeface="Times New Roman" pitchFamily="18" charset="0"/>
              </a:rPr>
              <a:t>3</a:t>
            </a:r>
            <a:r>
              <a:rPr lang="en-GB" sz="1200" dirty="0" smtClean="0">
                <a:cs typeface="Times New Roman" pitchFamily="18" charset="0"/>
              </a:rPr>
              <a:t>, respectively. </a:t>
            </a:r>
            <a:endParaRPr lang="ru-RU" sz="1200" dirty="0">
              <a:cs typeface="Times New Roman" pitchFamily="18" charset="0"/>
            </a:endParaRPr>
          </a:p>
        </p:txBody>
      </p:sp>
      <p:sp>
        <p:nvSpPr>
          <p:cNvPr id="10" name="Text Box 2"/>
          <p:cNvSpPr txBox="1">
            <a:spLocks noChangeArrowheads="1"/>
          </p:cNvSpPr>
          <p:nvPr/>
        </p:nvSpPr>
        <p:spPr bwMode="auto">
          <a:xfrm>
            <a:off x="142876" y="6453538"/>
            <a:ext cx="8858280" cy="261610"/>
          </a:xfrm>
          <a:prstGeom prst="rect">
            <a:avLst/>
          </a:prstGeom>
          <a:noFill/>
          <a:ln w="9525">
            <a:noFill/>
            <a:miter lim="800000"/>
            <a:headEnd/>
            <a:tailEnd/>
          </a:ln>
        </p:spPr>
        <p:txBody>
          <a:bodyPr wrap="square" anchor="b">
            <a:spAutoFit/>
          </a:bodyPr>
          <a:lstStyle/>
          <a:p>
            <a:r>
              <a:rPr lang="en-GB" sz="1100" dirty="0">
                <a:cs typeface="Times New Roman" pitchFamily="18" charset="0"/>
              </a:rPr>
              <a:t>Residual stress </a:t>
            </a:r>
            <a:r>
              <a:rPr lang="en-GB" sz="1100" dirty="0" smtClean="0">
                <a:cs typeface="Times New Roman" pitchFamily="18" charset="0"/>
              </a:rPr>
              <a:t>(left) and </a:t>
            </a:r>
            <a:r>
              <a:rPr lang="en-GB" sz="1100" dirty="0" err="1">
                <a:cs typeface="Times New Roman" pitchFamily="18" charset="0"/>
              </a:rPr>
              <a:t>microstress</a:t>
            </a:r>
            <a:r>
              <a:rPr lang="en-GB" sz="1100" dirty="0">
                <a:cs typeface="Times New Roman" pitchFamily="18" charset="0"/>
              </a:rPr>
              <a:t> </a:t>
            </a:r>
            <a:r>
              <a:rPr lang="en-GB" sz="1100" dirty="0" smtClean="0">
                <a:cs typeface="Times New Roman" pitchFamily="18" charset="0"/>
              </a:rPr>
              <a:t>(right) in </a:t>
            </a:r>
            <a:r>
              <a:rPr lang="en-GB" sz="1100" dirty="0">
                <a:cs typeface="Times New Roman" pitchFamily="18" charset="0"/>
              </a:rPr>
              <a:t>Al</a:t>
            </a:r>
            <a:r>
              <a:rPr lang="en-GB" sz="1100" baseline="-25000" dirty="0">
                <a:cs typeface="Times New Roman" pitchFamily="18" charset="0"/>
              </a:rPr>
              <a:t>2</a:t>
            </a:r>
            <a:r>
              <a:rPr lang="en-GB" sz="1100" dirty="0">
                <a:cs typeface="Times New Roman" pitchFamily="18" charset="0"/>
              </a:rPr>
              <a:t>O</a:t>
            </a:r>
            <a:r>
              <a:rPr lang="en-GB" sz="1100" baseline="-25000" dirty="0">
                <a:cs typeface="Times New Roman" pitchFamily="18" charset="0"/>
              </a:rPr>
              <a:t>3</a:t>
            </a:r>
            <a:r>
              <a:rPr lang="en-GB" sz="1100" dirty="0">
                <a:cs typeface="Times New Roman" pitchFamily="18" charset="0"/>
              </a:rPr>
              <a:t>/Al composites with fine and coarse </a:t>
            </a:r>
            <a:r>
              <a:rPr lang="en-GB" sz="1100" dirty="0" smtClean="0">
                <a:cs typeface="Times New Roman" pitchFamily="18" charset="0"/>
              </a:rPr>
              <a:t>microstructure </a:t>
            </a:r>
            <a:r>
              <a:rPr lang="en-GB" sz="1100" dirty="0">
                <a:cs typeface="Times New Roman" pitchFamily="18" charset="0"/>
              </a:rPr>
              <a:t>as a function of Al volume fraction.</a:t>
            </a:r>
            <a:r>
              <a:rPr lang="ru-RU" sz="1100" dirty="0">
                <a:cs typeface="Times New Roman" pitchFamily="18" charset="0"/>
              </a:rPr>
              <a:t> </a:t>
            </a:r>
          </a:p>
        </p:txBody>
      </p:sp>
      <p:pic>
        <p:nvPicPr>
          <p:cNvPr id="11" name="Picture 4"/>
          <p:cNvPicPr>
            <a:picLocks noChangeAspect="1" noChangeArrowheads="1"/>
          </p:cNvPicPr>
          <p:nvPr/>
        </p:nvPicPr>
        <p:blipFill>
          <a:blip r:embed="rId6" cstate="print"/>
          <a:stretch>
            <a:fillRect/>
          </a:stretch>
        </p:blipFill>
        <p:spPr bwMode="auto">
          <a:xfrm>
            <a:off x="5920238" y="4714884"/>
            <a:ext cx="2273884" cy="1711574"/>
          </a:xfrm>
          <a:prstGeom prst="rect">
            <a:avLst/>
          </a:prstGeom>
          <a:noFill/>
          <a:ln>
            <a:noFill/>
          </a:ln>
          <a:effectLst>
            <a:outerShdw blurRad="50800" dist="38100" dir="8100000" algn="tr" rotWithShape="0">
              <a:prstClr val="black">
                <a:alpha val="40000"/>
              </a:prstClr>
            </a:outerShdw>
          </a:effectLst>
        </p:spPr>
      </p:pic>
      <p:pic>
        <p:nvPicPr>
          <p:cNvPr id="12" name="Picture 5"/>
          <p:cNvPicPr>
            <a:picLocks noChangeAspect="1" noChangeArrowheads="1"/>
          </p:cNvPicPr>
          <p:nvPr/>
        </p:nvPicPr>
        <p:blipFill>
          <a:blip r:embed="rId7" cstate="print"/>
          <a:stretch>
            <a:fillRect/>
          </a:stretch>
        </p:blipFill>
        <p:spPr bwMode="auto">
          <a:xfrm>
            <a:off x="3355200" y="4752000"/>
            <a:ext cx="2261083" cy="1681170"/>
          </a:xfrm>
          <a:prstGeom prst="rect">
            <a:avLst/>
          </a:prstGeom>
          <a:noFill/>
          <a:ln>
            <a:noFill/>
          </a:ln>
          <a:effectLst>
            <a:outerShdw blurRad="50800" dist="38100" dir="8100000" algn="tr" rotWithShape="0">
              <a:prstClr val="black">
                <a:alpha val="40000"/>
              </a:prstClr>
            </a:outerShdw>
          </a:effectLst>
        </p:spPr>
      </p:pic>
    </p:spTree>
  </p:cSld>
  <p:clrMapOvr>
    <a:masterClrMapping/>
  </p:clrMapOvr>
  <p:transition spd="slow" advClick="0" advTm="5000">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84" name="Text Box 12"/>
          <p:cNvSpPr txBox="1">
            <a:spLocks noChangeArrowheads="1"/>
          </p:cNvSpPr>
          <p:nvPr/>
        </p:nvSpPr>
        <p:spPr bwMode="auto">
          <a:xfrm>
            <a:off x="4062413" y="6611938"/>
            <a:ext cx="5081587" cy="246062"/>
          </a:xfrm>
          <a:prstGeom prst="rect">
            <a:avLst/>
          </a:prstGeom>
          <a:noFill/>
          <a:ln w="9525">
            <a:noFill/>
            <a:miter lim="800000"/>
            <a:headEnd/>
            <a:tailEnd/>
          </a:ln>
          <a:effectLst/>
        </p:spPr>
        <p:txBody>
          <a:bodyPr>
            <a:spAutoFit/>
          </a:bodyPr>
          <a:lstStyle/>
          <a:p>
            <a:pPr algn="ctr">
              <a:spcBef>
                <a:spcPct val="50000"/>
              </a:spcBef>
              <a:defRPr/>
            </a:pPr>
            <a:r>
              <a:rPr lang="en-GB" sz="1000" dirty="0" err="1">
                <a:effectLst>
                  <a:outerShdw blurRad="38100" dist="38100" dir="2700000" algn="tl">
                    <a:srgbClr val="000000">
                      <a:alpha val="43137"/>
                    </a:srgbClr>
                  </a:outerShdw>
                </a:effectLst>
                <a:latin typeface="Arial" charset="0"/>
                <a:cs typeface="Times New Roman" pitchFamily="18" charset="0"/>
              </a:rPr>
              <a:t>G.D.Bokuchava</a:t>
            </a:r>
            <a:r>
              <a:rPr lang="en-GB" sz="1000" dirty="0">
                <a:effectLst>
                  <a:outerShdw blurRad="38100" dist="38100" dir="2700000" algn="tl">
                    <a:srgbClr val="000000">
                      <a:alpha val="43137"/>
                    </a:srgbClr>
                  </a:outerShdw>
                </a:effectLst>
                <a:latin typeface="Arial" charset="0"/>
                <a:cs typeface="Times New Roman" pitchFamily="18" charset="0"/>
              </a:rPr>
              <a:t>, </a:t>
            </a:r>
            <a:r>
              <a:rPr lang="en-GB" sz="1000" dirty="0" err="1">
                <a:effectLst>
                  <a:outerShdw blurRad="38100" dist="38100" dir="2700000" algn="tl">
                    <a:srgbClr val="000000">
                      <a:alpha val="43137"/>
                    </a:srgbClr>
                  </a:outerShdw>
                </a:effectLst>
                <a:latin typeface="Arial" charset="0"/>
                <a:cs typeface="Times New Roman" pitchFamily="18" charset="0"/>
              </a:rPr>
              <a:t>A.V.Tamonov</a:t>
            </a:r>
            <a:r>
              <a:rPr lang="en-GB" sz="1000" dirty="0">
                <a:effectLst>
                  <a:outerShdw blurRad="38100" dist="38100" dir="2700000" algn="tl">
                    <a:srgbClr val="000000">
                      <a:alpha val="43137"/>
                    </a:srgbClr>
                  </a:outerShdw>
                </a:effectLst>
                <a:latin typeface="Arial" charset="0"/>
                <a:cs typeface="Times New Roman" pitchFamily="18" charset="0"/>
              </a:rPr>
              <a:t>, et al., J. of Neutron Research, v.9, p.255-261, (2001)</a:t>
            </a:r>
            <a:endParaRPr lang="en-US" sz="1000" dirty="0">
              <a:effectLst>
                <a:outerShdw blurRad="38100" dist="38100" dir="2700000" algn="tl">
                  <a:srgbClr val="000000">
                    <a:alpha val="43137"/>
                  </a:srgbClr>
                </a:outerShdw>
              </a:effectLst>
              <a:latin typeface="Arial" charset="0"/>
              <a:cs typeface="Times New Roman" pitchFamily="18" charset="0"/>
            </a:endParaRPr>
          </a:p>
        </p:txBody>
      </p:sp>
      <p:sp>
        <p:nvSpPr>
          <p:cNvPr id="182285" name="Rectangle 13"/>
          <p:cNvSpPr>
            <a:spLocks noChangeArrowheads="1"/>
          </p:cNvSpPr>
          <p:nvPr/>
        </p:nvSpPr>
        <p:spPr bwMode="auto">
          <a:xfrm>
            <a:off x="1857375" y="0"/>
            <a:ext cx="6032500" cy="400050"/>
          </a:xfrm>
          <a:prstGeom prst="rect">
            <a:avLst/>
          </a:prstGeom>
          <a:noFill/>
          <a:ln w="9525">
            <a:noFill/>
            <a:miter lim="800000"/>
            <a:headEnd/>
            <a:tailEnd/>
          </a:ln>
          <a:effectLst/>
        </p:spPr>
        <p:txBody>
          <a:bodyPr anchor="ctr">
            <a:spAutoFit/>
          </a:bodyPr>
          <a:lstStyle/>
          <a:p>
            <a:pPr>
              <a:defRPr/>
            </a:pPr>
            <a:r>
              <a:rPr lang="en-GB" sz="2000" b="1">
                <a:effectLst>
                  <a:outerShdw blurRad="38100" dist="38100" dir="2700000" algn="tl">
                    <a:srgbClr val="C0C0C0"/>
                  </a:outerShdw>
                </a:effectLst>
                <a:latin typeface="Arial" charset="0"/>
                <a:cs typeface="Arial" charset="0"/>
              </a:rPr>
              <a:t>Residual stress study in perforator’s striker</a:t>
            </a:r>
            <a:r>
              <a:rPr lang="en-US" sz="2000" b="1">
                <a:effectLst>
                  <a:outerShdw blurRad="38100" dist="38100" dir="2700000" algn="tl">
                    <a:srgbClr val="C0C0C0"/>
                  </a:outerShdw>
                </a:effectLst>
                <a:latin typeface="Arial" charset="0"/>
                <a:cs typeface="Arial" charset="0"/>
              </a:rPr>
              <a:t> </a:t>
            </a:r>
          </a:p>
        </p:txBody>
      </p:sp>
      <p:grpSp>
        <p:nvGrpSpPr>
          <p:cNvPr id="2" name="Группа 24"/>
          <p:cNvGrpSpPr>
            <a:grpSpLocks/>
          </p:cNvGrpSpPr>
          <p:nvPr/>
        </p:nvGrpSpPr>
        <p:grpSpPr bwMode="auto">
          <a:xfrm>
            <a:off x="5759450" y="2339975"/>
            <a:ext cx="3178175" cy="4332288"/>
            <a:chOff x="5786446" y="357166"/>
            <a:chExt cx="3178597" cy="4332187"/>
          </a:xfrm>
        </p:grpSpPr>
        <p:pic>
          <p:nvPicPr>
            <p:cNvPr id="14350" name="Picture 14"/>
            <p:cNvPicPr>
              <a:picLocks noChangeAspect="1" noChangeArrowheads="1"/>
            </p:cNvPicPr>
            <p:nvPr/>
          </p:nvPicPr>
          <p:blipFill>
            <a:blip r:embed="rId3" cstate="print"/>
            <a:stretch>
              <a:fillRect/>
            </a:stretch>
          </p:blipFill>
          <p:spPr bwMode="auto">
            <a:xfrm>
              <a:off x="5786446" y="357166"/>
              <a:ext cx="3178597" cy="433218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10" name="Text Box 12"/>
            <p:cNvSpPr txBox="1">
              <a:spLocks noChangeArrowheads="1"/>
            </p:cNvSpPr>
            <p:nvPr/>
          </p:nvSpPr>
          <p:spPr bwMode="auto">
            <a:xfrm>
              <a:off x="5786446" y="3929066"/>
              <a:ext cx="1934347" cy="239584"/>
            </a:xfrm>
            <a:prstGeom prst="rect">
              <a:avLst/>
            </a:prstGeom>
            <a:noFill/>
            <a:ln w="0">
              <a:noFill/>
              <a:miter lim="800000"/>
              <a:headEnd/>
              <a:tailEnd/>
            </a:ln>
            <a:effectLst>
              <a:outerShdw blurRad="50800" dist="38100" dir="18900000" algn="bl" rotWithShape="0">
                <a:prstClr val="black">
                  <a:alpha val="40000"/>
                </a:prstClr>
              </a:outerShdw>
            </a:effectLst>
            <a:scene3d>
              <a:camera prst="perspectiveContrastingLeftFacing" fov="0">
                <a:rot lat="229831" lon="1458102" rev="21360000"/>
              </a:camera>
              <a:lightRig rig="threePt" dir="t"/>
            </a:scene3d>
            <a:sp3d/>
          </p:spPr>
          <p:txBody>
            <a:bodyPr>
              <a:spAutoFit/>
            </a:bodyPr>
            <a:lstStyle/>
            <a:p>
              <a:pPr algn="ctr">
                <a:spcBef>
                  <a:spcPct val="50000"/>
                </a:spcBef>
                <a:defRPr/>
              </a:pPr>
              <a:r>
                <a:rPr lang="en-GB" sz="1200" b="1" dirty="0">
                  <a:latin typeface="Arial" charset="0"/>
                  <a:cs typeface="Times New Roman" pitchFamily="18" charset="0"/>
                </a:rPr>
                <a:t>Commissioning certificate</a:t>
              </a:r>
              <a:endParaRPr lang="en-US" sz="1200" b="1" dirty="0">
                <a:latin typeface="Arial" charset="0"/>
                <a:cs typeface="Times New Roman" pitchFamily="18" charset="0"/>
              </a:endParaRPr>
            </a:p>
          </p:txBody>
        </p:sp>
      </p:grpSp>
      <p:pic>
        <p:nvPicPr>
          <p:cNvPr id="14342" name="Picture 6"/>
          <p:cNvPicPr>
            <a:picLocks noChangeAspect="1" noChangeArrowheads="1"/>
          </p:cNvPicPr>
          <p:nvPr/>
        </p:nvPicPr>
        <p:blipFill>
          <a:blip r:embed="rId4" cstate="print">
            <a:duotone>
              <a:prstClr val="black"/>
              <a:schemeClr val="accent5">
                <a:tint val="45000"/>
                <a:satMod val="400000"/>
              </a:schemeClr>
            </a:duotone>
          </a:blip>
          <a:srcRect/>
          <a:stretch>
            <a:fillRect/>
          </a:stretch>
        </p:blipFill>
        <p:spPr bwMode="auto">
          <a:xfrm>
            <a:off x="6215074" y="428604"/>
            <a:ext cx="1682750" cy="2220912"/>
          </a:xfrm>
          <a:prstGeom prst="rect">
            <a:avLst/>
          </a:prstGeom>
          <a:ln>
            <a:noFill/>
          </a:ln>
          <a:effectLst>
            <a:outerShdw blurRad="190500" algn="tl" rotWithShape="0">
              <a:srgbClr val="000000">
                <a:alpha val="70000"/>
              </a:srgbClr>
            </a:outerShdw>
          </a:effectLst>
        </p:spPr>
      </p:pic>
      <p:pic>
        <p:nvPicPr>
          <p:cNvPr id="14343" name="Picture 7"/>
          <p:cNvPicPr>
            <a:picLocks noChangeAspect="1" noChangeArrowheads="1"/>
          </p:cNvPicPr>
          <p:nvPr/>
        </p:nvPicPr>
        <p:blipFill>
          <a:blip r:embed="rId5" cstate="print"/>
          <a:srcRect/>
          <a:stretch>
            <a:fillRect/>
          </a:stretch>
        </p:blipFill>
        <p:spPr bwMode="auto">
          <a:xfrm rot="-1920000">
            <a:off x="220663" y="2232025"/>
            <a:ext cx="2071687" cy="1428750"/>
          </a:xfrm>
          <a:prstGeom prst="rect">
            <a:avLst/>
          </a:prstGeom>
          <a:ln>
            <a:noFill/>
          </a:ln>
          <a:effectLst>
            <a:outerShdw blurRad="190500" algn="tl" rotWithShape="0">
              <a:srgbClr val="000000">
                <a:alpha val="70000"/>
              </a:srgbClr>
            </a:outerShdw>
          </a:effectLst>
        </p:spPr>
      </p:pic>
      <p:pic>
        <p:nvPicPr>
          <p:cNvPr id="14346" name="Picture 10"/>
          <p:cNvPicPr>
            <a:picLocks noChangeAspect="1" noChangeArrowheads="1"/>
          </p:cNvPicPr>
          <p:nvPr/>
        </p:nvPicPr>
        <p:blipFill>
          <a:blip r:embed="rId6" cstate="print">
            <a:duotone>
              <a:prstClr val="black"/>
              <a:schemeClr val="accent3">
                <a:tint val="45000"/>
                <a:satMod val="400000"/>
              </a:schemeClr>
            </a:duotone>
          </a:blip>
          <a:srcRect/>
          <a:stretch>
            <a:fillRect/>
          </a:stretch>
        </p:blipFill>
        <p:spPr bwMode="auto">
          <a:xfrm>
            <a:off x="285720" y="4071942"/>
            <a:ext cx="2087562" cy="2133600"/>
          </a:xfrm>
          <a:prstGeom prst="rect">
            <a:avLst/>
          </a:prstGeom>
          <a:ln>
            <a:noFill/>
          </a:ln>
          <a:effectLst>
            <a:outerShdw blurRad="190500" algn="tl" rotWithShape="0">
              <a:srgbClr val="000000">
                <a:alpha val="70000"/>
              </a:srgbClr>
            </a:outerShdw>
          </a:effectLst>
        </p:spPr>
      </p:pic>
      <p:pic>
        <p:nvPicPr>
          <p:cNvPr id="14347" name="Picture 11"/>
          <p:cNvPicPr>
            <a:picLocks noChangeAspect="1" noChangeArrowheads="1"/>
          </p:cNvPicPr>
          <p:nvPr/>
        </p:nvPicPr>
        <p:blipFill>
          <a:blip r:embed="rId7" cstate="print">
            <a:duotone>
              <a:prstClr val="black"/>
              <a:schemeClr val="accent3">
                <a:tint val="45000"/>
                <a:satMod val="400000"/>
              </a:schemeClr>
            </a:duotone>
          </a:blip>
          <a:srcRect/>
          <a:stretch>
            <a:fillRect/>
          </a:stretch>
        </p:blipFill>
        <p:spPr bwMode="auto">
          <a:xfrm>
            <a:off x="2556000" y="4068000"/>
            <a:ext cx="2255838" cy="2143125"/>
          </a:xfrm>
          <a:prstGeom prst="rect">
            <a:avLst/>
          </a:prstGeom>
          <a:ln>
            <a:noFill/>
          </a:ln>
          <a:effectLst>
            <a:outerShdw blurRad="190500" algn="tl" rotWithShape="0">
              <a:srgbClr val="000000">
                <a:alpha val="70000"/>
              </a:srgbClr>
            </a:outerShdw>
          </a:effectLst>
        </p:spPr>
      </p:pic>
      <p:pic>
        <p:nvPicPr>
          <p:cNvPr id="14348" name="Picture 12"/>
          <p:cNvPicPr>
            <a:picLocks noChangeAspect="1" noChangeArrowheads="1"/>
          </p:cNvPicPr>
          <p:nvPr/>
        </p:nvPicPr>
        <p:blipFill>
          <a:blip r:embed="rId8" cstate="print"/>
          <a:srcRect/>
          <a:stretch>
            <a:fillRect/>
          </a:stretch>
        </p:blipFill>
        <p:spPr bwMode="auto">
          <a:xfrm>
            <a:off x="3276600" y="395288"/>
            <a:ext cx="1928813" cy="1951037"/>
          </a:xfrm>
          <a:prstGeom prst="rect">
            <a:avLst/>
          </a:prstGeom>
          <a:ln>
            <a:noFill/>
          </a:ln>
          <a:effectLst>
            <a:outerShdw blurRad="50800" dist="38100" dir="2700000" algn="tl" rotWithShape="0">
              <a:prstClr val="black">
                <a:alpha val="40000"/>
              </a:prstClr>
            </a:outerShdw>
          </a:effectLst>
        </p:spPr>
      </p:pic>
      <p:pic>
        <p:nvPicPr>
          <p:cNvPr id="14341" name="Picture 5"/>
          <p:cNvPicPr>
            <a:picLocks noChangeAspect="1" noChangeArrowheads="1"/>
          </p:cNvPicPr>
          <p:nvPr/>
        </p:nvPicPr>
        <p:blipFill>
          <a:blip r:embed="rId9" cstate="print"/>
          <a:srcRect/>
          <a:stretch>
            <a:fillRect/>
          </a:stretch>
        </p:blipFill>
        <p:spPr bwMode="auto">
          <a:xfrm>
            <a:off x="71438" y="428625"/>
            <a:ext cx="2214562" cy="1963738"/>
          </a:xfrm>
          <a:prstGeom prst="rect">
            <a:avLst/>
          </a:prstGeom>
          <a:ln>
            <a:noFill/>
          </a:ln>
          <a:effectLst>
            <a:outerShdw blurRad="190500" algn="tl" rotWithShape="0">
              <a:srgbClr val="000000">
                <a:alpha val="70000"/>
              </a:srgbClr>
            </a:outerShdw>
          </a:effectLst>
        </p:spPr>
      </p:pic>
      <p:sp>
        <p:nvSpPr>
          <p:cNvPr id="26" name="TextBox 25"/>
          <p:cNvSpPr txBox="1"/>
          <p:nvPr/>
        </p:nvSpPr>
        <p:spPr>
          <a:xfrm>
            <a:off x="3165475" y="2303463"/>
            <a:ext cx="2214563" cy="461962"/>
          </a:xfrm>
          <a:prstGeom prst="rect">
            <a:avLst/>
          </a:prstGeom>
          <a:noFill/>
        </p:spPr>
        <p:txBody>
          <a:bodyPr>
            <a:spAutoFit/>
          </a:bodyPr>
          <a:lstStyle/>
          <a:p>
            <a:pPr>
              <a:defRPr/>
            </a:pPr>
            <a:r>
              <a:rPr lang="en-GB" sz="1200" b="1" dirty="0">
                <a:effectLst>
                  <a:outerShdw blurRad="38100" dist="38100" dir="2700000" algn="tl">
                    <a:srgbClr val="000000">
                      <a:alpha val="43137"/>
                    </a:srgbClr>
                  </a:outerShdw>
                </a:effectLst>
                <a:latin typeface="Arial" charset="0"/>
                <a:cs typeface="Times New Roman" pitchFamily="18" charset="0"/>
              </a:rPr>
              <a:t>Neutron diffraction p</a:t>
            </a:r>
            <a:r>
              <a:rPr lang="en-US" sz="1200" b="1" dirty="0" err="1">
                <a:effectLst>
                  <a:outerShdw blurRad="38100" dist="38100" dir="2700000" algn="tl">
                    <a:srgbClr val="000000">
                      <a:alpha val="43137"/>
                    </a:srgbClr>
                  </a:outerShdw>
                </a:effectLst>
                <a:latin typeface="Arial" charset="0"/>
              </a:rPr>
              <a:t>eak</a:t>
            </a:r>
            <a:r>
              <a:rPr lang="en-US" sz="1200" b="1" dirty="0">
                <a:effectLst>
                  <a:outerShdw blurRad="38100" dist="38100" dir="2700000" algn="tl">
                    <a:srgbClr val="000000">
                      <a:alpha val="43137"/>
                    </a:srgbClr>
                  </a:outerShdw>
                </a:effectLst>
                <a:latin typeface="Arial" charset="0"/>
              </a:rPr>
              <a:t> shift due to residual stress</a:t>
            </a:r>
            <a:endParaRPr lang="ru-RU" sz="1200" b="1" dirty="0">
              <a:effectLst>
                <a:outerShdw blurRad="38100" dist="38100" dir="2700000" algn="tl">
                  <a:srgbClr val="000000">
                    <a:alpha val="43137"/>
                  </a:srgbClr>
                </a:outerShdw>
              </a:effectLst>
              <a:latin typeface="Arial" charset="0"/>
            </a:endParaRPr>
          </a:p>
        </p:txBody>
      </p:sp>
      <p:sp>
        <p:nvSpPr>
          <p:cNvPr id="27" name="Прямоугольник 26"/>
          <p:cNvSpPr/>
          <p:nvPr/>
        </p:nvSpPr>
        <p:spPr>
          <a:xfrm rot="-5400000">
            <a:off x="7127876" y="1387475"/>
            <a:ext cx="2051050" cy="276225"/>
          </a:xfrm>
          <a:prstGeom prst="rect">
            <a:avLst/>
          </a:prstGeom>
        </p:spPr>
        <p:txBody>
          <a:bodyPr wrap="none">
            <a:spAutoFit/>
          </a:bodyPr>
          <a:lstStyle/>
          <a:p>
            <a:pPr>
              <a:defRPr/>
            </a:pPr>
            <a:r>
              <a:rPr lang="en-GB" sz="1200" b="1" dirty="0">
                <a:effectLst>
                  <a:outerShdw blurRad="38100" dist="38100" dir="2700000" algn="tl">
                    <a:srgbClr val="000000">
                      <a:alpha val="43137"/>
                    </a:srgbClr>
                  </a:outerShdw>
                </a:effectLst>
                <a:latin typeface="Arial" charset="0"/>
                <a:cs typeface="Times New Roman" pitchFamily="18" charset="0"/>
              </a:rPr>
              <a:t>The layout of experiment</a:t>
            </a:r>
            <a:endParaRPr lang="ru-RU" sz="1200" b="1" dirty="0">
              <a:effectLst>
                <a:outerShdw blurRad="38100" dist="38100" dir="2700000" algn="tl">
                  <a:srgbClr val="000000">
                    <a:alpha val="43137"/>
                  </a:srgbClr>
                </a:outerShdw>
              </a:effectLst>
              <a:latin typeface="Arial" charset="0"/>
              <a:cs typeface="Times New Roman" pitchFamily="18" charset="0"/>
            </a:endParaRPr>
          </a:p>
        </p:txBody>
      </p:sp>
      <p:sp>
        <p:nvSpPr>
          <p:cNvPr id="28" name="Прямоугольник 27"/>
          <p:cNvSpPr/>
          <p:nvPr/>
        </p:nvSpPr>
        <p:spPr>
          <a:xfrm>
            <a:off x="214313" y="3500438"/>
            <a:ext cx="2428875" cy="276225"/>
          </a:xfrm>
          <a:prstGeom prst="rect">
            <a:avLst/>
          </a:prstGeom>
        </p:spPr>
        <p:txBody>
          <a:bodyPr>
            <a:spAutoFit/>
          </a:bodyPr>
          <a:lstStyle/>
          <a:p>
            <a:pPr>
              <a:defRPr/>
            </a:pPr>
            <a:r>
              <a:rPr lang="en-US" sz="1200" b="1" dirty="0">
                <a:effectLst>
                  <a:outerShdw blurRad="38100" dist="38100" dir="2700000" algn="tl">
                    <a:srgbClr val="000000">
                      <a:alpha val="43137"/>
                    </a:srgbClr>
                  </a:outerShdw>
                </a:effectLst>
                <a:latin typeface="Arial" charset="0"/>
              </a:rPr>
              <a:t>Equipment for mining industry</a:t>
            </a:r>
          </a:p>
        </p:txBody>
      </p:sp>
      <p:sp>
        <p:nvSpPr>
          <p:cNvPr id="3089" name="Rectangle 17"/>
          <p:cNvSpPr>
            <a:spLocks noChangeArrowheads="1"/>
          </p:cNvSpPr>
          <p:nvPr/>
        </p:nvSpPr>
        <p:spPr bwMode="auto">
          <a:xfrm>
            <a:off x="179388" y="6237288"/>
            <a:ext cx="4500562" cy="457200"/>
          </a:xfrm>
          <a:prstGeom prst="rect">
            <a:avLst/>
          </a:prstGeom>
          <a:noFill/>
          <a:ln w="9525">
            <a:noFill/>
            <a:miter lim="800000"/>
            <a:headEnd/>
            <a:tailEnd/>
          </a:ln>
          <a:effectLst/>
        </p:spPr>
        <p:txBody>
          <a:bodyPr>
            <a:spAutoFit/>
          </a:bodyPr>
          <a:lstStyle/>
          <a:p>
            <a:pPr>
              <a:defRPr/>
            </a:pPr>
            <a:r>
              <a:rPr lang="en-GB" sz="1200" b="1" dirty="0">
                <a:effectLst>
                  <a:outerShdw blurRad="38100" dist="38100" dir="2700000" algn="tl">
                    <a:srgbClr val="C0C0C0"/>
                  </a:outerShdw>
                </a:effectLst>
                <a:latin typeface="Arial" charset="0"/>
              </a:rPr>
              <a:t>The measured residual stress distribution in the sample along radial coordinate </a:t>
            </a:r>
            <a:r>
              <a:rPr lang="en-GB" sz="1200" b="1" i="1" dirty="0">
                <a:effectLst>
                  <a:outerShdw blurRad="38100" dist="38100" dir="2700000" algn="tl">
                    <a:srgbClr val="C0C0C0"/>
                  </a:outerShdw>
                </a:effectLst>
                <a:latin typeface="Arial" charset="0"/>
              </a:rPr>
              <a:t>x.</a:t>
            </a:r>
            <a:endParaRPr lang="ru-RU" sz="1200" b="1" i="1" dirty="0">
              <a:effectLst>
                <a:outerShdw blurRad="38100" dist="38100" dir="2700000" algn="tl">
                  <a:srgbClr val="C0C0C0"/>
                </a:outerShdw>
              </a:effectLst>
              <a:latin typeface="Arial" charset="0"/>
            </a:endParaRPr>
          </a:p>
        </p:txBody>
      </p:sp>
      <p:sp>
        <p:nvSpPr>
          <p:cNvPr id="3087" name="TextBox 16"/>
          <p:cNvSpPr txBox="1">
            <a:spLocks noChangeArrowheads="1"/>
          </p:cNvSpPr>
          <p:nvPr/>
        </p:nvSpPr>
        <p:spPr bwMode="auto">
          <a:xfrm>
            <a:off x="642938" y="5003800"/>
            <a:ext cx="831850" cy="276225"/>
          </a:xfrm>
          <a:prstGeom prst="rect">
            <a:avLst/>
          </a:prstGeom>
          <a:noFill/>
          <a:ln w="9525">
            <a:noFill/>
            <a:miter lim="800000"/>
            <a:headEnd/>
            <a:tailEnd/>
          </a:ln>
        </p:spPr>
        <p:txBody>
          <a:bodyPr wrap="none">
            <a:spAutoFit/>
          </a:bodyPr>
          <a:lstStyle/>
          <a:p>
            <a:r>
              <a:rPr lang="en-US" sz="1200"/>
              <a:t>Sample 1</a:t>
            </a:r>
            <a:endParaRPr lang="ru-RU" sz="1200"/>
          </a:p>
        </p:txBody>
      </p:sp>
      <p:sp>
        <p:nvSpPr>
          <p:cNvPr id="3088" name="TextBox 17"/>
          <p:cNvSpPr txBox="1">
            <a:spLocks noChangeArrowheads="1"/>
          </p:cNvSpPr>
          <p:nvPr/>
        </p:nvSpPr>
        <p:spPr bwMode="auto">
          <a:xfrm>
            <a:off x="3000375" y="5000625"/>
            <a:ext cx="831850" cy="276225"/>
          </a:xfrm>
          <a:prstGeom prst="rect">
            <a:avLst/>
          </a:prstGeom>
          <a:noFill/>
          <a:ln w="9525">
            <a:noFill/>
            <a:miter lim="800000"/>
            <a:headEnd/>
            <a:tailEnd/>
          </a:ln>
        </p:spPr>
        <p:txBody>
          <a:bodyPr wrap="none">
            <a:spAutoFit/>
          </a:bodyPr>
          <a:lstStyle/>
          <a:p>
            <a:r>
              <a:rPr lang="en-US" sz="1200"/>
              <a:t>Sample 2</a:t>
            </a:r>
            <a:endParaRPr lang="ru-RU" sz="1200"/>
          </a:p>
        </p:txBody>
      </p:sp>
      <p:sp>
        <p:nvSpPr>
          <p:cNvPr id="20" name="Скругленная прямоугольная выноска 19"/>
          <p:cNvSpPr/>
          <p:nvPr/>
        </p:nvSpPr>
        <p:spPr>
          <a:xfrm>
            <a:off x="2592000" y="2808000"/>
            <a:ext cx="3996000" cy="1152000"/>
          </a:xfrm>
          <a:prstGeom prst="wedgeRoundRectCallout">
            <a:avLst>
              <a:gd name="adj1" fmla="val 34395"/>
              <a:gd name="adj2" fmla="val 118988"/>
              <a:gd name="adj3" fmla="val 16667"/>
            </a:avLst>
          </a:prstGeom>
          <a:gradFill flip="none" rotWithShape="1">
            <a:gsLst>
              <a:gs pos="0">
                <a:srgbClr val="E6DCAC"/>
              </a:gs>
              <a:gs pos="12000">
                <a:srgbClr val="E6D78A"/>
              </a:gs>
              <a:gs pos="30000">
                <a:srgbClr val="C7AC4C"/>
              </a:gs>
              <a:gs pos="45000">
                <a:srgbClr val="E6D78A"/>
              </a:gs>
              <a:gs pos="77000">
                <a:srgbClr val="C7AC4C"/>
              </a:gs>
              <a:gs pos="100000">
                <a:srgbClr val="E6DCAC"/>
              </a:gs>
            </a:gsLst>
            <a:lin ang="18900000" scaled="0"/>
            <a:tileRect/>
          </a:gradFill>
          <a:ln w="0">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defRPr/>
            </a:pPr>
            <a:r>
              <a:rPr lang="en-US" sz="1000" dirty="0">
                <a:solidFill>
                  <a:schemeClr val="tx1"/>
                </a:solidFill>
                <a:latin typeface="Arial" pitchFamily="34" charset="0"/>
                <a:cs typeface="Arial" pitchFamily="34" charset="0"/>
              </a:rPr>
              <a:t>“…On basis of these results </a:t>
            </a:r>
            <a:r>
              <a:rPr lang="ru-RU" sz="1000" dirty="0">
                <a:solidFill>
                  <a:schemeClr val="tx1"/>
                </a:solidFill>
                <a:latin typeface="Arial" pitchFamily="34" charset="0"/>
                <a:cs typeface="Arial" pitchFamily="34" charset="0"/>
              </a:rPr>
              <a:t>ПП80НВ.00.006 </a:t>
            </a:r>
            <a:r>
              <a:rPr lang="en-US" sz="1000" dirty="0">
                <a:solidFill>
                  <a:schemeClr val="tx1"/>
                </a:solidFill>
                <a:latin typeface="Arial" pitchFamily="34" charset="0"/>
                <a:cs typeface="Arial" pitchFamily="34" charset="0"/>
              </a:rPr>
              <a:t>type striker</a:t>
            </a:r>
          </a:p>
          <a:p>
            <a:pPr>
              <a:defRPr/>
            </a:pPr>
            <a:r>
              <a:rPr lang="en-GB" sz="1000" dirty="0">
                <a:solidFill>
                  <a:schemeClr val="tx1"/>
                </a:solidFill>
                <a:latin typeface="Arial" pitchFamily="34" charset="0"/>
                <a:cs typeface="Arial" pitchFamily="34" charset="0"/>
              </a:rPr>
              <a:t>made of 20X2H4A steel </a:t>
            </a:r>
            <a:r>
              <a:rPr lang="en-US" sz="1000" dirty="0">
                <a:solidFill>
                  <a:schemeClr val="tx1"/>
                </a:solidFill>
                <a:latin typeface="Arial" pitchFamily="34" charset="0"/>
                <a:cs typeface="Arial" pitchFamily="34" charset="0"/>
              </a:rPr>
              <a:t>with surface cementation treatment </a:t>
            </a:r>
            <a:r>
              <a:rPr lang="en-GB" sz="1000" dirty="0">
                <a:solidFill>
                  <a:schemeClr val="tx1"/>
                </a:solidFill>
                <a:latin typeface="Arial" pitchFamily="34" charset="0"/>
                <a:cs typeface="Arial" pitchFamily="34" charset="0"/>
              </a:rPr>
              <a:t> was </a:t>
            </a:r>
            <a:r>
              <a:rPr lang="en-US" sz="1000" dirty="0">
                <a:solidFill>
                  <a:schemeClr val="tx1"/>
                </a:solidFill>
                <a:latin typeface="Arial" pitchFamily="34" charset="0"/>
                <a:cs typeface="Arial" pitchFamily="34" charset="0"/>
              </a:rPr>
              <a:t>implemented in </a:t>
            </a:r>
            <a:r>
              <a:rPr lang="ru-RU" sz="1000" dirty="0">
                <a:solidFill>
                  <a:schemeClr val="tx1"/>
                </a:solidFill>
                <a:latin typeface="Arial" pitchFamily="34" charset="0"/>
                <a:cs typeface="Arial" pitchFamily="34" charset="0"/>
              </a:rPr>
              <a:t>ПП80НВ</a:t>
            </a:r>
            <a:r>
              <a:rPr lang="en-US" sz="1000" dirty="0">
                <a:solidFill>
                  <a:schemeClr val="tx1"/>
                </a:solidFill>
                <a:latin typeface="Arial" pitchFamily="34" charset="0"/>
                <a:cs typeface="Arial" pitchFamily="34" charset="0"/>
              </a:rPr>
              <a:t> perforator’s production.</a:t>
            </a:r>
          </a:p>
          <a:p>
            <a:pPr>
              <a:defRPr/>
            </a:pPr>
            <a:r>
              <a:rPr lang="en-US" sz="1000" dirty="0">
                <a:solidFill>
                  <a:schemeClr val="tx1"/>
                </a:solidFill>
                <a:latin typeface="Arial" pitchFamily="34" charset="0"/>
                <a:cs typeface="Arial" pitchFamily="34" charset="0"/>
              </a:rPr>
              <a:t>Application of this steel provide 2.5 times gain in mean time to failure: for </a:t>
            </a:r>
            <a:r>
              <a:rPr lang="en-GB" sz="1000" dirty="0">
                <a:solidFill>
                  <a:schemeClr val="tx1"/>
                </a:solidFill>
                <a:latin typeface="Arial" pitchFamily="34" charset="0"/>
                <a:cs typeface="Arial" pitchFamily="34" charset="0"/>
              </a:rPr>
              <a:t>65C2BA steel </a:t>
            </a:r>
            <a:r>
              <a:rPr lang="en-US" sz="1000" dirty="0">
                <a:solidFill>
                  <a:schemeClr val="tx1"/>
                </a:solidFill>
                <a:latin typeface="Arial" pitchFamily="34" charset="0"/>
                <a:cs typeface="Arial" pitchFamily="34" charset="0"/>
              </a:rPr>
              <a:t>mean time to failure is about 40 hours  while for  </a:t>
            </a:r>
            <a:r>
              <a:rPr lang="en-GB" sz="1000" dirty="0">
                <a:solidFill>
                  <a:schemeClr val="tx1"/>
                </a:solidFill>
                <a:latin typeface="Arial" pitchFamily="34" charset="0"/>
                <a:cs typeface="Arial" pitchFamily="34" charset="0"/>
              </a:rPr>
              <a:t>20X2H4A steel this value was increased up to 100 hours.”</a:t>
            </a:r>
            <a:endParaRPr lang="ru-RU" sz="1000" dirty="0">
              <a:solidFill>
                <a:schemeClr val="tx1"/>
              </a:solidFill>
              <a:latin typeface="Arial" pitchFamily="34" charset="0"/>
              <a:cs typeface="Arial" pitchFamily="34" charset="0"/>
            </a:endParaRPr>
          </a:p>
          <a:p>
            <a:pPr algn="ctr">
              <a:defRPr/>
            </a:pPr>
            <a:endParaRPr lang="ru-RU" sz="1000" dirty="0">
              <a:latin typeface="Times New Roman" pitchFamily="18" charset="0"/>
              <a:cs typeface="Times New Roman" pitchFamily="18" charset="0"/>
            </a:endParaRPr>
          </a:p>
        </p:txBody>
      </p:sp>
    </p:spTree>
  </p:cSld>
  <p:clrMapOvr>
    <a:masterClrMapping/>
  </p:clrMapOvr>
  <p:transition spd="slow" advClick="0" advTm="5000">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2" name="Rectangle 4"/>
          <p:cNvSpPr>
            <a:spLocks noChangeArrowheads="1"/>
          </p:cNvSpPr>
          <p:nvPr/>
        </p:nvSpPr>
        <p:spPr bwMode="auto">
          <a:xfrm>
            <a:off x="0" y="1481138"/>
            <a:ext cx="9144000" cy="0"/>
          </a:xfrm>
          <a:prstGeom prst="rect">
            <a:avLst/>
          </a:prstGeom>
          <a:noFill/>
          <a:ln w="9525">
            <a:noFill/>
            <a:miter lim="800000"/>
            <a:headEnd/>
            <a:tailEnd/>
          </a:ln>
          <a:effectLst/>
        </p:spPr>
        <p:txBody>
          <a:bodyPr wrap="none" anchor="ctr">
            <a:spAutoFit/>
          </a:bodyPr>
          <a:lstStyle/>
          <a:p>
            <a:pPr>
              <a:defRPr/>
            </a:pPr>
            <a:endParaRPr lang="ru-RU">
              <a:effectLst>
                <a:outerShdw blurRad="38100" dist="38100" dir="2700000" algn="tl">
                  <a:srgbClr val="000000">
                    <a:alpha val="43137"/>
                  </a:srgbClr>
                </a:outerShdw>
              </a:effectLst>
            </a:endParaRPr>
          </a:p>
        </p:txBody>
      </p:sp>
      <p:sp>
        <p:nvSpPr>
          <p:cNvPr id="42" name="Rectangle 13"/>
          <p:cNvSpPr>
            <a:spLocks noChangeArrowheads="1"/>
          </p:cNvSpPr>
          <p:nvPr/>
        </p:nvSpPr>
        <p:spPr bwMode="auto">
          <a:xfrm>
            <a:off x="1692275" y="2647950"/>
            <a:ext cx="5400675" cy="584200"/>
          </a:xfrm>
          <a:prstGeom prst="rect">
            <a:avLst/>
          </a:prstGeom>
          <a:noFill/>
          <a:ln w="9525">
            <a:noFill/>
            <a:miter lim="800000"/>
            <a:headEnd/>
            <a:tailEnd/>
          </a:ln>
          <a:effectLst/>
        </p:spPr>
        <p:txBody>
          <a:bodyPr anchor="ctr">
            <a:spAutoFit/>
          </a:bodyPr>
          <a:lstStyle/>
          <a:p>
            <a:pPr algn="ctr">
              <a:defRPr/>
            </a:pPr>
            <a:r>
              <a:rPr lang="ru-RU" sz="3200" b="1" dirty="0">
                <a:solidFill>
                  <a:srgbClr val="C00000"/>
                </a:solidFill>
                <a:effectLst>
                  <a:outerShdw blurRad="38100" dist="38100" dir="2700000" algn="tl">
                    <a:srgbClr val="000000">
                      <a:alpha val="43137"/>
                    </a:srgbClr>
                  </a:outerShdw>
                </a:effectLst>
                <a:cs typeface="Arial" pitchFamily="34" charset="0"/>
              </a:rPr>
              <a:t>Спасибо за внимание!</a:t>
            </a:r>
            <a:endParaRPr lang="en-US" sz="3200" b="1" dirty="0">
              <a:solidFill>
                <a:srgbClr val="C00000"/>
              </a:solidFill>
              <a:effectLst>
                <a:outerShdw blurRad="38100" dist="38100" dir="2700000" algn="tl">
                  <a:srgbClr val="000000">
                    <a:alpha val="43137"/>
                  </a:srgbClr>
                </a:outerShdw>
              </a:effectLst>
              <a:cs typeface="Arial" pitchFamily="34" charset="0"/>
            </a:endParaRPr>
          </a:p>
        </p:txBody>
      </p:sp>
    </p:spTree>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11760" y="35332"/>
            <a:ext cx="6552728" cy="369332"/>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lgn="ctr">
              <a:defRPr/>
            </a:pPr>
            <a:r>
              <a:rPr lang="ru-RU" altLang="ko-KR" b="1" u="sng" dirty="0" err="1">
                <a:latin typeface="Arial" panose="020B0604020202020204" pitchFamily="34" charset="0"/>
                <a:ea typeface="Batang" panose="02030600000101010101" pitchFamily="18" charset="-127"/>
                <a:cs typeface="Arial" panose="020B0604020202020204" pitchFamily="34" charset="0"/>
              </a:rPr>
              <a:t>F</a:t>
            </a:r>
            <a:r>
              <a:rPr lang="ru-RU" altLang="ko-KR" b="1" dirty="0" err="1">
                <a:latin typeface="Arial" panose="020B0604020202020204" pitchFamily="34" charset="0"/>
                <a:ea typeface="Batang" panose="02030600000101010101" pitchFamily="18" charset="-127"/>
                <a:cs typeface="Arial" panose="020B0604020202020204" pitchFamily="34" charset="0"/>
              </a:rPr>
              <a:t>ourier</a:t>
            </a:r>
            <a:r>
              <a:rPr lang="ru-RU" altLang="ko-KR" b="1" dirty="0">
                <a:latin typeface="Arial" panose="020B0604020202020204" pitchFamily="34" charset="0"/>
                <a:ea typeface="Batang" panose="02030600000101010101" pitchFamily="18" charset="-127"/>
                <a:cs typeface="Arial" panose="020B0604020202020204" pitchFamily="34" charset="0"/>
              </a:rPr>
              <a:t> </a:t>
            </a:r>
            <a:r>
              <a:rPr lang="ru-RU" altLang="ko-KR" b="1" u="sng" dirty="0" err="1">
                <a:latin typeface="Arial" panose="020B0604020202020204" pitchFamily="34" charset="0"/>
                <a:ea typeface="Batang" panose="02030600000101010101" pitchFamily="18" charset="-127"/>
                <a:cs typeface="Arial" panose="020B0604020202020204" pitchFamily="34" charset="0"/>
              </a:rPr>
              <a:t>S</a:t>
            </a:r>
            <a:r>
              <a:rPr lang="ru-RU" altLang="ko-KR" b="1" dirty="0" err="1">
                <a:latin typeface="Arial" panose="020B0604020202020204" pitchFamily="34" charset="0"/>
                <a:ea typeface="Batang" panose="02030600000101010101" pitchFamily="18" charset="-127"/>
                <a:cs typeface="Arial" panose="020B0604020202020204" pitchFamily="34" charset="0"/>
              </a:rPr>
              <a:t>tress</a:t>
            </a:r>
            <a:r>
              <a:rPr lang="ru-RU" altLang="ko-KR" b="1" dirty="0">
                <a:latin typeface="Arial" panose="020B0604020202020204" pitchFamily="34" charset="0"/>
                <a:ea typeface="Batang" panose="02030600000101010101" pitchFamily="18" charset="-127"/>
                <a:cs typeface="Arial" panose="020B0604020202020204" pitchFamily="34" charset="0"/>
              </a:rPr>
              <a:t> </a:t>
            </a:r>
            <a:r>
              <a:rPr lang="ru-RU" altLang="ko-KR" b="1" u="sng" dirty="0" err="1">
                <a:latin typeface="Arial" panose="020B0604020202020204" pitchFamily="34" charset="0"/>
                <a:ea typeface="Batang" panose="02030600000101010101" pitchFamily="18" charset="-127"/>
                <a:cs typeface="Arial" panose="020B0604020202020204" pitchFamily="34" charset="0"/>
              </a:rPr>
              <a:t>S</a:t>
            </a:r>
            <a:r>
              <a:rPr lang="ru-RU" altLang="ko-KR" b="1" dirty="0" err="1">
                <a:latin typeface="Arial" panose="020B0604020202020204" pitchFamily="34" charset="0"/>
                <a:ea typeface="Batang" panose="02030600000101010101" pitchFamily="18" charset="-127"/>
                <a:cs typeface="Arial" panose="020B0604020202020204" pitchFamily="34" charset="0"/>
              </a:rPr>
              <a:t>pectrometer</a:t>
            </a:r>
            <a:r>
              <a:rPr lang="ru-RU" altLang="ko-KR" b="1" dirty="0">
                <a:latin typeface="Arial" panose="020B0604020202020204" pitchFamily="34" charset="0"/>
                <a:ea typeface="Batang" panose="02030600000101010101" pitchFamily="18" charset="-127"/>
                <a:cs typeface="Arial" panose="020B0604020202020204" pitchFamily="34" charset="0"/>
              </a:rPr>
              <a:t> </a:t>
            </a:r>
            <a:r>
              <a:rPr lang="en-GB" b="1" dirty="0">
                <a:latin typeface="Arial" panose="020B0604020202020204" pitchFamily="34" charset="0"/>
                <a:cs typeface="Arial" panose="020B0604020202020204" pitchFamily="34" charset="0"/>
              </a:rPr>
              <a:t>FSS </a:t>
            </a:r>
            <a:r>
              <a:rPr lang="en-US" b="1" dirty="0">
                <a:latin typeface="Arial" panose="020B0604020202020204" pitchFamily="34" charset="0"/>
                <a:cs typeface="Arial" panose="020B0604020202020204" pitchFamily="34" charset="0"/>
              </a:rPr>
              <a:t>at GKSS (</a:t>
            </a:r>
            <a:r>
              <a:rPr lang="en-US" b="1" dirty="0" err="1">
                <a:latin typeface="Arial" panose="020B0604020202020204" pitchFamily="34" charset="0"/>
                <a:cs typeface="Arial" panose="020B0604020202020204" pitchFamily="34" charset="0"/>
              </a:rPr>
              <a:t>Geesthacht</a:t>
            </a:r>
            <a:r>
              <a:rPr lang="en-US" b="1" dirty="0">
                <a:latin typeface="Arial" panose="020B0604020202020204" pitchFamily="34" charset="0"/>
                <a:cs typeface="Arial" panose="020B0604020202020204" pitchFamily="34" charset="0"/>
              </a:rPr>
              <a:t>)</a:t>
            </a:r>
            <a:endParaRPr lang="en-GB" b="1" dirty="0">
              <a:latin typeface="Arial" panose="020B0604020202020204" pitchFamily="34" charset="0"/>
              <a:cs typeface="Arial" panose="020B0604020202020204" pitchFamily="34" charset="0"/>
            </a:endParaRPr>
          </a:p>
        </p:txBody>
      </p:sp>
      <p:grpSp>
        <p:nvGrpSpPr>
          <p:cNvPr id="18437" name="Group 584"/>
          <p:cNvGrpSpPr>
            <a:grpSpLocks/>
          </p:cNvGrpSpPr>
          <p:nvPr/>
        </p:nvGrpSpPr>
        <p:grpSpPr bwMode="auto">
          <a:xfrm>
            <a:off x="3375025" y="981075"/>
            <a:ext cx="5681663" cy="3908425"/>
            <a:chOff x="1028" y="10860"/>
            <a:chExt cx="9052" cy="6028"/>
          </a:xfrm>
        </p:grpSpPr>
        <p:pic>
          <p:nvPicPr>
            <p:cNvPr id="18438" name="Picture 44" descr="FSS_Fig1"/>
            <p:cNvPicPr>
              <a:picLocks noChangeAspect="1" noChangeArrowheads="1"/>
            </p:cNvPicPr>
            <p:nvPr/>
          </p:nvPicPr>
          <p:blipFill>
            <a:blip r:embed="rId2" cstate="print"/>
            <a:srcRect/>
            <a:stretch>
              <a:fillRect/>
            </a:stretch>
          </p:blipFill>
          <p:spPr bwMode="auto">
            <a:xfrm>
              <a:off x="1028" y="10860"/>
              <a:ext cx="9052" cy="6028"/>
            </a:xfrm>
            <a:prstGeom prst="rect">
              <a:avLst/>
            </a:prstGeom>
            <a:noFill/>
            <a:ln w="9525">
              <a:noFill/>
              <a:miter lim="800000"/>
              <a:headEnd/>
              <a:tailEnd/>
            </a:ln>
          </p:spPr>
        </p:pic>
        <p:pic>
          <p:nvPicPr>
            <p:cNvPr id="18439" name="Picture 547" descr="Nylonfaden Ost_West_RK2"/>
            <p:cNvPicPr>
              <a:picLocks noChangeAspect="1" noChangeArrowheads="1"/>
            </p:cNvPicPr>
            <p:nvPr/>
          </p:nvPicPr>
          <p:blipFill>
            <a:blip r:embed="rId3" cstate="print"/>
            <a:srcRect/>
            <a:stretch>
              <a:fillRect/>
            </a:stretch>
          </p:blipFill>
          <p:spPr bwMode="auto">
            <a:xfrm>
              <a:off x="2674" y="11054"/>
              <a:ext cx="3498" cy="1399"/>
            </a:xfrm>
            <a:prstGeom prst="rect">
              <a:avLst/>
            </a:prstGeom>
            <a:noFill/>
            <a:ln w="9525">
              <a:noFill/>
              <a:miter lim="800000"/>
              <a:headEnd/>
              <a:tailEnd/>
            </a:ln>
          </p:spPr>
        </p:pic>
      </p:grpSp>
      <p:pic>
        <p:nvPicPr>
          <p:cNvPr id="18440" name="Picture 47" descr="01B12021Heizung in Betrieb"/>
          <p:cNvPicPr>
            <a:picLocks noChangeAspect="1" noChangeArrowheads="1"/>
          </p:cNvPicPr>
          <p:nvPr/>
        </p:nvPicPr>
        <p:blipFill>
          <a:blip r:embed="rId4" cstate="print"/>
          <a:srcRect/>
          <a:stretch>
            <a:fillRect/>
          </a:stretch>
        </p:blipFill>
        <p:spPr bwMode="auto">
          <a:xfrm>
            <a:off x="2071688" y="3429000"/>
            <a:ext cx="2355850" cy="1368425"/>
          </a:xfrm>
          <a:prstGeom prst="rect">
            <a:avLst/>
          </a:prstGeom>
          <a:noFill/>
          <a:ln w="9525">
            <a:noFill/>
            <a:miter lim="800000"/>
            <a:headEnd/>
            <a:tailEnd/>
          </a:ln>
        </p:spPr>
      </p:pic>
      <p:pic>
        <p:nvPicPr>
          <p:cNvPr id="18441" name="Picture 71" descr="03328004Stahlprobe im Druckversuch 1"/>
          <p:cNvPicPr>
            <a:picLocks noChangeAspect="1" noChangeArrowheads="1"/>
          </p:cNvPicPr>
          <p:nvPr/>
        </p:nvPicPr>
        <p:blipFill>
          <a:blip r:embed="rId5" cstate="print"/>
          <a:srcRect/>
          <a:stretch>
            <a:fillRect/>
          </a:stretch>
        </p:blipFill>
        <p:spPr bwMode="auto">
          <a:xfrm>
            <a:off x="34925" y="3163888"/>
            <a:ext cx="2268538" cy="1417637"/>
          </a:xfrm>
          <a:prstGeom prst="rect">
            <a:avLst/>
          </a:prstGeom>
          <a:noFill/>
          <a:ln w="9525">
            <a:noFill/>
            <a:miter lim="800000"/>
            <a:headEnd/>
            <a:tailEnd/>
          </a:ln>
        </p:spPr>
      </p:pic>
      <p:pic>
        <p:nvPicPr>
          <p:cNvPr id="18442" name="Рисунок 27"/>
          <p:cNvPicPr>
            <a:picLocks noChangeAspect="1"/>
          </p:cNvPicPr>
          <p:nvPr/>
        </p:nvPicPr>
        <p:blipFill>
          <a:blip r:embed="rId6" cstate="print"/>
          <a:srcRect l="15285" r="1274" b="5396"/>
          <a:stretch>
            <a:fillRect/>
          </a:stretch>
        </p:blipFill>
        <p:spPr bwMode="auto">
          <a:xfrm>
            <a:off x="5041900" y="5078413"/>
            <a:ext cx="1562100" cy="1674812"/>
          </a:xfrm>
          <a:prstGeom prst="rect">
            <a:avLst/>
          </a:prstGeom>
          <a:noFill/>
          <a:ln w="9525">
            <a:noFill/>
            <a:miter lim="800000"/>
            <a:headEnd/>
            <a:tailEnd/>
          </a:ln>
        </p:spPr>
      </p:pic>
      <p:sp>
        <p:nvSpPr>
          <p:cNvPr id="18443" name="Прямоугольник 28"/>
          <p:cNvSpPr>
            <a:spLocks noChangeArrowheads="1"/>
          </p:cNvSpPr>
          <p:nvPr/>
        </p:nvSpPr>
        <p:spPr bwMode="auto">
          <a:xfrm>
            <a:off x="180975" y="4151313"/>
            <a:ext cx="1312863" cy="369887"/>
          </a:xfrm>
          <a:prstGeom prst="rect">
            <a:avLst/>
          </a:prstGeom>
          <a:noFill/>
          <a:ln w="9525">
            <a:noFill/>
            <a:miter lim="800000"/>
            <a:headEnd/>
            <a:tailEnd/>
          </a:ln>
        </p:spPr>
        <p:txBody>
          <a:bodyPr wrap="none">
            <a:spAutoFit/>
          </a:bodyPr>
          <a:lstStyle/>
          <a:p>
            <a:r>
              <a:rPr lang="en-US" b="1">
                <a:solidFill>
                  <a:srgbClr val="FF0000"/>
                </a:solidFill>
              </a:rPr>
              <a:t>Stress rig </a:t>
            </a:r>
            <a:endParaRPr lang="ru-RU" b="1">
              <a:solidFill>
                <a:srgbClr val="FF0000"/>
              </a:solidFill>
            </a:endParaRPr>
          </a:p>
        </p:txBody>
      </p:sp>
      <p:sp>
        <p:nvSpPr>
          <p:cNvPr id="18444" name="Прямоугольник 30"/>
          <p:cNvSpPr>
            <a:spLocks noChangeArrowheads="1"/>
          </p:cNvSpPr>
          <p:nvPr/>
        </p:nvSpPr>
        <p:spPr bwMode="auto">
          <a:xfrm>
            <a:off x="5105400" y="6524625"/>
            <a:ext cx="1593850" cy="366713"/>
          </a:xfrm>
          <a:prstGeom prst="rect">
            <a:avLst/>
          </a:prstGeom>
          <a:noFill/>
          <a:ln w="9525">
            <a:noFill/>
            <a:miter lim="800000"/>
            <a:headEnd/>
            <a:tailEnd/>
          </a:ln>
        </p:spPr>
        <p:txBody>
          <a:bodyPr wrap="none">
            <a:spAutoFit/>
          </a:bodyPr>
          <a:lstStyle/>
          <a:p>
            <a:r>
              <a:rPr lang="en-US" b="1">
                <a:solidFill>
                  <a:srgbClr val="FF0000"/>
                </a:solidFill>
              </a:rPr>
              <a:t>FSS chopper</a:t>
            </a:r>
            <a:endParaRPr lang="ru-RU" b="1">
              <a:solidFill>
                <a:srgbClr val="FF0000"/>
              </a:solidFill>
            </a:endParaRPr>
          </a:p>
        </p:txBody>
      </p:sp>
      <p:pic>
        <p:nvPicPr>
          <p:cNvPr id="18445" name="Рисунок 3"/>
          <p:cNvPicPr>
            <a:picLocks noChangeAspect="1"/>
          </p:cNvPicPr>
          <p:nvPr/>
        </p:nvPicPr>
        <p:blipFill>
          <a:blip r:embed="rId7" cstate="print"/>
          <a:srcRect/>
          <a:stretch>
            <a:fillRect/>
          </a:stretch>
        </p:blipFill>
        <p:spPr bwMode="auto">
          <a:xfrm>
            <a:off x="34925" y="4613275"/>
            <a:ext cx="2684463" cy="2192338"/>
          </a:xfrm>
          <a:prstGeom prst="rect">
            <a:avLst/>
          </a:prstGeom>
          <a:noFill/>
          <a:ln w="9525">
            <a:noFill/>
            <a:miter lim="800000"/>
            <a:headEnd/>
            <a:tailEnd/>
          </a:ln>
        </p:spPr>
      </p:pic>
      <p:pic>
        <p:nvPicPr>
          <p:cNvPr id="18446" name="Picture 27"/>
          <p:cNvPicPr>
            <a:picLocks noChangeAspect="1" noChangeArrowheads="1"/>
          </p:cNvPicPr>
          <p:nvPr/>
        </p:nvPicPr>
        <p:blipFill>
          <a:blip r:embed="rId8" cstate="print"/>
          <a:srcRect/>
          <a:stretch>
            <a:fillRect/>
          </a:stretch>
        </p:blipFill>
        <p:spPr bwMode="auto">
          <a:xfrm>
            <a:off x="6823075" y="5110163"/>
            <a:ext cx="2233613" cy="1677987"/>
          </a:xfrm>
          <a:prstGeom prst="rect">
            <a:avLst/>
          </a:prstGeom>
          <a:noFill/>
          <a:ln w="9525">
            <a:noFill/>
            <a:miter lim="800000"/>
            <a:headEnd/>
            <a:tailEnd/>
          </a:ln>
        </p:spPr>
      </p:pic>
      <p:pic>
        <p:nvPicPr>
          <p:cNvPr id="18447" name="Picture 2"/>
          <p:cNvPicPr>
            <a:picLocks noChangeAspect="1" noChangeArrowheads="1"/>
          </p:cNvPicPr>
          <p:nvPr/>
        </p:nvPicPr>
        <p:blipFill>
          <a:blip r:embed="rId9" cstate="print"/>
          <a:srcRect/>
          <a:stretch>
            <a:fillRect/>
          </a:stretch>
        </p:blipFill>
        <p:spPr bwMode="auto">
          <a:xfrm>
            <a:off x="2781300" y="5135563"/>
            <a:ext cx="2171700" cy="1627187"/>
          </a:xfrm>
          <a:prstGeom prst="rect">
            <a:avLst/>
          </a:prstGeom>
          <a:noFill/>
          <a:ln w="9525">
            <a:noFill/>
            <a:miter lim="800000"/>
            <a:headEnd/>
            <a:tailEnd/>
          </a:ln>
        </p:spPr>
      </p:pic>
      <p:pic>
        <p:nvPicPr>
          <p:cNvPr id="18448" name="Рисунок 4"/>
          <p:cNvPicPr>
            <a:picLocks noChangeAspect="1"/>
          </p:cNvPicPr>
          <p:nvPr/>
        </p:nvPicPr>
        <p:blipFill>
          <a:blip r:embed="rId10" cstate="print"/>
          <a:srcRect/>
          <a:stretch>
            <a:fillRect/>
          </a:stretch>
        </p:blipFill>
        <p:spPr bwMode="auto">
          <a:xfrm>
            <a:off x="34925" y="874713"/>
            <a:ext cx="3073400" cy="2252662"/>
          </a:xfrm>
          <a:prstGeom prst="rect">
            <a:avLst/>
          </a:prstGeom>
          <a:noFill/>
          <a:ln w="9525">
            <a:noFill/>
            <a:miter lim="800000"/>
            <a:headEnd/>
            <a:tailEnd/>
          </a:ln>
        </p:spPr>
      </p:pic>
      <p:pic>
        <p:nvPicPr>
          <p:cNvPr id="18449" name="Picture 5"/>
          <p:cNvPicPr>
            <a:picLocks noChangeAspect="1" noChangeArrowheads="1"/>
          </p:cNvPicPr>
          <p:nvPr/>
        </p:nvPicPr>
        <p:blipFill>
          <a:blip r:embed="rId11" cstate="print"/>
          <a:srcRect/>
          <a:stretch>
            <a:fillRect/>
          </a:stretch>
        </p:blipFill>
        <p:spPr bwMode="auto">
          <a:xfrm>
            <a:off x="3068638" y="534988"/>
            <a:ext cx="1011237" cy="1368425"/>
          </a:xfrm>
          <a:prstGeom prst="rect">
            <a:avLst/>
          </a:prstGeom>
          <a:noFill/>
          <a:ln w="9525">
            <a:noFill/>
            <a:miter lim="800000"/>
            <a:headEnd/>
            <a:tailEnd/>
          </a:ln>
        </p:spPr>
      </p:pic>
      <p:pic>
        <p:nvPicPr>
          <p:cNvPr id="18450" name="Picture 25" descr="KLEINESLOGO"/>
          <p:cNvPicPr>
            <a:picLocks noChangeAspect="1" noChangeArrowheads="1"/>
          </p:cNvPicPr>
          <p:nvPr/>
        </p:nvPicPr>
        <p:blipFill>
          <a:blip r:embed="rId12" cstate="print"/>
          <a:srcRect/>
          <a:stretch>
            <a:fillRect/>
          </a:stretch>
        </p:blipFill>
        <p:spPr bwMode="auto">
          <a:xfrm>
            <a:off x="106363" y="90488"/>
            <a:ext cx="1438275" cy="96678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Рисунок 21"/>
          <p:cNvPicPr>
            <a:picLocks noChangeAspect="1"/>
          </p:cNvPicPr>
          <p:nvPr/>
        </p:nvPicPr>
        <p:blipFill>
          <a:blip r:embed="rId2" cstate="print"/>
          <a:srcRect/>
          <a:stretch>
            <a:fillRect/>
          </a:stretch>
        </p:blipFill>
        <p:spPr bwMode="auto">
          <a:xfrm>
            <a:off x="0" y="1268413"/>
            <a:ext cx="6956425" cy="5383212"/>
          </a:xfrm>
          <a:prstGeom prst="rect">
            <a:avLst/>
          </a:prstGeom>
          <a:noFill/>
          <a:ln w="9525">
            <a:noFill/>
            <a:miter lim="800000"/>
            <a:headEnd/>
            <a:tailEnd/>
          </a:ln>
        </p:spPr>
      </p:pic>
      <p:sp>
        <p:nvSpPr>
          <p:cNvPr id="2" name="Text Box 5"/>
          <p:cNvSpPr txBox="1">
            <a:spLocks noChangeArrowheads="1"/>
          </p:cNvSpPr>
          <p:nvPr/>
        </p:nvSpPr>
        <p:spPr bwMode="auto">
          <a:xfrm>
            <a:off x="2268538" y="52388"/>
            <a:ext cx="4224337" cy="400050"/>
          </a:xfrm>
          <a:prstGeom prst="rect">
            <a:avLst/>
          </a:prstGeom>
          <a:noFill/>
          <a:ln>
            <a:noFill/>
          </a:ln>
          <a:effectLs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auto" hangingPunct="1">
              <a:spcBef>
                <a:spcPct val="50000"/>
              </a:spcBef>
              <a:spcAft>
                <a:spcPts val="0"/>
              </a:spcAft>
              <a:defRPr/>
            </a:pPr>
            <a:r>
              <a:rPr lang="en-US" sz="2000" b="1" kern="0" dirty="0" smtClean="0">
                <a:solidFill>
                  <a:srgbClr val="333399"/>
                </a:solidFill>
              </a:rPr>
              <a:t>IBR-2M Spectrometers</a:t>
            </a:r>
            <a:endParaRPr lang="ru-RU" sz="2000" b="1" kern="0" dirty="0" smtClean="0">
              <a:solidFill>
                <a:srgbClr val="333399"/>
              </a:solidFill>
            </a:endParaRPr>
          </a:p>
        </p:txBody>
      </p:sp>
      <p:sp>
        <p:nvSpPr>
          <p:cNvPr id="3" name="Text Box 6"/>
          <p:cNvSpPr txBox="1">
            <a:spLocks noChangeArrowheads="1"/>
          </p:cNvSpPr>
          <p:nvPr/>
        </p:nvSpPr>
        <p:spPr bwMode="auto">
          <a:xfrm>
            <a:off x="6786848" y="501872"/>
            <a:ext cx="2304429" cy="923330"/>
          </a:xfrm>
          <a:prstGeom prst="rect">
            <a:avLst/>
          </a:prstGeom>
          <a:ln/>
          <a:extLst/>
        </p:spPr>
        <p:style>
          <a:lnRef idx="1">
            <a:schemeClr val="accent2"/>
          </a:lnRef>
          <a:fillRef idx="2">
            <a:schemeClr val="accent2"/>
          </a:fillRef>
          <a:effectRef idx="1">
            <a:schemeClr val="accent2"/>
          </a:effectRef>
          <a:fontRef idx="minor">
            <a:schemeClr val="dk1"/>
          </a:fontRef>
        </p:style>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auto" hangingPunct="1">
              <a:spcBef>
                <a:spcPts val="0"/>
              </a:spcBef>
              <a:spcAft>
                <a:spcPts val="0"/>
              </a:spcAft>
              <a:defRPr/>
            </a:pPr>
            <a:r>
              <a:rPr lang="en-US" b="1" kern="0" dirty="0" err="1" smtClean="0">
                <a:solidFill>
                  <a:srgbClr val="008000"/>
                </a:solidFill>
              </a:rPr>
              <a:t>Diffractometers</a:t>
            </a:r>
            <a:r>
              <a:rPr lang="en-US" b="1" kern="0" dirty="0" smtClean="0">
                <a:solidFill>
                  <a:srgbClr val="008000"/>
                </a:solidFill>
              </a:rPr>
              <a:t>:</a:t>
            </a:r>
          </a:p>
          <a:p>
            <a:pPr eaLnBrk="1" fontAlgn="auto" hangingPunct="1">
              <a:spcBef>
                <a:spcPts val="0"/>
              </a:spcBef>
              <a:spcAft>
                <a:spcPts val="0"/>
              </a:spcAft>
              <a:defRPr/>
            </a:pPr>
            <a:r>
              <a:rPr lang="en-US" b="1" kern="0" dirty="0" smtClean="0">
                <a:solidFill>
                  <a:srgbClr val="008000"/>
                </a:solidFill>
              </a:rPr>
              <a:t>HRFD, DN-12,</a:t>
            </a:r>
            <a:r>
              <a:rPr lang="ru-RU" b="1" kern="0" dirty="0" smtClean="0">
                <a:solidFill>
                  <a:srgbClr val="008000"/>
                </a:solidFill>
              </a:rPr>
              <a:t> </a:t>
            </a:r>
            <a:r>
              <a:rPr lang="en-US" b="1" kern="0" dirty="0" smtClean="0">
                <a:solidFill>
                  <a:srgbClr val="008000"/>
                </a:solidFill>
              </a:rPr>
              <a:t>FSD, SKAT/Epsilon</a:t>
            </a:r>
            <a:endParaRPr lang="ru-RU" b="1" kern="0" dirty="0" smtClean="0">
              <a:solidFill>
                <a:srgbClr val="008000"/>
              </a:solidFill>
            </a:endParaRPr>
          </a:p>
        </p:txBody>
      </p:sp>
      <p:sp>
        <p:nvSpPr>
          <p:cNvPr id="4" name="Text Box 7"/>
          <p:cNvSpPr txBox="1">
            <a:spLocks noChangeArrowheads="1"/>
          </p:cNvSpPr>
          <p:nvPr/>
        </p:nvSpPr>
        <p:spPr bwMode="auto">
          <a:xfrm>
            <a:off x="6650941" y="2448256"/>
            <a:ext cx="2446858" cy="646331"/>
          </a:xfrm>
          <a:prstGeom prst="rect">
            <a:avLst/>
          </a:prstGeom>
          <a:ln/>
          <a:extLst/>
        </p:spPr>
        <p:style>
          <a:lnRef idx="1">
            <a:schemeClr val="accent2"/>
          </a:lnRef>
          <a:fillRef idx="2">
            <a:schemeClr val="accent2"/>
          </a:fillRef>
          <a:effectRef idx="1">
            <a:schemeClr val="accent2"/>
          </a:effectRef>
          <a:fontRef idx="minor">
            <a:schemeClr val="dk1"/>
          </a:fontRef>
        </p:style>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auto" hangingPunct="1">
              <a:spcBef>
                <a:spcPts val="0"/>
              </a:spcBef>
              <a:spcAft>
                <a:spcPts val="0"/>
              </a:spcAft>
              <a:defRPr/>
            </a:pPr>
            <a:r>
              <a:rPr lang="en-US" b="1" kern="0" dirty="0" smtClean="0">
                <a:solidFill>
                  <a:srgbClr val="CC0066"/>
                </a:solidFill>
              </a:rPr>
              <a:t>SANS Spectrometer: </a:t>
            </a:r>
            <a:r>
              <a:rPr lang="en-US" b="1" kern="0" dirty="0" err="1" smtClean="0">
                <a:solidFill>
                  <a:srgbClr val="CC0066"/>
                </a:solidFill>
              </a:rPr>
              <a:t>YuMO</a:t>
            </a:r>
            <a:endParaRPr lang="ru-RU" b="1" kern="0" dirty="0" smtClean="0">
              <a:solidFill>
                <a:srgbClr val="CC0066"/>
              </a:solidFill>
            </a:endParaRPr>
          </a:p>
        </p:txBody>
      </p:sp>
      <p:sp>
        <p:nvSpPr>
          <p:cNvPr id="5" name="Text Box 8"/>
          <p:cNvSpPr txBox="1">
            <a:spLocks noChangeArrowheads="1"/>
          </p:cNvSpPr>
          <p:nvPr/>
        </p:nvSpPr>
        <p:spPr bwMode="auto">
          <a:xfrm>
            <a:off x="6786847" y="1629211"/>
            <a:ext cx="2304429" cy="646331"/>
          </a:xfrm>
          <a:prstGeom prst="rect">
            <a:avLst/>
          </a:prstGeom>
          <a:ln/>
          <a:extLst/>
        </p:spPr>
        <p:style>
          <a:lnRef idx="1">
            <a:schemeClr val="accent2"/>
          </a:lnRef>
          <a:fillRef idx="2">
            <a:schemeClr val="accent2"/>
          </a:fillRef>
          <a:effectRef idx="1">
            <a:schemeClr val="accent2"/>
          </a:effectRef>
          <a:fontRef idx="minor">
            <a:schemeClr val="dk1"/>
          </a:fontRef>
        </p:style>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auto" hangingPunct="1">
              <a:spcBef>
                <a:spcPts val="0"/>
              </a:spcBef>
              <a:spcAft>
                <a:spcPts val="0"/>
              </a:spcAft>
              <a:defRPr/>
            </a:pPr>
            <a:r>
              <a:rPr lang="en-US" b="1" kern="0" dirty="0" err="1" smtClean="0">
                <a:solidFill>
                  <a:srgbClr val="3333FF"/>
                </a:solidFill>
              </a:rPr>
              <a:t>Reflectometers</a:t>
            </a:r>
            <a:r>
              <a:rPr lang="en-US" b="1" kern="0" dirty="0" smtClean="0">
                <a:solidFill>
                  <a:srgbClr val="3333FF"/>
                </a:solidFill>
              </a:rPr>
              <a:t>:</a:t>
            </a:r>
          </a:p>
          <a:p>
            <a:pPr eaLnBrk="1" fontAlgn="auto" hangingPunct="1">
              <a:spcBef>
                <a:spcPts val="0"/>
              </a:spcBef>
              <a:spcAft>
                <a:spcPts val="0"/>
              </a:spcAft>
              <a:defRPr/>
            </a:pPr>
            <a:r>
              <a:rPr lang="en-US" b="1" kern="0" dirty="0" smtClean="0">
                <a:solidFill>
                  <a:srgbClr val="3333FF"/>
                </a:solidFill>
              </a:rPr>
              <a:t>REMUR, REFLEX</a:t>
            </a:r>
            <a:endParaRPr lang="ru-RU" b="1" kern="0" dirty="0" smtClean="0">
              <a:solidFill>
                <a:srgbClr val="3333FF"/>
              </a:solidFill>
            </a:endParaRPr>
          </a:p>
        </p:txBody>
      </p:sp>
      <p:sp>
        <p:nvSpPr>
          <p:cNvPr id="6" name="Text Box 9"/>
          <p:cNvSpPr txBox="1">
            <a:spLocks noChangeArrowheads="1"/>
          </p:cNvSpPr>
          <p:nvPr/>
        </p:nvSpPr>
        <p:spPr bwMode="auto">
          <a:xfrm>
            <a:off x="6863021" y="3236570"/>
            <a:ext cx="2224484" cy="1200329"/>
          </a:xfrm>
          <a:prstGeom prst="rect">
            <a:avLst/>
          </a:prstGeom>
          <a:ln/>
          <a:extLst/>
        </p:spPr>
        <p:style>
          <a:lnRef idx="1">
            <a:schemeClr val="accent2"/>
          </a:lnRef>
          <a:fillRef idx="2">
            <a:schemeClr val="accent2"/>
          </a:fillRef>
          <a:effectRef idx="1">
            <a:schemeClr val="accent2"/>
          </a:effectRef>
          <a:fontRef idx="minor">
            <a:schemeClr val="dk1"/>
          </a:fontRef>
        </p:style>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auto" hangingPunct="1">
              <a:spcBef>
                <a:spcPts val="0"/>
              </a:spcBef>
              <a:spcAft>
                <a:spcPts val="0"/>
              </a:spcAft>
              <a:defRPr/>
            </a:pPr>
            <a:r>
              <a:rPr lang="en-US" b="1" kern="0" dirty="0" smtClean="0">
                <a:solidFill>
                  <a:srgbClr val="993300"/>
                </a:solidFill>
              </a:rPr>
              <a:t>Inelastic Neutron Scattering Spectrometers:</a:t>
            </a:r>
          </a:p>
          <a:p>
            <a:pPr eaLnBrk="1" fontAlgn="auto" hangingPunct="1">
              <a:spcBef>
                <a:spcPts val="0"/>
              </a:spcBef>
              <a:spcAft>
                <a:spcPts val="0"/>
              </a:spcAft>
              <a:defRPr/>
            </a:pPr>
            <a:r>
              <a:rPr lang="en-US" b="1" kern="0" dirty="0" smtClean="0">
                <a:solidFill>
                  <a:srgbClr val="993300"/>
                </a:solidFill>
              </a:rPr>
              <a:t>NERA-PR, DIN-2PI</a:t>
            </a:r>
            <a:endParaRPr lang="ru-RU" b="1" kern="0" dirty="0" smtClean="0">
              <a:solidFill>
                <a:srgbClr val="993300"/>
              </a:solidFill>
            </a:endParaRPr>
          </a:p>
        </p:txBody>
      </p:sp>
      <p:pic>
        <p:nvPicPr>
          <p:cNvPr id="19472" name="Picture 2" descr="C:\Documents and Settings\kuklin\Рабочий стол\DSCN5416.JPG"/>
          <p:cNvPicPr>
            <a:picLocks noChangeAspect="1" noChangeArrowheads="1"/>
          </p:cNvPicPr>
          <p:nvPr/>
        </p:nvPicPr>
        <p:blipFill>
          <a:blip r:embed="rId3" cstate="print">
            <a:lum bright="18000"/>
          </a:blip>
          <a:srcRect/>
          <a:stretch>
            <a:fillRect/>
          </a:stretch>
        </p:blipFill>
        <p:spPr bwMode="auto">
          <a:xfrm>
            <a:off x="2535238" y="906463"/>
            <a:ext cx="847725" cy="633412"/>
          </a:xfrm>
          <a:prstGeom prst="rect">
            <a:avLst/>
          </a:prstGeom>
          <a:noFill/>
          <a:ln w="9525">
            <a:noFill/>
            <a:miter lim="800000"/>
            <a:headEnd/>
            <a:tailEnd/>
          </a:ln>
        </p:spPr>
      </p:pic>
      <p:pic>
        <p:nvPicPr>
          <p:cNvPr id="19473" name="Picture 8"/>
          <p:cNvPicPr>
            <a:picLocks noChangeAspect="1" noChangeArrowheads="1"/>
          </p:cNvPicPr>
          <p:nvPr/>
        </p:nvPicPr>
        <p:blipFill>
          <a:blip r:embed="rId4" cstate="print"/>
          <a:srcRect/>
          <a:stretch>
            <a:fillRect/>
          </a:stretch>
        </p:blipFill>
        <p:spPr bwMode="auto">
          <a:xfrm>
            <a:off x="150813" y="3887788"/>
            <a:ext cx="660400" cy="860425"/>
          </a:xfrm>
          <a:prstGeom prst="rect">
            <a:avLst/>
          </a:prstGeom>
          <a:noFill/>
          <a:ln w="9525">
            <a:noFill/>
            <a:miter lim="800000"/>
            <a:headEnd/>
            <a:tailEnd/>
          </a:ln>
        </p:spPr>
      </p:pic>
      <p:pic>
        <p:nvPicPr>
          <p:cNvPr id="19474" name="Picture 9" descr="pic11"/>
          <p:cNvPicPr>
            <a:picLocks noChangeAspect="1" noChangeArrowheads="1"/>
          </p:cNvPicPr>
          <p:nvPr/>
        </p:nvPicPr>
        <p:blipFill>
          <a:blip r:embed="rId5" cstate="print"/>
          <a:srcRect/>
          <a:stretch>
            <a:fillRect/>
          </a:stretch>
        </p:blipFill>
        <p:spPr bwMode="auto">
          <a:xfrm>
            <a:off x="4260850" y="889000"/>
            <a:ext cx="674688" cy="776288"/>
          </a:xfrm>
          <a:prstGeom prst="rect">
            <a:avLst/>
          </a:prstGeom>
          <a:noFill/>
          <a:ln w="9525">
            <a:noFill/>
            <a:miter lim="800000"/>
            <a:headEnd/>
            <a:tailEnd/>
          </a:ln>
        </p:spPr>
      </p:pic>
      <p:pic>
        <p:nvPicPr>
          <p:cNvPr id="19475" name="Picture 6" descr="dn12"/>
          <p:cNvPicPr>
            <a:picLocks noChangeAspect="1" noChangeArrowheads="1"/>
          </p:cNvPicPr>
          <p:nvPr/>
        </p:nvPicPr>
        <p:blipFill>
          <a:blip r:embed="rId6" cstate="print"/>
          <a:srcRect/>
          <a:stretch>
            <a:fillRect/>
          </a:stretch>
        </p:blipFill>
        <p:spPr bwMode="auto">
          <a:xfrm>
            <a:off x="5033963" y="5335588"/>
            <a:ext cx="949325" cy="712787"/>
          </a:xfrm>
          <a:prstGeom prst="rect">
            <a:avLst/>
          </a:prstGeom>
          <a:noFill/>
          <a:ln w="9525">
            <a:noFill/>
            <a:miter lim="800000"/>
            <a:headEnd/>
            <a:tailEnd/>
          </a:ln>
        </p:spPr>
      </p:pic>
      <p:pic>
        <p:nvPicPr>
          <p:cNvPr id="19476" name="Picture 5" descr="IMG_2649"/>
          <p:cNvPicPr>
            <a:picLocks noChangeAspect="1" noChangeArrowheads="1"/>
          </p:cNvPicPr>
          <p:nvPr/>
        </p:nvPicPr>
        <p:blipFill>
          <a:blip r:embed="rId7" cstate="print"/>
          <a:srcRect/>
          <a:stretch>
            <a:fillRect/>
          </a:stretch>
        </p:blipFill>
        <p:spPr bwMode="auto">
          <a:xfrm>
            <a:off x="1214438" y="957263"/>
            <a:ext cx="952500" cy="635000"/>
          </a:xfrm>
          <a:prstGeom prst="rect">
            <a:avLst/>
          </a:prstGeom>
          <a:noFill/>
          <a:ln w="9525">
            <a:noFill/>
            <a:miter lim="800000"/>
            <a:headEnd/>
            <a:tailEnd/>
          </a:ln>
        </p:spPr>
      </p:pic>
      <p:pic>
        <p:nvPicPr>
          <p:cNvPr id="19479" name="Picture 6"/>
          <p:cNvPicPr>
            <a:picLocks noChangeAspect="1" noChangeArrowheads="1"/>
          </p:cNvPicPr>
          <p:nvPr/>
        </p:nvPicPr>
        <p:blipFill>
          <a:blip r:embed="rId8" cstate="print"/>
          <a:srcRect l="17703" t="15573" r="6630" b="3053"/>
          <a:stretch>
            <a:fillRect/>
          </a:stretch>
        </p:blipFill>
        <p:spPr bwMode="auto">
          <a:xfrm>
            <a:off x="106363" y="1417638"/>
            <a:ext cx="936625" cy="571500"/>
          </a:xfrm>
          <a:prstGeom prst="rect">
            <a:avLst/>
          </a:prstGeom>
          <a:noFill/>
          <a:ln w="9525">
            <a:noFill/>
            <a:miter lim="800000"/>
            <a:headEnd/>
            <a:tailEnd/>
          </a:ln>
        </p:spPr>
      </p:pic>
      <p:sp>
        <p:nvSpPr>
          <p:cNvPr id="24" name="Text Box 9"/>
          <p:cNvSpPr txBox="1">
            <a:spLocks noChangeArrowheads="1"/>
          </p:cNvSpPr>
          <p:nvPr/>
        </p:nvSpPr>
        <p:spPr bwMode="auto">
          <a:xfrm>
            <a:off x="6027117" y="6091555"/>
            <a:ext cx="2950128" cy="646331"/>
          </a:xfrm>
          <a:prstGeom prst="rect">
            <a:avLst/>
          </a:prstGeom>
          <a:ln/>
          <a:extLst/>
        </p:spPr>
        <p:style>
          <a:lnRef idx="1">
            <a:schemeClr val="accent2"/>
          </a:lnRef>
          <a:fillRef idx="2">
            <a:schemeClr val="accent2"/>
          </a:fillRef>
          <a:effectRef idx="1">
            <a:schemeClr val="accent2"/>
          </a:effectRef>
          <a:fontRef idx="minor">
            <a:schemeClr val="dk1"/>
          </a:fontRef>
        </p:style>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auto" hangingPunct="1">
              <a:spcBef>
                <a:spcPts val="0"/>
              </a:spcBef>
              <a:spcAft>
                <a:spcPts val="0"/>
              </a:spcAft>
              <a:defRPr/>
            </a:pPr>
            <a:r>
              <a:rPr lang="en-US" b="1" kern="0" dirty="0" smtClean="0">
                <a:solidFill>
                  <a:srgbClr val="7030A0"/>
                </a:solidFill>
              </a:rPr>
              <a:t>New Instruments:</a:t>
            </a:r>
          </a:p>
          <a:p>
            <a:pPr eaLnBrk="1" fontAlgn="auto" hangingPunct="1">
              <a:spcBef>
                <a:spcPts val="0"/>
              </a:spcBef>
              <a:spcAft>
                <a:spcPts val="0"/>
              </a:spcAft>
              <a:defRPr/>
            </a:pPr>
            <a:r>
              <a:rPr lang="en-US" b="1" kern="0" dirty="0" smtClean="0">
                <a:solidFill>
                  <a:srgbClr val="FF0000"/>
                </a:solidFill>
              </a:rPr>
              <a:t>FSS</a:t>
            </a:r>
            <a:r>
              <a:rPr lang="en-US" b="1" kern="0" dirty="0" smtClean="0">
                <a:solidFill>
                  <a:srgbClr val="7030A0"/>
                </a:solidFill>
              </a:rPr>
              <a:t>, DN-6</a:t>
            </a:r>
            <a:r>
              <a:rPr lang="en-US" b="1" kern="0" dirty="0">
                <a:solidFill>
                  <a:srgbClr val="7030A0"/>
                </a:solidFill>
              </a:rPr>
              <a:t>,</a:t>
            </a:r>
            <a:r>
              <a:rPr lang="en-US" b="1" kern="0" dirty="0" smtClean="0">
                <a:solidFill>
                  <a:srgbClr val="7030A0"/>
                </a:solidFill>
              </a:rPr>
              <a:t> GRAINS, NRT </a:t>
            </a:r>
            <a:endParaRPr lang="en-US" b="1" kern="0" dirty="0" smtClean="0">
              <a:solidFill>
                <a:srgbClr val="FF0000"/>
              </a:solidFill>
            </a:endParaRPr>
          </a:p>
        </p:txBody>
      </p:sp>
      <p:sp>
        <p:nvSpPr>
          <p:cNvPr id="25" name="Text Box 9"/>
          <p:cNvSpPr txBox="1">
            <a:spLocks noChangeArrowheads="1"/>
          </p:cNvSpPr>
          <p:nvPr/>
        </p:nvSpPr>
        <p:spPr bwMode="auto">
          <a:xfrm>
            <a:off x="6797548" y="4620884"/>
            <a:ext cx="2303860" cy="923330"/>
          </a:xfrm>
          <a:prstGeom prst="rect">
            <a:avLst/>
          </a:prstGeom>
          <a:ln/>
          <a:extLst/>
        </p:spPr>
        <p:style>
          <a:lnRef idx="1">
            <a:schemeClr val="accent2"/>
          </a:lnRef>
          <a:fillRef idx="2">
            <a:schemeClr val="accent2"/>
          </a:fillRef>
          <a:effectRef idx="1">
            <a:schemeClr val="accent2"/>
          </a:effectRef>
          <a:fontRef idx="minor">
            <a:schemeClr val="dk1"/>
          </a:fontRef>
        </p:style>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auto" hangingPunct="1">
              <a:spcBef>
                <a:spcPct val="50000"/>
              </a:spcBef>
              <a:spcAft>
                <a:spcPts val="0"/>
              </a:spcAft>
              <a:defRPr/>
            </a:pPr>
            <a:r>
              <a:rPr lang="en-US" b="1" kern="0" dirty="0" smtClean="0">
                <a:solidFill>
                  <a:srgbClr val="0070C0"/>
                </a:solidFill>
              </a:rPr>
              <a:t>Reconstruction:</a:t>
            </a:r>
          </a:p>
          <a:p>
            <a:pPr eaLnBrk="1" fontAlgn="auto" hangingPunct="1">
              <a:spcBef>
                <a:spcPts val="0"/>
              </a:spcBef>
              <a:spcAft>
                <a:spcPts val="0"/>
              </a:spcAft>
              <a:defRPr/>
            </a:pPr>
            <a:r>
              <a:rPr lang="en-US" b="1" kern="0" dirty="0" smtClean="0">
                <a:solidFill>
                  <a:srgbClr val="0070C0"/>
                </a:solidFill>
              </a:rPr>
              <a:t>DN-2 - RTD, </a:t>
            </a:r>
          </a:p>
          <a:p>
            <a:pPr eaLnBrk="1" fontAlgn="auto" hangingPunct="1">
              <a:spcBef>
                <a:spcPts val="0"/>
              </a:spcBef>
              <a:spcAft>
                <a:spcPts val="0"/>
              </a:spcAft>
              <a:defRPr/>
            </a:pPr>
            <a:r>
              <a:rPr lang="en-US" b="1" kern="0" dirty="0" smtClean="0">
                <a:solidFill>
                  <a:srgbClr val="0070C0"/>
                </a:solidFill>
              </a:rPr>
              <a:t>REFLEX - SESANS</a:t>
            </a:r>
          </a:p>
        </p:txBody>
      </p:sp>
      <p:cxnSp>
        <p:nvCxnSpPr>
          <p:cNvPr id="19488" name="AutoShape 1"/>
          <p:cNvCxnSpPr>
            <a:cxnSpLocks noChangeShapeType="1"/>
          </p:cNvCxnSpPr>
          <p:nvPr/>
        </p:nvCxnSpPr>
        <p:spPr bwMode="auto">
          <a:xfrm flipV="1">
            <a:off x="6338888" y="5332413"/>
            <a:ext cx="55562" cy="1082675"/>
          </a:xfrm>
          <a:prstGeom prst="straightConnector1">
            <a:avLst/>
          </a:prstGeom>
          <a:noFill/>
          <a:ln w="50800">
            <a:solidFill>
              <a:srgbClr val="FF0000"/>
            </a:solidFill>
            <a:round/>
            <a:headEnd/>
            <a:tailEnd type="triangle" w="med" len="med"/>
          </a:ln>
        </p:spPr>
      </p:cxnSp>
      <p:pic>
        <p:nvPicPr>
          <p:cNvPr id="19489" name="Рисунок 10"/>
          <p:cNvPicPr>
            <a:picLocks noChangeAspect="1"/>
          </p:cNvPicPr>
          <p:nvPr/>
        </p:nvPicPr>
        <p:blipFill>
          <a:blip r:embed="rId9" cstate="print"/>
          <a:srcRect/>
          <a:stretch>
            <a:fillRect/>
          </a:stretch>
        </p:blipFill>
        <p:spPr bwMode="auto">
          <a:xfrm>
            <a:off x="3116263" y="5422900"/>
            <a:ext cx="1660525" cy="992188"/>
          </a:xfrm>
          <a:prstGeom prst="rect">
            <a:avLst/>
          </a:prstGeom>
          <a:noFill/>
          <a:ln w="9525">
            <a:noFill/>
            <a:miter lim="800000"/>
            <a:headEnd/>
            <a:tailEnd/>
          </a:ln>
        </p:spPr>
      </p:pic>
      <p:pic>
        <p:nvPicPr>
          <p:cNvPr id="19490" name="Рисунок 6" descr="FSD2"/>
          <p:cNvPicPr>
            <a:picLocks noChangeAspect="1" noChangeArrowheads="1"/>
          </p:cNvPicPr>
          <p:nvPr/>
        </p:nvPicPr>
        <p:blipFill>
          <a:blip r:embed="rId10" cstate="print"/>
          <a:srcRect/>
          <a:stretch>
            <a:fillRect/>
          </a:stretch>
        </p:blipFill>
        <p:spPr bwMode="auto">
          <a:xfrm>
            <a:off x="3779838" y="4052888"/>
            <a:ext cx="639762" cy="479425"/>
          </a:xfrm>
          <a:prstGeom prst="rect">
            <a:avLst/>
          </a:prstGeom>
          <a:noFill/>
          <a:ln w="9525">
            <a:noFill/>
            <a:miter lim="800000"/>
            <a:headEnd/>
            <a:tailEnd/>
          </a:ln>
        </p:spPr>
      </p:pic>
    </p:spTree>
  </p:cSld>
  <p:clrMapOvr>
    <a:masterClrMapping/>
  </p:clrMapOvr>
  <p:transition advTm="500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Рисунок 12"/>
          <p:cNvPicPr>
            <a:picLocks noChangeAspect="1" noChangeArrowheads="1"/>
          </p:cNvPicPr>
          <p:nvPr/>
        </p:nvPicPr>
        <p:blipFill>
          <a:blip r:embed="rId2" cstate="print"/>
          <a:srcRect/>
          <a:stretch>
            <a:fillRect/>
          </a:stretch>
        </p:blipFill>
        <p:spPr bwMode="auto">
          <a:xfrm>
            <a:off x="30163" y="3170238"/>
            <a:ext cx="6645275" cy="3679825"/>
          </a:xfrm>
          <a:prstGeom prst="rect">
            <a:avLst/>
          </a:prstGeom>
          <a:noFill/>
          <a:ln w="9525">
            <a:noFill/>
            <a:miter lim="800000"/>
            <a:headEnd/>
            <a:tailEnd/>
          </a:ln>
        </p:spPr>
      </p:pic>
      <p:pic>
        <p:nvPicPr>
          <p:cNvPr id="4" name="Рисунок 3"/>
          <p:cNvPicPr>
            <a:picLocks noChangeAspect="1"/>
          </p:cNvPicPr>
          <p:nvPr/>
        </p:nvPicPr>
        <p:blipFill>
          <a:blip r:embed="rId3" cstate="print"/>
          <a:stretch>
            <a:fillRect/>
          </a:stretch>
        </p:blipFill>
        <p:spPr>
          <a:xfrm>
            <a:off x="5776913" y="1268413"/>
            <a:ext cx="3200400" cy="4464050"/>
          </a:xfrm>
          <a:prstGeom prst="rect">
            <a:avLst/>
          </a:prstGeom>
          <a:ln>
            <a:noFill/>
          </a:ln>
          <a:effectLst>
            <a:outerShdw blurRad="292100" dist="139700" dir="2700000" algn="tl" rotWithShape="0">
              <a:srgbClr val="333333">
                <a:alpha val="65000"/>
              </a:srgbClr>
            </a:outerShdw>
          </a:effectLst>
        </p:spPr>
      </p:pic>
      <p:sp>
        <p:nvSpPr>
          <p:cNvPr id="5" name="Прямоугольник 4"/>
          <p:cNvSpPr/>
          <p:nvPr/>
        </p:nvSpPr>
        <p:spPr>
          <a:xfrm>
            <a:off x="228600" y="517525"/>
            <a:ext cx="2746375" cy="954088"/>
          </a:xfrm>
          <a:prstGeom prst="rect">
            <a:avLst/>
          </a:prstGeom>
        </p:spPr>
        <p:style>
          <a:lnRef idx="1">
            <a:schemeClr val="accent2"/>
          </a:lnRef>
          <a:fillRef idx="3">
            <a:schemeClr val="accent2"/>
          </a:fillRef>
          <a:effectRef idx="2">
            <a:schemeClr val="accent2"/>
          </a:effectRef>
          <a:fontRef idx="minor">
            <a:schemeClr val="lt1"/>
          </a:fontRef>
        </p:style>
        <p:txBody>
          <a:bodyPr wrap="none">
            <a:spAutoFit/>
          </a:bodyPr>
          <a:lstStyle/>
          <a:p>
            <a:r>
              <a:rPr lang="en-US" altLang="ru-RU" sz="2800" b="1">
                <a:solidFill>
                  <a:schemeClr val="tx1"/>
                </a:solidFill>
              </a:rPr>
              <a:t>FSS development</a:t>
            </a:r>
          </a:p>
          <a:p>
            <a:r>
              <a:rPr lang="en-US" altLang="ru-RU" sz="2800" b="1">
                <a:solidFill>
                  <a:schemeClr val="tx1"/>
                </a:solidFill>
              </a:rPr>
              <a:t>project</a:t>
            </a:r>
            <a:endParaRPr lang="ru-RU" sz="2800">
              <a:solidFill>
                <a:schemeClr val="tx1"/>
              </a:solidFill>
            </a:endParaRPr>
          </a:p>
        </p:txBody>
      </p:sp>
      <p:sp>
        <p:nvSpPr>
          <p:cNvPr id="6" name="Стрелка вправо 5"/>
          <p:cNvSpPr/>
          <p:nvPr/>
        </p:nvSpPr>
        <p:spPr>
          <a:xfrm>
            <a:off x="3563938" y="608013"/>
            <a:ext cx="1871662" cy="863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i="1" dirty="0"/>
              <a:t>included in</a:t>
            </a:r>
            <a:endParaRPr lang="ru-RU" i="1" dirty="0"/>
          </a:p>
        </p:txBody>
      </p:sp>
      <p:sp>
        <p:nvSpPr>
          <p:cNvPr id="7" name="Прямоугольник 6"/>
          <p:cNvSpPr/>
          <p:nvPr/>
        </p:nvSpPr>
        <p:spPr>
          <a:xfrm>
            <a:off x="2192338" y="0"/>
            <a:ext cx="4537075" cy="369888"/>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lgn="ctr">
              <a:defRPr/>
            </a:pPr>
            <a:r>
              <a:rPr lang="en-GB" b="1" dirty="0"/>
              <a:t>FSS </a:t>
            </a:r>
            <a:r>
              <a:rPr lang="en-US" b="1" dirty="0" err="1"/>
              <a:t>diffractometer</a:t>
            </a:r>
            <a:r>
              <a:rPr lang="en-US" b="1" dirty="0"/>
              <a:t>, </a:t>
            </a:r>
            <a:r>
              <a:rPr lang="en-US" b="1" dirty="0" err="1"/>
              <a:t>beamline</a:t>
            </a:r>
            <a:r>
              <a:rPr lang="en-US" b="1" dirty="0"/>
              <a:t> 13 at IBR-2</a:t>
            </a:r>
            <a:endParaRPr lang="en-GB" dirty="0"/>
          </a:p>
        </p:txBody>
      </p:sp>
      <p:pic>
        <p:nvPicPr>
          <p:cNvPr id="24585" name="Рисунок 19"/>
          <p:cNvPicPr>
            <a:picLocks noChangeAspect="1" noChangeArrowheads="1"/>
          </p:cNvPicPr>
          <p:nvPr/>
        </p:nvPicPr>
        <p:blipFill>
          <a:blip r:embed="rId4" cstate="print"/>
          <a:srcRect/>
          <a:stretch>
            <a:fillRect/>
          </a:stretch>
        </p:blipFill>
        <p:spPr bwMode="auto">
          <a:xfrm>
            <a:off x="3175" y="5499100"/>
            <a:ext cx="2122488" cy="1350963"/>
          </a:xfrm>
          <a:prstGeom prst="rect">
            <a:avLst/>
          </a:prstGeom>
          <a:noFill/>
          <a:ln w="9525">
            <a:noFill/>
            <a:miter lim="800000"/>
            <a:headEnd/>
            <a:tailEnd/>
          </a:ln>
        </p:spPr>
      </p:pic>
      <p:sp>
        <p:nvSpPr>
          <p:cNvPr id="2" name="Прямоугольник 1"/>
          <p:cNvSpPr/>
          <p:nvPr/>
        </p:nvSpPr>
        <p:spPr>
          <a:xfrm>
            <a:off x="5757824" y="394790"/>
            <a:ext cx="3238123" cy="1200329"/>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a:defRPr/>
            </a:pPr>
            <a:r>
              <a:rPr lang="en-US" b="1" dirty="0">
                <a:latin typeface="Arial" panose="020B0604020202020204" pitchFamily="34" charset="0"/>
                <a:cs typeface="Arial" panose="020B0604020202020204" pitchFamily="34" charset="0"/>
              </a:rPr>
              <a:t>FLNP </a:t>
            </a:r>
            <a:r>
              <a:rPr lang="en-US" b="1" dirty="0" err="1">
                <a:latin typeface="Arial" panose="020B0604020202020204" pitchFamily="34" charset="0"/>
                <a:cs typeface="Arial" panose="020B0604020202020204" pitchFamily="34" charset="0"/>
              </a:rPr>
              <a:t>BlueBook</a:t>
            </a:r>
            <a:r>
              <a:rPr lang="en-US" b="1" dirty="0">
                <a:latin typeface="Arial" panose="020B0604020202020204" pitchFamily="34" charset="0"/>
                <a:cs typeface="Arial" panose="020B0604020202020204" pitchFamily="34" charset="0"/>
              </a:rPr>
              <a:t> 2015-2020</a:t>
            </a:r>
            <a:r>
              <a:rPr lang="en-US" dirty="0">
                <a:latin typeface="Arial" panose="020B0604020202020204" pitchFamily="34" charset="0"/>
                <a:cs typeface="Arial" panose="020B0604020202020204" pitchFamily="34" charset="0"/>
              </a:rPr>
              <a:t>:</a:t>
            </a:r>
          </a:p>
          <a:p>
            <a:pPr>
              <a:defRPr/>
            </a:pPr>
            <a:r>
              <a:rPr lang="en-US" dirty="0">
                <a:latin typeface="Arial" panose="020B0604020202020204" pitchFamily="34" charset="0"/>
                <a:cs typeface="Arial" panose="020B0604020202020204" pitchFamily="34" charset="0"/>
                <a:hlinkClick r:id="rId5"/>
              </a:rPr>
              <a:t>http://flnp.jinr.ru/147/</a:t>
            </a:r>
            <a:endParaRPr lang="en-US" dirty="0">
              <a:latin typeface="Arial" panose="020B0604020202020204" pitchFamily="34" charset="0"/>
              <a:cs typeface="Arial" panose="020B0604020202020204" pitchFamily="34" charset="0"/>
            </a:endParaRPr>
          </a:p>
          <a:p>
            <a:pPr>
              <a:defRPr/>
            </a:pPr>
            <a:r>
              <a:rPr lang="en-US" dirty="0">
                <a:latin typeface="Arial" panose="020B0604020202020204" pitchFamily="34" charset="0"/>
                <a:cs typeface="Arial" panose="020B0604020202020204" pitchFamily="34" charset="0"/>
              </a:rPr>
              <a:t>English version will be ready soon…</a:t>
            </a:r>
            <a:endParaRPr lang="ru-RU" dirty="0">
              <a:latin typeface="Arial" panose="020B0604020202020204" pitchFamily="34" charset="0"/>
              <a:cs typeface="Arial" panose="020B0604020202020204" pitchFamily="34" charset="0"/>
            </a:endParaRPr>
          </a:p>
        </p:txBody>
      </p:sp>
      <p:cxnSp>
        <p:nvCxnSpPr>
          <p:cNvPr id="24589" name="AutoShape 1"/>
          <p:cNvCxnSpPr>
            <a:cxnSpLocks noChangeShapeType="1"/>
          </p:cNvCxnSpPr>
          <p:nvPr/>
        </p:nvCxnSpPr>
        <p:spPr bwMode="auto">
          <a:xfrm flipV="1">
            <a:off x="1979613" y="5300663"/>
            <a:ext cx="431800" cy="792162"/>
          </a:xfrm>
          <a:prstGeom prst="straightConnector1">
            <a:avLst/>
          </a:prstGeom>
          <a:noFill/>
          <a:ln w="50800">
            <a:solidFill>
              <a:srgbClr val="FF0000"/>
            </a:solidFill>
            <a:round/>
            <a:headEnd/>
            <a:tailEnd type="triangle" w="med" len="med"/>
          </a:ln>
        </p:spPr>
      </p:cxnSp>
      <p:sp>
        <p:nvSpPr>
          <p:cNvPr id="24590" name="Прямоугольник 11"/>
          <p:cNvSpPr>
            <a:spLocks noChangeArrowheads="1"/>
          </p:cNvSpPr>
          <p:nvPr/>
        </p:nvSpPr>
        <p:spPr bwMode="auto">
          <a:xfrm>
            <a:off x="530225" y="6488113"/>
            <a:ext cx="1595438" cy="369887"/>
          </a:xfrm>
          <a:prstGeom prst="rect">
            <a:avLst/>
          </a:prstGeom>
          <a:noFill/>
          <a:ln w="9525">
            <a:noFill/>
            <a:miter lim="800000"/>
            <a:headEnd/>
            <a:tailEnd/>
          </a:ln>
        </p:spPr>
        <p:txBody>
          <a:bodyPr wrap="none">
            <a:spAutoFit/>
          </a:bodyPr>
          <a:lstStyle/>
          <a:p>
            <a:r>
              <a:rPr lang="en-US" b="1">
                <a:cs typeface="Arial" pitchFamily="34" charset="0"/>
              </a:rPr>
              <a:t>F-chopper(s)</a:t>
            </a:r>
            <a:endParaRPr lang="ru-RU"/>
          </a:p>
        </p:txBody>
      </p:sp>
      <p:pic>
        <p:nvPicPr>
          <p:cNvPr id="24591" name="Рисунок 14"/>
          <p:cNvPicPr>
            <a:picLocks noChangeAspect="1"/>
          </p:cNvPicPr>
          <p:nvPr/>
        </p:nvPicPr>
        <p:blipFill>
          <a:blip r:embed="rId6" cstate="print"/>
          <a:srcRect/>
          <a:stretch>
            <a:fillRect/>
          </a:stretch>
        </p:blipFill>
        <p:spPr bwMode="auto">
          <a:xfrm>
            <a:off x="3132138" y="2162175"/>
            <a:ext cx="615950" cy="611188"/>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24592" name="Рисунок 16"/>
          <p:cNvPicPr>
            <a:picLocks noChangeAspect="1"/>
          </p:cNvPicPr>
          <p:nvPr/>
        </p:nvPicPr>
        <p:blipFill>
          <a:blip r:embed="rId7" cstate="print"/>
          <a:srcRect/>
          <a:stretch>
            <a:fillRect/>
          </a:stretch>
        </p:blipFill>
        <p:spPr bwMode="auto">
          <a:xfrm>
            <a:off x="827088" y="2162175"/>
            <a:ext cx="2098675" cy="612775"/>
          </a:xfrm>
          <a:prstGeom prst="rect">
            <a:avLst/>
          </a:prstGeom>
          <a:noFill/>
          <a:ln w="9525">
            <a:noFill/>
            <a:miter lim="800000"/>
            <a:headEnd/>
            <a:tailEnd/>
          </a:ln>
          <a:effectLst>
            <a:outerShdw blurRad="50800" dist="38100" dir="2700000" algn="tl" rotWithShape="0">
              <a:prstClr val="black">
                <a:alpha val="40000"/>
              </a:prstClr>
            </a:outerShdw>
          </a:effectLst>
        </p:spPr>
      </p:pic>
      <p:cxnSp>
        <p:nvCxnSpPr>
          <p:cNvPr id="24593" name="AutoShape 1"/>
          <p:cNvCxnSpPr>
            <a:cxnSpLocks noChangeShapeType="1"/>
          </p:cNvCxnSpPr>
          <p:nvPr/>
        </p:nvCxnSpPr>
        <p:spPr bwMode="auto">
          <a:xfrm flipH="1">
            <a:off x="833438" y="3109913"/>
            <a:ext cx="1260475" cy="1298575"/>
          </a:xfrm>
          <a:prstGeom prst="straightConnector1">
            <a:avLst/>
          </a:prstGeom>
          <a:noFill/>
          <a:ln w="50800">
            <a:solidFill>
              <a:srgbClr val="FF0000"/>
            </a:solidFill>
            <a:round/>
            <a:headEnd/>
            <a:tailEnd type="triangle" w="med" len="med"/>
          </a:ln>
        </p:spPr>
      </p:cxnSp>
      <p:sp>
        <p:nvSpPr>
          <p:cNvPr id="22" name="Прямоугольник 21"/>
          <p:cNvSpPr/>
          <p:nvPr/>
        </p:nvSpPr>
        <p:spPr>
          <a:xfrm>
            <a:off x="2241451" y="5971058"/>
            <a:ext cx="2185214" cy="369332"/>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defRPr/>
            </a:pPr>
            <a:r>
              <a:rPr lang="en-US" altLang="ru-RU" b="1" dirty="0" err="1">
                <a:solidFill>
                  <a:srgbClr val="C00000"/>
                </a:solidFill>
              </a:rPr>
              <a:t>Beamline</a:t>
            </a:r>
            <a:r>
              <a:rPr lang="en-US" altLang="ru-RU" b="1" dirty="0">
                <a:solidFill>
                  <a:srgbClr val="C00000"/>
                </a:solidFill>
              </a:rPr>
              <a:t> 13 - FSS</a:t>
            </a:r>
            <a:endParaRPr lang="ru-RU" dirty="0">
              <a:solidFill>
                <a:srgbClr val="C00000"/>
              </a:solidFill>
            </a:endParaRPr>
          </a:p>
        </p:txBody>
      </p:sp>
      <p:sp>
        <p:nvSpPr>
          <p:cNvPr id="23" name="Прямоугольник 22"/>
          <p:cNvSpPr/>
          <p:nvPr/>
        </p:nvSpPr>
        <p:spPr>
          <a:xfrm>
            <a:off x="1735534" y="4030631"/>
            <a:ext cx="1960014" cy="369332"/>
          </a:xfrm>
          <a:prstGeom prst="rect">
            <a:avLst/>
          </a:prstGeom>
        </p:spPr>
        <p:style>
          <a:lnRef idx="1">
            <a:schemeClr val="accent5"/>
          </a:lnRef>
          <a:fillRef idx="2">
            <a:schemeClr val="accent5"/>
          </a:fillRef>
          <a:effectRef idx="1">
            <a:schemeClr val="accent5"/>
          </a:effectRef>
          <a:fontRef idx="minor">
            <a:schemeClr val="dk1"/>
          </a:fontRef>
        </p:style>
        <p:txBody>
          <a:bodyPr>
            <a:spAutoFit/>
          </a:bodyPr>
          <a:lstStyle/>
          <a:p>
            <a:pPr>
              <a:defRPr/>
            </a:pPr>
            <a:r>
              <a:rPr lang="en-US" altLang="ru-RU" b="1" dirty="0" err="1"/>
              <a:t>Beamline</a:t>
            </a:r>
            <a:r>
              <a:rPr lang="en-US" altLang="ru-RU" b="1" dirty="0"/>
              <a:t> 14 - NRT</a:t>
            </a:r>
            <a:endParaRPr lang="ru-RU" dirty="0"/>
          </a:p>
        </p:txBody>
      </p:sp>
      <p:sp>
        <p:nvSpPr>
          <p:cNvPr id="24600" name="Прямоугольник 11"/>
          <p:cNvSpPr>
            <a:spLocks noChangeArrowheads="1"/>
          </p:cNvSpPr>
          <p:nvPr/>
        </p:nvSpPr>
        <p:spPr bwMode="auto">
          <a:xfrm>
            <a:off x="1403350" y="2774950"/>
            <a:ext cx="1860550" cy="366713"/>
          </a:xfrm>
          <a:prstGeom prst="rect">
            <a:avLst/>
          </a:prstGeom>
          <a:noFill/>
          <a:ln w="9525">
            <a:noFill/>
            <a:miter lim="800000"/>
            <a:headEnd/>
            <a:tailEnd/>
          </a:ln>
        </p:spPr>
        <p:txBody>
          <a:bodyPr wrap="none">
            <a:spAutoFit/>
          </a:bodyPr>
          <a:lstStyle/>
          <a:p>
            <a:r>
              <a:rPr lang="en-US" b="1"/>
              <a:t>steel collimator</a:t>
            </a:r>
            <a:endParaRPr lang="ru-RU" b="1"/>
          </a:p>
        </p:txBody>
      </p:sp>
      <p:sp>
        <p:nvSpPr>
          <p:cNvPr id="24601" name="Прямоугольник 11"/>
          <p:cNvSpPr>
            <a:spLocks noChangeArrowheads="1"/>
          </p:cNvSpPr>
          <p:nvPr/>
        </p:nvSpPr>
        <p:spPr bwMode="auto">
          <a:xfrm>
            <a:off x="3924300" y="4005263"/>
            <a:ext cx="1708150" cy="366712"/>
          </a:xfrm>
          <a:prstGeom prst="rect">
            <a:avLst/>
          </a:prstGeom>
          <a:noFill/>
          <a:ln w="9525">
            <a:noFill/>
            <a:miter lim="800000"/>
            <a:headEnd/>
            <a:tailEnd/>
          </a:ln>
        </p:spPr>
        <p:txBody>
          <a:bodyPr wrap="none">
            <a:spAutoFit/>
          </a:bodyPr>
          <a:lstStyle/>
          <a:p>
            <a:r>
              <a:rPr lang="en-US" b="1"/>
              <a:t>neutron guide</a:t>
            </a:r>
            <a:endParaRPr lang="ru-RU" b="1"/>
          </a:p>
        </p:txBody>
      </p:sp>
      <p:sp>
        <p:nvSpPr>
          <p:cNvPr id="24602" name="Прямоугольник 11"/>
          <p:cNvSpPr>
            <a:spLocks noChangeArrowheads="1"/>
          </p:cNvSpPr>
          <p:nvPr/>
        </p:nvSpPr>
        <p:spPr bwMode="auto">
          <a:xfrm>
            <a:off x="6804025" y="6092825"/>
            <a:ext cx="1936750" cy="366713"/>
          </a:xfrm>
          <a:prstGeom prst="rect">
            <a:avLst/>
          </a:prstGeom>
          <a:noFill/>
          <a:ln w="9525">
            <a:noFill/>
            <a:miter lim="800000"/>
            <a:headEnd/>
            <a:tailEnd/>
          </a:ln>
        </p:spPr>
        <p:txBody>
          <a:bodyPr wrap="none">
            <a:spAutoFit/>
          </a:bodyPr>
          <a:lstStyle/>
          <a:p>
            <a:r>
              <a:rPr lang="en-US" b="1">
                <a:cs typeface="Arial" pitchFamily="34" charset="0"/>
              </a:rPr>
              <a:t>detector system</a:t>
            </a:r>
            <a:endParaRPr lang="ru-RU"/>
          </a:p>
        </p:txBody>
      </p:sp>
      <p:cxnSp>
        <p:nvCxnSpPr>
          <p:cNvPr id="24603" name="AutoShape 1"/>
          <p:cNvCxnSpPr>
            <a:cxnSpLocks noChangeShapeType="1"/>
          </p:cNvCxnSpPr>
          <p:nvPr/>
        </p:nvCxnSpPr>
        <p:spPr bwMode="auto">
          <a:xfrm flipH="1">
            <a:off x="3851275" y="4365625"/>
            <a:ext cx="720725" cy="1082675"/>
          </a:xfrm>
          <a:prstGeom prst="straightConnector1">
            <a:avLst/>
          </a:prstGeom>
          <a:noFill/>
          <a:ln w="50800">
            <a:solidFill>
              <a:srgbClr val="FF0000"/>
            </a:solidFill>
            <a:round/>
            <a:headEnd/>
            <a:tailEnd type="triangle" w="med" len="med"/>
          </a:ln>
        </p:spPr>
      </p:cxnSp>
      <p:cxnSp>
        <p:nvCxnSpPr>
          <p:cNvPr id="24605" name="AutoShape 1"/>
          <p:cNvCxnSpPr>
            <a:cxnSpLocks noChangeShapeType="1"/>
            <a:stCxn id="24602" idx="1"/>
          </p:cNvCxnSpPr>
          <p:nvPr/>
        </p:nvCxnSpPr>
        <p:spPr bwMode="auto">
          <a:xfrm flipH="1">
            <a:off x="5435600" y="6276975"/>
            <a:ext cx="1368425" cy="106363"/>
          </a:xfrm>
          <a:prstGeom prst="straightConnector1">
            <a:avLst/>
          </a:prstGeom>
          <a:noFill/>
          <a:ln w="50800">
            <a:solidFill>
              <a:srgbClr val="FF0000"/>
            </a:solidFill>
            <a:round/>
            <a:headEnd/>
            <a:tailEnd type="triangle" w="med" len="med"/>
          </a:ln>
        </p:spPr>
      </p:cxnSp>
    </p:spTree>
  </p:cSld>
  <p:clrMapOvr>
    <a:masterClrMapping/>
  </p:clrMapOvr>
  <p:transition advTm="500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92338" y="0"/>
            <a:ext cx="4537075" cy="369332"/>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lgn="ctr"/>
            <a:r>
              <a:rPr lang="ru-RU" b="1" dirty="0" smtClean="0">
                <a:solidFill>
                  <a:srgbClr val="000000"/>
                </a:solidFill>
              </a:rPr>
              <a:t>Инфраструктура 13-го канала ИБР-2</a:t>
            </a:r>
            <a:endParaRPr lang="en-GB" dirty="0">
              <a:solidFill>
                <a:srgbClr val="000000"/>
              </a:solidFill>
            </a:endParaRPr>
          </a:p>
        </p:txBody>
      </p:sp>
      <p:pic>
        <p:nvPicPr>
          <p:cNvPr id="1026" name="Picture 2" descr="I:\FSS\Photo\15.02.2016\20160215_095207.jpg"/>
          <p:cNvPicPr>
            <a:picLocks noChangeAspect="1" noChangeArrowheads="1"/>
          </p:cNvPicPr>
          <p:nvPr/>
        </p:nvPicPr>
        <p:blipFill>
          <a:blip r:embed="rId2" cstate="print">
            <a:lum bright="20000" contrast="20000"/>
          </a:blip>
          <a:srcRect/>
          <a:stretch>
            <a:fillRect/>
          </a:stretch>
        </p:blipFill>
        <p:spPr bwMode="auto">
          <a:xfrm>
            <a:off x="539552" y="764704"/>
            <a:ext cx="6400000" cy="3600000"/>
          </a:xfrm>
          <a:prstGeom prst="rect">
            <a:avLst/>
          </a:prstGeom>
          <a:noFill/>
          <a:effectLst>
            <a:outerShdw blurRad="50800" dist="38100" dir="2700000" algn="tl" rotWithShape="0">
              <a:prstClr val="black">
                <a:alpha val="40000"/>
              </a:prstClr>
            </a:outerShdw>
          </a:effectLst>
        </p:spPr>
      </p:pic>
      <p:pic>
        <p:nvPicPr>
          <p:cNvPr id="1027" name="Picture 3" descr="I:\FSS\Photo\15.02.2016\20160215_125306.jpg"/>
          <p:cNvPicPr>
            <a:picLocks noChangeAspect="1" noChangeArrowheads="1"/>
          </p:cNvPicPr>
          <p:nvPr/>
        </p:nvPicPr>
        <p:blipFill>
          <a:blip r:embed="rId3" cstate="print"/>
          <a:srcRect/>
          <a:stretch>
            <a:fillRect/>
          </a:stretch>
        </p:blipFill>
        <p:spPr bwMode="auto">
          <a:xfrm>
            <a:off x="6084168" y="2852936"/>
            <a:ext cx="2025000" cy="3600000"/>
          </a:xfrm>
          <a:prstGeom prst="rect">
            <a:avLst/>
          </a:prstGeom>
          <a:noFill/>
          <a:effectLst>
            <a:outerShdw blurRad="50800" dist="38100" dir="2700000" algn="tl" rotWithShape="0">
              <a:prstClr val="black">
                <a:alpha val="40000"/>
              </a:prstClr>
            </a:outerShdw>
          </a:effectLst>
        </p:spPr>
      </p:pic>
      <p:sp>
        <p:nvSpPr>
          <p:cNvPr id="5" name="Прямоугольник 5"/>
          <p:cNvSpPr>
            <a:spLocks noChangeArrowheads="1"/>
          </p:cNvSpPr>
          <p:nvPr/>
        </p:nvSpPr>
        <p:spPr bwMode="auto">
          <a:xfrm>
            <a:off x="827584" y="4653136"/>
            <a:ext cx="5040560" cy="830997"/>
          </a:xfrm>
          <a:prstGeom prst="rect">
            <a:avLst/>
          </a:prstGeom>
          <a:noFill/>
          <a:ln w="9525">
            <a:noFill/>
            <a:miter lim="800000"/>
            <a:headEnd/>
            <a:tailEnd/>
          </a:ln>
        </p:spPr>
        <p:txBody>
          <a:bodyPr wrap="square">
            <a:spAutoFit/>
          </a:bodyPr>
          <a:lstStyle/>
          <a:p>
            <a:pPr algn="ctr">
              <a:tabLst>
                <a:tab pos="457200" algn="l"/>
              </a:tabLst>
            </a:pPr>
            <a:r>
              <a:rPr lang="ru-RU" sz="1600" b="1" dirty="0" smtClean="0">
                <a:solidFill>
                  <a:schemeClr val="tx2"/>
                </a:solidFill>
                <a:latin typeface="Times New Roman" pitchFamily="18" charset="0"/>
                <a:cs typeface="Times New Roman" pitchFamily="18" charset="0"/>
              </a:rPr>
              <a:t>Завершено создание основной биологической защиты, установлен экспериментальный павильон и стойки для электроники</a:t>
            </a:r>
            <a:endParaRPr lang="en-US" sz="1600" b="1" dirty="0" smtClean="0">
              <a:solidFill>
                <a:schemeClr val="tx2"/>
              </a:solidFill>
              <a:latin typeface="Times New Roman" pitchFamily="18" charset="0"/>
              <a:cs typeface="Times New Roman" pitchFamily="18" charset="0"/>
            </a:endParaRPr>
          </a:p>
        </p:txBody>
      </p:sp>
    </p:spTree>
  </p:cSld>
  <p:clrMapOvr>
    <a:masterClrMapping/>
  </p:clrMapOvr>
  <p:transition spd="slow" advClick="0" advTm="5000">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2263776" y="0"/>
            <a:ext cx="4537074" cy="369332"/>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lgn="ctr"/>
            <a:r>
              <a:rPr lang="ru-RU" b="1" dirty="0" smtClean="0">
                <a:solidFill>
                  <a:srgbClr val="000000"/>
                </a:solidFill>
              </a:rPr>
              <a:t>Вакуумный зеркальный </a:t>
            </a:r>
            <a:r>
              <a:rPr lang="ru-RU" b="1" dirty="0" err="1" smtClean="0">
                <a:solidFill>
                  <a:srgbClr val="000000"/>
                </a:solidFill>
              </a:rPr>
              <a:t>нейтроновод</a:t>
            </a:r>
            <a:endParaRPr lang="en-GB" dirty="0">
              <a:solidFill>
                <a:srgbClr val="000000"/>
              </a:solidFill>
            </a:endParaRPr>
          </a:p>
        </p:txBody>
      </p:sp>
      <p:pic>
        <p:nvPicPr>
          <p:cNvPr id="1026" name="Picture 2" descr="I:\FSS\Photo\15.02.2016\20160215_125503.jpg"/>
          <p:cNvPicPr>
            <a:picLocks noChangeAspect="1" noChangeArrowheads="1"/>
          </p:cNvPicPr>
          <p:nvPr/>
        </p:nvPicPr>
        <p:blipFill>
          <a:blip r:embed="rId3" cstate="print"/>
          <a:srcRect/>
          <a:stretch>
            <a:fillRect/>
          </a:stretch>
        </p:blipFill>
        <p:spPr bwMode="auto">
          <a:xfrm>
            <a:off x="792008" y="980728"/>
            <a:ext cx="5440000" cy="3060000"/>
          </a:xfrm>
          <a:prstGeom prst="rect">
            <a:avLst/>
          </a:prstGeom>
          <a:noFill/>
          <a:effectLst>
            <a:outerShdw blurRad="50800" dist="38100" dir="2700000" algn="tl" rotWithShape="0">
              <a:prstClr val="black">
                <a:alpha val="40000"/>
              </a:prstClr>
            </a:outerShdw>
          </a:effectLst>
        </p:spPr>
      </p:pic>
      <p:pic>
        <p:nvPicPr>
          <p:cNvPr id="1027" name="Picture 3" descr="I:\FSS\Photo\15.02.2016\20160215_125416.jpg"/>
          <p:cNvPicPr>
            <a:picLocks noChangeAspect="1" noChangeArrowheads="1"/>
          </p:cNvPicPr>
          <p:nvPr/>
        </p:nvPicPr>
        <p:blipFill>
          <a:blip r:embed="rId4" cstate="print"/>
          <a:srcRect/>
          <a:stretch>
            <a:fillRect/>
          </a:stretch>
        </p:blipFill>
        <p:spPr bwMode="auto">
          <a:xfrm>
            <a:off x="6552008" y="980728"/>
            <a:ext cx="1721250" cy="3060000"/>
          </a:xfrm>
          <a:prstGeom prst="rect">
            <a:avLst/>
          </a:prstGeom>
          <a:noFill/>
          <a:effectLst>
            <a:outerShdw blurRad="50800" dist="38100" dir="2700000" algn="tl" rotWithShape="0">
              <a:prstClr val="black">
                <a:alpha val="40000"/>
              </a:prstClr>
            </a:outerShdw>
          </a:effectLst>
        </p:spPr>
      </p:pic>
      <p:pic>
        <p:nvPicPr>
          <p:cNvPr id="1028" name="Picture 4" descr="I:\FSS\Photo\15.02.2016\20160215_125518.jpg"/>
          <p:cNvPicPr>
            <a:picLocks noChangeAspect="1" noChangeArrowheads="1"/>
          </p:cNvPicPr>
          <p:nvPr/>
        </p:nvPicPr>
        <p:blipFill>
          <a:blip r:embed="rId5" cstate="print"/>
          <a:srcRect/>
          <a:stretch>
            <a:fillRect/>
          </a:stretch>
        </p:blipFill>
        <p:spPr bwMode="auto">
          <a:xfrm>
            <a:off x="792008" y="4400728"/>
            <a:ext cx="3200000" cy="1800000"/>
          </a:xfrm>
          <a:prstGeom prst="rect">
            <a:avLst/>
          </a:prstGeom>
          <a:noFill/>
          <a:effectLst>
            <a:outerShdw blurRad="50800" dist="38100" dir="2700000" algn="tl" rotWithShape="0">
              <a:prstClr val="black">
                <a:alpha val="40000"/>
              </a:prstClr>
            </a:outerShdw>
          </a:effectLst>
        </p:spPr>
      </p:pic>
      <p:sp>
        <p:nvSpPr>
          <p:cNvPr id="6" name="Прямоугольник 5"/>
          <p:cNvSpPr>
            <a:spLocks noChangeArrowheads="1"/>
          </p:cNvSpPr>
          <p:nvPr/>
        </p:nvSpPr>
        <p:spPr bwMode="auto">
          <a:xfrm>
            <a:off x="4355968" y="4365104"/>
            <a:ext cx="4287998" cy="1836400"/>
          </a:xfrm>
          <a:prstGeom prst="rect">
            <a:avLst/>
          </a:prstGeom>
          <a:noFill/>
          <a:ln w="9525">
            <a:noFill/>
            <a:miter lim="800000"/>
            <a:headEnd/>
            <a:tailEnd/>
          </a:ln>
        </p:spPr>
        <p:txBody>
          <a:bodyPr wrap="square">
            <a:spAutoFit/>
          </a:bodyPr>
          <a:lstStyle/>
          <a:p>
            <a:pPr>
              <a:spcAft>
                <a:spcPts val="1000"/>
              </a:spcAft>
              <a:tabLst>
                <a:tab pos="457200" algn="l"/>
              </a:tabLst>
            </a:pPr>
            <a:r>
              <a:rPr lang="ru-RU" sz="1600" b="1" dirty="0" smtClean="0">
                <a:solidFill>
                  <a:schemeClr val="tx2"/>
                </a:solidFill>
                <a:latin typeface="Times New Roman" pitchFamily="18" charset="0"/>
                <a:cs typeface="Times New Roman" pitchFamily="18" charset="0"/>
              </a:rPr>
              <a:t>Длина </a:t>
            </a:r>
            <a:r>
              <a:rPr lang="ru-RU" sz="1600" b="1" dirty="0" err="1" smtClean="0">
                <a:solidFill>
                  <a:schemeClr val="tx2"/>
                </a:solidFill>
                <a:latin typeface="Times New Roman" pitchFamily="18" charset="0"/>
                <a:cs typeface="Times New Roman" pitchFamily="18" charset="0"/>
              </a:rPr>
              <a:t>нейтроновода</a:t>
            </a:r>
            <a:r>
              <a:rPr lang="ru-RU" sz="1600" b="1" dirty="0">
                <a:solidFill>
                  <a:schemeClr val="tx2"/>
                </a:solidFill>
                <a:latin typeface="Times New Roman" pitchFamily="18" charset="0"/>
                <a:cs typeface="Times New Roman" pitchFamily="18" charset="0"/>
              </a:rPr>
              <a:t>	</a:t>
            </a:r>
            <a:r>
              <a:rPr lang="ru-RU" sz="1600" b="1" dirty="0" smtClean="0">
                <a:solidFill>
                  <a:schemeClr val="tx2"/>
                </a:solidFill>
                <a:latin typeface="Times New Roman" pitchFamily="18" charset="0"/>
                <a:cs typeface="Times New Roman" pitchFamily="18" charset="0"/>
              </a:rPr>
              <a:t>17.3 м</a:t>
            </a:r>
          </a:p>
          <a:p>
            <a:pPr>
              <a:spcAft>
                <a:spcPts val="1000"/>
              </a:spcAft>
              <a:tabLst>
                <a:tab pos="457200" algn="l"/>
              </a:tabLst>
            </a:pPr>
            <a:r>
              <a:rPr lang="ru-RU" sz="1600" b="1" dirty="0" smtClean="0">
                <a:solidFill>
                  <a:schemeClr val="tx2"/>
                </a:solidFill>
                <a:latin typeface="Times New Roman" pitchFamily="18" charset="0"/>
                <a:cs typeface="Times New Roman" pitchFamily="18" charset="0"/>
              </a:rPr>
              <a:t>Радиус кривизны		1900 м</a:t>
            </a:r>
          </a:p>
          <a:p>
            <a:pPr>
              <a:spcAft>
                <a:spcPts val="1000"/>
              </a:spcAft>
              <a:tabLst>
                <a:tab pos="457200" algn="l"/>
              </a:tabLst>
            </a:pPr>
            <a:r>
              <a:rPr lang="ru-RU" sz="1600" b="1" dirty="0" smtClean="0">
                <a:solidFill>
                  <a:schemeClr val="tx2"/>
                </a:solidFill>
                <a:latin typeface="Times New Roman" pitchFamily="18" charset="0"/>
                <a:cs typeface="Times New Roman" pitchFamily="18" charset="0"/>
              </a:rPr>
              <a:t>Пролетная база		26.5 м</a:t>
            </a:r>
          </a:p>
          <a:p>
            <a:pPr>
              <a:spcAft>
                <a:spcPts val="1000"/>
              </a:spcAft>
              <a:tabLst>
                <a:tab pos="457200" algn="l"/>
              </a:tabLst>
            </a:pPr>
            <a:r>
              <a:rPr lang="ru-RU" sz="1600" b="1" dirty="0" smtClean="0">
                <a:solidFill>
                  <a:schemeClr val="tx2"/>
                </a:solidFill>
                <a:latin typeface="Times New Roman" pitchFamily="18" charset="0"/>
                <a:cs typeface="Times New Roman" pitchFamily="18" charset="0"/>
              </a:rPr>
              <a:t>Критическая длина волны	2.3 </a:t>
            </a:r>
            <a:r>
              <a:rPr lang="en-US" sz="1600" b="1" dirty="0" smtClean="0">
                <a:solidFill>
                  <a:schemeClr val="tx2"/>
                </a:solidFill>
                <a:latin typeface="Times New Roman" pitchFamily="18" charset="0"/>
                <a:cs typeface="Times New Roman" pitchFamily="18" charset="0"/>
              </a:rPr>
              <a:t>Å</a:t>
            </a:r>
            <a:endParaRPr lang="ru-RU" sz="1600" b="1" dirty="0" smtClean="0">
              <a:solidFill>
                <a:schemeClr val="tx2"/>
              </a:solidFill>
              <a:latin typeface="Times New Roman" pitchFamily="18" charset="0"/>
              <a:cs typeface="Times New Roman" pitchFamily="18" charset="0"/>
            </a:endParaRPr>
          </a:p>
          <a:p>
            <a:pPr>
              <a:spcAft>
                <a:spcPts val="1000"/>
              </a:spcAft>
              <a:tabLst>
                <a:tab pos="457200" algn="l"/>
              </a:tabLst>
            </a:pPr>
            <a:r>
              <a:rPr lang="ru-RU" sz="1600" b="1" dirty="0" smtClean="0">
                <a:solidFill>
                  <a:schemeClr val="tx2"/>
                </a:solidFill>
                <a:latin typeface="Times New Roman" pitchFamily="18" charset="0"/>
                <a:cs typeface="Times New Roman" pitchFamily="18" charset="0"/>
              </a:rPr>
              <a:t>Вакуум		</a:t>
            </a:r>
            <a:r>
              <a:rPr lang="en-US" sz="1600" b="1" dirty="0" smtClean="0">
                <a:solidFill>
                  <a:schemeClr val="tx2"/>
                </a:solidFill>
                <a:latin typeface="Times New Roman" pitchFamily="18" charset="0"/>
                <a:cs typeface="Times New Roman" pitchFamily="18" charset="0"/>
              </a:rPr>
              <a:t>	</a:t>
            </a:r>
            <a:r>
              <a:rPr lang="ru-RU" sz="1600" b="1" dirty="0" smtClean="0">
                <a:solidFill>
                  <a:schemeClr val="tx2"/>
                </a:solidFill>
                <a:latin typeface="Times New Roman" pitchFamily="18" charset="0"/>
                <a:cs typeface="Times New Roman" pitchFamily="18" charset="0"/>
              </a:rPr>
              <a:t>3 ·10</a:t>
            </a:r>
            <a:r>
              <a:rPr lang="ru-RU" sz="1600" b="1" baseline="30000" dirty="0" smtClean="0">
                <a:solidFill>
                  <a:schemeClr val="tx2"/>
                </a:solidFill>
                <a:latin typeface="Times New Roman" pitchFamily="18" charset="0"/>
                <a:cs typeface="Times New Roman" pitchFamily="18" charset="0"/>
              </a:rPr>
              <a:t>-3</a:t>
            </a:r>
            <a:r>
              <a:rPr lang="ru-RU" sz="1600" b="1" dirty="0" smtClean="0">
                <a:solidFill>
                  <a:schemeClr val="tx2"/>
                </a:solidFill>
                <a:latin typeface="Times New Roman" pitchFamily="18" charset="0"/>
                <a:cs typeface="Times New Roman" pitchFamily="18" charset="0"/>
              </a:rPr>
              <a:t> </a:t>
            </a:r>
            <a:r>
              <a:rPr lang="en-US" sz="1600" b="1" dirty="0" err="1" smtClean="0">
                <a:solidFill>
                  <a:schemeClr val="tx2"/>
                </a:solidFill>
                <a:latin typeface="Times New Roman" pitchFamily="18" charset="0"/>
                <a:cs typeface="Times New Roman" pitchFamily="18" charset="0"/>
              </a:rPr>
              <a:t>torr</a:t>
            </a:r>
            <a:endParaRPr lang="ru-RU" sz="1600" b="1" dirty="0">
              <a:solidFill>
                <a:schemeClr val="tx2"/>
              </a:solidFill>
              <a:latin typeface="Times New Roman" pitchFamily="18" charset="0"/>
              <a:cs typeface="Times New Roman" pitchFamily="18" charset="0"/>
            </a:endParaRPr>
          </a:p>
        </p:txBody>
      </p:sp>
    </p:spTree>
  </p:cSld>
  <p:clrMapOvr>
    <a:masterClrMapping/>
  </p:clrMapOvr>
  <p:transition advTm="500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2192338" y="0"/>
            <a:ext cx="4537075" cy="646331"/>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lgn="ctr"/>
            <a:r>
              <a:rPr lang="ru-RU" b="1" dirty="0" smtClean="0">
                <a:solidFill>
                  <a:srgbClr val="000000"/>
                </a:solidFill>
              </a:rPr>
              <a:t>Результаты измерения плотности потока нейтронов (С.С. Павлов)</a:t>
            </a:r>
            <a:endParaRPr lang="en-GB" dirty="0">
              <a:solidFill>
                <a:srgbClr val="000000"/>
              </a:solidFill>
            </a:endParaRPr>
          </a:p>
        </p:txBody>
      </p:sp>
      <p:graphicFrame>
        <p:nvGraphicFramePr>
          <p:cNvPr id="5" name="Таблица 4"/>
          <p:cNvGraphicFramePr>
            <a:graphicFrameLocks noGrp="1"/>
          </p:cNvGraphicFramePr>
          <p:nvPr/>
        </p:nvGraphicFramePr>
        <p:xfrm>
          <a:off x="4355976" y="1340769"/>
          <a:ext cx="3600400" cy="4388982"/>
        </p:xfrm>
        <a:graphic>
          <a:graphicData uri="http://schemas.openxmlformats.org/drawingml/2006/table">
            <a:tbl>
              <a:tblPr>
                <a:effectLst>
                  <a:outerShdw blurRad="50800" dist="38100" dir="2700000" algn="tl" rotWithShape="0">
                    <a:prstClr val="black">
                      <a:alpha val="40000"/>
                    </a:prstClr>
                  </a:outerShdw>
                </a:effectLst>
              </a:tblPr>
              <a:tblGrid>
                <a:gridCol w="1800200"/>
                <a:gridCol w="1800200"/>
              </a:tblGrid>
              <a:tr h="1026114">
                <a:tc>
                  <a:txBody>
                    <a:bodyPr/>
                    <a:lstStyle/>
                    <a:p>
                      <a:pPr algn="ctr"/>
                      <a:r>
                        <a:rPr lang="ru-RU" sz="2000" b="1" dirty="0" smtClean="0">
                          <a:solidFill>
                            <a:schemeClr val="tx2"/>
                          </a:solidFill>
                        </a:rPr>
                        <a:t>профиль</a:t>
                      </a:r>
                      <a:endParaRPr lang="ru-RU" sz="2000" b="1" dirty="0">
                        <a:solidFill>
                          <a:schemeClr val="tx2"/>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ru-RU" sz="2000" b="1" dirty="0" smtClean="0">
                          <a:solidFill>
                            <a:schemeClr val="tx2"/>
                          </a:solidFill>
                        </a:rPr>
                        <a:t>Плотность потока нейтронов,</a:t>
                      </a:r>
                      <a:r>
                        <a:rPr lang="ru-RU" sz="2000" b="1" baseline="0" dirty="0" smtClean="0">
                          <a:solidFill>
                            <a:schemeClr val="tx2"/>
                          </a:solidFill>
                        </a:rPr>
                        <a:t> </a:t>
                      </a:r>
                      <a:r>
                        <a:rPr lang="en-US" sz="2000" b="1" baseline="0" dirty="0" smtClean="0">
                          <a:solidFill>
                            <a:schemeClr val="tx2"/>
                          </a:solidFill>
                        </a:rPr>
                        <a:t>n/</a:t>
                      </a:r>
                      <a:r>
                        <a:rPr lang="ru-RU" sz="2000" b="1" baseline="0" dirty="0" smtClean="0">
                          <a:solidFill>
                            <a:schemeClr val="tx2"/>
                          </a:solidFill>
                        </a:rPr>
                        <a:t>см</a:t>
                      </a:r>
                      <a:r>
                        <a:rPr lang="ru-RU" sz="2000" b="1" baseline="30000" dirty="0" smtClean="0">
                          <a:solidFill>
                            <a:schemeClr val="tx2"/>
                          </a:solidFill>
                        </a:rPr>
                        <a:t>2</a:t>
                      </a:r>
                      <a:r>
                        <a:rPr lang="ru-RU" sz="2000" b="1" baseline="0" dirty="0" smtClean="0">
                          <a:solidFill>
                            <a:schemeClr val="tx2"/>
                          </a:solidFill>
                        </a:rPr>
                        <a:t>·с</a:t>
                      </a:r>
                      <a:endParaRPr lang="ru-RU" sz="2000" b="1" dirty="0">
                        <a:solidFill>
                          <a:schemeClr val="tx2"/>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026114">
                <a:tc>
                  <a:txBody>
                    <a:bodyPr/>
                    <a:lstStyle/>
                    <a:p>
                      <a:pPr algn="ctr"/>
                      <a:r>
                        <a:rPr lang="ru-RU" sz="2000" b="1" dirty="0" smtClean="0">
                          <a:solidFill>
                            <a:schemeClr val="tx2"/>
                          </a:solidFill>
                        </a:rPr>
                        <a:t>вход</a:t>
                      </a:r>
                      <a:endParaRPr lang="ru-RU" sz="2000" b="1" dirty="0">
                        <a:solidFill>
                          <a:schemeClr val="tx2"/>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b="1" dirty="0" smtClean="0">
                          <a:solidFill>
                            <a:schemeClr val="tx2"/>
                          </a:solidFill>
                        </a:rPr>
                        <a:t>6</a:t>
                      </a:r>
                      <a:r>
                        <a:rPr lang="ru-RU" sz="2000" b="1" baseline="0" dirty="0" smtClean="0">
                          <a:solidFill>
                            <a:schemeClr val="tx2"/>
                          </a:solidFill>
                        </a:rPr>
                        <a:t>·10</a:t>
                      </a:r>
                      <a:r>
                        <a:rPr lang="ru-RU" sz="2000" b="1" baseline="30000" dirty="0" smtClean="0">
                          <a:solidFill>
                            <a:schemeClr val="tx2"/>
                          </a:solidFill>
                        </a:rPr>
                        <a:t>7</a:t>
                      </a:r>
                      <a:endParaRPr lang="ru-RU" sz="2000" b="1" dirty="0" smtClean="0">
                        <a:solidFill>
                          <a:schemeClr val="tx2"/>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026114">
                <a:tc>
                  <a:txBody>
                    <a:bodyPr/>
                    <a:lstStyle/>
                    <a:p>
                      <a:pPr algn="ctr"/>
                      <a:r>
                        <a:rPr lang="ru-RU" sz="2000" b="1" dirty="0" smtClean="0">
                          <a:solidFill>
                            <a:schemeClr val="tx2"/>
                          </a:solidFill>
                        </a:rPr>
                        <a:t>разрыв</a:t>
                      </a:r>
                      <a:endParaRPr lang="ru-RU" sz="2000" b="1" dirty="0">
                        <a:solidFill>
                          <a:schemeClr val="tx2"/>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b="1" baseline="0" dirty="0" smtClean="0">
                          <a:solidFill>
                            <a:schemeClr val="tx2"/>
                          </a:solidFill>
                        </a:rPr>
                        <a:t>8·10</a:t>
                      </a:r>
                      <a:r>
                        <a:rPr lang="ru-RU" sz="2000" b="1" baseline="30000" dirty="0" smtClean="0">
                          <a:solidFill>
                            <a:schemeClr val="tx2"/>
                          </a:solidFill>
                        </a:rPr>
                        <a:t>6</a:t>
                      </a:r>
                      <a:endParaRPr lang="ru-RU" sz="2000" b="1" dirty="0" smtClean="0">
                        <a:solidFill>
                          <a:schemeClr val="tx2"/>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026114">
                <a:tc>
                  <a:txBody>
                    <a:bodyPr/>
                    <a:lstStyle/>
                    <a:p>
                      <a:pPr algn="ctr"/>
                      <a:r>
                        <a:rPr lang="ru-RU" sz="2000" b="1" dirty="0" smtClean="0">
                          <a:solidFill>
                            <a:schemeClr val="tx2"/>
                          </a:solidFill>
                        </a:rPr>
                        <a:t>выход</a:t>
                      </a:r>
                      <a:endParaRPr lang="ru-RU" sz="2000" b="1" dirty="0">
                        <a:solidFill>
                          <a:schemeClr val="tx2"/>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b="1" baseline="0" dirty="0" smtClean="0">
                          <a:solidFill>
                            <a:schemeClr val="tx2"/>
                          </a:solidFill>
                        </a:rPr>
                        <a:t>7·10</a:t>
                      </a:r>
                      <a:r>
                        <a:rPr lang="ru-RU" sz="2000" b="1" baseline="30000" dirty="0" smtClean="0">
                          <a:solidFill>
                            <a:schemeClr val="tx2"/>
                          </a:solidFill>
                        </a:rPr>
                        <a:t>5</a:t>
                      </a:r>
                      <a:endParaRPr lang="ru-RU" sz="2000" b="1" dirty="0" smtClean="0">
                        <a:solidFill>
                          <a:schemeClr val="tx2"/>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6" name="Picture 2" descr="I:\FSS\Photo\11.02.2016\20160208_185445.jpg"/>
          <p:cNvPicPr>
            <a:picLocks noChangeAspect="1" noChangeArrowheads="1"/>
          </p:cNvPicPr>
          <p:nvPr/>
        </p:nvPicPr>
        <p:blipFill>
          <a:blip r:embed="rId3" cstate="print"/>
          <a:srcRect/>
          <a:stretch>
            <a:fillRect/>
          </a:stretch>
        </p:blipFill>
        <p:spPr bwMode="auto">
          <a:xfrm rot="5400000">
            <a:off x="113887" y="2306768"/>
            <a:ext cx="4416001" cy="2484000"/>
          </a:xfrm>
          <a:prstGeom prst="rect">
            <a:avLst/>
          </a:prstGeom>
          <a:noFill/>
          <a:effectLst>
            <a:outerShdw blurRad="50800" dist="38100" dir="2700000" algn="tl" rotWithShape="0">
              <a:prstClr val="black">
                <a:alpha val="40000"/>
              </a:prstClr>
            </a:outerShdw>
          </a:effectLst>
        </p:spPr>
      </p:pic>
    </p:spTree>
  </p:cSld>
  <p:clrMapOvr>
    <a:masterClrMapping/>
  </p:clrMapOvr>
  <p:transition advTm="500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43608" y="0"/>
            <a:ext cx="7056784" cy="646331"/>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ru-RU" b="1" dirty="0" smtClean="0">
                <a:solidFill>
                  <a:srgbClr val="000000"/>
                </a:solidFill>
              </a:rPr>
              <a:t>Результаты исследования зеркальной поверхности </a:t>
            </a:r>
            <a:r>
              <a:rPr lang="ru-RU" b="1" dirty="0" err="1" smtClean="0">
                <a:solidFill>
                  <a:srgbClr val="000000"/>
                </a:solidFill>
              </a:rPr>
              <a:t>нейтроновода</a:t>
            </a:r>
            <a:r>
              <a:rPr lang="ru-RU" b="1" dirty="0" smtClean="0">
                <a:solidFill>
                  <a:srgbClr val="000000"/>
                </a:solidFill>
              </a:rPr>
              <a:t> (В.И. </a:t>
            </a:r>
            <a:r>
              <a:rPr lang="ru-RU" b="1" dirty="0" err="1" smtClean="0">
                <a:solidFill>
                  <a:srgbClr val="000000"/>
                </a:solidFill>
              </a:rPr>
              <a:t>Боднарчук</a:t>
            </a:r>
            <a:r>
              <a:rPr lang="ru-RU" b="1" dirty="0" smtClean="0">
                <a:solidFill>
                  <a:srgbClr val="000000"/>
                </a:solidFill>
              </a:rPr>
              <a:t>, И.В. Гапон)</a:t>
            </a:r>
            <a:endParaRPr lang="en-GB" dirty="0">
              <a:solidFill>
                <a:srgbClr val="000000"/>
              </a:solidFill>
            </a:endParaRPr>
          </a:p>
        </p:txBody>
      </p:sp>
      <p:pic>
        <p:nvPicPr>
          <p:cNvPr id="8193" name="Picture 1" descr="C:\Users\Мышь\Desktop\FSS\Present\Ni_glass_Bodn_1.JPG"/>
          <p:cNvPicPr>
            <a:picLocks noChangeAspect="1" noChangeArrowheads="1"/>
          </p:cNvPicPr>
          <p:nvPr/>
        </p:nvPicPr>
        <p:blipFill>
          <a:blip r:embed="rId2" cstate="print"/>
          <a:srcRect/>
          <a:stretch>
            <a:fillRect/>
          </a:stretch>
        </p:blipFill>
        <p:spPr bwMode="auto">
          <a:xfrm>
            <a:off x="642910" y="1285860"/>
            <a:ext cx="5129685" cy="3600000"/>
          </a:xfrm>
          <a:prstGeom prst="rect">
            <a:avLst/>
          </a:prstGeom>
          <a:noFill/>
          <a:ln>
            <a:solidFill>
              <a:schemeClr val="tx2"/>
            </a:solidFill>
          </a:ln>
          <a:effectLst>
            <a:outerShdw blurRad="50800" dist="38100" dir="2700000" algn="tl" rotWithShape="0">
              <a:prstClr val="black">
                <a:alpha val="40000"/>
              </a:prstClr>
            </a:outerShdw>
          </a:effectLst>
        </p:spPr>
      </p:pic>
      <p:sp>
        <p:nvSpPr>
          <p:cNvPr id="4" name="Прямоугольник 5"/>
          <p:cNvSpPr>
            <a:spLocks noChangeArrowheads="1"/>
          </p:cNvSpPr>
          <p:nvPr/>
        </p:nvSpPr>
        <p:spPr bwMode="auto">
          <a:xfrm>
            <a:off x="2857488" y="4500570"/>
            <a:ext cx="785818" cy="276999"/>
          </a:xfrm>
          <a:prstGeom prst="rect">
            <a:avLst/>
          </a:prstGeom>
          <a:noFill/>
          <a:ln w="9525">
            <a:noFill/>
            <a:miter lim="800000"/>
            <a:headEnd/>
            <a:tailEnd/>
          </a:ln>
        </p:spPr>
        <p:txBody>
          <a:bodyPr wrap="square">
            <a:spAutoFit/>
          </a:bodyPr>
          <a:lstStyle/>
          <a:p>
            <a:pPr algn="ctr">
              <a:tabLst>
                <a:tab pos="457200" algn="l"/>
              </a:tabLst>
            </a:pPr>
            <a:r>
              <a:rPr lang="en-US" sz="1200" b="1" dirty="0" smtClean="0">
                <a:cs typeface="Arial" pitchFamily="34" charset="0"/>
              </a:rPr>
              <a:t>q, Å</a:t>
            </a:r>
            <a:r>
              <a:rPr lang="en-US" sz="1200" b="1" baseline="30000" dirty="0" smtClean="0">
                <a:cs typeface="Arial" pitchFamily="34" charset="0"/>
              </a:rPr>
              <a:t>-1</a:t>
            </a:r>
            <a:endParaRPr lang="en-US" sz="1200" b="1" dirty="0" smtClean="0">
              <a:cs typeface="Arial" pitchFamily="34" charset="0"/>
            </a:endParaRPr>
          </a:p>
        </p:txBody>
      </p:sp>
      <p:sp>
        <p:nvSpPr>
          <p:cNvPr id="5" name="Прямоугольник 5"/>
          <p:cNvSpPr>
            <a:spLocks noChangeArrowheads="1"/>
          </p:cNvSpPr>
          <p:nvPr/>
        </p:nvSpPr>
        <p:spPr bwMode="auto">
          <a:xfrm rot="16200000">
            <a:off x="-509416" y="2969030"/>
            <a:ext cx="2928958" cy="276999"/>
          </a:xfrm>
          <a:prstGeom prst="rect">
            <a:avLst/>
          </a:prstGeom>
          <a:noFill/>
          <a:ln w="9525">
            <a:noFill/>
            <a:miter lim="800000"/>
            <a:headEnd/>
            <a:tailEnd/>
          </a:ln>
        </p:spPr>
        <p:txBody>
          <a:bodyPr wrap="square">
            <a:spAutoFit/>
          </a:bodyPr>
          <a:lstStyle/>
          <a:p>
            <a:pPr algn="ctr">
              <a:tabLst>
                <a:tab pos="457200" algn="l"/>
              </a:tabLst>
            </a:pPr>
            <a:r>
              <a:rPr lang="ru-RU" sz="1200" b="1" dirty="0" smtClean="0">
                <a:cs typeface="Arial" pitchFamily="34" charset="0"/>
              </a:rPr>
              <a:t>коэффициент отражения</a:t>
            </a:r>
            <a:endParaRPr lang="en-US" sz="1200" b="1" dirty="0" smtClean="0">
              <a:cs typeface="Arial" pitchFamily="34" charset="0"/>
            </a:endParaRPr>
          </a:p>
        </p:txBody>
      </p:sp>
      <p:pic>
        <p:nvPicPr>
          <p:cNvPr id="8195" name="Picture 3" descr="C:\Users\Мышь\Desktop\FSS\Present\Ni_glass_Bodn_2.jpg"/>
          <p:cNvPicPr>
            <a:picLocks noChangeAspect="1" noChangeArrowheads="1"/>
          </p:cNvPicPr>
          <p:nvPr/>
        </p:nvPicPr>
        <p:blipFill>
          <a:blip r:embed="rId3" cstate="print"/>
          <a:srcRect l="9232" t="1980" b="-8888"/>
          <a:stretch>
            <a:fillRect/>
          </a:stretch>
        </p:blipFill>
        <p:spPr bwMode="auto">
          <a:xfrm>
            <a:off x="5357818" y="3286124"/>
            <a:ext cx="3357586" cy="2634484"/>
          </a:xfrm>
          <a:prstGeom prst="rect">
            <a:avLst/>
          </a:prstGeom>
          <a:noFill/>
          <a:ln>
            <a:solidFill>
              <a:schemeClr val="tx2"/>
            </a:solidFill>
          </a:ln>
        </p:spPr>
      </p:pic>
      <p:pic>
        <p:nvPicPr>
          <p:cNvPr id="8" name="Picture 3" descr="C:\Users\Мышь\Desktop\FSS\Present\Ni_glass_Bodn_2.jpg"/>
          <p:cNvPicPr>
            <a:picLocks noChangeAspect="1" noChangeArrowheads="1"/>
          </p:cNvPicPr>
          <p:nvPr/>
        </p:nvPicPr>
        <p:blipFill>
          <a:blip r:embed="rId4"/>
          <a:srcRect l="37035" t="15877" r="50701" b="66865"/>
          <a:stretch>
            <a:fillRect/>
          </a:stretch>
        </p:blipFill>
        <p:spPr bwMode="auto">
          <a:xfrm>
            <a:off x="6429388" y="1428736"/>
            <a:ext cx="1752612" cy="1643074"/>
          </a:xfrm>
          <a:prstGeom prst="rect">
            <a:avLst/>
          </a:prstGeom>
          <a:noFill/>
          <a:ln>
            <a:solidFill>
              <a:schemeClr val="tx2"/>
            </a:solidFill>
          </a:ln>
        </p:spPr>
      </p:pic>
      <p:cxnSp>
        <p:nvCxnSpPr>
          <p:cNvPr id="9" name="AutoShape 1"/>
          <p:cNvCxnSpPr>
            <a:cxnSpLocks noChangeShapeType="1"/>
          </p:cNvCxnSpPr>
          <p:nvPr/>
        </p:nvCxnSpPr>
        <p:spPr bwMode="auto">
          <a:xfrm rot="5400000">
            <a:off x="6584463" y="1603843"/>
            <a:ext cx="792000" cy="794"/>
          </a:xfrm>
          <a:prstGeom prst="straightConnector1">
            <a:avLst/>
          </a:prstGeom>
          <a:noFill/>
          <a:ln w="50800">
            <a:solidFill>
              <a:srgbClr val="FF0000"/>
            </a:solidFill>
            <a:round/>
            <a:headEnd/>
            <a:tailEnd type="triangle" w="med" len="med"/>
          </a:ln>
        </p:spPr>
      </p:cxnSp>
      <p:cxnSp>
        <p:nvCxnSpPr>
          <p:cNvPr id="15" name="AutoShape 1"/>
          <p:cNvCxnSpPr>
            <a:cxnSpLocks noChangeShapeType="1"/>
          </p:cNvCxnSpPr>
          <p:nvPr/>
        </p:nvCxnSpPr>
        <p:spPr bwMode="auto">
          <a:xfrm rot="5400000">
            <a:off x="7478792" y="1950174"/>
            <a:ext cx="472166" cy="794"/>
          </a:xfrm>
          <a:prstGeom prst="straightConnector1">
            <a:avLst/>
          </a:prstGeom>
          <a:noFill/>
          <a:ln w="50800">
            <a:solidFill>
              <a:srgbClr val="FF0000"/>
            </a:solidFill>
            <a:round/>
            <a:headEnd/>
            <a:tailEnd type="triangle" w="med" len="med"/>
          </a:ln>
        </p:spPr>
      </p:cxnSp>
      <p:sp>
        <p:nvSpPr>
          <p:cNvPr id="24" name="Прямоугольник 5"/>
          <p:cNvSpPr>
            <a:spLocks noChangeArrowheads="1"/>
          </p:cNvSpPr>
          <p:nvPr/>
        </p:nvSpPr>
        <p:spPr bwMode="auto">
          <a:xfrm>
            <a:off x="6715140" y="931241"/>
            <a:ext cx="1071570" cy="276999"/>
          </a:xfrm>
          <a:prstGeom prst="rect">
            <a:avLst/>
          </a:prstGeom>
          <a:noFill/>
          <a:ln w="9525">
            <a:noFill/>
            <a:miter lim="800000"/>
            <a:headEnd/>
            <a:tailEnd/>
          </a:ln>
        </p:spPr>
        <p:txBody>
          <a:bodyPr wrap="square">
            <a:spAutoFit/>
          </a:bodyPr>
          <a:lstStyle/>
          <a:p>
            <a:pPr algn="ctr">
              <a:tabLst>
                <a:tab pos="457200" algn="l"/>
              </a:tabLst>
            </a:pPr>
            <a:r>
              <a:rPr lang="en-US" sz="1200" b="1" dirty="0" smtClean="0">
                <a:cs typeface="Arial" pitchFamily="34" charset="0"/>
              </a:rPr>
              <a:t>q</a:t>
            </a:r>
            <a:r>
              <a:rPr lang="en-US" sz="1200" b="1" baseline="-25000" dirty="0" smtClean="0">
                <a:cs typeface="Arial" pitchFamily="34" charset="0"/>
              </a:rPr>
              <a:t>c</a:t>
            </a:r>
            <a:r>
              <a:rPr lang="en-US" sz="1200" b="1" dirty="0" smtClean="0">
                <a:cs typeface="Arial" pitchFamily="34" charset="0"/>
              </a:rPr>
              <a:t> (glass)</a:t>
            </a:r>
          </a:p>
        </p:txBody>
      </p:sp>
      <p:sp>
        <p:nvSpPr>
          <p:cNvPr id="26" name="Прямоугольник 5"/>
          <p:cNvSpPr>
            <a:spLocks noChangeArrowheads="1"/>
          </p:cNvSpPr>
          <p:nvPr/>
        </p:nvSpPr>
        <p:spPr bwMode="auto">
          <a:xfrm>
            <a:off x="7358082" y="1422554"/>
            <a:ext cx="857256" cy="276999"/>
          </a:xfrm>
          <a:prstGeom prst="rect">
            <a:avLst/>
          </a:prstGeom>
          <a:noFill/>
          <a:ln w="9525">
            <a:noFill/>
            <a:miter lim="800000"/>
            <a:headEnd/>
            <a:tailEnd/>
          </a:ln>
        </p:spPr>
        <p:txBody>
          <a:bodyPr wrap="square">
            <a:spAutoFit/>
          </a:bodyPr>
          <a:lstStyle/>
          <a:p>
            <a:pPr algn="ctr">
              <a:tabLst>
                <a:tab pos="457200" algn="l"/>
              </a:tabLst>
            </a:pPr>
            <a:r>
              <a:rPr lang="en-US" sz="1200" b="1" dirty="0" smtClean="0">
                <a:cs typeface="Arial" pitchFamily="34" charset="0"/>
              </a:rPr>
              <a:t>q</a:t>
            </a:r>
            <a:r>
              <a:rPr lang="en-US" sz="1200" b="1" baseline="-25000" dirty="0" smtClean="0">
                <a:cs typeface="Arial" pitchFamily="34" charset="0"/>
              </a:rPr>
              <a:t>c</a:t>
            </a:r>
            <a:r>
              <a:rPr lang="en-US" sz="1200" b="1" dirty="0" smtClean="0">
                <a:cs typeface="Arial" pitchFamily="34" charset="0"/>
              </a:rPr>
              <a:t> (Ni)</a:t>
            </a:r>
          </a:p>
        </p:txBody>
      </p:sp>
      <p:sp>
        <p:nvSpPr>
          <p:cNvPr id="27" name="Прямоугольник 5"/>
          <p:cNvSpPr>
            <a:spLocks noChangeArrowheads="1"/>
          </p:cNvSpPr>
          <p:nvPr/>
        </p:nvSpPr>
        <p:spPr bwMode="auto">
          <a:xfrm>
            <a:off x="6715140" y="5572140"/>
            <a:ext cx="785818" cy="276999"/>
          </a:xfrm>
          <a:prstGeom prst="rect">
            <a:avLst/>
          </a:prstGeom>
          <a:noFill/>
          <a:ln w="9525">
            <a:noFill/>
            <a:miter lim="800000"/>
            <a:headEnd/>
            <a:tailEnd/>
          </a:ln>
        </p:spPr>
        <p:txBody>
          <a:bodyPr wrap="square">
            <a:spAutoFit/>
          </a:bodyPr>
          <a:lstStyle/>
          <a:p>
            <a:pPr algn="ctr">
              <a:tabLst>
                <a:tab pos="457200" algn="l"/>
              </a:tabLst>
            </a:pPr>
            <a:r>
              <a:rPr lang="en-US" sz="1200" b="1" dirty="0" smtClean="0">
                <a:cs typeface="Arial" pitchFamily="34" charset="0"/>
              </a:rPr>
              <a:t>q, Å</a:t>
            </a:r>
            <a:r>
              <a:rPr lang="en-US" sz="1200" b="1" baseline="30000" dirty="0" smtClean="0">
                <a:cs typeface="Arial" pitchFamily="34" charset="0"/>
              </a:rPr>
              <a:t>-1</a:t>
            </a:r>
            <a:endParaRPr lang="en-US" sz="1200" b="1" dirty="0" smtClean="0">
              <a:cs typeface="Arial" pitchFamily="34" charset="0"/>
            </a:endParaRPr>
          </a:p>
        </p:txBody>
      </p:sp>
      <p:sp>
        <p:nvSpPr>
          <p:cNvPr id="28" name="Прямоугольник 5"/>
          <p:cNvSpPr>
            <a:spLocks noChangeArrowheads="1"/>
          </p:cNvSpPr>
          <p:nvPr/>
        </p:nvSpPr>
        <p:spPr bwMode="auto">
          <a:xfrm rot="16200000">
            <a:off x="4103277" y="4469228"/>
            <a:ext cx="2928958" cy="276999"/>
          </a:xfrm>
          <a:prstGeom prst="rect">
            <a:avLst/>
          </a:prstGeom>
          <a:noFill/>
          <a:ln w="9525">
            <a:noFill/>
            <a:miter lim="800000"/>
            <a:headEnd/>
            <a:tailEnd/>
          </a:ln>
        </p:spPr>
        <p:txBody>
          <a:bodyPr wrap="square">
            <a:spAutoFit/>
          </a:bodyPr>
          <a:lstStyle/>
          <a:p>
            <a:pPr algn="ctr">
              <a:tabLst>
                <a:tab pos="457200" algn="l"/>
              </a:tabLst>
            </a:pPr>
            <a:r>
              <a:rPr lang="ru-RU" sz="1200" b="1" dirty="0" smtClean="0">
                <a:cs typeface="Arial" pitchFamily="34" charset="0"/>
              </a:rPr>
              <a:t>коэффициент отражения</a:t>
            </a:r>
            <a:endParaRPr lang="en-US" sz="1200" b="1" dirty="0" smtClean="0">
              <a:cs typeface="Arial" pitchFamily="34" charset="0"/>
            </a:endParaRPr>
          </a:p>
        </p:txBody>
      </p:sp>
      <p:sp>
        <p:nvSpPr>
          <p:cNvPr id="29" name="Прямоугольник 28"/>
          <p:cNvSpPr/>
          <p:nvPr/>
        </p:nvSpPr>
        <p:spPr>
          <a:xfrm>
            <a:off x="6440416" y="3654342"/>
            <a:ext cx="417600" cy="417600"/>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2" name="Прямоугольник 5"/>
          <p:cNvSpPr>
            <a:spLocks noChangeArrowheads="1"/>
          </p:cNvSpPr>
          <p:nvPr/>
        </p:nvSpPr>
        <p:spPr bwMode="auto">
          <a:xfrm>
            <a:off x="460134" y="5058803"/>
            <a:ext cx="5040560" cy="584775"/>
          </a:xfrm>
          <a:prstGeom prst="rect">
            <a:avLst/>
          </a:prstGeom>
          <a:noFill/>
          <a:ln w="9525">
            <a:noFill/>
            <a:miter lim="800000"/>
            <a:headEnd/>
            <a:tailEnd/>
          </a:ln>
        </p:spPr>
        <p:txBody>
          <a:bodyPr wrap="square">
            <a:spAutoFit/>
          </a:bodyPr>
          <a:lstStyle/>
          <a:p>
            <a:pPr algn="ctr">
              <a:tabLst>
                <a:tab pos="457200" algn="l"/>
              </a:tabLst>
            </a:pPr>
            <a:r>
              <a:rPr lang="ru-RU" sz="1600" b="1" dirty="0" smtClean="0">
                <a:solidFill>
                  <a:schemeClr val="tx2"/>
                </a:solidFill>
                <a:latin typeface="Times New Roman" pitchFamily="18" charset="0"/>
                <a:cs typeface="Times New Roman" pitchFamily="18" charset="0"/>
              </a:rPr>
              <a:t>Кривая отражения нейтронов от поверхности участка зеркального </a:t>
            </a:r>
            <a:r>
              <a:rPr lang="ru-RU" sz="1600" b="1" dirty="0" err="1" smtClean="0">
                <a:solidFill>
                  <a:schemeClr val="tx2"/>
                </a:solidFill>
                <a:latin typeface="Times New Roman" pitchFamily="18" charset="0"/>
                <a:cs typeface="Times New Roman" pitchFamily="18" charset="0"/>
              </a:rPr>
              <a:t>нейтроновода</a:t>
            </a:r>
            <a:endParaRPr lang="en-US" sz="1600" b="1" dirty="0" smtClean="0">
              <a:solidFill>
                <a:schemeClr val="tx2"/>
              </a:solidFill>
              <a:latin typeface="Times New Roman" pitchFamily="18" charset="0"/>
              <a:cs typeface="Times New Roman" pitchFamily="18" charset="0"/>
            </a:endParaRPr>
          </a:p>
        </p:txBody>
      </p:sp>
    </p:spTree>
  </p:cSld>
  <p:clrMapOvr>
    <a:masterClrMapping/>
  </p:clrMapOvr>
  <p:transition spd="slow" advClick="0" advTm="5000">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1115616" y="0"/>
            <a:ext cx="4537074" cy="646331"/>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lgn="ctr"/>
            <a:r>
              <a:rPr lang="ru-RU" b="1" dirty="0" smtClean="0">
                <a:solidFill>
                  <a:srgbClr val="000000"/>
                </a:solidFill>
              </a:rPr>
              <a:t>Результаты измерения профиля пучка с помощью ПЧД</a:t>
            </a:r>
            <a:endParaRPr lang="en-GB" dirty="0">
              <a:solidFill>
                <a:srgbClr val="000000"/>
              </a:solidFill>
            </a:endParaRPr>
          </a:p>
        </p:txBody>
      </p:sp>
      <p:pic>
        <p:nvPicPr>
          <p:cNvPr id="11" name="Picture 11" descr="I:\FSS\2016\EXP_19_01\b1313r1xyu.gif"/>
          <p:cNvPicPr>
            <a:picLocks noChangeAspect="1" noChangeArrowheads="1"/>
          </p:cNvPicPr>
          <p:nvPr/>
        </p:nvPicPr>
        <p:blipFill>
          <a:blip r:embed="rId3" cstate="print"/>
          <a:srcRect/>
          <a:stretch>
            <a:fillRect/>
          </a:stretch>
        </p:blipFill>
        <p:spPr bwMode="auto">
          <a:xfrm>
            <a:off x="792008" y="836712"/>
            <a:ext cx="2435436" cy="1620000"/>
          </a:xfrm>
          <a:prstGeom prst="rect">
            <a:avLst/>
          </a:prstGeom>
          <a:noFill/>
          <a:ln>
            <a:solidFill>
              <a:schemeClr val="tx2"/>
            </a:solidFill>
          </a:ln>
          <a:effectLst>
            <a:outerShdw blurRad="50800" dist="38100" dir="2700000" algn="tl" rotWithShape="0">
              <a:prstClr val="black">
                <a:alpha val="40000"/>
              </a:prstClr>
            </a:outerShdw>
          </a:effectLst>
        </p:spPr>
      </p:pic>
      <p:pic>
        <p:nvPicPr>
          <p:cNvPr id="12" name="Picture 12" descr="I:\FSS\2016\EXP_19_01\b1313r1TOF.gif"/>
          <p:cNvPicPr>
            <a:picLocks noChangeAspect="1" noChangeArrowheads="1"/>
          </p:cNvPicPr>
          <p:nvPr/>
        </p:nvPicPr>
        <p:blipFill>
          <a:blip r:embed="rId4" cstate="print">
            <a:lum bright="-45000" contrast="59000"/>
          </a:blip>
          <a:srcRect/>
          <a:stretch>
            <a:fillRect/>
          </a:stretch>
        </p:blipFill>
        <p:spPr bwMode="auto">
          <a:xfrm>
            <a:off x="3491881" y="836712"/>
            <a:ext cx="2435437" cy="1620000"/>
          </a:xfrm>
          <a:prstGeom prst="rect">
            <a:avLst/>
          </a:prstGeom>
          <a:noFill/>
          <a:ln>
            <a:solidFill>
              <a:schemeClr val="tx2"/>
            </a:solidFill>
          </a:ln>
          <a:effectLst>
            <a:outerShdw blurRad="50800" dist="38100" dir="2700000" algn="tl" rotWithShape="0">
              <a:prstClr val="black">
                <a:alpha val="40000"/>
              </a:prstClr>
            </a:outerShdw>
          </a:effectLst>
        </p:spPr>
      </p:pic>
      <p:pic>
        <p:nvPicPr>
          <p:cNvPr id="13" name="Picture 13" descr="I:\FSS\2016\EXP_8-9_02\PSD\zasypka_XYU.gif"/>
          <p:cNvPicPr>
            <a:picLocks noChangeAspect="1" noChangeArrowheads="1"/>
          </p:cNvPicPr>
          <p:nvPr/>
        </p:nvPicPr>
        <p:blipFill>
          <a:blip r:embed="rId5" cstate="print"/>
          <a:stretch>
            <a:fillRect/>
          </a:stretch>
        </p:blipFill>
        <p:spPr bwMode="auto">
          <a:xfrm>
            <a:off x="792008" y="4436712"/>
            <a:ext cx="2435435" cy="1619999"/>
          </a:xfrm>
          <a:prstGeom prst="rect">
            <a:avLst/>
          </a:prstGeom>
          <a:noFill/>
          <a:ln>
            <a:solidFill>
              <a:schemeClr val="tx2"/>
            </a:solidFill>
          </a:ln>
          <a:effectLst>
            <a:outerShdw blurRad="50800" dist="38100" dir="2700000" algn="tl" rotWithShape="0">
              <a:prstClr val="black">
                <a:alpha val="40000"/>
              </a:prstClr>
            </a:outerShdw>
          </a:effectLst>
        </p:spPr>
      </p:pic>
      <p:pic>
        <p:nvPicPr>
          <p:cNvPr id="14" name="Picture 14" descr="I:\FSS\2016\EXP_8-9_02\PSD\zasypka_TOF.gif"/>
          <p:cNvPicPr>
            <a:picLocks noChangeAspect="1" noChangeArrowheads="1"/>
          </p:cNvPicPr>
          <p:nvPr/>
        </p:nvPicPr>
        <p:blipFill>
          <a:blip r:embed="rId6" cstate="print">
            <a:lum bright="-45000" contrast="59000"/>
          </a:blip>
          <a:stretch>
            <a:fillRect/>
          </a:stretch>
        </p:blipFill>
        <p:spPr bwMode="auto">
          <a:xfrm>
            <a:off x="3492008" y="4436712"/>
            <a:ext cx="2435435" cy="1619999"/>
          </a:xfrm>
          <a:prstGeom prst="rect">
            <a:avLst/>
          </a:prstGeom>
          <a:noFill/>
          <a:ln>
            <a:solidFill>
              <a:schemeClr val="tx2"/>
            </a:solidFill>
          </a:ln>
          <a:effectLst>
            <a:outerShdw blurRad="50800" dist="38100" dir="2700000" algn="tl" rotWithShape="0">
              <a:prstClr val="black">
                <a:alpha val="40000"/>
              </a:prstClr>
            </a:outerShdw>
          </a:effectLst>
        </p:spPr>
      </p:pic>
      <p:pic>
        <p:nvPicPr>
          <p:cNvPr id="15" name="Picture 15" descr="I:\FSS\2016\28_01_16\3фланца+заслонка_XYU.gif"/>
          <p:cNvPicPr>
            <a:picLocks noChangeAspect="1" noChangeArrowheads="1"/>
          </p:cNvPicPr>
          <p:nvPr/>
        </p:nvPicPr>
        <p:blipFill>
          <a:blip r:embed="rId7" cstate="print"/>
          <a:srcRect/>
          <a:stretch>
            <a:fillRect/>
          </a:stretch>
        </p:blipFill>
        <p:spPr bwMode="auto">
          <a:xfrm>
            <a:off x="792008" y="2636712"/>
            <a:ext cx="2435435" cy="1620000"/>
          </a:xfrm>
          <a:prstGeom prst="rect">
            <a:avLst/>
          </a:prstGeom>
          <a:noFill/>
          <a:ln>
            <a:solidFill>
              <a:schemeClr val="tx2"/>
            </a:solidFill>
          </a:ln>
          <a:effectLst>
            <a:outerShdw blurRad="50800" dist="38100" dir="2700000" algn="tl" rotWithShape="0">
              <a:prstClr val="black">
                <a:alpha val="40000"/>
              </a:prstClr>
            </a:outerShdw>
          </a:effectLst>
        </p:spPr>
      </p:pic>
      <p:pic>
        <p:nvPicPr>
          <p:cNvPr id="16" name="Picture 16" descr="I:\FSS\2016\28_01_16\3фланца+заслонка_TOF.gif"/>
          <p:cNvPicPr>
            <a:picLocks noChangeAspect="1" noChangeArrowheads="1"/>
          </p:cNvPicPr>
          <p:nvPr/>
        </p:nvPicPr>
        <p:blipFill>
          <a:blip r:embed="rId8" cstate="print">
            <a:lum bright="-45000" contrast="59000"/>
          </a:blip>
          <a:srcRect/>
          <a:stretch>
            <a:fillRect/>
          </a:stretch>
        </p:blipFill>
        <p:spPr bwMode="auto">
          <a:xfrm>
            <a:off x="3492008" y="2636712"/>
            <a:ext cx="2435437" cy="1620000"/>
          </a:xfrm>
          <a:prstGeom prst="rect">
            <a:avLst/>
          </a:prstGeom>
          <a:noFill/>
          <a:ln>
            <a:solidFill>
              <a:schemeClr val="tx2"/>
            </a:solidFill>
          </a:ln>
          <a:effectLst>
            <a:outerShdw blurRad="50800" dist="38100" dir="2700000" algn="tl" rotWithShape="0">
              <a:prstClr val="black">
                <a:alpha val="40000"/>
              </a:prstClr>
            </a:outerShdw>
          </a:effectLst>
        </p:spPr>
      </p:pic>
      <p:sp>
        <p:nvSpPr>
          <p:cNvPr id="17" name="Прямоугольник 5"/>
          <p:cNvSpPr>
            <a:spLocks noChangeArrowheads="1"/>
          </p:cNvSpPr>
          <p:nvPr/>
        </p:nvSpPr>
        <p:spPr bwMode="auto">
          <a:xfrm>
            <a:off x="683568" y="6174024"/>
            <a:ext cx="2664296" cy="307777"/>
          </a:xfrm>
          <a:prstGeom prst="rect">
            <a:avLst/>
          </a:prstGeom>
          <a:noFill/>
          <a:ln w="9525">
            <a:noFill/>
            <a:miter lim="800000"/>
            <a:headEnd/>
            <a:tailEnd/>
          </a:ln>
        </p:spPr>
        <p:txBody>
          <a:bodyPr wrap="square">
            <a:spAutoFit/>
          </a:bodyPr>
          <a:lstStyle/>
          <a:p>
            <a:pPr algn="ctr">
              <a:tabLst>
                <a:tab pos="457200" algn="l"/>
              </a:tabLst>
            </a:pPr>
            <a:r>
              <a:rPr lang="ru-RU" sz="1400" b="1" dirty="0" smtClean="0">
                <a:solidFill>
                  <a:schemeClr val="tx2"/>
                </a:solidFill>
                <a:latin typeface="Times New Roman" pitchFamily="18" charset="0"/>
                <a:cs typeface="Times New Roman" pitchFamily="18" charset="0"/>
              </a:rPr>
              <a:t>Распределение интенсивности</a:t>
            </a:r>
            <a:endParaRPr lang="ru-RU" sz="1400" b="1" dirty="0">
              <a:solidFill>
                <a:schemeClr val="tx2"/>
              </a:solidFill>
              <a:latin typeface="Times New Roman" pitchFamily="18" charset="0"/>
              <a:cs typeface="Times New Roman" pitchFamily="18" charset="0"/>
            </a:endParaRPr>
          </a:p>
        </p:txBody>
      </p:sp>
      <p:sp>
        <p:nvSpPr>
          <p:cNvPr id="18" name="Прямоугольник 5"/>
          <p:cNvSpPr>
            <a:spLocks noChangeArrowheads="1"/>
          </p:cNvSpPr>
          <p:nvPr/>
        </p:nvSpPr>
        <p:spPr bwMode="auto">
          <a:xfrm>
            <a:off x="3491880" y="6174024"/>
            <a:ext cx="2376264" cy="307777"/>
          </a:xfrm>
          <a:prstGeom prst="rect">
            <a:avLst/>
          </a:prstGeom>
          <a:noFill/>
          <a:ln w="9525">
            <a:noFill/>
            <a:miter lim="800000"/>
            <a:headEnd/>
            <a:tailEnd/>
          </a:ln>
        </p:spPr>
        <p:txBody>
          <a:bodyPr wrap="square">
            <a:spAutoFit/>
          </a:bodyPr>
          <a:lstStyle/>
          <a:p>
            <a:pPr algn="ctr">
              <a:tabLst>
                <a:tab pos="457200" algn="l"/>
              </a:tabLst>
            </a:pPr>
            <a:r>
              <a:rPr lang="en-US" sz="1400" b="1" dirty="0" smtClean="0">
                <a:solidFill>
                  <a:schemeClr val="tx2"/>
                </a:solidFill>
                <a:latin typeface="Times New Roman" pitchFamily="18" charset="0"/>
                <a:cs typeface="Times New Roman" pitchFamily="18" charset="0"/>
              </a:rPr>
              <a:t>TOF-</a:t>
            </a:r>
            <a:r>
              <a:rPr lang="ru-RU" sz="1400" b="1" dirty="0" smtClean="0">
                <a:solidFill>
                  <a:schemeClr val="tx2"/>
                </a:solidFill>
                <a:latin typeface="Times New Roman" pitchFamily="18" charset="0"/>
                <a:cs typeface="Times New Roman" pitchFamily="18" charset="0"/>
              </a:rPr>
              <a:t>спектр</a:t>
            </a:r>
            <a:endParaRPr lang="ru-RU" sz="1400" b="1" dirty="0">
              <a:solidFill>
                <a:schemeClr val="tx2"/>
              </a:solidFill>
              <a:latin typeface="Times New Roman" pitchFamily="18" charset="0"/>
              <a:cs typeface="Times New Roman" pitchFamily="18" charset="0"/>
            </a:endParaRPr>
          </a:p>
        </p:txBody>
      </p:sp>
      <p:sp>
        <p:nvSpPr>
          <p:cNvPr id="19" name="Прямоугольник 5"/>
          <p:cNvSpPr>
            <a:spLocks noChangeArrowheads="1"/>
          </p:cNvSpPr>
          <p:nvPr/>
        </p:nvSpPr>
        <p:spPr bwMode="auto">
          <a:xfrm>
            <a:off x="6084168" y="1794302"/>
            <a:ext cx="2088232" cy="338554"/>
          </a:xfrm>
          <a:prstGeom prst="rect">
            <a:avLst/>
          </a:prstGeom>
          <a:noFill/>
          <a:ln w="9525">
            <a:noFill/>
            <a:miter lim="800000"/>
            <a:headEnd/>
            <a:tailEnd/>
          </a:ln>
        </p:spPr>
        <p:txBody>
          <a:bodyPr wrap="square">
            <a:spAutoFit/>
          </a:bodyPr>
          <a:lstStyle/>
          <a:p>
            <a:pPr algn="ctr">
              <a:tabLst>
                <a:tab pos="457200" algn="l"/>
              </a:tabLst>
            </a:pPr>
            <a:r>
              <a:rPr lang="ru-RU" sz="1600" b="1" dirty="0" err="1" smtClean="0">
                <a:solidFill>
                  <a:schemeClr val="tx2"/>
                </a:solidFill>
                <a:latin typeface="Times New Roman" pitchFamily="18" charset="0"/>
                <a:cs typeface="Times New Roman" pitchFamily="18" charset="0"/>
              </a:rPr>
              <a:t>нейтроновод</a:t>
            </a:r>
            <a:endParaRPr lang="ru-RU" sz="1600" b="1" dirty="0">
              <a:solidFill>
                <a:schemeClr val="tx2"/>
              </a:solidFill>
              <a:latin typeface="Times New Roman" pitchFamily="18" charset="0"/>
              <a:cs typeface="Times New Roman" pitchFamily="18" charset="0"/>
            </a:endParaRPr>
          </a:p>
        </p:txBody>
      </p:sp>
      <p:sp>
        <p:nvSpPr>
          <p:cNvPr id="20" name="Прямоугольник 5"/>
          <p:cNvSpPr>
            <a:spLocks noChangeArrowheads="1"/>
          </p:cNvSpPr>
          <p:nvPr/>
        </p:nvSpPr>
        <p:spPr bwMode="auto">
          <a:xfrm>
            <a:off x="6012160" y="2976055"/>
            <a:ext cx="2448272" cy="830997"/>
          </a:xfrm>
          <a:prstGeom prst="rect">
            <a:avLst/>
          </a:prstGeom>
          <a:noFill/>
          <a:ln w="9525">
            <a:noFill/>
            <a:miter lim="800000"/>
            <a:headEnd/>
            <a:tailEnd/>
          </a:ln>
        </p:spPr>
        <p:txBody>
          <a:bodyPr wrap="square">
            <a:spAutoFit/>
          </a:bodyPr>
          <a:lstStyle/>
          <a:p>
            <a:pPr algn="ctr">
              <a:tabLst>
                <a:tab pos="457200" algn="l"/>
              </a:tabLst>
            </a:pPr>
            <a:r>
              <a:rPr lang="ru-RU" sz="1600" b="1" dirty="0" err="1" smtClean="0">
                <a:solidFill>
                  <a:schemeClr val="tx2"/>
                </a:solidFill>
                <a:latin typeface="Times New Roman" pitchFamily="18" charset="0"/>
                <a:cs typeface="Times New Roman" pitchFamily="18" charset="0"/>
              </a:rPr>
              <a:t>нейтроновод</a:t>
            </a:r>
            <a:r>
              <a:rPr lang="ru-RU" sz="1600" b="1" dirty="0" smtClean="0">
                <a:solidFill>
                  <a:schemeClr val="tx2"/>
                </a:solidFill>
                <a:latin typeface="Times New Roman" pitchFamily="18" charset="0"/>
                <a:cs typeface="Times New Roman" pitchFamily="18" charset="0"/>
              </a:rPr>
              <a:t> с накладками на фланцах из ПБ-3 200 мм.</a:t>
            </a:r>
            <a:endParaRPr lang="ru-RU" sz="1600" b="1" dirty="0">
              <a:solidFill>
                <a:schemeClr val="tx2"/>
              </a:solidFill>
              <a:latin typeface="Times New Roman" pitchFamily="18" charset="0"/>
              <a:cs typeface="Times New Roman" pitchFamily="18" charset="0"/>
            </a:endParaRPr>
          </a:p>
        </p:txBody>
      </p:sp>
      <p:sp>
        <p:nvSpPr>
          <p:cNvPr id="21" name="Прямоугольник 5"/>
          <p:cNvSpPr>
            <a:spLocks noChangeArrowheads="1"/>
          </p:cNvSpPr>
          <p:nvPr/>
        </p:nvSpPr>
        <p:spPr bwMode="auto">
          <a:xfrm>
            <a:off x="6084168" y="4735605"/>
            <a:ext cx="2448272" cy="830997"/>
          </a:xfrm>
          <a:prstGeom prst="rect">
            <a:avLst/>
          </a:prstGeom>
          <a:noFill/>
          <a:ln w="9525">
            <a:noFill/>
            <a:miter lim="800000"/>
            <a:headEnd/>
            <a:tailEnd/>
          </a:ln>
        </p:spPr>
        <p:txBody>
          <a:bodyPr wrap="square">
            <a:spAutoFit/>
          </a:bodyPr>
          <a:lstStyle/>
          <a:p>
            <a:pPr algn="ctr">
              <a:tabLst>
                <a:tab pos="457200" algn="l"/>
              </a:tabLst>
            </a:pPr>
            <a:r>
              <a:rPr lang="ru-RU" sz="1600" b="1" dirty="0" err="1" smtClean="0">
                <a:solidFill>
                  <a:schemeClr val="tx2"/>
                </a:solidFill>
                <a:latin typeface="Times New Roman" pitchFamily="18" charset="0"/>
                <a:cs typeface="Times New Roman" pitchFamily="18" charset="0"/>
              </a:rPr>
              <a:t>нейтроновод</a:t>
            </a:r>
            <a:r>
              <a:rPr lang="ru-RU" sz="1600" b="1" dirty="0" smtClean="0">
                <a:solidFill>
                  <a:schemeClr val="tx2"/>
                </a:solidFill>
                <a:latin typeface="Times New Roman" pitchFamily="18" charset="0"/>
                <a:cs typeface="Times New Roman" pitchFamily="18" charset="0"/>
              </a:rPr>
              <a:t> с засыпкой гранулированным ПБ-3 в первой секции</a:t>
            </a:r>
            <a:endParaRPr lang="ru-RU" sz="1600" b="1" dirty="0">
              <a:solidFill>
                <a:schemeClr val="tx2"/>
              </a:solidFill>
              <a:latin typeface="Times New Roman" pitchFamily="18" charset="0"/>
              <a:cs typeface="Times New Roman" pitchFamily="18" charset="0"/>
            </a:endParaRPr>
          </a:p>
        </p:txBody>
      </p:sp>
      <p:sp>
        <p:nvSpPr>
          <p:cNvPr id="22" name="Прямоугольник 5"/>
          <p:cNvSpPr>
            <a:spLocks noChangeArrowheads="1"/>
          </p:cNvSpPr>
          <p:nvPr/>
        </p:nvSpPr>
        <p:spPr bwMode="auto">
          <a:xfrm rot="16200000">
            <a:off x="-998748" y="3247827"/>
            <a:ext cx="2952328" cy="307777"/>
          </a:xfrm>
          <a:prstGeom prst="rect">
            <a:avLst/>
          </a:prstGeom>
          <a:noFill/>
          <a:ln w="9525">
            <a:noFill/>
            <a:miter lim="800000"/>
            <a:headEnd/>
            <a:tailEnd/>
          </a:ln>
        </p:spPr>
        <p:txBody>
          <a:bodyPr wrap="square">
            <a:spAutoFit/>
          </a:bodyPr>
          <a:lstStyle/>
          <a:p>
            <a:pPr algn="ctr">
              <a:tabLst>
                <a:tab pos="457200" algn="l"/>
              </a:tabLst>
            </a:pPr>
            <a:r>
              <a:rPr lang="ru-RU" sz="1400" b="1" dirty="0" smtClean="0">
                <a:solidFill>
                  <a:schemeClr val="tx2"/>
                </a:solidFill>
                <a:latin typeface="Times New Roman" pitchFamily="18" charset="0"/>
                <a:cs typeface="Times New Roman" pitchFamily="18" charset="0"/>
              </a:rPr>
              <a:t>Время измерения 1000 секунд</a:t>
            </a:r>
            <a:endParaRPr lang="ru-RU" sz="1400" b="1" dirty="0">
              <a:solidFill>
                <a:schemeClr val="tx2"/>
              </a:solidFill>
              <a:latin typeface="Times New Roman" pitchFamily="18" charset="0"/>
              <a:cs typeface="Times New Roman" pitchFamily="18" charset="0"/>
            </a:endParaRPr>
          </a:p>
        </p:txBody>
      </p:sp>
      <p:pic>
        <p:nvPicPr>
          <p:cNvPr id="23" name="Picture 4" descr="I:\FSS\Photo\11.02.2016\20160128_131927.jpg"/>
          <p:cNvPicPr>
            <a:picLocks noChangeAspect="1" noChangeArrowheads="1"/>
          </p:cNvPicPr>
          <p:nvPr/>
        </p:nvPicPr>
        <p:blipFill>
          <a:blip r:embed="rId9" cstate="print"/>
          <a:srcRect/>
          <a:stretch>
            <a:fillRect/>
          </a:stretch>
        </p:blipFill>
        <p:spPr bwMode="auto">
          <a:xfrm>
            <a:off x="6376371" y="0"/>
            <a:ext cx="2767629" cy="1556792"/>
          </a:xfrm>
          <a:prstGeom prst="rect">
            <a:avLst/>
          </a:prstGeom>
          <a:noFill/>
          <a:effectLst>
            <a:outerShdw blurRad="50800" dist="38100" dir="2700000" algn="tl" rotWithShape="0">
              <a:prstClr val="black">
                <a:alpha val="40000"/>
              </a:prstClr>
            </a:outerShdw>
          </a:effectLst>
        </p:spPr>
      </p:pic>
    </p:spTree>
  </p:cSld>
  <p:clrMapOvr>
    <a:masterClrMapping/>
  </p:clrMapOvr>
  <p:transition advTm="5000"/>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2554</Words>
  <Application>Microsoft Office PowerPoint</Application>
  <PresentationFormat>Экран (4:3)</PresentationFormat>
  <Paragraphs>152</Paragraphs>
  <Slides>18</Slides>
  <Notes>10</Notes>
  <HiddenSlides>0</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
  <cp:lastModifiedBy/>
  <cp:revision>20</cp:revision>
  <dcterms:created xsi:type="dcterms:W3CDTF">2011-05-04T07:42:58Z</dcterms:created>
  <dcterms:modified xsi:type="dcterms:W3CDTF">2016-02-19T10:29:17Z</dcterms:modified>
</cp:coreProperties>
</file>