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62" r:id="rId4"/>
    <p:sldId id="265" r:id="rId5"/>
    <p:sldId id="266" r:id="rId6"/>
    <p:sldId id="268" r:id="rId7"/>
    <p:sldId id="272" r:id="rId8"/>
    <p:sldId id="277" r:id="rId9"/>
    <p:sldId id="279" r:id="rId10"/>
    <p:sldId id="280" r:id="rId11"/>
    <p:sldId id="278" r:id="rId12"/>
    <p:sldId id="282" r:id="rId13"/>
    <p:sldId id="281" r:id="rId14"/>
    <p:sldId id="284" r:id="rId15"/>
    <p:sldId id="263" r:id="rId16"/>
    <p:sldId id="264" r:id="rId17"/>
    <p:sldId id="275" r:id="rId18"/>
    <p:sldId id="285" r:id="rId19"/>
    <p:sldId id="276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0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A9FF1-8BB8-4C8C-8B7E-A6AF3DA8E583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A415-E4AA-4E63-920F-9338D0E11F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E6542-F93E-4F5E-8FC8-FB025377A460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A9218-48C4-4B00-83B0-B18A3EADC8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A9218-48C4-4B00-83B0-B18A3EADC87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2203EA-1953-4D34-BCE8-418338661A47}" type="datetime1">
              <a:rPr lang="ru-RU" smtClean="0"/>
              <a:t>16.02.2016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4F949-AB2D-4B0F-928A-8599BED2848F}" type="datetime1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A5EF289-A3F5-41C0-B6D5-400370339E23}" type="datetime1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67E88-63E3-4CA6-B8D2-30D2A19E4454}" type="datetime1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D7E02C-2E5A-421E-B744-6129A5C56AAC}" type="datetime1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4E2DE-385D-456B-B658-32DAA178BDCF}" type="datetime1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7A5A2A-514E-4941-946D-287739F5B38A}" type="datetime1">
              <a:rPr lang="ru-RU" smtClean="0"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A858B-3CFA-4800-A915-B2C958BA6F2D}" type="datetime1">
              <a:rPr lang="ru-RU" smtClean="0"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E74D1E-CB6E-4FAB-B907-30BEC2830951}" type="datetime1">
              <a:rPr lang="ru-RU" smtClean="0"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A92787-3D57-4453-87F5-E73086FE2D54}" type="datetime1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DB668-0182-4DD7-AC36-CD4B53CCD3B6}" type="datetime1">
              <a:rPr lang="ru-RU" smtClean="0"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D72ADF3-BE15-40F0-BDBA-523E3D382569}" type="datetime1">
              <a:rPr lang="ru-RU" smtClean="0"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830E35-D1EF-4E2A-B5AC-490009C8B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Дилатометр и новые возможности для </a:t>
            </a:r>
            <a:r>
              <a:rPr lang="de-DE" dirty="0" smtClean="0"/>
              <a:t>in-situ </a:t>
            </a:r>
            <a:r>
              <a:rPr lang="ru-RU" dirty="0" smtClean="0"/>
              <a:t>экспериментов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3832" y="4149080"/>
            <a:ext cx="7406640" cy="1752600"/>
          </a:xfrm>
        </p:spPr>
        <p:txBody>
          <a:bodyPr/>
          <a:lstStyle/>
          <a:p>
            <a:r>
              <a:rPr lang="ru-RU" dirty="0" err="1" smtClean="0"/>
              <a:t>Кононихина</a:t>
            </a:r>
            <a:r>
              <a:rPr lang="ru-RU" dirty="0" smtClean="0"/>
              <a:t> Виктория</a:t>
            </a:r>
          </a:p>
          <a:p>
            <a:r>
              <a:rPr lang="de-DE" dirty="0" smtClean="0"/>
              <a:t>Helmholtz-Zentrum Geesthacht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237312"/>
            <a:ext cx="615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3347864" cy="218606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48160" y="6525344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0" y="1772816"/>
            <a:ext cx="8172401" cy="3312368"/>
            <a:chOff x="2580" y="2803"/>
            <a:chExt cx="3803" cy="1542"/>
          </a:xfrm>
        </p:grpSpPr>
        <p:pic>
          <p:nvPicPr>
            <p:cNvPr id="6" name="Picture 38" descr="SR_Skizze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5" y="2803"/>
              <a:ext cx="3376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9"/>
            <p:cNvSpPr txBox="1">
              <a:spLocks noChangeArrowheads="1"/>
            </p:cNvSpPr>
            <p:nvPr/>
          </p:nvSpPr>
          <p:spPr bwMode="auto">
            <a:xfrm>
              <a:off x="2580" y="2817"/>
              <a:ext cx="294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ru-RU" altLang="de-DE" dirty="0" smtClean="0">
                  <a:sym typeface="Symbol" pitchFamily="18" charset="2"/>
                </a:rPr>
                <a:t>Дифракционная диаграмма Дебая - </a:t>
              </a:r>
              <a:r>
                <a:rPr lang="ru-RU" altLang="de-DE" dirty="0" err="1" smtClean="0">
                  <a:sym typeface="Symbol" pitchFamily="18" charset="2"/>
                </a:rPr>
                <a:t>Шеррера</a:t>
              </a:r>
              <a:endParaRPr lang="de-DE" altLang="de-DE" dirty="0">
                <a:sym typeface="Symbol" pitchFamily="18" charset="2"/>
              </a:endParaRPr>
            </a:p>
          </p:txBody>
        </p:sp>
        <p:sp>
          <p:nvSpPr>
            <p:cNvPr id="8" name="Text Box 40"/>
            <p:cNvSpPr txBox="1">
              <a:spLocks noChangeArrowheads="1"/>
            </p:cNvSpPr>
            <p:nvPr/>
          </p:nvSpPr>
          <p:spPr bwMode="auto">
            <a:xfrm>
              <a:off x="5321" y="3689"/>
              <a:ext cx="549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de-DE" altLang="de-DE" dirty="0">
                  <a:sym typeface="Symbol" pitchFamily="18" charset="2"/>
                </a:rPr>
                <a:t>Sample</a:t>
              </a:r>
            </a:p>
          </p:txBody>
        </p:sp>
        <p:sp>
          <p:nvSpPr>
            <p:cNvPr id="9" name="Line 41"/>
            <p:cNvSpPr>
              <a:spLocks noChangeShapeType="1"/>
            </p:cNvSpPr>
            <p:nvPr/>
          </p:nvSpPr>
          <p:spPr bwMode="auto">
            <a:xfrm flipH="1">
              <a:off x="2979" y="4149"/>
              <a:ext cx="1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42"/>
            <p:cNvSpPr txBox="1">
              <a:spLocks noChangeArrowheads="1"/>
            </p:cNvSpPr>
            <p:nvPr/>
          </p:nvSpPr>
          <p:spPr bwMode="auto">
            <a:xfrm>
              <a:off x="3330" y="4133"/>
              <a:ext cx="40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de-DE" altLang="de-DE" dirty="0">
                  <a:sym typeface="Symbol" pitchFamily="18" charset="2"/>
                </a:rPr>
                <a:t>Time</a:t>
              </a:r>
            </a:p>
          </p:txBody>
        </p:sp>
        <p:sp>
          <p:nvSpPr>
            <p:cNvPr id="11" name="Text Box 43"/>
            <p:cNvSpPr txBox="1">
              <a:spLocks noChangeArrowheads="1"/>
            </p:cNvSpPr>
            <p:nvPr/>
          </p:nvSpPr>
          <p:spPr bwMode="auto">
            <a:xfrm>
              <a:off x="5676" y="3389"/>
              <a:ext cx="116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altLang="de-DE" dirty="0">
                <a:sym typeface="Symbol" pitchFamily="18" charset="2"/>
              </a:endParaRPr>
            </a:p>
          </p:txBody>
        </p: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>
              <a:off x="5622" y="3417"/>
              <a:ext cx="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3" name="Line 45"/>
            <p:cNvSpPr>
              <a:spLocks noChangeShapeType="1"/>
            </p:cNvSpPr>
            <p:nvPr/>
          </p:nvSpPr>
          <p:spPr bwMode="auto">
            <a:xfrm flipH="1">
              <a:off x="5119" y="3694"/>
              <a:ext cx="227" cy="22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stealth" w="lg" len="lg"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4" name="Line 46"/>
            <p:cNvSpPr>
              <a:spLocks noChangeShapeType="1"/>
            </p:cNvSpPr>
            <p:nvPr/>
          </p:nvSpPr>
          <p:spPr bwMode="auto">
            <a:xfrm flipH="1">
              <a:off x="5633" y="3185"/>
              <a:ext cx="227" cy="22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none" w="lg" len="lg"/>
              <a:tailEnd type="stealth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5" name="Text Box 47"/>
            <p:cNvSpPr txBox="1">
              <a:spLocks noChangeArrowheads="1"/>
            </p:cNvSpPr>
            <p:nvPr/>
          </p:nvSpPr>
          <p:spPr bwMode="auto">
            <a:xfrm>
              <a:off x="5053" y="2987"/>
              <a:ext cx="13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de-DE" altLang="de-DE" dirty="0" err="1">
                  <a:sym typeface="Symbol" pitchFamily="18" charset="2"/>
                </a:rPr>
                <a:t>Uniaxial</a:t>
              </a:r>
              <a:r>
                <a:rPr lang="de-DE" altLang="de-DE" dirty="0">
                  <a:sym typeface="Symbol" pitchFamily="18" charset="2"/>
                </a:rPr>
                <a:t> </a:t>
              </a:r>
              <a:r>
                <a:rPr lang="de-DE" altLang="de-DE" dirty="0" err="1">
                  <a:sym typeface="Symbol" pitchFamily="18" charset="2"/>
                </a:rPr>
                <a:t>compression</a:t>
              </a:r>
              <a:endParaRPr lang="de-DE" altLang="de-DE" dirty="0">
                <a:sym typeface="Symbol" pitchFamily="18" charset="2"/>
              </a:endParaRPr>
            </a:p>
          </p:txBody>
        </p:sp>
        <p:sp>
          <p:nvSpPr>
            <p:cNvPr id="16" name="Line 48"/>
            <p:cNvSpPr>
              <a:spLocks noChangeShapeType="1"/>
            </p:cNvSpPr>
            <p:nvPr/>
          </p:nvSpPr>
          <p:spPr bwMode="auto">
            <a:xfrm flipH="1">
              <a:off x="3677" y="3776"/>
              <a:ext cx="227" cy="22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stealth" w="med" len="lg"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7" name="Line 49"/>
            <p:cNvSpPr>
              <a:spLocks noChangeShapeType="1"/>
            </p:cNvSpPr>
            <p:nvPr/>
          </p:nvSpPr>
          <p:spPr bwMode="auto">
            <a:xfrm flipH="1">
              <a:off x="4329" y="3141"/>
              <a:ext cx="227" cy="22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lg" len="lg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8" name="Text Box 50"/>
            <p:cNvSpPr txBox="1">
              <a:spLocks noChangeArrowheads="1"/>
            </p:cNvSpPr>
            <p:nvPr/>
          </p:nvSpPr>
          <p:spPr bwMode="auto">
            <a:xfrm>
              <a:off x="4272" y="3223"/>
              <a:ext cx="207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de-DE" altLang="de-DE" sz="1200" b="1">
                  <a:sym typeface="Symbol" pitchFamily="18" charset="2"/>
                </a:rPr>
                <a:t>0°</a:t>
              </a:r>
            </a:p>
          </p:txBody>
        </p:sp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4647" y="3963"/>
              <a:ext cx="120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de-DE" altLang="de-DE" dirty="0" err="1">
                  <a:solidFill>
                    <a:srgbClr val="008000"/>
                  </a:solidFill>
                  <a:sym typeface="Symbol" pitchFamily="18" charset="2"/>
                </a:rPr>
                <a:t>Load</a:t>
              </a:r>
              <a:r>
                <a:rPr lang="de-DE" altLang="de-DE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de-DE" altLang="de-DE" dirty="0" err="1">
                  <a:solidFill>
                    <a:srgbClr val="008000"/>
                  </a:solidFill>
                  <a:sym typeface="Symbol" pitchFamily="18" charset="2"/>
                </a:rPr>
                <a:t>direction</a:t>
              </a:r>
              <a:r>
                <a:rPr lang="de-DE" altLang="de-DE" dirty="0">
                  <a:solidFill>
                    <a:srgbClr val="008000"/>
                  </a:solidFill>
                  <a:sym typeface="Symbol" pitchFamily="18" charset="2"/>
                </a:rPr>
                <a:t> (LD)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76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Изменение текстуры в процессе формовки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6152" y="6556248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00869"/>
            <a:ext cx="8093075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56612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Диаграммы зависимости азимутального угла от времени для рефлекса 002 </a:t>
            </a:r>
            <a:r>
              <a:rPr lang="ru-RU" dirty="0" smtClean="0"/>
              <a:t>гексагональной </a:t>
            </a:r>
            <a:r>
              <a:rPr lang="ru-RU" dirty="0" smtClean="0"/>
              <a:t> </a:t>
            </a:r>
            <a:r>
              <a:rPr lang="el-GR" dirty="0" smtClean="0"/>
              <a:t>α</a:t>
            </a:r>
            <a:r>
              <a:rPr lang="ru-RU" dirty="0" smtClean="0"/>
              <a:t> фазы в процессе горячего сжатия со скоростью 0,005 мм в сек. И график деформации внизу.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 текстуры на обратных полюсных фигурах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512768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12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377113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537321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Типичная текстура сжатия для </a:t>
            </a:r>
            <a:r>
              <a:rPr lang="de-DE" dirty="0" smtClean="0"/>
              <a:t>bcc </a:t>
            </a:r>
            <a:r>
              <a:rPr lang="ru-RU" dirty="0" smtClean="0"/>
              <a:t>металлов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/>
              <a:t>в</a:t>
            </a:r>
            <a:r>
              <a:rPr lang="ru-RU" dirty="0" smtClean="0"/>
              <a:t>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7560840" cy="5114968"/>
          </a:xfrm>
        </p:spPr>
        <p:txBody>
          <a:bodyPr/>
          <a:lstStyle/>
          <a:p>
            <a:pPr algn="just"/>
            <a:r>
              <a:rPr lang="de-DE" dirty="0" smtClean="0"/>
              <a:t>in</a:t>
            </a:r>
            <a:r>
              <a:rPr lang="ru-RU" dirty="0" smtClean="0"/>
              <a:t>-</a:t>
            </a:r>
            <a:r>
              <a:rPr lang="de-DE" dirty="0" smtClean="0"/>
              <a:t>situ</a:t>
            </a:r>
            <a:r>
              <a:rPr lang="ru-RU" dirty="0" smtClean="0"/>
              <a:t> дилатометрические синхротронные исследования являются важным инструментом в разработке желаемых параметров процесса </a:t>
            </a:r>
            <a:r>
              <a:rPr lang="ru-RU" dirty="0" smtClean="0"/>
              <a:t>обработки материала;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титан-алюминиевых</a:t>
            </a:r>
            <a:r>
              <a:rPr lang="ru-RU" dirty="0" smtClean="0"/>
              <a:t> сплавах </a:t>
            </a:r>
            <a:r>
              <a:rPr lang="ru-RU" dirty="0" smtClean="0"/>
              <a:t>рекомендуется проводить формовку сплава при температуре чуть выше, чем температура растворения гамма фазы и количество бета фазы еще достаточно мало, чтобы значительно влиять на текстуру деформации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48160" y="6440760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13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DESY</a:t>
            </a:r>
          </a:p>
        </p:txBody>
      </p:sp>
      <p:sp>
        <p:nvSpPr>
          <p:cNvPr id="2457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 lIns="80147" rIns="80147"/>
          <a:lstStyle/>
          <a:p>
            <a:fld id="{2B80C7C2-5859-4E25-8598-4E28FA3DBB4D}" type="slidenum">
              <a:rPr lang="de-DE" altLang="de-DE" smtClean="0"/>
              <a:pPr/>
              <a:t>14</a:t>
            </a:fld>
            <a:endParaRPr lang="de-DE" altLang="de-DE" smtClean="0"/>
          </a:p>
        </p:txBody>
      </p:sp>
      <p:sp>
        <p:nvSpPr>
          <p:cNvPr id="24580" name="Datumsplatzhalter 3"/>
          <p:cNvSpPr>
            <a:spLocks noGrp="1"/>
          </p:cNvSpPr>
          <p:nvPr>
            <p:ph type="dt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 lIns="80147" rIns="80147"/>
          <a:lstStyle/>
          <a:p>
            <a:r>
              <a:rPr lang="de-DE" altLang="de-DE" smtClean="0"/>
              <a:t>PLASTICITY 2016  •  07.01.2016  •  Kona</a:t>
            </a:r>
          </a:p>
        </p:txBody>
      </p:sp>
      <p:pic>
        <p:nvPicPr>
          <p:cNvPr id="24581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643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75656" y="506827"/>
            <a:ext cx="6223273" cy="673699"/>
          </a:xfrm>
          <a:prstGeom prst="rect">
            <a:avLst/>
          </a:prstGeom>
          <a:solidFill>
            <a:srgbClr val="FFFF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94662" tIns="31554" rIns="94662" bIns="31554">
            <a:spAutoFit/>
          </a:bodyPr>
          <a:lstStyle/>
          <a:p>
            <a:pPr indent="12523" defTabSz="914179">
              <a:lnSpc>
                <a:spcPct val="110000"/>
              </a:lnSpc>
            </a:pPr>
            <a:r>
              <a:rPr lang="ru-RU" altLang="de-DE" sz="3900" b="1" dirty="0" smtClean="0">
                <a:solidFill>
                  <a:schemeClr val="bg1"/>
                </a:solidFill>
              </a:rPr>
              <a:t>Благодарю за внимание!</a:t>
            </a:r>
            <a:endParaRPr lang="de-DE" altLang="de-DE" sz="3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дилатометра на </a:t>
            </a:r>
            <a:r>
              <a:rPr lang="de-DE" dirty="0" smtClean="0"/>
              <a:t>DESY (Hamburg)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48160" y="6525344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15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1556792"/>
            <a:ext cx="7632847" cy="431041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0" tIns="0" rIns="0" bIns="0">
            <a:spAutoFit/>
          </a:bodyPr>
          <a:lstStyle/>
          <a:p>
            <a:pPr defTabSz="1042988">
              <a:lnSpc>
                <a:spcPct val="125000"/>
              </a:lnSpc>
              <a:spcAft>
                <a:spcPct val="20000"/>
              </a:spcAft>
              <a:buFontTx/>
              <a:buNone/>
              <a:tabLst>
                <a:tab pos="895350" algn="l"/>
                <a:tab pos="3495675" algn="l"/>
                <a:tab pos="5381625" algn="l"/>
              </a:tabLst>
            </a:pPr>
            <a:r>
              <a:rPr lang="ru-RU" altLang="de-DE" sz="2000" b="1" dirty="0" smtClean="0"/>
              <a:t>Общее время измерений в </a:t>
            </a:r>
            <a:r>
              <a:rPr lang="ru-RU" altLang="de-DE" sz="2000" b="1" dirty="0" smtClean="0"/>
              <a:t>год</a:t>
            </a:r>
            <a:r>
              <a:rPr lang="en-US" altLang="de-DE" sz="2000" b="1" dirty="0" smtClean="0"/>
              <a:t>             </a:t>
            </a:r>
            <a:r>
              <a:rPr lang="ru-RU" altLang="de-DE" sz="2000" b="1" dirty="0" smtClean="0"/>
              <a:t>Распределение </a:t>
            </a:r>
            <a:r>
              <a:rPr lang="ru-RU" altLang="de-DE" sz="2000" b="1" dirty="0" smtClean="0"/>
              <a:t>часов</a:t>
            </a:r>
            <a:endParaRPr lang="en-US" altLang="de-DE" sz="2000" b="1" dirty="0"/>
          </a:p>
          <a:p>
            <a:pPr defTabSz="1042988">
              <a:lnSpc>
                <a:spcPct val="125000"/>
              </a:lnSpc>
              <a:spcAft>
                <a:spcPct val="20000"/>
              </a:spcAft>
              <a:tabLst>
                <a:tab pos="895350" algn="l"/>
                <a:tab pos="3495675" algn="l"/>
                <a:tab pos="5381625" algn="l"/>
              </a:tabLst>
            </a:pPr>
            <a:r>
              <a:rPr lang="en-US" altLang="de-DE" sz="1800" b="1" i="1" dirty="0"/>
              <a:t>2010</a:t>
            </a:r>
            <a:r>
              <a:rPr lang="en-US" altLang="de-DE" sz="1800" dirty="0"/>
              <a:t>	26 </a:t>
            </a:r>
            <a:r>
              <a:rPr lang="en-US" altLang="de-DE" sz="1800" dirty="0" err="1"/>
              <a:t>Tage</a:t>
            </a:r>
            <a:r>
              <a:rPr lang="en-US" altLang="de-DE" sz="1800" dirty="0"/>
              <a:t>	44 %</a:t>
            </a:r>
            <a:r>
              <a:rPr lang="en-US" altLang="de-DE" sz="1800" i="1" dirty="0"/>
              <a:t> HZG</a:t>
            </a:r>
            <a:r>
              <a:rPr lang="en-US" altLang="de-DE" sz="1800" dirty="0"/>
              <a:t>	56 %</a:t>
            </a:r>
            <a:r>
              <a:rPr lang="en-US" altLang="de-DE" sz="1800" i="1" dirty="0"/>
              <a:t> </a:t>
            </a:r>
            <a:r>
              <a:rPr lang="ru-RU" altLang="de-DE" i="1" dirty="0" smtClean="0"/>
              <a:t>внешние </a:t>
            </a:r>
            <a:r>
              <a:rPr lang="en-US" altLang="de-DE" sz="1800" b="1" i="1" dirty="0"/>
              <a:t/>
            </a:r>
            <a:br>
              <a:rPr lang="en-US" altLang="de-DE" sz="1800" b="1" i="1" dirty="0"/>
            </a:br>
            <a:r>
              <a:rPr lang="en-US" altLang="de-DE" sz="1800" b="1" i="1" dirty="0"/>
              <a:t>2011</a:t>
            </a:r>
            <a:r>
              <a:rPr lang="en-US" altLang="de-DE" sz="1800" dirty="0"/>
              <a:t>	45 </a:t>
            </a:r>
            <a:r>
              <a:rPr lang="en-US" altLang="de-DE" sz="1800" dirty="0" err="1"/>
              <a:t>Tage</a:t>
            </a:r>
            <a:r>
              <a:rPr lang="en-US" altLang="de-DE" sz="1800" dirty="0"/>
              <a:t>	45 % </a:t>
            </a:r>
            <a:r>
              <a:rPr lang="en-US" altLang="de-DE" sz="1800" i="1" dirty="0"/>
              <a:t>HZG</a:t>
            </a:r>
            <a:r>
              <a:rPr lang="en-US" altLang="de-DE" sz="1800" dirty="0"/>
              <a:t>	55 % </a:t>
            </a:r>
            <a:r>
              <a:rPr lang="ru-RU" altLang="de-DE" i="1" dirty="0" smtClean="0"/>
              <a:t>внешние </a:t>
            </a:r>
            <a:r>
              <a:rPr lang="en-US" altLang="de-DE" sz="1800" i="1" dirty="0"/>
              <a:t/>
            </a:r>
            <a:br>
              <a:rPr lang="en-US" altLang="de-DE" sz="1800" i="1" dirty="0"/>
            </a:br>
            <a:r>
              <a:rPr lang="en-US" altLang="de-DE" sz="1800" b="1" i="1" dirty="0"/>
              <a:t>2012</a:t>
            </a:r>
            <a:r>
              <a:rPr lang="en-US" altLang="de-DE" sz="1800" dirty="0"/>
              <a:t>	45 </a:t>
            </a:r>
            <a:r>
              <a:rPr lang="en-US" altLang="de-DE" sz="1800" dirty="0" err="1"/>
              <a:t>Tage</a:t>
            </a:r>
            <a:r>
              <a:rPr lang="en-US" altLang="de-DE" sz="1800" dirty="0"/>
              <a:t>	25 % </a:t>
            </a:r>
            <a:r>
              <a:rPr lang="en-US" altLang="de-DE" sz="1800" i="1" dirty="0"/>
              <a:t>HZG</a:t>
            </a:r>
            <a:r>
              <a:rPr lang="en-US" altLang="de-DE" sz="1800" dirty="0"/>
              <a:t>	75 % </a:t>
            </a:r>
            <a:r>
              <a:rPr lang="ru-RU" altLang="de-DE" i="1" dirty="0" smtClean="0"/>
              <a:t>внешние </a:t>
            </a:r>
            <a:r>
              <a:rPr lang="en-US" altLang="de-DE" sz="1800" i="1" dirty="0">
                <a:sym typeface="Wingdings" pitchFamily="2" charset="2"/>
              </a:rPr>
              <a:t/>
            </a:r>
            <a:br>
              <a:rPr lang="en-US" altLang="de-DE" sz="1800" i="1" dirty="0">
                <a:sym typeface="Wingdings" pitchFamily="2" charset="2"/>
              </a:rPr>
            </a:br>
            <a:r>
              <a:rPr lang="en-US" altLang="de-DE" sz="1800" b="1" i="1" dirty="0">
                <a:sym typeface="Wingdings" pitchFamily="2" charset="2"/>
              </a:rPr>
              <a:t>2013</a:t>
            </a:r>
            <a:r>
              <a:rPr lang="en-US" altLang="de-DE" sz="1800" i="1" dirty="0">
                <a:sym typeface="Wingdings" pitchFamily="2" charset="2"/>
              </a:rPr>
              <a:t>	</a:t>
            </a:r>
            <a:r>
              <a:rPr lang="en-US" altLang="de-DE" sz="1800" dirty="0">
                <a:sym typeface="Wingdings" pitchFamily="2" charset="2"/>
              </a:rPr>
              <a:t>42 </a:t>
            </a:r>
            <a:r>
              <a:rPr lang="en-US" altLang="de-DE" sz="1800" dirty="0" err="1">
                <a:sym typeface="Wingdings" pitchFamily="2" charset="2"/>
              </a:rPr>
              <a:t>Tage</a:t>
            </a:r>
            <a:r>
              <a:rPr lang="en-US" altLang="de-DE" sz="1800" dirty="0">
                <a:sym typeface="Wingdings" pitchFamily="2" charset="2"/>
              </a:rPr>
              <a:t>	39 % </a:t>
            </a:r>
            <a:r>
              <a:rPr lang="en-US" altLang="de-DE" sz="1800" i="1" dirty="0">
                <a:sym typeface="Wingdings" pitchFamily="2" charset="2"/>
              </a:rPr>
              <a:t>HZG	</a:t>
            </a:r>
            <a:r>
              <a:rPr lang="en-US" altLang="de-DE" sz="1800" dirty="0">
                <a:sym typeface="Wingdings" pitchFamily="2" charset="2"/>
              </a:rPr>
              <a:t>61 % </a:t>
            </a:r>
            <a:r>
              <a:rPr lang="ru-RU" altLang="de-DE" i="1" dirty="0" smtClean="0"/>
              <a:t>внешние </a:t>
            </a:r>
            <a:r>
              <a:rPr lang="en-US" altLang="de-DE" sz="1800" i="1" dirty="0">
                <a:sym typeface="Wingdings" pitchFamily="2" charset="2"/>
              </a:rPr>
              <a:t/>
            </a:r>
            <a:br>
              <a:rPr lang="en-US" altLang="de-DE" sz="1800" i="1" dirty="0">
                <a:sym typeface="Wingdings" pitchFamily="2" charset="2"/>
              </a:rPr>
            </a:br>
            <a:r>
              <a:rPr lang="en-US" altLang="de-DE" sz="1800" b="1" i="1" dirty="0">
                <a:sym typeface="Wingdings" pitchFamily="2" charset="2"/>
              </a:rPr>
              <a:t>2014</a:t>
            </a:r>
            <a:r>
              <a:rPr lang="en-US" altLang="de-DE" sz="1800" i="1" dirty="0">
                <a:sym typeface="Wingdings" pitchFamily="2" charset="2"/>
              </a:rPr>
              <a:t>	</a:t>
            </a:r>
            <a:r>
              <a:rPr lang="en-US" altLang="de-DE" sz="1800" dirty="0">
                <a:sym typeface="Wingdings" pitchFamily="2" charset="2"/>
              </a:rPr>
              <a:t>  7 </a:t>
            </a:r>
            <a:r>
              <a:rPr lang="en-US" altLang="de-DE" sz="1800" dirty="0" err="1">
                <a:sym typeface="Wingdings" pitchFamily="2" charset="2"/>
              </a:rPr>
              <a:t>Tage</a:t>
            </a:r>
            <a:r>
              <a:rPr lang="en-US" altLang="de-DE" sz="1800" i="1" dirty="0">
                <a:sym typeface="Wingdings" pitchFamily="2" charset="2"/>
              </a:rPr>
              <a:t>	</a:t>
            </a:r>
            <a:r>
              <a:rPr lang="en-US" altLang="de-DE" sz="1800" dirty="0">
                <a:sym typeface="Wingdings" pitchFamily="2" charset="2"/>
              </a:rPr>
              <a:t>57 % </a:t>
            </a:r>
            <a:r>
              <a:rPr lang="en-US" altLang="de-DE" sz="1800" i="1" dirty="0">
                <a:sym typeface="Wingdings" pitchFamily="2" charset="2"/>
              </a:rPr>
              <a:t>HZG	</a:t>
            </a:r>
            <a:r>
              <a:rPr lang="en-US" altLang="de-DE" sz="1800" dirty="0">
                <a:sym typeface="Wingdings" pitchFamily="2" charset="2"/>
              </a:rPr>
              <a:t>43 % </a:t>
            </a:r>
            <a:r>
              <a:rPr lang="ru-RU" altLang="de-DE" i="1" dirty="0" smtClean="0"/>
              <a:t>внешние </a:t>
            </a:r>
            <a:r>
              <a:rPr lang="en-US" altLang="de-DE" sz="1800" i="1" dirty="0">
                <a:sym typeface="Wingdings" pitchFamily="2" charset="2"/>
              </a:rPr>
              <a:t/>
            </a:r>
            <a:br>
              <a:rPr lang="en-US" altLang="de-DE" sz="1800" i="1" dirty="0">
                <a:sym typeface="Wingdings" pitchFamily="2" charset="2"/>
              </a:rPr>
            </a:br>
            <a:r>
              <a:rPr lang="en-US" altLang="de-DE" sz="1800" i="1" dirty="0">
                <a:sym typeface="Wingdings" pitchFamily="2" charset="2"/>
              </a:rPr>
              <a:t>--------------------------------------------------------------------------------------</a:t>
            </a:r>
            <a:br>
              <a:rPr lang="en-US" altLang="de-DE" sz="1800" i="1" dirty="0">
                <a:sym typeface="Wingdings" pitchFamily="2" charset="2"/>
              </a:rPr>
            </a:br>
            <a:r>
              <a:rPr lang="en-US" altLang="de-DE" sz="1800" b="1" i="1" dirty="0">
                <a:sym typeface="Wingdings" pitchFamily="2" charset="2"/>
              </a:rPr>
              <a:t>2015</a:t>
            </a:r>
            <a:r>
              <a:rPr lang="en-US" altLang="de-DE" sz="1800" i="1" dirty="0">
                <a:sym typeface="Wingdings" pitchFamily="2" charset="2"/>
              </a:rPr>
              <a:t>	</a:t>
            </a:r>
            <a:r>
              <a:rPr lang="en-US" altLang="de-DE" sz="1800" dirty="0">
                <a:sym typeface="Wingdings" pitchFamily="2" charset="2"/>
              </a:rPr>
              <a:t>24 </a:t>
            </a:r>
            <a:r>
              <a:rPr lang="en-US" altLang="de-DE" sz="1800" dirty="0" err="1">
                <a:sym typeface="Wingdings" pitchFamily="2" charset="2"/>
              </a:rPr>
              <a:t>Tage</a:t>
            </a:r>
            <a:r>
              <a:rPr lang="en-US" altLang="de-DE" sz="1800" i="1" dirty="0">
                <a:sym typeface="Wingdings" pitchFamily="2" charset="2"/>
              </a:rPr>
              <a:t>	</a:t>
            </a:r>
            <a:r>
              <a:rPr lang="en-US" altLang="de-DE" sz="1800" dirty="0">
                <a:sym typeface="Wingdings" pitchFamily="2" charset="2"/>
              </a:rPr>
              <a:t>46 % </a:t>
            </a:r>
            <a:r>
              <a:rPr lang="en-US" altLang="de-DE" sz="1800" i="1" dirty="0">
                <a:sym typeface="Wingdings" pitchFamily="2" charset="2"/>
              </a:rPr>
              <a:t>HZG	</a:t>
            </a:r>
            <a:r>
              <a:rPr lang="en-US" altLang="de-DE" sz="1800" dirty="0">
                <a:sym typeface="Wingdings" pitchFamily="2" charset="2"/>
              </a:rPr>
              <a:t>54 % </a:t>
            </a:r>
            <a:r>
              <a:rPr lang="ru-RU" altLang="de-DE" i="1" dirty="0" smtClean="0"/>
              <a:t>внешние </a:t>
            </a:r>
            <a:r>
              <a:rPr lang="en-US" altLang="de-DE" b="1" i="1" dirty="0" smtClean="0"/>
              <a:t/>
            </a:r>
            <a:br>
              <a:rPr lang="en-US" altLang="de-DE" b="1" i="1" dirty="0" smtClean="0"/>
            </a:br>
            <a:r>
              <a:rPr lang="en-US" altLang="de-DE" sz="1800" i="1" dirty="0">
                <a:sym typeface="Wingdings" pitchFamily="2" charset="2"/>
              </a:rPr>
              <a:t/>
            </a:r>
            <a:br>
              <a:rPr lang="en-US" altLang="de-DE" sz="1800" i="1" dirty="0">
                <a:sym typeface="Wingdings" pitchFamily="2" charset="2"/>
              </a:rPr>
            </a:br>
            <a:r>
              <a:rPr lang="en-US" altLang="de-DE" sz="1800" b="1" i="1" dirty="0">
                <a:solidFill>
                  <a:srgbClr val="FF0000"/>
                </a:solidFill>
                <a:sym typeface="Wingdings" pitchFamily="2" charset="2"/>
              </a:rPr>
              <a:t>2016/1</a:t>
            </a:r>
            <a:r>
              <a:rPr lang="en-US" altLang="de-DE" sz="1800" i="1" dirty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de-DE" sz="1800" dirty="0">
                <a:solidFill>
                  <a:srgbClr val="FF0000"/>
                </a:solidFill>
                <a:sym typeface="Wingdings" pitchFamily="2" charset="2"/>
              </a:rPr>
              <a:t>26 </a:t>
            </a:r>
            <a:r>
              <a:rPr lang="en-US" altLang="de-DE" sz="1800" dirty="0" err="1">
                <a:solidFill>
                  <a:srgbClr val="FF0000"/>
                </a:solidFill>
                <a:sym typeface="Wingdings" pitchFamily="2" charset="2"/>
              </a:rPr>
              <a:t>Tage</a:t>
            </a:r>
            <a:r>
              <a:rPr lang="en-US" altLang="de-DE" sz="1800" i="1" dirty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de-DE" sz="1800" dirty="0">
                <a:solidFill>
                  <a:srgbClr val="FF0000"/>
                </a:solidFill>
                <a:sym typeface="Wingdings" pitchFamily="2" charset="2"/>
              </a:rPr>
              <a:t>46 % </a:t>
            </a:r>
            <a:r>
              <a:rPr lang="en-US" altLang="de-DE" sz="1800" i="1" dirty="0">
                <a:solidFill>
                  <a:srgbClr val="FF0000"/>
                </a:solidFill>
                <a:sym typeface="Wingdings" pitchFamily="2" charset="2"/>
              </a:rPr>
              <a:t>HZG	</a:t>
            </a:r>
            <a:r>
              <a:rPr lang="en-US" altLang="de-DE" sz="1800" dirty="0">
                <a:solidFill>
                  <a:srgbClr val="FF0000"/>
                </a:solidFill>
                <a:sym typeface="Wingdings" pitchFamily="2" charset="2"/>
              </a:rPr>
              <a:t>54 % </a:t>
            </a:r>
            <a:r>
              <a:rPr lang="ru-RU" altLang="de-DE" i="1" dirty="0" smtClean="0"/>
              <a:t>внешние </a:t>
            </a:r>
            <a:r>
              <a:rPr lang="en-US" altLang="de-DE" b="1" i="1" dirty="0" smtClean="0"/>
              <a:t/>
            </a:r>
            <a:br>
              <a:rPr lang="en-US" altLang="de-DE" b="1" i="1" dirty="0" smtClean="0"/>
            </a:br>
            <a:endParaRPr lang="en-US" altLang="de-DE" sz="1800" i="1" dirty="0">
              <a:solidFill>
                <a:srgbClr val="00B0F0"/>
              </a:solidFill>
              <a:sym typeface="Wingdings" pitchFamily="2" charset="2"/>
            </a:endParaRPr>
          </a:p>
          <a:p>
            <a:pPr algn="l" defTabSz="1042988">
              <a:lnSpc>
                <a:spcPct val="125000"/>
              </a:lnSpc>
              <a:spcAft>
                <a:spcPct val="20000"/>
              </a:spcAft>
              <a:buFontTx/>
              <a:buNone/>
              <a:tabLst>
                <a:tab pos="895350" algn="l"/>
                <a:tab pos="3495675" algn="l"/>
                <a:tab pos="5381625" algn="l"/>
              </a:tabLst>
            </a:pPr>
            <a:r>
              <a:rPr lang="en-US" altLang="de-DE" sz="1800" i="1" dirty="0">
                <a:sym typeface="Wingdings" pitchFamily="2" charset="2"/>
              </a:rPr>
              <a:t>	</a:t>
            </a:r>
            <a:endParaRPr lang="en-US" altLang="de-DE" sz="1800" i="1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тех кто хочет провести эксперимент на </a:t>
            </a:r>
            <a:r>
              <a:rPr lang="de-DE" dirty="0" smtClean="0"/>
              <a:t>DESY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7704856" cy="4637112"/>
          </a:xfrm>
        </p:spPr>
        <p:txBody>
          <a:bodyPr/>
          <a:lstStyle/>
          <a:p>
            <a:r>
              <a:rPr lang="ru-RU" dirty="0" smtClean="0"/>
              <a:t>Сроком подачи заявки для измерений в период от 29 Августа по 23 декабря </a:t>
            </a:r>
            <a:r>
              <a:rPr lang="de-DE" dirty="0" smtClean="0"/>
              <a:t>2016 </a:t>
            </a:r>
            <a:r>
              <a:rPr lang="ru-RU" dirty="0" smtClean="0"/>
              <a:t>года</a:t>
            </a:r>
            <a:r>
              <a:rPr lang="de-DE" dirty="0" smtClean="0"/>
              <a:t> </a:t>
            </a:r>
            <a:r>
              <a:rPr lang="ru-RU" dirty="0" smtClean="0"/>
              <a:t>является 1 марта (включительно).</a:t>
            </a:r>
          </a:p>
          <a:p>
            <a:r>
              <a:rPr lang="ru-RU" dirty="0" smtClean="0"/>
              <a:t>Подать заявку и найти информацию о будущих сроках подачи заявки можно на сайте:</a:t>
            </a:r>
          </a:p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https://door.desy.de/door/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48160" y="6556248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16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Параметры, измеряемые дилатометром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016" y="1556792"/>
            <a:ext cx="7884368" cy="4846320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Измеряемые:</a:t>
            </a:r>
          </a:p>
          <a:p>
            <a:r>
              <a:rPr lang="de-DE" dirty="0" smtClean="0"/>
              <a:t> </a:t>
            </a:r>
            <a:r>
              <a:rPr lang="de-DE" dirty="0" smtClean="0"/>
              <a:t>t </a:t>
            </a:r>
            <a:r>
              <a:rPr lang="ru-RU" dirty="0" smtClean="0"/>
              <a:t>время</a:t>
            </a:r>
            <a:r>
              <a:rPr lang="de-DE" dirty="0" smtClean="0"/>
              <a:t> (</a:t>
            </a:r>
            <a:r>
              <a:rPr lang="ru-RU" dirty="0" err="1" smtClean="0"/>
              <a:t>абс</a:t>
            </a:r>
            <a:r>
              <a:rPr lang="ru-RU" dirty="0" smtClean="0"/>
              <a:t>. или </a:t>
            </a:r>
            <a:r>
              <a:rPr lang="ru-RU" dirty="0" err="1" smtClean="0"/>
              <a:t>отн</a:t>
            </a:r>
            <a:r>
              <a:rPr lang="ru-RU" dirty="0" smtClean="0"/>
              <a:t>.</a:t>
            </a:r>
            <a:r>
              <a:rPr lang="de-DE" dirty="0" smtClean="0"/>
              <a:t>)</a:t>
            </a:r>
            <a:endParaRPr lang="de-DE" dirty="0" smtClean="0"/>
          </a:p>
          <a:p>
            <a:r>
              <a:rPr lang="fr-FR" dirty="0" smtClean="0"/>
              <a:t>- </a:t>
            </a:r>
            <a:r>
              <a:rPr lang="fr-FR" dirty="0" smtClean="0"/>
              <a:t>T</a:t>
            </a:r>
            <a:r>
              <a:rPr lang="ru-RU" dirty="0" smtClean="0"/>
              <a:t>1,2,3 температуры</a:t>
            </a:r>
            <a:endParaRPr lang="fr-FR" dirty="0" smtClean="0"/>
          </a:p>
          <a:p>
            <a:r>
              <a:rPr lang="de-DE" dirty="0" smtClean="0"/>
              <a:t>- Dl </a:t>
            </a:r>
            <a:r>
              <a:rPr lang="ru-RU" dirty="0" smtClean="0"/>
              <a:t>изменения длины</a:t>
            </a:r>
          </a:p>
          <a:p>
            <a:r>
              <a:rPr lang="de-DE" dirty="0" smtClean="0"/>
              <a:t>- F </a:t>
            </a:r>
            <a:r>
              <a:rPr lang="ru-RU" dirty="0" smtClean="0"/>
              <a:t>сила</a:t>
            </a:r>
            <a:endParaRPr lang="de-DE" dirty="0" smtClean="0"/>
          </a:p>
          <a:p>
            <a:r>
              <a:rPr lang="de-DE" dirty="0" smtClean="0"/>
              <a:t>- HF power</a:t>
            </a:r>
            <a:endParaRPr lang="ru-RU" dirty="0" smtClean="0"/>
          </a:p>
          <a:p>
            <a:r>
              <a:rPr lang="de-DE" dirty="0" smtClean="0"/>
              <a:t>- </a:t>
            </a:r>
            <a:r>
              <a:rPr lang="de-DE" dirty="0" err="1" smtClean="0"/>
              <a:t>vacuum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Рассчитываемые:</a:t>
            </a:r>
            <a:endParaRPr lang="de-DE" b="1" dirty="0" smtClean="0"/>
          </a:p>
          <a:p>
            <a:r>
              <a:rPr lang="de-DE" dirty="0" smtClean="0"/>
              <a:t> </a:t>
            </a:r>
            <a:r>
              <a:rPr lang="de-DE" dirty="0" smtClean="0"/>
              <a:t>e </a:t>
            </a:r>
            <a:r>
              <a:rPr lang="ru-RU" dirty="0" smtClean="0"/>
              <a:t>деформация</a:t>
            </a:r>
            <a:endParaRPr lang="de-DE" dirty="0" smtClean="0"/>
          </a:p>
          <a:p>
            <a:r>
              <a:rPr lang="de-DE" dirty="0" smtClean="0"/>
              <a:t>- </a:t>
            </a:r>
            <a:r>
              <a:rPr lang="de-DE" dirty="0" err="1" smtClean="0"/>
              <a:t>kf</a:t>
            </a:r>
            <a:r>
              <a:rPr lang="de-DE" dirty="0" smtClean="0"/>
              <a:t> </a:t>
            </a:r>
            <a:r>
              <a:rPr lang="de-DE" dirty="0" err="1" smtClean="0"/>
              <a:t>true</a:t>
            </a:r>
            <a:r>
              <a:rPr lang="de-DE" dirty="0" smtClean="0"/>
              <a:t> stress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vj</a:t>
            </a:r>
            <a:r>
              <a:rPr lang="de-DE" dirty="0" smtClean="0"/>
              <a:t> </a:t>
            </a:r>
            <a:r>
              <a:rPr lang="de-DE" dirty="0" err="1" smtClean="0"/>
              <a:t>strain</a:t>
            </a:r>
            <a:r>
              <a:rPr lang="de-DE" dirty="0" smtClean="0"/>
              <a:t> rate</a:t>
            </a:r>
          </a:p>
          <a:p>
            <a:r>
              <a:rPr lang="de-DE" dirty="0" smtClean="0"/>
              <a:t>- j </a:t>
            </a:r>
            <a:r>
              <a:rPr lang="de-DE" dirty="0" err="1" smtClean="0"/>
              <a:t>true</a:t>
            </a:r>
            <a:r>
              <a:rPr lang="de-DE" dirty="0" smtClean="0"/>
              <a:t> </a:t>
            </a:r>
            <a:r>
              <a:rPr lang="de-DE" dirty="0" err="1" smtClean="0"/>
              <a:t>strain</a:t>
            </a:r>
            <a:endParaRPr lang="de-DE" dirty="0" smtClean="0"/>
          </a:p>
          <a:p>
            <a:r>
              <a:rPr lang="en-US" dirty="0" smtClean="0"/>
              <a:t>- %Dl </a:t>
            </a:r>
            <a:r>
              <a:rPr lang="ru-RU" dirty="0" err="1" smtClean="0"/>
              <a:t>отн</a:t>
            </a:r>
            <a:r>
              <a:rPr lang="ru-RU" dirty="0" smtClean="0"/>
              <a:t>. </a:t>
            </a:r>
            <a:r>
              <a:rPr lang="ru-RU" dirty="0" err="1" smtClean="0"/>
              <a:t>изм</a:t>
            </a:r>
            <a:r>
              <a:rPr lang="ru-RU" dirty="0" smtClean="0"/>
              <a:t>. Длины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ru-RU" dirty="0" smtClean="0"/>
              <a:t>линейный коэффициент теплового расширения</a:t>
            </a:r>
            <a:endParaRPr lang="en-US" dirty="0" smtClean="0"/>
          </a:p>
          <a:p>
            <a:endParaRPr lang="de-DE" dirty="0" smtClean="0"/>
          </a:p>
          <a:p>
            <a:r>
              <a:rPr lang="en-US" dirty="0" smtClean="0"/>
              <a:t>- </a:t>
            </a:r>
            <a:r>
              <a:rPr lang="en-US" dirty="0" smtClean="0"/>
              <a:t>settings of the valves (hydraulic / gas)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transformed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endParaRPr lang="de-D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525344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17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100392" cy="698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модули дилатометра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6152" y="6556248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18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210160" cy="536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04248" y="279370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Турбо-молекулярный</a:t>
            </a:r>
            <a:r>
              <a:rPr lang="ru-RU" dirty="0" smtClean="0">
                <a:solidFill>
                  <a:schemeClr val="bg1"/>
                </a:solidFill>
              </a:rPr>
              <a:t> насос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4437112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Первичный насос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4581128"/>
            <a:ext cx="223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Высокочастотный </a:t>
            </a:r>
            <a:r>
              <a:rPr lang="ru-RU" dirty="0" err="1" smtClean="0">
                <a:solidFill>
                  <a:schemeClr val="bg1"/>
                </a:solidFill>
              </a:rPr>
              <a:t>гененратор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340768"/>
            <a:ext cx="226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Деформационно-закалочная камера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1052736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Модуль управления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99792" y="1412776"/>
            <a:ext cx="288032" cy="1008112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7092280" y="2420888"/>
            <a:ext cx="216024" cy="36004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27784" y="4365104"/>
            <a:ext cx="216024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Гидравлический агрегат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580112" y="1988840"/>
            <a:ext cx="144016" cy="504056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35896" y="264968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Модуль растяжения-сжатия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Нагрузочный модуль и катушка нагрева образца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6152" y="6556248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19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7667"/>
            <a:ext cx="7239000" cy="337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824096"/>
            <a:ext cx="9144000" cy="13807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de-DE" b="1" dirty="0" smtClean="0"/>
              <a:t>in-situ </a:t>
            </a:r>
            <a:r>
              <a:rPr lang="ru-RU" b="1" dirty="0" smtClean="0"/>
              <a:t>дилатометрические эксперименты  по дифракции жестких рентгеновских лучей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8028384" cy="3602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Cambria" pitchFamily="18" charset="0"/>
              </a:rPr>
              <a:t>Дилатометрия</a:t>
            </a:r>
            <a:r>
              <a:rPr lang="ru-RU" dirty="0" smtClean="0">
                <a:latin typeface="Cambria" pitchFamily="18" charset="0"/>
              </a:rPr>
              <a:t> –</a:t>
            </a:r>
            <a:r>
              <a:rPr lang="de-DE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раздел, изучающий зависимость изменения размеров тела от </a:t>
            </a:r>
            <a:r>
              <a:rPr lang="ru-RU" dirty="0" smtClean="0">
                <a:latin typeface="Cambria" pitchFamily="18" charset="0"/>
              </a:rPr>
              <a:t>изменения внешних параметров: температуры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smtClean="0">
                <a:latin typeface="Cambria" pitchFamily="18" charset="0"/>
              </a:rPr>
              <a:t>давления. Результат: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температура или температурный диапазон фазовых переходов</a:t>
            </a:r>
          </a:p>
          <a:p>
            <a:pPr algn="just"/>
            <a:endParaRPr lang="ru-RU" dirty="0" smtClean="0">
              <a:latin typeface="Cambria" pitchFamily="18" charset="0"/>
            </a:endParaRPr>
          </a:p>
          <a:p>
            <a:pPr algn="just"/>
            <a:r>
              <a:rPr lang="ru-RU" b="1" dirty="0" smtClean="0">
                <a:latin typeface="Cambria" pitchFamily="18" charset="0"/>
              </a:rPr>
              <a:t>Калориметрия</a:t>
            </a:r>
            <a:r>
              <a:rPr lang="ru-RU" dirty="0" smtClean="0">
                <a:latin typeface="Cambria" pitchFamily="18" charset="0"/>
              </a:rPr>
              <a:t> – методы </a:t>
            </a:r>
            <a:r>
              <a:rPr lang="ru-RU" dirty="0" smtClean="0">
                <a:latin typeface="Cambria" pitchFamily="18" charset="0"/>
              </a:rPr>
              <a:t>измерения количества теплоты, </a:t>
            </a:r>
            <a:r>
              <a:rPr lang="ru-RU" dirty="0" smtClean="0">
                <a:latin typeface="Cambria" pitchFamily="18" charset="0"/>
              </a:rPr>
              <a:t>выделяющегося </a:t>
            </a:r>
            <a:r>
              <a:rPr lang="ru-RU" dirty="0" smtClean="0">
                <a:latin typeface="Cambria" pitchFamily="18" charset="0"/>
              </a:rPr>
              <a:t>или </a:t>
            </a:r>
            <a:r>
              <a:rPr lang="ru-RU" dirty="0" err="1" smtClean="0">
                <a:latin typeface="Cambria" pitchFamily="18" charset="0"/>
              </a:rPr>
              <a:t>поглощаемго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при протекании различных физических или химических процессов.</a:t>
            </a:r>
            <a:r>
              <a:rPr lang="ru-RU" dirty="0" smtClean="0">
                <a:latin typeface="Cambria" pitchFamily="18" charset="0"/>
              </a:rPr>
              <a:t> Результат: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тепловые выходы фазовых переходов</a:t>
            </a:r>
          </a:p>
          <a:p>
            <a:pPr algn="just"/>
            <a:endParaRPr lang="ru-RU" dirty="0" smtClean="0">
              <a:latin typeface="Cambria" pitchFamily="18" charset="0"/>
            </a:endParaRPr>
          </a:p>
          <a:p>
            <a:pPr algn="just"/>
            <a:r>
              <a:rPr lang="ru-RU" b="1" dirty="0" smtClean="0">
                <a:latin typeface="Cambria" pitchFamily="18" charset="0"/>
              </a:rPr>
              <a:t>Синхротронное излучение </a:t>
            </a:r>
            <a:r>
              <a:rPr lang="ru-RU" dirty="0" smtClean="0">
                <a:latin typeface="Cambria" pitchFamily="18" charset="0"/>
              </a:rPr>
              <a:t>– параметры решетки и их изменение для объемного образца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152728"/>
            <a:ext cx="588336" cy="444624"/>
          </a:xfrm>
        </p:spPr>
        <p:txBody>
          <a:bodyPr/>
          <a:lstStyle/>
          <a:p>
            <a:fld id="{2135F2E3-932D-4DD0-B9BB-EF8AC98C1AC8}" type="slidenum">
              <a:rPr lang="ru-RU" sz="1600" smtClean="0">
                <a:solidFill>
                  <a:schemeClr val="bg1"/>
                </a:solidFill>
              </a:rPr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7524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эксперимента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08000" y="6556248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400" b="1" smtClean="0"/>
              <a:pPr/>
              <a:t>20</a:t>
            </a:fld>
            <a:endParaRPr lang="ru-RU" sz="1400" b="1" dirty="0"/>
          </a:p>
        </p:txBody>
      </p:sp>
      <p:sp>
        <p:nvSpPr>
          <p:cNvPr id="7" name="Textfeld 6"/>
          <p:cNvSpPr txBox="1"/>
          <p:nvPr/>
        </p:nvSpPr>
        <p:spPr bwMode="auto">
          <a:xfrm>
            <a:off x="8028384" y="2276872"/>
            <a:ext cx="318924" cy="2219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vert270" wrap="square" lIns="36000" tIns="36000" rIns="36000" bIns="36000">
            <a:spAutoFit/>
          </a:bodyPr>
          <a:lstStyle/>
          <a:p>
            <a:pPr>
              <a:defRPr/>
            </a:pPr>
            <a:r>
              <a:rPr lang="ru-RU" sz="1600" b="1" dirty="0" smtClean="0"/>
              <a:t>Растяжение</a:t>
            </a:r>
            <a:r>
              <a:rPr lang="de-DE" sz="1600" b="1" dirty="0" smtClean="0"/>
              <a:t> </a:t>
            </a:r>
            <a:r>
              <a:rPr lang="de-DE" sz="1600" b="1" dirty="0"/>
              <a:t>/µm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«Дифракция нейтронов 2016» 18 – 19 февраля, Гатчина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78390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273405"/>
            <a:ext cx="1403648" cy="158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Методика эксперимента</a:t>
            </a:r>
            <a:endParaRPr lang="ru-RU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280846" y="6381328"/>
            <a:ext cx="755650" cy="3905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DFC70AC-BDC4-4A8A-B87F-C39A277DFB27}" type="slidenum">
              <a:rPr lang="de-DE" altLang="de-DE" sz="1600" smtClean="0">
                <a:solidFill>
                  <a:schemeClr val="bg1"/>
                </a:solidFill>
              </a:rPr>
              <a:pPr/>
              <a:t>3</a:t>
            </a:fld>
            <a:endParaRPr lang="de-DE" altLang="de-DE" sz="1600" dirty="0" smtClean="0">
              <a:solidFill>
                <a:schemeClr val="bg1"/>
              </a:solidFill>
            </a:endParaRPr>
          </a:p>
        </p:txBody>
      </p:sp>
      <p:sp>
        <p:nvSpPr>
          <p:cNvPr id="6" name="Datumsplatzhalter 3"/>
          <p:cNvSpPr txBox="1">
            <a:spLocks/>
          </p:cNvSpPr>
          <p:nvPr/>
        </p:nvSpPr>
        <p:spPr>
          <a:xfrm>
            <a:off x="1244600" y="7100888"/>
            <a:ext cx="6478588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PLASTICITY 2016  •  07.01.2016  •  Kona</a:t>
            </a:r>
          </a:p>
        </p:txBody>
      </p:sp>
      <p:pic>
        <p:nvPicPr>
          <p:cNvPr id="10" name="Grafi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4498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251520" y="908720"/>
            <a:ext cx="6037263" cy="2447925"/>
            <a:chOff x="2580" y="2803"/>
            <a:chExt cx="3803" cy="1542"/>
          </a:xfrm>
        </p:grpSpPr>
        <p:pic>
          <p:nvPicPr>
            <p:cNvPr id="12" name="Picture 38" descr="SR_Skizz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5" y="2803"/>
              <a:ext cx="3376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2580" y="2817"/>
              <a:ext cx="2945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ru-RU" altLang="de-DE" dirty="0" smtClean="0">
                  <a:sym typeface="Symbol" pitchFamily="18" charset="2"/>
                </a:rPr>
                <a:t>Дифракционная диаграмма Дебая - </a:t>
              </a:r>
              <a:r>
                <a:rPr lang="ru-RU" altLang="de-DE" dirty="0" err="1" smtClean="0">
                  <a:sym typeface="Symbol" pitchFamily="18" charset="2"/>
                </a:rPr>
                <a:t>Шеррера</a:t>
              </a:r>
              <a:endParaRPr lang="de-DE" altLang="de-DE" dirty="0">
                <a:sym typeface="Symbol" pitchFamily="18" charset="2"/>
              </a:endParaRPr>
            </a:p>
          </p:txBody>
        </p:sp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5321" y="3689"/>
              <a:ext cx="549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de-DE" altLang="de-DE">
                  <a:sym typeface="Symbol" pitchFamily="18" charset="2"/>
                </a:rPr>
                <a:t>Sample</a:t>
              </a:r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 flipH="1">
              <a:off x="2979" y="4149"/>
              <a:ext cx="1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3330" y="4133"/>
              <a:ext cx="40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de-DE" altLang="de-DE" dirty="0">
                  <a:sym typeface="Symbol" pitchFamily="18" charset="2"/>
                </a:rPr>
                <a:t>Time</a:t>
              </a: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5676" y="3389"/>
              <a:ext cx="116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altLang="de-DE" dirty="0">
                <a:sym typeface="Symbol" pitchFamily="18" charset="2"/>
              </a:endParaRPr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5622" y="3417"/>
              <a:ext cx="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>
              <a:off x="5119" y="3694"/>
              <a:ext cx="227" cy="22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stealth" w="lg" len="lg"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 flipH="1">
              <a:off x="5633" y="3185"/>
              <a:ext cx="227" cy="22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none" w="lg" len="lg"/>
              <a:tailEnd type="stealth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5053" y="2987"/>
              <a:ext cx="133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de-DE" altLang="de-DE" dirty="0" err="1">
                  <a:sym typeface="Symbol" pitchFamily="18" charset="2"/>
                </a:rPr>
                <a:t>Uniaxial</a:t>
              </a:r>
              <a:r>
                <a:rPr lang="de-DE" altLang="de-DE" dirty="0">
                  <a:sym typeface="Symbol" pitchFamily="18" charset="2"/>
                </a:rPr>
                <a:t> </a:t>
              </a:r>
              <a:r>
                <a:rPr lang="de-DE" altLang="de-DE" dirty="0" err="1">
                  <a:sym typeface="Symbol" pitchFamily="18" charset="2"/>
                </a:rPr>
                <a:t>compression</a:t>
              </a:r>
              <a:endParaRPr lang="de-DE" altLang="de-DE" dirty="0">
                <a:sym typeface="Symbol" pitchFamily="18" charset="2"/>
              </a:endParaRPr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 flipH="1">
              <a:off x="3677" y="3776"/>
              <a:ext cx="227" cy="22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stealth" w="med" len="lg"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 flipH="1">
              <a:off x="4329" y="3141"/>
              <a:ext cx="227" cy="22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lg" len="lg"/>
              <a:tailEnd type="stealth" w="med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4272" y="3223"/>
              <a:ext cx="207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de-DE" altLang="de-DE" sz="1200" b="1">
                  <a:sym typeface="Symbol" pitchFamily="18" charset="2"/>
                </a:rPr>
                <a:t>0°</a:t>
              </a:r>
            </a:p>
          </p:txBody>
        </p:sp>
        <p:sp>
          <p:nvSpPr>
            <p:cNvPr id="25" name="Text Box 64"/>
            <p:cNvSpPr txBox="1">
              <a:spLocks noChangeArrowheads="1"/>
            </p:cNvSpPr>
            <p:nvPr/>
          </p:nvSpPr>
          <p:spPr bwMode="auto">
            <a:xfrm>
              <a:off x="4647" y="3963"/>
              <a:ext cx="120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de-DE" altLang="de-DE" dirty="0" err="1">
                  <a:solidFill>
                    <a:srgbClr val="008000"/>
                  </a:solidFill>
                  <a:sym typeface="Symbol" pitchFamily="18" charset="2"/>
                </a:rPr>
                <a:t>Load</a:t>
              </a:r>
              <a:r>
                <a:rPr lang="de-DE" altLang="de-DE" dirty="0">
                  <a:solidFill>
                    <a:srgbClr val="008000"/>
                  </a:solidFill>
                  <a:sym typeface="Symbol" pitchFamily="18" charset="2"/>
                </a:rPr>
                <a:t> </a:t>
              </a:r>
              <a:r>
                <a:rPr lang="de-DE" altLang="de-DE" dirty="0" err="1">
                  <a:solidFill>
                    <a:srgbClr val="008000"/>
                  </a:solidFill>
                  <a:sym typeface="Symbol" pitchFamily="18" charset="2"/>
                </a:rPr>
                <a:t>direction</a:t>
              </a:r>
              <a:r>
                <a:rPr lang="de-DE" altLang="de-DE" dirty="0">
                  <a:solidFill>
                    <a:srgbClr val="008000"/>
                  </a:solidFill>
                  <a:sym typeface="Symbol" pitchFamily="18" charset="2"/>
                </a:rPr>
                <a:t> (LD)</a:t>
              </a:r>
            </a:p>
          </p:txBody>
        </p:sp>
      </p:grp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012160" y="2348880"/>
            <a:ext cx="1980728" cy="397493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1042988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tabLst>
                <a:tab pos="306388" algn="l"/>
              </a:tabLst>
            </a:pPr>
            <a:r>
              <a:rPr lang="ru-RU" altLang="de-DE" sz="1800" b="1" dirty="0" smtClean="0"/>
              <a:t>Жесткое рентгеновское излучение</a:t>
            </a:r>
            <a:endParaRPr lang="en-US" altLang="de-DE" sz="1300" dirty="0"/>
          </a:p>
          <a:p>
            <a:pPr algn="l" defTabSz="1042988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tabLst>
                <a:tab pos="306388" algn="l"/>
              </a:tabLst>
            </a:pPr>
            <a:r>
              <a:rPr lang="de-DE" altLang="de-DE" dirty="0"/>
              <a:t>•	</a:t>
            </a:r>
            <a:r>
              <a:rPr lang="ru-RU" altLang="de-DE" dirty="0" smtClean="0"/>
              <a:t>Энергия фотонов</a:t>
            </a:r>
            <a:r>
              <a:rPr lang="de-DE" altLang="de-DE" dirty="0" smtClean="0"/>
              <a:t>: </a:t>
            </a:r>
            <a:r>
              <a:rPr lang="de-DE" altLang="de-DE" dirty="0"/>
              <a:t>100 </a:t>
            </a:r>
            <a:r>
              <a:rPr lang="de-DE" altLang="de-DE" dirty="0" err="1"/>
              <a:t>keV</a:t>
            </a:r>
            <a:r>
              <a:rPr lang="de-DE" altLang="de-DE" dirty="0"/>
              <a:t> (</a:t>
            </a:r>
            <a:r>
              <a:rPr lang="el-GR" altLang="de-DE" dirty="0"/>
              <a:t>λ</a:t>
            </a:r>
            <a:r>
              <a:rPr lang="de-DE" altLang="de-DE" dirty="0"/>
              <a:t> = 0.124 Å).</a:t>
            </a:r>
            <a:br>
              <a:rPr lang="de-DE" altLang="de-DE" dirty="0"/>
            </a:br>
            <a:r>
              <a:rPr lang="de-DE" altLang="de-DE" dirty="0"/>
              <a:t>•	</a:t>
            </a:r>
            <a:r>
              <a:rPr lang="ru-RU" altLang="de-DE" dirty="0" smtClean="0"/>
              <a:t>Сечение пучка</a:t>
            </a:r>
            <a:r>
              <a:rPr lang="de-DE" altLang="de-DE" dirty="0" smtClean="0"/>
              <a:t>: </a:t>
            </a:r>
            <a:r>
              <a:rPr lang="de-DE" altLang="de-DE" dirty="0"/>
              <a:t>1 mm x 1 mm.</a:t>
            </a:r>
            <a:br>
              <a:rPr lang="de-DE" altLang="de-DE" dirty="0"/>
            </a:br>
            <a:r>
              <a:rPr lang="de-DE" altLang="de-DE" dirty="0"/>
              <a:t>•	</a:t>
            </a:r>
            <a:r>
              <a:rPr lang="en-US" altLang="de-DE" dirty="0" smtClean="0"/>
              <a:t>2D-</a:t>
            </a:r>
            <a:r>
              <a:rPr lang="ru-RU" altLang="de-DE" dirty="0" smtClean="0"/>
              <a:t>детекторы с частотой кадров до </a:t>
            </a:r>
            <a:r>
              <a:rPr lang="en-US" altLang="de-DE" dirty="0" smtClean="0"/>
              <a:t>10 </a:t>
            </a:r>
            <a:r>
              <a:rPr lang="en-US" altLang="de-DE" dirty="0"/>
              <a:t>Hz.</a:t>
            </a:r>
            <a:endParaRPr lang="de-DE" altLang="de-DE" baseline="30000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-3780928" y="191683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64704"/>
            <a:ext cx="3744416" cy="585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1520" y="2132856"/>
            <a:ext cx="4680520" cy="461664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42988">
              <a:lnSpc>
                <a:spcPct val="125000"/>
              </a:lnSpc>
              <a:spcBef>
                <a:spcPct val="30000"/>
              </a:spcBef>
              <a:spcAft>
                <a:spcPct val="30000"/>
              </a:spcAft>
              <a:tabLst>
                <a:tab pos="306388" algn="l"/>
              </a:tabLst>
            </a:pPr>
            <a:r>
              <a:rPr lang="de-DE" altLang="de-DE" sz="2000" dirty="0" smtClean="0"/>
              <a:t>•</a:t>
            </a:r>
            <a:r>
              <a:rPr lang="de-DE" altLang="de-DE" sz="2000" dirty="0"/>
              <a:t>	</a:t>
            </a:r>
            <a:r>
              <a:rPr lang="ru-RU" altLang="de-DE" sz="2000" dirty="0" smtClean="0"/>
              <a:t>Размер образца</a:t>
            </a:r>
            <a:r>
              <a:rPr lang="de-DE" altLang="de-DE" sz="2000" dirty="0" smtClean="0"/>
              <a:t>: </a:t>
            </a:r>
            <a:r>
              <a:rPr lang="de-DE" altLang="de-DE" sz="2000" dirty="0"/>
              <a:t>ø = 4-5 mm; l = 10 mm</a:t>
            </a:r>
            <a:br>
              <a:rPr lang="de-DE" altLang="de-DE" sz="2000" dirty="0"/>
            </a:br>
            <a:r>
              <a:rPr lang="de-DE" altLang="de-DE" sz="2000" dirty="0"/>
              <a:t>•	</a:t>
            </a:r>
            <a:r>
              <a:rPr lang="ru-RU" altLang="de-DE" sz="2000" dirty="0" smtClean="0"/>
              <a:t>Нагрев   катушкой индуктивности до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>1500 °</a:t>
            </a:r>
            <a:r>
              <a:rPr lang="de-DE" altLang="de-DE" sz="2000" dirty="0" smtClean="0"/>
              <a:t>C</a:t>
            </a:r>
            <a:r>
              <a:rPr lang="ru-RU" altLang="de-DE" sz="2000" dirty="0" smtClean="0"/>
              <a:t> со скоростями до </a:t>
            </a:r>
            <a:r>
              <a:rPr lang="ru-RU" altLang="de-DE" sz="2000" dirty="0" smtClean="0"/>
              <a:t>100</a:t>
            </a:r>
            <a:r>
              <a:rPr lang="de-DE" altLang="de-DE" sz="2000" dirty="0" smtClean="0"/>
              <a:t>°</a:t>
            </a:r>
            <a:r>
              <a:rPr lang="ru-RU" altLang="de-DE" sz="2000" dirty="0" smtClean="0"/>
              <a:t> </a:t>
            </a:r>
            <a:r>
              <a:rPr lang="ru-RU" altLang="de-DE" sz="2000" dirty="0" smtClean="0"/>
              <a:t>в минуту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•	</a:t>
            </a:r>
            <a:r>
              <a:rPr lang="ru-RU" altLang="de-DE" sz="2000" dirty="0" smtClean="0"/>
              <a:t>Закалка газом (обычно </a:t>
            </a:r>
            <a:r>
              <a:rPr lang="de-DE" altLang="de-DE" sz="2000" dirty="0" smtClean="0"/>
              <a:t>Ar)</a:t>
            </a:r>
            <a:r>
              <a:rPr lang="ru-RU" altLang="de-DE" sz="2000" dirty="0" smtClean="0"/>
              <a:t> со скоростью до 100</a:t>
            </a:r>
            <a:r>
              <a:rPr lang="de-DE" altLang="de-DE" sz="2000" dirty="0" smtClean="0"/>
              <a:t> °C</a:t>
            </a:r>
            <a:r>
              <a:rPr lang="ru-RU" altLang="de-DE" sz="2000" dirty="0" smtClean="0"/>
              <a:t> в сек.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•	</a:t>
            </a:r>
            <a:r>
              <a:rPr lang="ru-RU" altLang="de-DE" sz="2000" dirty="0" smtClean="0"/>
              <a:t>Деформация</a:t>
            </a:r>
            <a:r>
              <a:rPr lang="en-US" altLang="de-DE" sz="2000" dirty="0" smtClean="0"/>
              <a:t> </a:t>
            </a:r>
            <a:r>
              <a:rPr lang="ru-RU" altLang="de-DE" sz="2000" dirty="0" smtClean="0"/>
              <a:t>до остаточной длины </a:t>
            </a:r>
            <a:r>
              <a:rPr lang="en-US" altLang="de-DE" sz="2000" dirty="0" smtClean="0"/>
              <a:t>3</a:t>
            </a:r>
            <a:r>
              <a:rPr lang="ru-RU" altLang="de-DE" sz="2000" dirty="0" smtClean="0"/>
              <a:t>мм со скоростью</a:t>
            </a:r>
            <a:r>
              <a:rPr lang="en-US" altLang="de-DE" sz="2000" dirty="0" smtClean="0"/>
              <a:t> </a:t>
            </a:r>
            <a:r>
              <a:rPr lang="en-US" altLang="de-DE" sz="2000" dirty="0"/>
              <a:t>0,01-125 </a:t>
            </a:r>
            <a:r>
              <a:rPr lang="ru-RU" altLang="de-DE" sz="2000" dirty="0" smtClean="0"/>
              <a:t>мм/сек </a:t>
            </a:r>
            <a:r>
              <a:rPr lang="ru-RU" altLang="de-DE" sz="2000" dirty="0" smtClean="0"/>
              <a:t>и </a:t>
            </a:r>
            <a:r>
              <a:rPr lang="ru-RU" altLang="de-DE" sz="2000" dirty="0" smtClean="0"/>
              <a:t>максимальным усилием</a:t>
            </a:r>
            <a:r>
              <a:rPr lang="en-US" altLang="de-DE" sz="2000" dirty="0" smtClean="0"/>
              <a:t> </a:t>
            </a:r>
            <a:r>
              <a:rPr lang="en-US" altLang="de-DE" sz="2000" dirty="0" smtClean="0"/>
              <a:t>2</a:t>
            </a:r>
            <a:r>
              <a:rPr lang="ru-RU" altLang="de-DE" sz="2000" dirty="0" smtClean="0"/>
              <a:t>0</a:t>
            </a:r>
            <a:r>
              <a:rPr lang="en-US" altLang="de-DE" sz="2000" dirty="0" smtClean="0"/>
              <a:t> k</a:t>
            </a:r>
            <a:r>
              <a:rPr lang="ru-RU" altLang="de-DE" sz="2000" dirty="0" smtClean="0"/>
              <a:t>Н</a:t>
            </a:r>
            <a:r>
              <a:rPr lang="en-US" altLang="de-DE" sz="2000" dirty="0" smtClean="0"/>
              <a:t>.</a:t>
            </a:r>
            <a:r>
              <a:rPr lang="en-US" altLang="de-DE" sz="2000" dirty="0"/>
              <a:t/>
            </a:r>
            <a:br>
              <a:rPr lang="en-US" altLang="de-DE" sz="2000" dirty="0"/>
            </a:br>
            <a:r>
              <a:rPr lang="en-US" altLang="de-DE" sz="2000" dirty="0"/>
              <a:t>•	</a:t>
            </a:r>
            <a:r>
              <a:rPr lang="ru-RU" altLang="de-DE" sz="2000" dirty="0" smtClean="0"/>
              <a:t>Разрешение</a:t>
            </a:r>
            <a:r>
              <a:rPr lang="en-US" altLang="de-DE" sz="2000" dirty="0" smtClean="0"/>
              <a:t>:</a:t>
            </a:r>
            <a:r>
              <a:rPr lang="ru-RU" altLang="de-DE" sz="2000" dirty="0" smtClean="0"/>
              <a:t>  </a:t>
            </a:r>
            <a:r>
              <a:rPr lang="en-US" altLang="de-DE" sz="2000" dirty="0" err="1" smtClean="0"/>
              <a:t>Δl</a:t>
            </a:r>
            <a:r>
              <a:rPr lang="en-US" altLang="de-DE" sz="2000" dirty="0" smtClean="0"/>
              <a:t> </a:t>
            </a:r>
            <a:r>
              <a:rPr lang="en-US" altLang="de-DE" sz="2000" dirty="0"/>
              <a:t>= 50 </a:t>
            </a:r>
            <a:r>
              <a:rPr lang="ru-RU" altLang="de-DE" sz="2000" dirty="0" smtClean="0"/>
              <a:t>нм</a:t>
            </a:r>
            <a:r>
              <a:rPr lang="en-US" altLang="de-DE" sz="2000" dirty="0" smtClean="0"/>
              <a:t>; </a:t>
            </a:r>
            <a:r>
              <a:rPr lang="en-US" altLang="de-DE" sz="2000" dirty="0"/>
              <a:t>ΔT = 0.05 °C; </a:t>
            </a:r>
            <a:r>
              <a:rPr lang="en-US" altLang="de-DE" sz="2000" dirty="0" err="1"/>
              <a:t>Δt</a:t>
            </a:r>
            <a:r>
              <a:rPr lang="en-US" altLang="de-DE" sz="2000" dirty="0"/>
              <a:t> = 10 µs.</a:t>
            </a:r>
            <a:endParaRPr lang="de-DE" altLang="de-DE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092280" cy="227687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Дилатометр </a:t>
            </a:r>
            <a:r>
              <a:rPr lang="de-DE" sz="3200" dirty="0" smtClean="0"/>
              <a:t>DIL 805</a:t>
            </a:r>
            <a:r>
              <a:rPr lang="ru-RU" sz="3200" dirty="0" smtClean="0"/>
              <a:t> </a:t>
            </a:r>
            <a:r>
              <a:rPr lang="en-US" sz="3200" dirty="0" smtClean="0"/>
              <a:t>A</a:t>
            </a:r>
            <a:r>
              <a:rPr lang="de-DE" sz="3200" dirty="0" smtClean="0"/>
              <a:t>/D </a:t>
            </a:r>
            <a:r>
              <a:rPr lang="ru-RU" sz="3200" dirty="0" smtClean="0"/>
              <a:t>для закалки и деформации </a:t>
            </a:r>
            <a:r>
              <a:rPr lang="de-DE" altLang="de-DE" sz="3200" dirty="0" smtClean="0"/>
              <a:t>(</a:t>
            </a:r>
            <a:r>
              <a:rPr lang="de-DE" altLang="de-DE" sz="3200" dirty="0" smtClean="0"/>
              <a:t>TA Instruments, </a:t>
            </a:r>
            <a:r>
              <a:rPr lang="de-DE" altLang="de-DE" sz="3200" dirty="0" err="1" smtClean="0"/>
              <a:t>Hüllhorst</a:t>
            </a:r>
            <a:r>
              <a:rPr lang="de-DE" altLang="de-DE" sz="3200" dirty="0" smtClean="0"/>
              <a:t>, Germany</a:t>
            </a:r>
            <a:r>
              <a:rPr lang="de-DE" altLang="de-DE" sz="3600" dirty="0" smtClean="0"/>
              <a:t>)</a:t>
            </a: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60432" y="6525344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400" smtClean="0">
                <a:solidFill>
                  <a:schemeClr val="bg1"/>
                </a:solidFill>
              </a:rPr>
              <a:pPr/>
              <a:t>4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dirty="0" smtClean="0"/>
              <a:t>Исследуемые материалы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48160" y="6556248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le 7"/>
          <p:cNvGraphicFramePr>
            <a:graphicFrameLocks noGrp="1"/>
          </p:cNvGraphicFramePr>
          <p:nvPr/>
        </p:nvGraphicFramePr>
        <p:xfrm>
          <a:off x="251521" y="1628800"/>
          <a:ext cx="8712966" cy="3598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201"/>
                <a:gridCol w="1896604"/>
                <a:gridCol w="1251511"/>
                <a:gridCol w="1049550"/>
                <a:gridCol w="1049550"/>
                <a:gridCol w="1049550"/>
              </a:tblGrid>
              <a:tr h="357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de-D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2014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2013</a:t>
                      </a:r>
                      <a:endParaRPr lang="de-DE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2012</a:t>
                      </a:r>
                      <a:endParaRPr lang="de-DE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2011</a:t>
                      </a:r>
                      <a:endParaRPr lang="de-DE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</a:tr>
              <a:tr h="379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Всего экспериментов</a:t>
                      </a:r>
                      <a:endParaRPr lang="de-DE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2007" marR="72007" marT="36003" marB="360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+mn-lt"/>
                          <a:ea typeface="Calibri"/>
                        </a:rPr>
                        <a:t>13</a:t>
                      </a:r>
                      <a:endParaRPr lang="de-DE" sz="18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36003" marB="360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 </a:t>
                      </a:r>
                      <a:r>
                        <a:rPr lang="de-DE" sz="1800" b="1" dirty="0" smtClean="0">
                          <a:effectLst/>
                        </a:rPr>
                        <a:t>14</a:t>
                      </a:r>
                      <a:endParaRPr lang="de-DE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2007" marR="72007" marT="36003" marB="360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</a:rPr>
                        <a:t>7</a:t>
                      </a:r>
                      <a:endParaRPr lang="de-DE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2007" marR="72007" marT="36003" marB="360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</a:rPr>
                        <a:t>8</a:t>
                      </a:r>
                      <a:endParaRPr lang="de-DE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2007" marR="72007" marT="36003" marB="360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</a:rPr>
                        <a:t>4</a:t>
                      </a:r>
                      <a:endParaRPr lang="de-DE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72007" marR="72007" marT="36003" marB="36003" anchor="ctr"/>
                </a:tc>
              </a:tr>
              <a:tr h="357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</a:tabLst>
                      </a:pP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Сплавы</a:t>
                      </a:r>
                      <a:endParaRPr lang="de-DE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</a:tr>
              <a:tr h="33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err="1" smtClean="0">
                          <a:effectLst/>
                          <a:latin typeface="+mn-lt"/>
                        </a:rPr>
                        <a:t>TiAl</a:t>
                      </a:r>
                      <a:r>
                        <a:rPr lang="de-DE" sz="1800" b="0" dirty="0" smtClean="0">
                          <a:effectLst/>
                          <a:latin typeface="+mn-lt"/>
                        </a:rPr>
                        <a:t> </a:t>
                      </a:r>
                      <a:endParaRPr lang="de-DE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3 (1)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6 (5)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4 (2)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</a:tr>
              <a:tr h="463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effectLst/>
                          <a:latin typeface="+mn-lt"/>
                          <a:ea typeface="Calibri"/>
                        </a:rPr>
                        <a:t>Mg</a:t>
                      </a:r>
                      <a:endParaRPr lang="de-DE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6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</a:tr>
              <a:tr h="33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effectLst/>
                          <a:latin typeface="+mn-lt"/>
                        </a:rPr>
                        <a:t>Co-Basis </a:t>
                      </a:r>
                      <a:endParaRPr lang="de-DE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1 (1)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2 (1)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</a:tr>
              <a:tr h="33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err="1" smtClean="0">
                          <a:effectLst/>
                          <a:latin typeface="+mn-lt"/>
                        </a:rPr>
                        <a:t>Ti</a:t>
                      </a:r>
                      <a:endParaRPr lang="de-DE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</a:tr>
              <a:tr h="33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smtClean="0">
                          <a:effectLst/>
                          <a:latin typeface="+mn-lt"/>
                          <a:ea typeface="Calibri"/>
                        </a:rPr>
                        <a:t>Stahl</a:t>
                      </a:r>
                      <a:endParaRPr lang="de-DE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</a:tr>
              <a:tr h="33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dirty="0" err="1" smtClean="0">
                          <a:effectLst/>
                          <a:latin typeface="+mn-lt"/>
                        </a:rPr>
                        <a:t>NiTi</a:t>
                      </a:r>
                      <a:endParaRPr lang="de-DE" sz="18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72007" marR="72007" marT="18001" marB="1800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859216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Т</a:t>
            </a:r>
            <a:r>
              <a:rPr lang="en-US" dirty="0" err="1" smtClean="0"/>
              <a:t>I</a:t>
            </a:r>
            <a:r>
              <a:rPr lang="de-DE" dirty="0" smtClean="0"/>
              <a:t>Al</a:t>
            </a:r>
            <a:r>
              <a:rPr lang="en-US" dirty="0" smtClean="0"/>
              <a:t> </a:t>
            </a:r>
            <a:r>
              <a:rPr lang="ru-RU" dirty="0" smtClean="0"/>
              <a:t>сплавы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016" y="5589240"/>
            <a:ext cx="6948264" cy="2005683"/>
          </a:xfrm>
        </p:spPr>
        <p:txBody>
          <a:bodyPr/>
          <a:lstStyle/>
          <a:p>
            <a:r>
              <a:rPr lang="ru-RU" sz="2800" dirty="0" smtClean="0"/>
              <a:t>Плотность 4г/куб.см</a:t>
            </a:r>
          </a:p>
          <a:p>
            <a:r>
              <a:rPr lang="ru-RU" sz="2800" dirty="0" smtClean="0"/>
              <a:t>Устойчивость к окислению и коррозии</a:t>
            </a:r>
          </a:p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48160" y="6584776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Grafik 8"/>
          <p:cNvPicPr>
            <a:picLocks noChangeAspect="1"/>
          </p:cNvPicPr>
          <p:nvPr/>
        </p:nvPicPr>
        <p:blipFill>
          <a:blip r:embed="rId2" cstate="print"/>
          <a:srcRect r="12750" b="3746"/>
          <a:stretch>
            <a:fillRect/>
          </a:stretch>
        </p:blipFill>
        <p:spPr bwMode="auto">
          <a:xfrm>
            <a:off x="5022081" y="864518"/>
            <a:ext cx="1028700" cy="318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Grafi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23068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7"/>
          <p:cNvSpPr/>
          <p:nvPr/>
        </p:nvSpPr>
        <p:spPr>
          <a:xfrm rot="16200000">
            <a:off x="3927500" y="1855912"/>
            <a:ext cx="3236912" cy="1193800"/>
          </a:xfrm>
          <a:prstGeom prst="rect">
            <a:avLst/>
          </a:prstGeom>
          <a:noFill/>
          <a:ln>
            <a:solidFill>
              <a:srgbClr val="00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7" name="Rechteck 11"/>
          <p:cNvSpPr/>
          <p:nvPr/>
        </p:nvSpPr>
        <p:spPr>
          <a:xfrm>
            <a:off x="4356919" y="2818731"/>
            <a:ext cx="171450" cy="246062"/>
          </a:xfrm>
          <a:prstGeom prst="rect">
            <a:avLst/>
          </a:prstGeom>
          <a:noFill/>
          <a:ln>
            <a:solidFill>
              <a:srgbClr val="00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cxnSp>
        <p:nvCxnSpPr>
          <p:cNvPr id="8" name="Gerade Verbindung 27"/>
          <p:cNvCxnSpPr>
            <a:cxnSpLocks noChangeShapeType="1"/>
          </p:cNvCxnSpPr>
          <p:nvPr/>
        </p:nvCxnSpPr>
        <p:spPr bwMode="auto">
          <a:xfrm flipH="1">
            <a:off x="4356919" y="834356"/>
            <a:ext cx="592137" cy="1984375"/>
          </a:xfrm>
          <a:prstGeom prst="line">
            <a:avLst/>
          </a:prstGeom>
          <a:noFill/>
          <a:ln w="6350" algn="ctr">
            <a:solidFill>
              <a:srgbClr val="0098D4"/>
            </a:solidFill>
            <a:round/>
            <a:headEnd/>
            <a:tailEnd/>
          </a:ln>
        </p:spPr>
      </p:cxnSp>
      <p:cxnSp>
        <p:nvCxnSpPr>
          <p:cNvPr id="9" name="Gerade Verbindung 29"/>
          <p:cNvCxnSpPr>
            <a:cxnSpLocks noChangeShapeType="1"/>
          </p:cNvCxnSpPr>
          <p:nvPr/>
        </p:nvCxnSpPr>
        <p:spPr bwMode="auto">
          <a:xfrm flipH="1" flipV="1">
            <a:off x="4356919" y="3064793"/>
            <a:ext cx="592137" cy="1006475"/>
          </a:xfrm>
          <a:prstGeom prst="line">
            <a:avLst/>
          </a:prstGeom>
          <a:noFill/>
          <a:ln w="6350" algn="ctr">
            <a:solidFill>
              <a:srgbClr val="0098D4"/>
            </a:solidFill>
            <a:round/>
            <a:headEnd/>
            <a:tailEnd/>
          </a:ln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7504" y="5049168"/>
            <a:ext cx="6417789" cy="382324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lIns="61598" tIns="52153" rIns="61598" bIns="52153">
            <a:spAutoFit/>
          </a:bodyPr>
          <a:lstStyle/>
          <a:p>
            <a:pPr algn="l" defTabSz="1042988" eaLnBrk="0" hangingPunct="0">
              <a:lnSpc>
                <a:spcPct val="100000"/>
              </a:lnSpc>
              <a:spcBef>
                <a:spcPct val="40000"/>
              </a:spcBef>
              <a:buFontTx/>
              <a:buNone/>
            </a:pPr>
            <a:r>
              <a:rPr lang="de-DE" altLang="de-DE" dirty="0"/>
              <a:t>Low </a:t>
            </a:r>
            <a:r>
              <a:rPr lang="de-DE" altLang="de-DE" dirty="0" err="1"/>
              <a:t>pressure</a:t>
            </a:r>
            <a:r>
              <a:rPr lang="de-DE" altLang="de-DE" dirty="0"/>
              <a:t> </a:t>
            </a:r>
            <a:r>
              <a:rPr lang="de-DE" altLang="de-DE" dirty="0" err="1"/>
              <a:t>turbine</a:t>
            </a:r>
            <a:r>
              <a:rPr lang="de-DE" altLang="de-DE" dirty="0"/>
              <a:t> blades / last </a:t>
            </a:r>
            <a:r>
              <a:rPr lang="de-DE" altLang="de-DE" dirty="0" err="1"/>
              <a:t>stages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GEnx</a:t>
            </a:r>
            <a:r>
              <a:rPr lang="de-DE" altLang="de-DE" dirty="0"/>
              <a:t> </a:t>
            </a:r>
            <a:r>
              <a:rPr lang="de-DE" altLang="de-DE" dirty="0" err="1"/>
              <a:t>engine</a:t>
            </a:r>
            <a:endParaRPr lang="de-DE" altLang="de-DE" dirty="0"/>
          </a:p>
        </p:txBody>
      </p:sp>
      <p:pic>
        <p:nvPicPr>
          <p:cNvPr id="11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691" y="3883537"/>
            <a:ext cx="1615701" cy="2142809"/>
          </a:xfrm>
          <a:prstGeom prst="rect">
            <a:avLst/>
          </a:prstGeom>
        </p:spPr>
      </p:pic>
      <p:pic>
        <p:nvPicPr>
          <p:cNvPr id="12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060848"/>
            <a:ext cx="1582350" cy="1877564"/>
          </a:xfrm>
          <a:prstGeom prst="rect">
            <a:avLst/>
          </a:prstGeom>
        </p:spPr>
      </p:pic>
      <p:pic>
        <p:nvPicPr>
          <p:cNvPr id="13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04664"/>
            <a:ext cx="1512168" cy="1247682"/>
          </a:xfrm>
          <a:prstGeom prst="rect">
            <a:avLst/>
          </a:prstGeom>
        </p:spPr>
      </p:pic>
      <p:sp>
        <p:nvSpPr>
          <p:cNvPr id="14" name="Textfeld 12"/>
          <p:cNvSpPr txBox="1"/>
          <p:nvPr/>
        </p:nvSpPr>
        <p:spPr>
          <a:xfrm>
            <a:off x="6984809" y="1700808"/>
            <a:ext cx="834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ß</a:t>
            </a:r>
            <a:r>
              <a:rPr lang="ru-RU" sz="1600" dirty="0" smtClean="0"/>
              <a:t>о</a:t>
            </a:r>
            <a:r>
              <a:rPr lang="de-DE" sz="1600" dirty="0" smtClean="0"/>
              <a:t>-</a:t>
            </a:r>
            <a:r>
              <a:rPr lang="de-DE" sz="1600" dirty="0" err="1" smtClean="0"/>
              <a:t>TiAl</a:t>
            </a:r>
            <a:endParaRPr lang="de-DE" sz="1600" dirty="0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043608" y="2996952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Недавние исследования </a:t>
            </a:r>
            <a:r>
              <a:rPr lang="de-DE" dirty="0" err="1" smtClean="0"/>
              <a:t>Ti</a:t>
            </a:r>
            <a:r>
              <a:rPr lang="de-DE" dirty="0" smtClean="0"/>
              <a:t>-Al </a:t>
            </a:r>
            <a:r>
              <a:rPr lang="ru-RU" dirty="0" smtClean="0"/>
              <a:t>сплавов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7239000" cy="1603560"/>
          </a:xfrm>
        </p:spPr>
        <p:txBody>
          <a:bodyPr>
            <a:normAutofit/>
          </a:bodyPr>
          <a:lstStyle/>
          <a:p>
            <a:r>
              <a:rPr lang="de-DE" dirty="0" smtClean="0"/>
              <a:t>In-situ </a:t>
            </a:r>
            <a:r>
              <a:rPr lang="de-DE" dirty="0" err="1" smtClean="0"/>
              <a:t>Hight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Diffraction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Hot-</a:t>
            </a:r>
            <a:r>
              <a:rPr lang="de-DE" dirty="0" err="1" smtClean="0"/>
              <a:t>forming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Multiphase </a:t>
            </a:r>
            <a:r>
              <a:rPr lang="de-DE" dirty="0" err="1" smtClean="0"/>
              <a:t>TiAl</a:t>
            </a:r>
            <a:r>
              <a:rPr lang="de-DE" dirty="0" smtClean="0"/>
              <a:t> </a:t>
            </a:r>
            <a:r>
              <a:rPr lang="de-DE" dirty="0" err="1" smtClean="0"/>
              <a:t>alloy</a:t>
            </a:r>
            <a:r>
              <a:rPr lang="de-DE" dirty="0" smtClean="0"/>
              <a:t>. A. Stark, M. Rackel </a:t>
            </a:r>
            <a:r>
              <a:rPr lang="de-DE" dirty="0" err="1" smtClean="0"/>
              <a:t>at</a:t>
            </a:r>
            <a:r>
              <a:rPr lang="de-DE" dirty="0" smtClean="0"/>
              <a:t> al. </a:t>
            </a:r>
            <a:r>
              <a:rPr lang="de-DE" i="1" dirty="0" err="1" smtClean="0"/>
              <a:t>Metals</a:t>
            </a:r>
            <a:r>
              <a:rPr lang="de-DE" dirty="0" smtClean="0"/>
              <a:t> 2015, 5 </a:t>
            </a:r>
            <a:endParaRPr lang="ru-RU" dirty="0"/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>
          <a:xfrm>
            <a:off x="8376152" y="6525344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7</a:t>
            </a:fld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683568" y="3925689"/>
            <a:ext cx="5532437" cy="2527300"/>
            <a:chOff x="301" y="1001"/>
            <a:chExt cx="3485" cy="1592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852" y="1187"/>
              <a:ext cx="720" cy="122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1042988"/>
              <a:r>
                <a:rPr lang="de-DE" altLang="de-DE" b="1" dirty="0" err="1"/>
                <a:t>Isothermal</a:t>
              </a:r>
              <a:endParaRPr lang="de-DE" altLang="de-DE" b="1" dirty="0"/>
            </a:p>
            <a:p>
              <a:pPr defTabSz="1042988"/>
              <a:r>
                <a:rPr lang="de-DE" altLang="de-DE" b="1" dirty="0" err="1"/>
                <a:t>holding</a:t>
              </a:r>
              <a:endParaRPr lang="de-DE" altLang="de-DE" b="1" dirty="0"/>
            </a:p>
            <a:p>
              <a:pPr defTabSz="1042988"/>
              <a:r>
                <a:rPr lang="de-DE" altLang="de-DE" dirty="0"/>
                <a:t>1100°C</a:t>
              </a:r>
            </a:p>
            <a:p>
              <a:pPr defTabSz="1042988"/>
              <a:r>
                <a:rPr lang="de-DE" altLang="de-DE" dirty="0" smtClean="0"/>
                <a:t>1</a:t>
              </a:r>
              <a:r>
                <a:rPr lang="ru-RU" altLang="de-DE" dirty="0" smtClean="0"/>
                <a:t>150</a:t>
              </a:r>
              <a:r>
                <a:rPr lang="de-DE" altLang="de-DE" dirty="0" smtClean="0"/>
                <a:t>°C</a:t>
              </a:r>
              <a:endParaRPr lang="ru-RU" altLang="de-DE" dirty="0" smtClean="0"/>
            </a:p>
            <a:p>
              <a:pPr defTabSz="1042988"/>
              <a:r>
                <a:rPr lang="ru-RU" altLang="de-DE" dirty="0" smtClean="0"/>
                <a:t>…</a:t>
              </a:r>
              <a:endParaRPr lang="de-DE" altLang="de-DE" dirty="0"/>
            </a:p>
            <a:p>
              <a:pPr defTabSz="1042988"/>
              <a:r>
                <a:rPr lang="de-DE" altLang="de-DE" dirty="0" smtClean="0"/>
                <a:t>13</a:t>
              </a:r>
              <a:r>
                <a:rPr lang="ru-RU" altLang="de-DE" dirty="0" smtClean="0"/>
                <a:t>0</a:t>
              </a:r>
              <a:r>
                <a:rPr lang="de-DE" altLang="de-DE" dirty="0" smtClean="0"/>
                <a:t>0°C</a:t>
              </a:r>
              <a:r>
                <a:rPr lang="de-DE" altLang="de-DE" b="1" dirty="0"/>
                <a:t/>
              </a:r>
              <a:br>
                <a:rPr lang="de-DE" altLang="de-DE" b="1" dirty="0"/>
              </a:br>
              <a:r>
                <a:rPr lang="de-DE" altLang="de-DE" b="1" dirty="0"/>
                <a:t>~ </a:t>
              </a:r>
              <a:r>
                <a:rPr lang="ru-RU" altLang="de-DE" dirty="0" smtClean="0"/>
                <a:t>3</a:t>
              </a:r>
              <a:r>
                <a:rPr lang="de-DE" altLang="de-DE" dirty="0" smtClean="0"/>
                <a:t>0 </a:t>
              </a:r>
              <a:r>
                <a:rPr lang="de-DE" altLang="de-DE" dirty="0"/>
                <a:t>min</a:t>
              </a:r>
            </a:p>
          </p:txBody>
        </p:sp>
        <p:grpSp>
          <p:nvGrpSpPr>
            <p:cNvPr id="7" name="Group 5"/>
            <p:cNvGrpSpPr>
              <a:grpSpLocks noChangeAspect="1"/>
            </p:cNvGrpSpPr>
            <p:nvPr/>
          </p:nvGrpSpPr>
          <p:grpSpPr bwMode="auto">
            <a:xfrm>
              <a:off x="575" y="1085"/>
              <a:ext cx="2965" cy="1224"/>
              <a:chOff x="1541" y="1133"/>
              <a:chExt cx="2471" cy="1020"/>
            </a:xfrm>
          </p:grpSpPr>
          <p:sp>
            <p:nvSpPr>
              <p:cNvPr id="16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1541" y="1246"/>
                <a:ext cx="907" cy="9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17" name="Line 7"/>
              <p:cNvSpPr>
                <a:spLocks noChangeAspect="1" noChangeShapeType="1"/>
              </p:cNvSpPr>
              <p:nvPr/>
            </p:nvSpPr>
            <p:spPr bwMode="auto">
              <a:xfrm>
                <a:off x="2448" y="1246"/>
                <a:ext cx="9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18" name="Line 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99" y="1246"/>
                <a:ext cx="113" cy="9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grpSp>
            <p:nvGrpSpPr>
              <p:cNvPr id="19" name="Group 9"/>
              <p:cNvGrpSpPr>
                <a:grpSpLocks noChangeAspect="1"/>
              </p:cNvGrpSpPr>
              <p:nvPr/>
            </p:nvGrpSpPr>
            <p:grpSpPr bwMode="auto">
              <a:xfrm>
                <a:off x="3355" y="1133"/>
                <a:ext cx="544" cy="227"/>
                <a:chOff x="3355" y="1133"/>
                <a:chExt cx="544" cy="227"/>
              </a:xfrm>
            </p:grpSpPr>
            <p:sp>
              <p:nvSpPr>
                <p:cNvPr id="20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3400" y="1133"/>
                  <a:ext cx="45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21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3491" y="1133"/>
                  <a:ext cx="45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22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3581" y="1133"/>
                  <a:ext cx="45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23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3672" y="1133"/>
                  <a:ext cx="45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24" name="Line 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45" y="1133"/>
                  <a:ext cx="45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25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36" y="1133"/>
                  <a:ext cx="45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26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27" y="1133"/>
                  <a:ext cx="45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27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17" y="1133"/>
                  <a:ext cx="45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28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377" y="1133"/>
                  <a:ext cx="2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29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3853" y="1133"/>
                  <a:ext cx="2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30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3763" y="1133"/>
                  <a:ext cx="45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31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08" y="1133"/>
                  <a:ext cx="45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32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3876" y="1246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  <p:sp>
              <p:nvSpPr>
                <p:cNvPr id="33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3355" y="1246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 rot="18900000">
              <a:off x="448" y="1509"/>
              <a:ext cx="1276" cy="17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1042988"/>
              <a:r>
                <a:rPr lang="de-DE" altLang="de-DE" b="1" dirty="0" err="1"/>
                <a:t>Heating</a:t>
              </a:r>
              <a:r>
                <a:rPr lang="de-DE" altLang="de-DE" dirty="0"/>
                <a:t> </a:t>
              </a:r>
              <a:r>
                <a:rPr lang="ru-RU" altLang="de-DE" dirty="0" smtClean="0"/>
                <a:t>1</a:t>
              </a:r>
              <a:r>
                <a:rPr lang="de-DE" altLang="de-DE" dirty="0" smtClean="0"/>
                <a:t>00°C/min</a:t>
              </a:r>
              <a:endParaRPr lang="de-DE" altLang="de-DE" dirty="0"/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 rot="4980000">
              <a:off x="2930" y="1599"/>
              <a:ext cx="1370" cy="174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1042988"/>
              <a:r>
                <a:rPr lang="de-DE" altLang="de-DE" b="1" dirty="0" err="1"/>
                <a:t>Quenching</a:t>
              </a:r>
              <a:r>
                <a:rPr lang="de-DE" altLang="de-DE" b="1" dirty="0"/>
                <a:t> </a:t>
              </a:r>
              <a:r>
                <a:rPr lang="de-DE" altLang="de-DE" dirty="0" smtClean="0"/>
                <a:t>&gt;100°C/s</a:t>
              </a:r>
              <a:endParaRPr lang="de-DE" altLang="de-DE" dirty="0"/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2614" y="1578"/>
              <a:ext cx="887" cy="69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1042988"/>
              <a:r>
                <a:rPr lang="de-DE" altLang="de-DE" b="1" dirty="0"/>
                <a:t>Hot</a:t>
              </a:r>
            </a:p>
            <a:p>
              <a:pPr defTabSz="1042988"/>
              <a:r>
                <a:rPr lang="de-DE" altLang="de-DE" b="1" dirty="0" err="1"/>
                <a:t>compression</a:t>
              </a:r>
              <a:endParaRPr lang="de-DE" altLang="de-DE" b="1" dirty="0"/>
            </a:p>
            <a:p>
              <a:pPr defTabSz="1042988"/>
              <a:r>
                <a:rPr lang="de-DE" altLang="de-DE" dirty="0" smtClean="0"/>
                <a:t>5·10</a:t>
              </a:r>
              <a:r>
                <a:rPr lang="de-DE" altLang="de-DE" baseline="30000" dirty="0" smtClean="0"/>
                <a:t>-3 </a:t>
              </a:r>
              <a:r>
                <a:rPr lang="ru-RU" altLang="de-DE" dirty="0" smtClean="0"/>
                <a:t>мм/</a:t>
              </a:r>
              <a:r>
                <a:rPr lang="de-DE" altLang="de-DE" dirty="0" smtClean="0"/>
                <a:t>s</a:t>
              </a:r>
              <a:r>
                <a:rPr lang="ru-RU" altLang="de-DE" dirty="0" err="1" smtClean="0"/>
                <a:t>ек</a:t>
              </a:r>
              <a:endParaRPr lang="de-DE" altLang="de-DE" baseline="30000" dirty="0"/>
            </a:p>
            <a:p>
              <a:pPr defTabSz="1042988"/>
              <a:r>
                <a:rPr lang="de-DE" altLang="de-DE" dirty="0"/>
                <a:t>3·10</a:t>
              </a:r>
              <a:r>
                <a:rPr lang="de-DE" altLang="de-DE" baseline="30000" dirty="0"/>
                <a:t>-2 </a:t>
              </a:r>
              <a:r>
                <a:rPr lang="ru-RU" altLang="de-DE" dirty="0" smtClean="0"/>
                <a:t>мм/</a:t>
              </a:r>
              <a:r>
                <a:rPr lang="de-DE" altLang="de-DE" dirty="0" smtClean="0"/>
                <a:t>s</a:t>
              </a:r>
              <a:r>
                <a:rPr lang="ru-RU" altLang="de-DE" dirty="0" err="1" smtClean="0"/>
                <a:t>ек</a:t>
              </a:r>
              <a:endParaRPr lang="de-DE" altLang="de-DE" dirty="0"/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499" y="1051"/>
              <a:ext cx="3287" cy="1360"/>
              <a:chOff x="499" y="1051"/>
              <a:chExt cx="3287" cy="1360"/>
            </a:xfrm>
          </p:grpSpPr>
          <p:sp>
            <p:nvSpPr>
              <p:cNvPr id="14" name="Line 55"/>
              <p:cNvSpPr>
                <a:spLocks noChangeShapeType="1"/>
              </p:cNvSpPr>
              <p:nvPr/>
            </p:nvSpPr>
            <p:spPr bwMode="auto">
              <a:xfrm flipH="1" flipV="1">
                <a:off x="499" y="1051"/>
                <a:ext cx="0" cy="136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15" name="Line 56"/>
              <p:cNvSpPr>
                <a:spLocks noChangeShapeType="1"/>
              </p:cNvSpPr>
              <p:nvPr/>
            </p:nvSpPr>
            <p:spPr bwMode="auto">
              <a:xfrm>
                <a:off x="499" y="2411"/>
                <a:ext cx="328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</p:grpSp>
        <p:sp>
          <p:nvSpPr>
            <p:cNvPr id="12" name="Text Box 59"/>
            <p:cNvSpPr txBox="1">
              <a:spLocks noChangeArrowheads="1"/>
            </p:cNvSpPr>
            <p:nvPr/>
          </p:nvSpPr>
          <p:spPr bwMode="auto">
            <a:xfrm>
              <a:off x="1236" y="2408"/>
              <a:ext cx="284" cy="18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1042988"/>
              <a:r>
                <a:rPr lang="de-DE" altLang="de-DE" dirty="0"/>
                <a:t>Time</a:t>
              </a:r>
            </a:p>
          </p:txBody>
        </p:sp>
        <p:sp>
          <p:nvSpPr>
            <p:cNvPr id="13" name="Text Box 60"/>
            <p:cNvSpPr txBox="1">
              <a:spLocks noChangeArrowheads="1"/>
            </p:cNvSpPr>
            <p:nvPr/>
          </p:nvSpPr>
          <p:spPr bwMode="auto">
            <a:xfrm rot="-5400000">
              <a:off x="27" y="1626"/>
              <a:ext cx="733" cy="185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1042988"/>
              <a:r>
                <a:rPr lang="de-DE" altLang="de-DE"/>
                <a:t>Temperature</a:t>
              </a:r>
            </a:p>
          </p:txBody>
        </p:sp>
      </p:grpSp>
      <p:pic>
        <p:nvPicPr>
          <p:cNvPr id="34" name="Picture 61"/>
          <p:cNvPicPr>
            <a:picLocks noChangeAspect="1" noChangeArrowheads="1"/>
          </p:cNvPicPr>
          <p:nvPr/>
        </p:nvPicPr>
        <p:blipFill>
          <a:blip r:embed="rId2" cstate="print"/>
          <a:srcRect l="27341" t="26247" r="32808" b="29163"/>
          <a:stretch>
            <a:fillRect/>
          </a:stretch>
        </p:blipFill>
        <p:spPr bwMode="auto">
          <a:xfrm>
            <a:off x="7020272" y="2852936"/>
            <a:ext cx="1720850" cy="14414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pic>
        <p:nvPicPr>
          <p:cNvPr id="35" name="Picture 62"/>
          <p:cNvPicPr>
            <a:picLocks noChangeAspect="1" noChangeArrowheads="1"/>
          </p:cNvPicPr>
          <p:nvPr/>
        </p:nvPicPr>
        <p:blipFill>
          <a:blip r:embed="rId3" cstate="print"/>
          <a:srcRect l="27341" t="26247" r="32808" b="29163"/>
          <a:stretch>
            <a:fillRect/>
          </a:stretch>
        </p:blipFill>
        <p:spPr bwMode="auto">
          <a:xfrm>
            <a:off x="7020272" y="4725144"/>
            <a:ext cx="1716087" cy="14382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082568" y="3140968"/>
            <a:ext cx="2553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Ti</a:t>
            </a:r>
            <a:r>
              <a:rPr lang="ru-RU" b="1" dirty="0" smtClean="0">
                <a:solidFill>
                  <a:schemeClr val="bg1"/>
                </a:solidFill>
              </a:rPr>
              <a:t>-42</a:t>
            </a:r>
            <a:r>
              <a:rPr lang="de-DE" b="1" dirty="0" smtClean="0">
                <a:solidFill>
                  <a:schemeClr val="bg1"/>
                </a:solidFill>
              </a:rPr>
              <a:t>Al</a:t>
            </a:r>
            <a:r>
              <a:rPr lang="ru-RU" b="1" dirty="0" smtClean="0">
                <a:solidFill>
                  <a:schemeClr val="bg1"/>
                </a:solidFill>
              </a:rPr>
              <a:t>-8,5</a:t>
            </a:r>
            <a:r>
              <a:rPr lang="de-DE" b="1" dirty="0" err="1" smtClean="0">
                <a:solidFill>
                  <a:schemeClr val="bg1"/>
                </a:solidFill>
              </a:rPr>
              <a:t>Nb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ат</a:t>
            </a:r>
            <a:r>
              <a:rPr lang="ru-RU" b="1" dirty="0" smtClean="0">
                <a:solidFill>
                  <a:schemeClr val="bg1"/>
                </a:solidFill>
              </a:rPr>
              <a:t>. %).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1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Горячая формовка </a:t>
            </a:r>
            <a:r>
              <a:rPr lang="ru-RU" dirty="0" smtClean="0"/>
              <a:t>обогащенных </a:t>
            </a:r>
            <a:r>
              <a:rPr lang="de-DE" dirty="0" err="1" smtClean="0"/>
              <a:t>Nb</a:t>
            </a:r>
            <a:r>
              <a:rPr lang="de-DE" dirty="0" smtClean="0"/>
              <a:t> </a:t>
            </a:r>
            <a:r>
              <a:rPr lang="de-DE" dirty="0" err="1" smtClean="0"/>
              <a:t>TiAl</a:t>
            </a:r>
            <a:r>
              <a:rPr lang="ru-RU" dirty="0" smtClean="0"/>
              <a:t> </a:t>
            </a:r>
            <a:r>
              <a:rPr lang="ru-RU" dirty="0" smtClean="0"/>
              <a:t>сплавов </a:t>
            </a:r>
            <a:r>
              <a:rPr lang="de-DE" dirty="0" err="1" smtClean="0"/>
              <a:t>Ti</a:t>
            </a:r>
            <a:r>
              <a:rPr lang="ru-RU" dirty="0" smtClean="0"/>
              <a:t>-42</a:t>
            </a:r>
            <a:r>
              <a:rPr lang="de-DE" dirty="0" smtClean="0"/>
              <a:t>Al</a:t>
            </a:r>
            <a:r>
              <a:rPr lang="ru-RU" dirty="0" smtClean="0"/>
              <a:t>-8,5</a:t>
            </a:r>
            <a:r>
              <a:rPr lang="de-DE" dirty="0" err="1" smtClean="0"/>
              <a:t>Nb</a:t>
            </a:r>
            <a:r>
              <a:rPr lang="ru-RU" dirty="0" smtClean="0"/>
              <a:t> (</a:t>
            </a:r>
            <a:r>
              <a:rPr lang="ru-RU" dirty="0" err="1" smtClean="0"/>
              <a:t>ат</a:t>
            </a:r>
            <a:r>
              <a:rPr lang="ru-RU" dirty="0" smtClean="0"/>
              <a:t>. %)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36704"/>
            <a:ext cx="539552" cy="332656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768198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100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Появление </a:t>
            </a:r>
            <a:r>
              <a:rPr lang="ru-RU" dirty="0" smtClean="0"/>
              <a:t>текстуры в процессе формовки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6152" y="6556248"/>
            <a:ext cx="588336" cy="228600"/>
          </a:xfrm>
        </p:spPr>
        <p:txBody>
          <a:bodyPr/>
          <a:lstStyle/>
          <a:p>
            <a:fld id="{DE830E35-D1EF-4E2A-B5AC-490009C8BC6B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68961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5400000">
            <a:off x="6232003" y="2856755"/>
            <a:ext cx="5301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«Дифракция нейтронов 2016» 18 – 19 февраля, Гатчина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10046</TotalTime>
  <Words>772</Words>
  <Application>Microsoft Office PowerPoint</Application>
  <PresentationFormat>Экран (4:3)</PresentationFormat>
  <Paragraphs>172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Дилатометр и новые возможности для in-situ экспериментов </vt:lpstr>
      <vt:lpstr>in-situ дилатометрические эксперименты  по дифракции жестких рентгеновских лучей</vt:lpstr>
      <vt:lpstr>Методика эксперимента</vt:lpstr>
      <vt:lpstr>Дилатометр DIL 805 A/D для закалки и деформации (TA Instruments, Hüllhorst, Germany)</vt:lpstr>
      <vt:lpstr>Исследуемые материалы</vt:lpstr>
      <vt:lpstr>ТIAl сплавы</vt:lpstr>
      <vt:lpstr>Недавние исследования Ti-Al сплавов</vt:lpstr>
      <vt:lpstr>Горячая формовка обогащенных Nb TiAl сплавов Ti-42Al-8,5Nb (ат. %)</vt:lpstr>
      <vt:lpstr>Появление текстуры в процессе формовки</vt:lpstr>
      <vt:lpstr>Слайд 10</vt:lpstr>
      <vt:lpstr>Изменение текстуры в процессе формовки</vt:lpstr>
      <vt:lpstr>Вид текстуры на обратных полюсных фигурах</vt:lpstr>
      <vt:lpstr>выводы</vt:lpstr>
      <vt:lpstr>DESY</vt:lpstr>
      <vt:lpstr>Использование дилатометра на DESY (Hamburg)</vt:lpstr>
      <vt:lpstr>Для тех кто хочет провести эксперимент на DESY</vt:lpstr>
      <vt:lpstr>Параметры, измеряемые дилатометром</vt:lpstr>
      <vt:lpstr>Основные модули дилатометра</vt:lpstr>
      <vt:lpstr>Нагрузочный модуль и катушка нагрева образца</vt:lpstr>
      <vt:lpstr>Результаты эксперимента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411</cp:revision>
  <dcterms:created xsi:type="dcterms:W3CDTF">2016-01-27T10:17:40Z</dcterms:created>
  <dcterms:modified xsi:type="dcterms:W3CDTF">2016-02-18T20:32:38Z</dcterms:modified>
</cp:coreProperties>
</file>