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390" r:id="rId2"/>
    <p:sldId id="379" r:id="rId3"/>
    <p:sldId id="377" r:id="rId4"/>
    <p:sldId id="322" r:id="rId5"/>
    <p:sldId id="350" r:id="rId6"/>
    <p:sldId id="359" r:id="rId7"/>
    <p:sldId id="351" r:id="rId8"/>
    <p:sldId id="361" r:id="rId9"/>
    <p:sldId id="362" r:id="rId10"/>
    <p:sldId id="338" r:id="rId11"/>
    <p:sldId id="364" r:id="rId12"/>
    <p:sldId id="270" r:id="rId13"/>
    <p:sldId id="392" r:id="rId14"/>
    <p:sldId id="383" r:id="rId15"/>
    <p:sldId id="393" r:id="rId16"/>
    <p:sldId id="391" r:id="rId17"/>
    <p:sldId id="265" r:id="rId18"/>
    <p:sldId id="339" r:id="rId19"/>
    <p:sldId id="340" r:id="rId20"/>
    <p:sldId id="325" r:id="rId21"/>
    <p:sldId id="328" r:id="rId22"/>
    <p:sldId id="365" r:id="rId23"/>
    <p:sldId id="366" r:id="rId24"/>
    <p:sldId id="387" r:id="rId25"/>
    <p:sldId id="388" r:id="rId26"/>
    <p:sldId id="389" r:id="rId27"/>
    <p:sldId id="342" r:id="rId28"/>
    <p:sldId id="386" r:id="rId29"/>
    <p:sldId id="336" r:id="rId30"/>
    <p:sldId id="334" r:id="rId31"/>
    <p:sldId id="335" r:id="rId32"/>
    <p:sldId id="368" r:id="rId33"/>
    <p:sldId id="343" r:id="rId34"/>
    <p:sldId id="369" r:id="rId35"/>
    <p:sldId id="352" r:id="rId36"/>
    <p:sldId id="353" r:id="rId37"/>
    <p:sldId id="354" r:id="rId38"/>
    <p:sldId id="376" r:id="rId39"/>
    <p:sldId id="37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FF00"/>
    <a:srgbClr val="00B0F0"/>
    <a:srgbClr val="FFFF99"/>
    <a:srgbClr val="CC0000"/>
    <a:srgbClr val="008000"/>
    <a:srgbClr val="FF0066"/>
    <a:srgbClr val="751D87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8661" autoAdjust="0"/>
  </p:normalViewPr>
  <p:slideViewPr>
    <p:cSldViewPr>
      <p:cViewPr varScale="1">
        <p:scale>
          <a:sx n="52" d="100"/>
          <a:sy n="52" d="100"/>
        </p:scale>
        <p:origin x="-92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F13B5B60-E418-4E23-B218-18B4BBE03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D371E-35B1-4A06-8D37-A2AE5DB234A4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E0507-EEDF-4EA6-91EE-8A9D69539D71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E6348-2289-4651-A319-48964FBCCA7D}" type="slidenum">
              <a:rPr lang="ru-RU">
                <a:latin typeface="Arial" charset="0"/>
              </a:rPr>
              <a:pPr/>
              <a:t>16</a:t>
            </a:fld>
            <a:endParaRPr lang="ru-RU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z="140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DABE9-B325-4691-BF91-BFC3C73E4F8E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EC5B0E9-C1BE-4406-A4AE-48903CE7F010}" type="slidenum">
              <a:rPr lang="ru-RU" altLang="ru-RU" b="0">
                <a:solidFill>
                  <a:prstClr val="black"/>
                </a:solidFill>
              </a:rPr>
              <a:pPr eaLnBrk="1" hangingPunct="1"/>
              <a:t>30</a:t>
            </a:fld>
            <a:endParaRPr lang="ru-RU" altLang="ru-RU" b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831" indent="-285704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2817" indent="-228563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599943" indent="-228563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070" indent="-228563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197" indent="-228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324" indent="-228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8451" indent="-228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5578" indent="-228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EC5B0E9-C1BE-4406-A4AE-48903CE7F010}" type="slidenum">
              <a:rPr lang="ru-RU" altLang="ru-RU" b="0">
                <a:solidFill>
                  <a:prstClr val="black"/>
                </a:solidFill>
              </a:rPr>
              <a:pPr eaLnBrk="1" hangingPunct="1"/>
              <a:t>31</a:t>
            </a:fld>
            <a:endParaRPr lang="ru-RU" altLang="ru-RU" b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37155" indent="-283521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34085" indent="-226817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587718" indent="-226817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41352" indent="-226817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494986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48620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02254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55888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EC5B0E9-C1BE-4406-A4AE-48903CE7F010}" type="slidenum">
              <a:rPr lang="ru-RU" altLang="ru-RU" b="0">
                <a:solidFill>
                  <a:prstClr val="black"/>
                </a:solidFill>
              </a:rPr>
              <a:pPr eaLnBrk="1" hangingPunct="1"/>
              <a:t>32</a:t>
            </a:fld>
            <a:endParaRPr lang="ru-RU" altLang="ru-RU" b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37155" indent="-283521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34085" indent="-226817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587718" indent="-226817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41352" indent="-226817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494986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48620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02254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55888" indent="-22681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EC5B0E9-C1BE-4406-A4AE-48903CE7F010}" type="slidenum">
              <a:rPr lang="ru-RU" altLang="ru-RU" b="0">
                <a:solidFill>
                  <a:prstClr val="black"/>
                </a:solidFill>
              </a:rPr>
              <a:pPr eaLnBrk="1" hangingPunct="1"/>
              <a:t>33</a:t>
            </a:fld>
            <a:endParaRPr lang="ru-RU" altLang="ru-RU" b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D371E-35B1-4A06-8D37-A2AE5DB234A4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E07F2-FF94-4ECD-B3F8-F5B00808A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249F3-F28D-4CD6-9440-F64172E58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3D4AA-8B23-4234-AD37-49F10B089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B997-D87C-4710-A615-E301418F7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24C32-4664-4A4F-86CE-F65F6549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838200"/>
            <a:ext cx="7772400" cy="5378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97147-92DD-4CBE-AC44-DEF06F1E4D6C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1010-DF48-4C99-AC7D-0631DBD82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3FE85-1F93-470E-85BF-C229D6AF5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C009-CDBF-4E24-A847-185055EF0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33C46-82F9-4FA3-951F-5B7362E75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498E8-0EBB-4172-9336-9A3108E12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7D7AD-7DEE-42D5-AD81-FB0DF2355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F1AF7-AB2A-473F-BFDB-189BD85AB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59E60-BA9C-4565-9EB2-4DD4CA8E0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28257537-211A-4A77-BE82-8C0664231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flnp.jinr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emf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8"/>
          <p:cNvSpPr>
            <a:spLocks noChangeArrowheads="1"/>
          </p:cNvSpPr>
          <p:nvPr/>
        </p:nvSpPr>
        <p:spPr bwMode="auto">
          <a:xfrm>
            <a:off x="179389" y="265113"/>
            <a:ext cx="68929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ru-RU" sz="2400" b="1" i="1" dirty="0" err="1" smtClean="0"/>
              <a:t>Real-time</a:t>
            </a:r>
            <a:r>
              <a:rPr lang="ru-RU" sz="2400" b="1" dirty="0" smtClean="0"/>
              <a:t> исследования материалов и процессов на импульсных источниках нейтронов</a:t>
            </a:r>
            <a:endParaRPr lang="en-US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41988" name="Text Box 20"/>
          <p:cNvSpPr txBox="1">
            <a:spLocks noChangeArrowheads="1"/>
          </p:cNvSpPr>
          <p:nvPr/>
        </p:nvSpPr>
        <p:spPr bwMode="auto">
          <a:xfrm>
            <a:off x="142844" y="2771411"/>
            <a:ext cx="4643470" cy="2169825"/>
          </a:xfrm>
          <a:prstGeom prst="rect">
            <a:avLst/>
          </a:prstGeom>
          <a:solidFill>
            <a:srgbClr val="FFFFFF">
              <a:alpha val="47842"/>
            </a:srgbClr>
          </a:solidFill>
          <a:ln w="9525">
            <a:solidFill>
              <a:srgbClr val="1903BD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Diffraction:	TOF </a:t>
            </a:r>
            <a:r>
              <a:rPr lang="en-US" b="1" i="1" dirty="0" smtClean="0">
                <a:solidFill>
                  <a:srgbClr val="0000FF"/>
                </a:solidFill>
                <a:cs typeface="Times New Roman" pitchFamily="18" charset="0"/>
              </a:rPr>
              <a:t>vs</a:t>
            </a: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l-GR" b="1" dirty="0" smtClean="0">
                <a:solidFill>
                  <a:srgbClr val="0000FF"/>
                </a:solidFill>
                <a:cs typeface="Times New Roman" pitchFamily="18" charset="0"/>
              </a:rPr>
              <a:t>λ</a:t>
            </a: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 = Const</a:t>
            </a: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Processes:	reversible </a:t>
            </a:r>
            <a:r>
              <a:rPr lang="en-US" b="1" i="1" dirty="0" smtClean="0">
                <a:solidFill>
                  <a:srgbClr val="0000FF"/>
                </a:solidFill>
                <a:cs typeface="Times New Roman" pitchFamily="18" charset="0"/>
              </a:rPr>
              <a:t>vs</a:t>
            </a: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. irreversible</a:t>
            </a: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RT diffraction at the IBR-2: examples</a:t>
            </a: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Single pulse mode</a:t>
            </a: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</a:rPr>
              <a:t>Complimentary techniques</a:t>
            </a:r>
            <a:endParaRPr lang="en-US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2773" name="Text Box 41"/>
          <p:cNvSpPr txBox="1">
            <a:spLocks noChangeArrowheads="1"/>
          </p:cNvSpPr>
          <p:nvPr/>
        </p:nvSpPr>
        <p:spPr bwMode="auto">
          <a:xfrm>
            <a:off x="285720" y="1066800"/>
            <a:ext cx="6715172" cy="830997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/>
                </a:solidFill>
                <a:cs typeface="Times New Roman" pitchFamily="18" charset="0"/>
              </a:rPr>
              <a:t>Анатолий</a:t>
            </a:r>
            <a:r>
              <a:rPr lang="en-US" b="1" u="sng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b="1" u="sng" dirty="0">
                <a:solidFill>
                  <a:schemeClr val="tx2"/>
                </a:solidFill>
                <a:cs typeface="Times New Roman" pitchFamily="18" charset="0"/>
              </a:rPr>
              <a:t>M. </a:t>
            </a:r>
            <a:r>
              <a:rPr lang="ru-RU" b="1" u="sng" dirty="0" smtClean="0">
                <a:solidFill>
                  <a:schemeClr val="tx2"/>
                </a:solidFill>
                <a:cs typeface="Times New Roman" pitchFamily="18" charset="0"/>
              </a:rPr>
              <a:t>Балагуров</a:t>
            </a:r>
            <a:r>
              <a:rPr lang="ru-RU" sz="2400" b="1" dirty="0">
                <a:solidFill>
                  <a:schemeClr val="tx2"/>
                </a:solidFill>
                <a:cs typeface="Times New Roman" pitchFamily="18" charset="0"/>
              </a:rPr>
              <a:t>	</a:t>
            </a:r>
            <a:r>
              <a:rPr lang="en-US" sz="1800" b="1" dirty="0" smtClean="0">
                <a:solidFill>
                  <a:schemeClr val="tx2"/>
                </a:solidFill>
                <a:cs typeface="Times New Roman" pitchFamily="18" charset="0"/>
              </a:rPr>
              <a:t>bala@nf.jinr.ru</a:t>
            </a:r>
            <a:r>
              <a:rPr lang="ru-RU" sz="1800" b="1" dirty="0">
                <a:solidFill>
                  <a:schemeClr val="tx2"/>
                </a:solidFill>
                <a:cs typeface="Times New Roman" pitchFamily="18" charset="0"/>
              </a:rPr>
              <a:t>	</a:t>
            </a:r>
            <a:r>
              <a:rPr lang="en-GB" sz="1800" b="1" dirty="0" smtClean="0">
                <a:solidFill>
                  <a:schemeClr val="tx2"/>
                </a:solidFill>
                <a:cs typeface="Times New Roman" pitchFamily="18" charset="0"/>
                <a:hlinkClick r:id="rId4"/>
              </a:rPr>
              <a:t>http://flnp.jinr.ru/</a:t>
            </a:r>
            <a:endParaRPr lang="en-GB" sz="18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Лаборатория нейтронной физики имени И.М.Франка, ОИЯИ, Дубна</a:t>
            </a:r>
            <a:endParaRPr lang="ru-RU" sz="16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22" name="Picture 7" descr="Fr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875" y="71436"/>
            <a:ext cx="1547813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264400" y="2143780"/>
            <a:ext cx="1803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Илья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 M. 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Франк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1908 </a:t>
            </a:r>
            <a:r>
              <a:rPr lang="ru-RU" sz="1400" b="1" dirty="0">
                <a:solidFill>
                  <a:schemeClr val="tx2"/>
                </a:solidFill>
                <a:cs typeface="Times New Roman" pitchFamily="18" charset="0"/>
              </a:rPr>
              <a:t>- 1990</a:t>
            </a:r>
          </a:p>
        </p:txBody>
      </p:sp>
      <p:pic>
        <p:nvPicPr>
          <p:cNvPr id="19" name="Рисунок 18" descr="Sapsan-1-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2769435"/>
            <a:ext cx="3821932" cy="2547954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643438" y="5334000"/>
            <a:ext cx="4429156" cy="1323439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Дубна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–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Тверь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: 	         100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км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– 1.5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ч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авто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Тверь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–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С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.-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Петербург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:     600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км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– 4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ч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Сапсан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С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.-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Петербург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–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Гатчина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:   50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км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– 0.6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ч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авто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)</a:t>
            </a:r>
            <a:endParaRPr lang="ru-RU" sz="16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		         -------------------------		          750 км – 6.1 часа</a:t>
            </a:r>
            <a:endParaRPr lang="en-US" b="1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RT-neu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63" y="1384300"/>
            <a:ext cx="2895537" cy="3300328"/>
          </a:xfrm>
          <a:prstGeom prst="rect">
            <a:avLst/>
          </a:prstGeom>
        </p:spPr>
      </p:pic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838200" y="317500"/>
            <a:ext cx="7696200" cy="8302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The simplest case of an irreversible process: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A(</a:t>
            </a:r>
            <a:r>
              <a:rPr lang="en-US" sz="2400" b="1" i="1" dirty="0" smtClean="0">
                <a:solidFill>
                  <a:schemeClr val="tx2"/>
                </a:solidFill>
              </a:rPr>
              <a:t>t</a:t>
            </a:r>
            <a:r>
              <a:rPr lang="en-US" sz="2400" b="1" dirty="0" smtClean="0">
                <a:solidFill>
                  <a:schemeClr val="tx2"/>
                </a:solidFill>
              </a:rPr>
              <a:t>) = </a:t>
            </a:r>
            <a:r>
              <a:rPr lang="en-US" sz="2400" b="1" dirty="0">
                <a:solidFill>
                  <a:schemeClr val="tx2"/>
                </a:solidFill>
              </a:rPr>
              <a:t>A</a:t>
            </a:r>
            <a:r>
              <a:rPr lang="en-US" sz="2400" b="1" baseline="-25000" dirty="0">
                <a:solidFill>
                  <a:schemeClr val="tx2"/>
                </a:solidFill>
              </a:rPr>
              <a:t>∞</a:t>
            </a:r>
            <a:r>
              <a:rPr lang="en-US" sz="2400" b="1" dirty="0">
                <a:solidFill>
                  <a:schemeClr val="tx2"/>
                </a:solidFill>
              </a:rPr>
              <a:t>[1 - exp(-</a:t>
            </a:r>
            <a:r>
              <a:rPr lang="en-US" sz="2400" b="1" i="1" dirty="0">
                <a:solidFill>
                  <a:schemeClr val="tx2"/>
                </a:solidFill>
              </a:rPr>
              <a:t>t</a:t>
            </a:r>
            <a:r>
              <a:rPr lang="en-US" sz="2400" b="1" dirty="0">
                <a:solidFill>
                  <a:schemeClr val="tx2"/>
                </a:solidFill>
              </a:rPr>
              <a:t>/</a:t>
            </a:r>
            <a:r>
              <a:rPr lang="el-GR" sz="2400" b="1" dirty="0">
                <a:solidFill>
                  <a:schemeClr val="tx2"/>
                </a:solidFill>
              </a:rPr>
              <a:t>τ</a:t>
            </a:r>
            <a:r>
              <a:rPr lang="en-US" sz="2400" b="1" dirty="0" smtClean="0">
                <a:solidFill>
                  <a:schemeClr val="tx2"/>
                </a:solidFill>
              </a:rPr>
              <a:t>)] (exponential law)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4038600" y="1384300"/>
            <a:ext cx="4646657" cy="120032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characteristic time(s) of a process </a:t>
            </a:r>
          </a:p>
          <a:p>
            <a:pPr algn="ctr"/>
            <a:r>
              <a:rPr lang="en-US" sz="2400" b="1">
                <a:solidFill>
                  <a:srgbClr val="0000FF"/>
                </a:solidFill>
              </a:rPr>
              <a:t>&gt;&gt;</a:t>
            </a:r>
          </a:p>
          <a:p>
            <a:pPr algn="ctr"/>
            <a:r>
              <a:rPr lang="en-US" altLang="ru-RU" sz="2400" b="1" smtClean="0">
                <a:solidFill>
                  <a:srgbClr val="0000FF"/>
                </a:solidFill>
              </a:rPr>
              <a:t>snapshot</a:t>
            </a:r>
            <a:r>
              <a:rPr lang="en-US" sz="2400" b="1" smtClean="0">
                <a:solidFill>
                  <a:srgbClr val="0000FF"/>
                </a:solidFill>
              </a:rPr>
              <a:t> time (</a:t>
            </a:r>
            <a:r>
              <a:rPr lang="el-GR" sz="2400" b="1" smtClean="0">
                <a:solidFill>
                  <a:schemeClr val="tx2"/>
                </a:solidFill>
              </a:rPr>
              <a:t>τ</a:t>
            </a:r>
            <a:r>
              <a:rPr lang="en-US" sz="2400" b="1" smtClean="0">
                <a:solidFill>
                  <a:schemeClr val="tx2"/>
                </a:solidFill>
              </a:rPr>
              <a:t> &gt;&gt;</a:t>
            </a:r>
            <a:r>
              <a:rPr lang="el-GR" sz="2400" b="1" smtClean="0">
                <a:solidFill>
                  <a:schemeClr val="tx2"/>
                </a:solidFill>
              </a:rPr>
              <a:t> </a:t>
            </a:r>
            <a:r>
              <a:rPr lang="en-US" sz="2400" b="1" i="1" err="1" smtClean="0">
                <a:solidFill>
                  <a:schemeClr val="tx2"/>
                </a:solidFill>
              </a:rPr>
              <a:t>t</a:t>
            </a:r>
            <a:r>
              <a:rPr lang="en-US" sz="2400" b="1" baseline="-25000" err="1" smtClean="0">
                <a:solidFill>
                  <a:schemeClr val="tx2"/>
                </a:solidFill>
              </a:rPr>
              <a:t>s</a:t>
            </a:r>
            <a:r>
              <a:rPr lang="en-US" sz="2400" b="1" smtClean="0">
                <a:solidFill>
                  <a:srgbClr val="0000FF"/>
                </a:solidFill>
              </a:rPr>
              <a:t>)</a:t>
            </a:r>
            <a:endParaRPr lang="el-GR" sz="2400" b="1">
              <a:solidFill>
                <a:srgbClr val="0000FF"/>
              </a:solidFill>
            </a:endParaRPr>
          </a:p>
        </p:txBody>
      </p: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4038600" y="2851150"/>
            <a:ext cx="4667250" cy="208672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Solid state chemical </a:t>
            </a:r>
            <a:r>
              <a:rPr lang="en-US" b="1" dirty="0" smtClean="0">
                <a:solidFill>
                  <a:schemeClr val="tx2"/>
                </a:solidFill>
              </a:rPr>
              <a:t>reactions</a:t>
            </a:r>
            <a:endParaRPr lang="en-US" b="1" dirty="0">
              <a:solidFill>
                <a:schemeClr val="tx2"/>
              </a:solidFill>
            </a:endParaRP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Electrochemical processes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Isotope </a:t>
            </a:r>
            <a:r>
              <a:rPr lang="en-US" b="1" dirty="0">
                <a:solidFill>
                  <a:schemeClr val="tx2"/>
                </a:solidFill>
              </a:rPr>
              <a:t>exchange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Phase </a:t>
            </a:r>
            <a:r>
              <a:rPr lang="en-US" b="1" dirty="0" smtClean="0">
                <a:solidFill>
                  <a:schemeClr val="tx2"/>
                </a:solidFill>
              </a:rPr>
              <a:t>transformations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Swelling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…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769939" y="5491918"/>
            <a:ext cx="2954338" cy="8509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Temporal resolution </a:t>
            </a:r>
          </a:p>
          <a:p>
            <a:pPr algn="ctr"/>
            <a:r>
              <a:rPr lang="el-GR" sz="2400" b="1">
                <a:solidFill>
                  <a:schemeClr val="tx2"/>
                </a:solidFill>
              </a:rPr>
              <a:t>Δ</a:t>
            </a:r>
            <a:r>
              <a:rPr lang="en-US" sz="2400" b="1" i="1">
                <a:solidFill>
                  <a:schemeClr val="tx2"/>
                </a:solidFill>
              </a:rPr>
              <a:t>t</a:t>
            </a:r>
            <a:r>
              <a:rPr lang="en-US" sz="2400" b="1">
                <a:solidFill>
                  <a:schemeClr val="tx2"/>
                </a:solidFill>
              </a:rPr>
              <a:t> = </a:t>
            </a:r>
            <a:r>
              <a:rPr lang="en-US" sz="2400" b="1" i="1" err="1">
                <a:solidFill>
                  <a:schemeClr val="tx2"/>
                </a:solidFill>
              </a:rPr>
              <a:t>t</a:t>
            </a:r>
            <a:r>
              <a:rPr lang="en-US" sz="2400" b="1" baseline="-25000" err="1">
                <a:solidFill>
                  <a:schemeClr val="tx2"/>
                </a:solidFill>
              </a:rPr>
              <a:t>s</a:t>
            </a:r>
            <a:endParaRPr lang="el-GR" sz="2400" b="1" baseline="-25000">
              <a:solidFill>
                <a:schemeClr val="tx2"/>
              </a:solidFill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4837114" y="5479218"/>
            <a:ext cx="2757486" cy="101566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i="1" err="1">
                <a:solidFill>
                  <a:schemeClr val="tx2"/>
                </a:solidFill>
              </a:rPr>
              <a:t>t</a:t>
            </a:r>
            <a:r>
              <a:rPr lang="en-US" sz="2400" b="1" baseline="-25000" err="1">
                <a:solidFill>
                  <a:schemeClr val="tx2"/>
                </a:solidFill>
              </a:rPr>
              <a:t>s</a:t>
            </a:r>
            <a:r>
              <a:rPr lang="en-US" sz="2400" b="1">
                <a:solidFill>
                  <a:schemeClr val="tx2"/>
                </a:solidFill>
              </a:rPr>
              <a:t> ≈ 1 s – 10 min, i.e.</a:t>
            </a:r>
          </a:p>
          <a:p>
            <a:pPr>
              <a:lnSpc>
                <a:spcPct val="125000"/>
              </a:lnSpc>
            </a:pPr>
            <a:r>
              <a:rPr lang="el-GR" sz="2400" b="1">
                <a:solidFill>
                  <a:schemeClr val="tx2"/>
                </a:solidFill>
              </a:rPr>
              <a:t>τ</a:t>
            </a:r>
            <a:r>
              <a:rPr lang="en-US" sz="2400" b="1">
                <a:solidFill>
                  <a:schemeClr val="tx2"/>
                </a:solidFill>
              </a:rPr>
              <a:t> ~ 10 s – </a:t>
            </a:r>
            <a:r>
              <a:rPr lang="en-US" sz="2400" b="1" smtClean="0">
                <a:solidFill>
                  <a:schemeClr val="tx2"/>
                </a:solidFill>
              </a:rPr>
              <a:t>hours</a:t>
            </a:r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034" name="Text Box 12"/>
          <p:cNvSpPr txBox="1">
            <a:spLocks noChangeArrowheads="1"/>
          </p:cNvSpPr>
          <p:nvPr/>
        </p:nvSpPr>
        <p:spPr bwMode="auto">
          <a:xfrm rot="-5400000">
            <a:off x="-246857" y="2914550"/>
            <a:ext cx="20701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Internal parameter</a:t>
            </a:r>
            <a:endParaRPr lang="ru-RU" sz="1800" b="1">
              <a:solidFill>
                <a:schemeClr val="tx2"/>
              </a:solidFill>
            </a:endParaRP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876300" y="4496494"/>
            <a:ext cx="28067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Time / External parameter</a:t>
            </a:r>
            <a:endParaRPr lang="ru-RU" sz="18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 animBg="1"/>
      <p:bldP spid="594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 descr="spect_realtim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371600"/>
            <a:ext cx="5049838" cy="3533775"/>
          </a:xfrm>
          <a:noFill/>
          <a:ln>
            <a:solidFill>
              <a:srgbClr val="0000FF"/>
            </a:solidFill>
          </a:ln>
        </p:spPr>
      </p:pic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381000" y="1676400"/>
            <a:ext cx="10922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2θ = 11</a:t>
            </a:r>
            <a:r>
              <a:rPr lang="ru-RU" sz="2000" b="1" baseline="30000" dirty="0">
                <a:solidFill>
                  <a:srgbClr val="0000FF"/>
                </a:solidFill>
              </a:rPr>
              <a:t>о</a:t>
            </a:r>
            <a:r>
              <a:rPr lang="ru-RU" sz="2000" b="1" baseline="30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199" name="Picture 5" descr="d_kineti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974" y="2944404"/>
            <a:ext cx="3734976" cy="2667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15398" name="Rectangle 6"/>
          <p:cNvSpPr>
            <a:spLocks noChangeArrowheads="1"/>
          </p:cNvSpPr>
          <p:nvPr/>
        </p:nvSpPr>
        <p:spPr bwMode="auto">
          <a:xfrm>
            <a:off x="323850" y="32845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479425" y="5024502"/>
            <a:ext cx="4321175" cy="941796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b="1" dirty="0">
                <a:solidFill>
                  <a:srgbClr val="0000FF"/>
                </a:solidFill>
              </a:rPr>
              <a:t>Neutron diffraction patterns from </a:t>
            </a:r>
            <a:r>
              <a:rPr lang="en-US" sz="1600" b="1" dirty="0" err="1">
                <a:solidFill>
                  <a:srgbClr val="0000FF"/>
                </a:solidFill>
              </a:rPr>
              <a:t>DPPC</a:t>
            </a:r>
            <a:r>
              <a:rPr lang="en-US" sz="1600" b="1" dirty="0">
                <a:solidFill>
                  <a:srgbClr val="0000FF"/>
                </a:solidFill>
              </a:rPr>
              <a:t> multilayer structure</a:t>
            </a:r>
            <a:r>
              <a:rPr lang="ru-RU" sz="1600" b="1" dirty="0">
                <a:solidFill>
                  <a:srgbClr val="0000FF"/>
                </a:solidFill>
              </a:rPr>
              <a:t>, </a:t>
            </a:r>
            <a:r>
              <a:rPr lang="en-US" sz="1600" b="1" dirty="0">
                <a:solidFill>
                  <a:srgbClr val="0000FF"/>
                </a:solidFill>
              </a:rPr>
              <a:t>measured at IBR-2 in real-time mode with </a:t>
            </a:r>
            <a:r>
              <a:rPr lang="en-US" sz="1600" b="1" i="1" dirty="0" err="1" smtClean="0">
                <a:solidFill>
                  <a:srgbClr val="0000FF"/>
                </a:solidFill>
              </a:rPr>
              <a:t>t</a:t>
            </a:r>
            <a:r>
              <a:rPr lang="en-US" sz="1600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</a:rPr>
              <a:t> = 3 min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857120" y="152400"/>
            <a:ext cx="76435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Diffraction on lipid multilayer under humidity changes: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hydration – dehydration process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204" name="Rectangle 8"/>
          <p:cNvSpPr>
            <a:spLocks noChangeArrowheads="1"/>
          </p:cNvSpPr>
          <p:nvPr/>
        </p:nvSpPr>
        <p:spPr bwMode="auto">
          <a:xfrm>
            <a:off x="5343525" y="5763804"/>
            <a:ext cx="3571875" cy="941796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b="1" dirty="0">
                <a:solidFill>
                  <a:srgbClr val="0000FF"/>
                </a:solidFill>
              </a:rPr>
              <a:t>Changes of the period </a:t>
            </a:r>
            <a:r>
              <a:rPr lang="en-US" sz="1600" b="1" dirty="0" smtClean="0">
                <a:solidFill>
                  <a:srgbClr val="0000FF"/>
                </a:solidFill>
              </a:rPr>
              <a:t>of </a:t>
            </a:r>
            <a:r>
              <a:rPr lang="en-US" sz="1600" b="1" dirty="0">
                <a:solidFill>
                  <a:srgbClr val="0000FF"/>
                </a:solidFill>
              </a:rPr>
              <a:t>the </a:t>
            </a:r>
            <a:r>
              <a:rPr lang="en-US" sz="1600" b="1" dirty="0" err="1">
                <a:solidFill>
                  <a:srgbClr val="0000FF"/>
                </a:solidFill>
              </a:rPr>
              <a:t>DPPC</a:t>
            </a:r>
            <a:r>
              <a:rPr lang="en-US" sz="1600" b="1" dirty="0">
                <a:solidFill>
                  <a:srgbClr val="0000FF"/>
                </a:solidFill>
              </a:rPr>
              <a:t> lipid </a:t>
            </a:r>
            <a:r>
              <a:rPr lang="en-US" sz="1600" b="1" dirty="0" smtClean="0">
                <a:solidFill>
                  <a:srgbClr val="0000FF"/>
                </a:solidFill>
              </a:rPr>
              <a:t>multilayers: </a:t>
            </a:r>
            <a:r>
              <a:rPr lang="el-G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τ</a:t>
            </a:r>
            <a:r>
              <a:rPr lang="en-US" sz="16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58 m, </a:t>
            </a:r>
            <a:r>
              <a:rPr lang="el-G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τ</a:t>
            </a:r>
            <a:r>
              <a:rPr lang="en-US" sz="16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8 m, </a:t>
            </a:r>
            <a:r>
              <a:rPr lang="el-G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τ</a:t>
            </a:r>
            <a:r>
              <a:rPr lang="en-US" sz="16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140 m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3" name="Text Box 75"/>
          <p:cNvSpPr txBox="1">
            <a:spLocks noChangeArrowheads="1"/>
          </p:cNvSpPr>
          <p:nvPr/>
        </p:nvSpPr>
        <p:spPr bwMode="auto">
          <a:xfrm>
            <a:off x="457200" y="6377240"/>
            <a:ext cx="2286000" cy="35086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err="1" smtClean="0"/>
              <a:t>N</a:t>
            </a:r>
            <a:r>
              <a:rPr lang="en-US" sz="1400" b="1" dirty="0" smtClean="0"/>
              <a:t>.</a:t>
            </a:r>
            <a:r>
              <a:rPr lang="ru-RU" sz="1400" b="1" dirty="0" err="1" smtClean="0"/>
              <a:t>Y</a:t>
            </a:r>
            <a:r>
              <a:rPr lang="en-US" sz="1400" b="1" dirty="0" smtClean="0"/>
              <a:t>. </a:t>
            </a:r>
            <a:r>
              <a:rPr lang="ru-RU" sz="1400" b="1" dirty="0" err="1" smtClean="0"/>
              <a:t>Ryabova</a:t>
            </a:r>
            <a:r>
              <a:rPr lang="en-US" sz="1400" b="1" dirty="0" smtClean="0"/>
              <a:t> et al. (</a:t>
            </a:r>
            <a:r>
              <a:rPr lang="ru-RU" sz="1400" b="1" dirty="0" smtClean="0"/>
              <a:t>2010</a:t>
            </a:r>
            <a:r>
              <a:rPr lang="en-US" sz="1400" b="1" dirty="0" smtClean="0"/>
              <a:t>)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48000" y="1447800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1</a:t>
            </a:r>
            <a:r>
              <a:rPr lang="ru-RU" b="1" baseline="30000" dirty="0" smtClean="0">
                <a:solidFill>
                  <a:schemeClr val="tx1"/>
                </a:solidFill>
              </a:rPr>
              <a:t> </a:t>
            </a:r>
            <a:endParaRPr lang="ru-RU" b="1" baseline="30000" dirty="0">
              <a:solidFill>
                <a:schemeClr val="tx1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28800" y="2754868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2</a:t>
            </a:r>
            <a:r>
              <a:rPr lang="ru-RU" b="1" baseline="30000" dirty="0" smtClean="0">
                <a:solidFill>
                  <a:schemeClr val="tx1"/>
                </a:solidFill>
              </a:rPr>
              <a:t> </a:t>
            </a:r>
            <a:endParaRPr lang="ru-RU" b="1" baseline="30000" dirty="0">
              <a:solidFill>
                <a:schemeClr val="tx1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47800" y="2678668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3</a:t>
            </a:r>
            <a:r>
              <a:rPr lang="ru-RU" b="1" baseline="30000" dirty="0" smtClean="0">
                <a:solidFill>
                  <a:schemeClr val="tx1"/>
                </a:solidFill>
              </a:rPr>
              <a:t> </a:t>
            </a:r>
            <a:endParaRPr lang="ru-RU" b="1" baseline="30000" dirty="0">
              <a:solidFill>
                <a:schemeClr val="tx1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109246" y="2895600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4</a:t>
            </a:r>
            <a:r>
              <a:rPr lang="ru-RU" b="1" baseline="30000" dirty="0" smtClean="0">
                <a:solidFill>
                  <a:schemeClr val="tx1"/>
                </a:solidFill>
              </a:rPr>
              <a:t> </a:t>
            </a:r>
            <a:endParaRPr lang="ru-RU" b="1" baseline="30000" dirty="0">
              <a:solidFill>
                <a:schemeClr val="tx1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62000" y="3429000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5</a:t>
            </a:r>
            <a:r>
              <a:rPr lang="ru-RU" b="1" baseline="30000" dirty="0" smtClean="0">
                <a:solidFill>
                  <a:schemeClr val="tx1"/>
                </a:solidFill>
              </a:rPr>
              <a:t> </a:t>
            </a:r>
            <a:endParaRPr lang="ru-RU" b="1" baseline="30000" dirty="0">
              <a:solidFill>
                <a:schemeClr val="tx1"/>
              </a:solidFill>
            </a:endParaRPr>
          </a:p>
        </p:txBody>
      </p:sp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1795" name="Picture 3" descr="schem_dppc_copy"/>
          <p:cNvPicPr>
            <a:picLocks noChangeAspect="1" noChangeArrowheads="1"/>
          </p:cNvPicPr>
          <p:nvPr/>
        </p:nvPicPr>
        <p:blipFill>
          <a:blip r:embed="rId5" cstate="print"/>
          <a:srcRect r="50365"/>
          <a:stretch>
            <a:fillRect/>
          </a:stretch>
        </p:blipFill>
        <p:spPr bwMode="auto">
          <a:xfrm>
            <a:off x="5562600" y="1143000"/>
            <a:ext cx="2209800" cy="166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077200" y="2133600"/>
            <a:ext cx="762000" cy="587853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400" b="1" dirty="0" smtClean="0">
                <a:solidFill>
                  <a:srgbClr val="0000FF"/>
                </a:solidFill>
              </a:rPr>
              <a:t>Lipid</a:t>
            </a:r>
          </a:p>
          <a:p>
            <a:pPr algn="just">
              <a:lnSpc>
                <a:spcPct val="115000"/>
              </a:lnSpc>
            </a:pPr>
            <a:r>
              <a:rPr lang="en-US" sz="1400" b="1" dirty="0" smtClean="0">
                <a:solidFill>
                  <a:srgbClr val="0000FF"/>
                </a:solidFill>
              </a:rPr>
              <a:t>bilayer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696200" y="1447800"/>
            <a:ext cx="1371600" cy="587853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400" b="1" dirty="0" smtClean="0">
                <a:solidFill>
                  <a:srgbClr val="0000FF"/>
                </a:solidFill>
              </a:rPr>
              <a:t>Water between layers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21" name="Line 69"/>
          <p:cNvSpPr>
            <a:spLocks noChangeShapeType="1"/>
          </p:cNvSpPr>
          <p:nvPr/>
        </p:nvSpPr>
        <p:spPr bwMode="auto">
          <a:xfrm flipH="1">
            <a:off x="7162800" y="1706881"/>
            <a:ext cx="609600" cy="4571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 flipH="1" flipV="1">
            <a:off x="7315200" y="2286000"/>
            <a:ext cx="838200" cy="1524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914400" y="838200"/>
            <a:ext cx="3810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876800" y="2362200"/>
            <a:ext cx="3429000" cy="32004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tx2"/>
                </a:solidFill>
              </a:rPr>
              <a:t>Reversible process</a:t>
            </a:r>
            <a:r>
              <a:rPr lang="en-US" sz="2400" b="1" dirty="0" smtClean="0">
                <a:solidFill>
                  <a:schemeClr val="tx2"/>
                </a:solidFill>
              </a:rPr>
              <a:t>: NaNO</a:t>
            </a:r>
            <a:r>
              <a:rPr lang="en-US" sz="24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in electric </a:t>
            </a:r>
            <a:r>
              <a:rPr lang="en-US" sz="2400" b="1" dirty="0" smtClean="0">
                <a:solidFill>
                  <a:schemeClr val="tx2"/>
                </a:solidFill>
              </a:rPr>
              <a:t>field (</a:t>
            </a:r>
            <a:r>
              <a:rPr lang="en-US" sz="2400" b="1" i="1" dirty="0" err="1" smtClean="0">
                <a:solidFill>
                  <a:srgbClr val="C00000"/>
                </a:solidFill>
              </a:rPr>
              <a:t>t</a:t>
            </a:r>
            <a:r>
              <a:rPr lang="en-US" sz="2400" b="1" baseline="-25000" dirty="0" err="1" smtClean="0">
                <a:solidFill>
                  <a:srgbClr val="C00000"/>
                </a:solidFill>
              </a:rPr>
              <a:t>s</a:t>
            </a:r>
            <a:r>
              <a:rPr lang="en-US" sz="2400" b="1" dirty="0" smtClean="0">
                <a:solidFill>
                  <a:srgbClr val="C00000"/>
                </a:solidFill>
              </a:rPr>
              <a:t> = 10 ms</a:t>
            </a:r>
            <a:r>
              <a:rPr lang="en-US" sz="2400" b="1" dirty="0" smtClean="0">
                <a:solidFill>
                  <a:schemeClr val="tx2"/>
                </a:solidFill>
              </a:rPr>
              <a:t>) 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5486400" y="2819400"/>
            <a:ext cx="1981200" cy="1905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Oval 8"/>
          <p:cNvSpPr>
            <a:spLocks noChangeArrowheads="1"/>
          </p:cNvSpPr>
          <p:nvPr/>
        </p:nvSpPr>
        <p:spPr bwMode="auto">
          <a:xfrm>
            <a:off x="5029200" y="4572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Oval 9"/>
          <p:cNvSpPr>
            <a:spLocks noChangeArrowheads="1"/>
          </p:cNvSpPr>
          <p:nvPr/>
        </p:nvSpPr>
        <p:spPr bwMode="auto">
          <a:xfrm>
            <a:off x="5410200" y="3581400"/>
            <a:ext cx="228600" cy="228600"/>
          </a:xfrm>
          <a:prstGeom prst="ellipse">
            <a:avLst/>
          </a:prstGeom>
          <a:solidFill>
            <a:srgbClr val="3366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5410200" y="4343400"/>
            <a:ext cx="152400" cy="152400"/>
          </a:xfrm>
          <a:prstGeom prst="ellipse">
            <a:avLst/>
          </a:prstGeom>
          <a:solidFill>
            <a:srgbClr val="FF66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5638800" y="4572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 flipH="1">
            <a:off x="5257800" y="4495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3" name="Line 18"/>
          <p:cNvSpPr>
            <a:spLocks noChangeShapeType="1"/>
          </p:cNvSpPr>
          <p:nvPr/>
        </p:nvSpPr>
        <p:spPr bwMode="auto">
          <a:xfrm>
            <a:off x="5562600" y="4495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4" name="Oval 44"/>
          <p:cNvSpPr>
            <a:spLocks noChangeArrowheads="1"/>
          </p:cNvSpPr>
          <p:nvPr/>
        </p:nvSpPr>
        <p:spPr bwMode="auto">
          <a:xfrm>
            <a:off x="7010400" y="4572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Oval 45"/>
          <p:cNvSpPr>
            <a:spLocks noChangeArrowheads="1"/>
          </p:cNvSpPr>
          <p:nvPr/>
        </p:nvSpPr>
        <p:spPr bwMode="auto">
          <a:xfrm>
            <a:off x="7391400" y="4343400"/>
            <a:ext cx="152400" cy="152400"/>
          </a:xfrm>
          <a:prstGeom prst="ellipse">
            <a:avLst/>
          </a:prstGeom>
          <a:solidFill>
            <a:srgbClr val="FF66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6" name="Oval 46"/>
          <p:cNvSpPr>
            <a:spLocks noChangeArrowheads="1"/>
          </p:cNvSpPr>
          <p:nvPr/>
        </p:nvSpPr>
        <p:spPr bwMode="auto">
          <a:xfrm>
            <a:off x="7620000" y="4572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7" name="Line 47"/>
          <p:cNvSpPr>
            <a:spLocks noChangeShapeType="1"/>
          </p:cNvSpPr>
          <p:nvPr/>
        </p:nvSpPr>
        <p:spPr bwMode="auto">
          <a:xfrm flipH="1">
            <a:off x="7239000" y="4495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8" name="Line 48"/>
          <p:cNvSpPr>
            <a:spLocks noChangeShapeType="1"/>
          </p:cNvSpPr>
          <p:nvPr/>
        </p:nvSpPr>
        <p:spPr bwMode="auto">
          <a:xfrm>
            <a:off x="7543800" y="4495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9" name="Oval 49"/>
          <p:cNvSpPr>
            <a:spLocks noChangeArrowheads="1"/>
          </p:cNvSpPr>
          <p:nvPr/>
        </p:nvSpPr>
        <p:spPr bwMode="auto">
          <a:xfrm>
            <a:off x="6019800" y="37338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0" name="Oval 50"/>
          <p:cNvSpPr>
            <a:spLocks noChangeArrowheads="1"/>
          </p:cNvSpPr>
          <p:nvPr/>
        </p:nvSpPr>
        <p:spPr bwMode="auto">
          <a:xfrm>
            <a:off x="6400800" y="3505200"/>
            <a:ext cx="152400" cy="152400"/>
          </a:xfrm>
          <a:prstGeom prst="ellipse">
            <a:avLst/>
          </a:prstGeom>
          <a:solidFill>
            <a:srgbClr val="FF66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Oval 51"/>
          <p:cNvSpPr>
            <a:spLocks noChangeArrowheads="1"/>
          </p:cNvSpPr>
          <p:nvPr/>
        </p:nvSpPr>
        <p:spPr bwMode="auto">
          <a:xfrm>
            <a:off x="6629400" y="37338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Line 52"/>
          <p:cNvSpPr>
            <a:spLocks noChangeShapeType="1"/>
          </p:cNvSpPr>
          <p:nvPr/>
        </p:nvSpPr>
        <p:spPr bwMode="auto">
          <a:xfrm flipH="1">
            <a:off x="6248400" y="36576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3" name="Line 53"/>
          <p:cNvSpPr>
            <a:spLocks noChangeShapeType="1"/>
          </p:cNvSpPr>
          <p:nvPr/>
        </p:nvSpPr>
        <p:spPr bwMode="auto">
          <a:xfrm>
            <a:off x="6553200" y="36576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4" name="Oval 54"/>
          <p:cNvSpPr>
            <a:spLocks noChangeArrowheads="1"/>
          </p:cNvSpPr>
          <p:nvPr/>
        </p:nvSpPr>
        <p:spPr bwMode="auto">
          <a:xfrm>
            <a:off x="5029200" y="2667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5" name="Oval 55"/>
          <p:cNvSpPr>
            <a:spLocks noChangeArrowheads="1"/>
          </p:cNvSpPr>
          <p:nvPr/>
        </p:nvSpPr>
        <p:spPr bwMode="auto">
          <a:xfrm>
            <a:off x="5410200" y="2438400"/>
            <a:ext cx="152400" cy="152400"/>
          </a:xfrm>
          <a:prstGeom prst="ellipse">
            <a:avLst/>
          </a:prstGeom>
          <a:solidFill>
            <a:srgbClr val="FF66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6" name="Oval 56"/>
          <p:cNvSpPr>
            <a:spLocks noChangeArrowheads="1"/>
          </p:cNvSpPr>
          <p:nvPr/>
        </p:nvSpPr>
        <p:spPr bwMode="auto">
          <a:xfrm>
            <a:off x="5638800" y="2667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7" name="Line 57"/>
          <p:cNvSpPr>
            <a:spLocks noChangeShapeType="1"/>
          </p:cNvSpPr>
          <p:nvPr/>
        </p:nvSpPr>
        <p:spPr bwMode="auto">
          <a:xfrm flipH="1">
            <a:off x="5257800" y="2590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8" name="Line 58"/>
          <p:cNvSpPr>
            <a:spLocks noChangeShapeType="1"/>
          </p:cNvSpPr>
          <p:nvPr/>
        </p:nvSpPr>
        <p:spPr bwMode="auto">
          <a:xfrm>
            <a:off x="5562600" y="2590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9" name="Oval 59"/>
          <p:cNvSpPr>
            <a:spLocks noChangeArrowheads="1"/>
          </p:cNvSpPr>
          <p:nvPr/>
        </p:nvSpPr>
        <p:spPr bwMode="auto">
          <a:xfrm>
            <a:off x="7010400" y="2667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0" name="Oval 60"/>
          <p:cNvSpPr>
            <a:spLocks noChangeArrowheads="1"/>
          </p:cNvSpPr>
          <p:nvPr/>
        </p:nvSpPr>
        <p:spPr bwMode="auto">
          <a:xfrm>
            <a:off x="7391400" y="2438400"/>
            <a:ext cx="152400" cy="152400"/>
          </a:xfrm>
          <a:prstGeom prst="ellipse">
            <a:avLst/>
          </a:prstGeom>
          <a:solidFill>
            <a:srgbClr val="FF66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1" name="Oval 61"/>
          <p:cNvSpPr>
            <a:spLocks noChangeArrowheads="1"/>
          </p:cNvSpPr>
          <p:nvPr/>
        </p:nvSpPr>
        <p:spPr bwMode="auto">
          <a:xfrm>
            <a:off x="7620000" y="2667000"/>
            <a:ext cx="304800" cy="304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" name="Line 62"/>
          <p:cNvSpPr>
            <a:spLocks noChangeShapeType="1"/>
          </p:cNvSpPr>
          <p:nvPr/>
        </p:nvSpPr>
        <p:spPr bwMode="auto">
          <a:xfrm flipH="1">
            <a:off x="7239000" y="2590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03" name="Line 63"/>
          <p:cNvSpPr>
            <a:spLocks noChangeShapeType="1"/>
          </p:cNvSpPr>
          <p:nvPr/>
        </p:nvSpPr>
        <p:spPr bwMode="auto">
          <a:xfrm>
            <a:off x="7543800" y="25908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04" name="Oval 64"/>
          <p:cNvSpPr>
            <a:spLocks noChangeArrowheads="1"/>
          </p:cNvSpPr>
          <p:nvPr/>
        </p:nvSpPr>
        <p:spPr bwMode="auto">
          <a:xfrm>
            <a:off x="7315200" y="3581400"/>
            <a:ext cx="228600" cy="228600"/>
          </a:xfrm>
          <a:prstGeom prst="ellipse">
            <a:avLst/>
          </a:prstGeom>
          <a:solidFill>
            <a:srgbClr val="3366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5" name="Oval 65"/>
          <p:cNvSpPr>
            <a:spLocks noChangeArrowheads="1"/>
          </p:cNvSpPr>
          <p:nvPr/>
        </p:nvSpPr>
        <p:spPr bwMode="auto">
          <a:xfrm>
            <a:off x="6324600" y="4648200"/>
            <a:ext cx="228600" cy="228600"/>
          </a:xfrm>
          <a:prstGeom prst="ellipse">
            <a:avLst/>
          </a:prstGeom>
          <a:solidFill>
            <a:srgbClr val="3366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Oval 66"/>
          <p:cNvSpPr>
            <a:spLocks noChangeArrowheads="1"/>
          </p:cNvSpPr>
          <p:nvPr/>
        </p:nvSpPr>
        <p:spPr bwMode="auto">
          <a:xfrm>
            <a:off x="6324600" y="2667000"/>
            <a:ext cx="228600" cy="228600"/>
          </a:xfrm>
          <a:prstGeom prst="ellipse">
            <a:avLst/>
          </a:prstGeom>
          <a:solidFill>
            <a:srgbClr val="3366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7" name="Text Box 67"/>
          <p:cNvSpPr txBox="1">
            <a:spLocks noChangeArrowheads="1"/>
          </p:cNvSpPr>
          <p:nvPr/>
        </p:nvSpPr>
        <p:spPr bwMode="auto">
          <a:xfrm>
            <a:off x="5105400" y="48006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51D87"/>
                </a:solidFill>
              </a:rPr>
              <a:t>O</a:t>
            </a:r>
            <a:endParaRPr lang="ru-RU" b="1">
              <a:solidFill>
                <a:srgbClr val="751D87"/>
              </a:solidFill>
            </a:endParaRPr>
          </a:p>
        </p:txBody>
      </p:sp>
      <p:sp>
        <p:nvSpPr>
          <p:cNvPr id="3108" name="Text Box 68"/>
          <p:cNvSpPr txBox="1">
            <a:spLocks noChangeArrowheads="1"/>
          </p:cNvSpPr>
          <p:nvPr/>
        </p:nvSpPr>
        <p:spPr bwMode="auto">
          <a:xfrm>
            <a:off x="5505450" y="48006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51D87"/>
                </a:solidFill>
              </a:rPr>
              <a:t>O</a:t>
            </a:r>
            <a:endParaRPr lang="ru-RU" b="1">
              <a:solidFill>
                <a:srgbClr val="751D87"/>
              </a:solidFill>
            </a:endParaRPr>
          </a:p>
        </p:txBody>
      </p:sp>
      <p:sp>
        <p:nvSpPr>
          <p:cNvPr id="3109" name="Text Box 69"/>
          <p:cNvSpPr txBox="1">
            <a:spLocks noChangeArrowheads="1"/>
          </p:cNvSpPr>
          <p:nvPr/>
        </p:nvSpPr>
        <p:spPr bwMode="auto">
          <a:xfrm>
            <a:off x="5105400" y="40386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51D87"/>
                </a:solidFill>
              </a:rPr>
              <a:t>N</a:t>
            </a:r>
            <a:endParaRPr lang="ru-RU" b="1">
              <a:solidFill>
                <a:srgbClr val="751D87"/>
              </a:solidFill>
            </a:endParaRPr>
          </a:p>
        </p:txBody>
      </p:sp>
      <p:sp>
        <p:nvSpPr>
          <p:cNvPr id="3110" name="Text Box 70"/>
          <p:cNvSpPr txBox="1">
            <a:spLocks noChangeArrowheads="1"/>
          </p:cNvSpPr>
          <p:nvPr/>
        </p:nvSpPr>
        <p:spPr bwMode="auto">
          <a:xfrm>
            <a:off x="4953000" y="34290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51D87"/>
                </a:solidFill>
              </a:rPr>
              <a:t>Na</a:t>
            </a:r>
            <a:endParaRPr lang="ru-RU" b="1">
              <a:solidFill>
                <a:srgbClr val="751D87"/>
              </a:solidFill>
            </a:endParaRPr>
          </a:p>
        </p:txBody>
      </p:sp>
      <p:sp>
        <p:nvSpPr>
          <p:cNvPr id="3111" name="Line 71"/>
          <p:cNvSpPr>
            <a:spLocks noChangeShapeType="1"/>
          </p:cNvSpPr>
          <p:nvPr/>
        </p:nvSpPr>
        <p:spPr bwMode="auto">
          <a:xfrm>
            <a:off x="6172200" y="51054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12" name="Line 72"/>
          <p:cNvSpPr>
            <a:spLocks noChangeShapeType="1"/>
          </p:cNvSpPr>
          <p:nvPr/>
        </p:nvSpPr>
        <p:spPr bwMode="auto">
          <a:xfrm flipV="1">
            <a:off x="7772400" y="35052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13" name="Text Box 73"/>
          <p:cNvSpPr txBox="1">
            <a:spLocks noChangeArrowheads="1"/>
          </p:cNvSpPr>
          <p:nvPr/>
        </p:nvSpPr>
        <p:spPr bwMode="auto">
          <a:xfrm>
            <a:off x="6232525" y="51435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(001)</a:t>
            </a:r>
            <a:endParaRPr lang="ru-RU" b="1"/>
          </a:p>
        </p:txBody>
      </p:sp>
      <p:sp>
        <p:nvSpPr>
          <p:cNvPr id="3114" name="Text Box 74"/>
          <p:cNvSpPr txBox="1">
            <a:spLocks noChangeArrowheads="1"/>
          </p:cNvSpPr>
          <p:nvPr/>
        </p:nvSpPr>
        <p:spPr bwMode="auto">
          <a:xfrm>
            <a:off x="7626350" y="39624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(010)</a:t>
            </a:r>
            <a:endParaRPr lang="ru-RU" b="1"/>
          </a:p>
        </p:txBody>
      </p:sp>
      <p:sp>
        <p:nvSpPr>
          <p:cNvPr id="3115" name="Text Box 75"/>
          <p:cNvSpPr txBox="1">
            <a:spLocks noChangeArrowheads="1"/>
          </p:cNvSpPr>
          <p:nvPr/>
        </p:nvSpPr>
        <p:spPr bwMode="auto">
          <a:xfrm>
            <a:off x="5112349" y="5715000"/>
            <a:ext cx="2964851" cy="97872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mechanism of polarization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</a:rPr>
              <a:t>reversal is a rotation of the NO</a:t>
            </a:r>
            <a:r>
              <a:rPr lang="en-US" sz="1600" b="1" baseline="-25000" dirty="0">
                <a:solidFill>
                  <a:schemeClr val="tx2"/>
                </a:solidFill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</a:rPr>
              <a:t>groups around the [001] axes.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49" name="Рисунок 48" descr="E-Pulses.jpg"/>
          <p:cNvPicPr>
            <a:picLocks noChangeAspect="1"/>
          </p:cNvPicPr>
          <p:nvPr/>
        </p:nvPicPr>
        <p:blipFill>
          <a:blip r:embed="rId3" cstate="print"/>
          <a:srcRect l="21111" t="26667" r="33333" b="41111"/>
          <a:stretch>
            <a:fillRect/>
          </a:stretch>
        </p:blipFill>
        <p:spPr>
          <a:xfrm>
            <a:off x="914400" y="838200"/>
            <a:ext cx="1828800" cy="1293541"/>
          </a:xfrm>
          <a:prstGeom prst="rect">
            <a:avLst/>
          </a:prstGeom>
        </p:spPr>
      </p:pic>
      <p:sp>
        <p:nvSpPr>
          <p:cNvPr id="51" name="Text Box 75"/>
          <p:cNvSpPr txBox="1">
            <a:spLocks noChangeArrowheads="1"/>
          </p:cNvSpPr>
          <p:nvPr/>
        </p:nvSpPr>
        <p:spPr bwMode="auto">
          <a:xfrm>
            <a:off x="2362200" y="838200"/>
            <a:ext cx="2045753" cy="36202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NaNO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1600" b="1" dirty="0" smtClean="0">
                <a:solidFill>
                  <a:schemeClr val="tx2"/>
                </a:solidFill>
              </a:rPr>
              <a:t> single crystal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2" name="Text Box 75"/>
          <p:cNvSpPr txBox="1">
            <a:spLocks noChangeArrowheads="1"/>
          </p:cNvSpPr>
          <p:nvPr/>
        </p:nvSpPr>
        <p:spPr bwMode="auto">
          <a:xfrm>
            <a:off x="2743200" y="1695378"/>
            <a:ext cx="1899879" cy="38779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Electric field pulses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4" name="Text Box 75"/>
          <p:cNvSpPr txBox="1">
            <a:spLocks noChangeArrowheads="1"/>
          </p:cNvSpPr>
          <p:nvPr/>
        </p:nvSpPr>
        <p:spPr bwMode="auto">
          <a:xfrm>
            <a:off x="152400" y="6377240"/>
            <a:ext cx="3962400" cy="32836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dirty="0" err="1" smtClean="0">
                <a:solidFill>
                  <a:schemeClr val="tx2"/>
                </a:solidFill>
              </a:rPr>
              <a:t>N.Niimura</a:t>
            </a:r>
            <a:r>
              <a:rPr lang="en-US" sz="1400" b="1" dirty="0" smtClean="0">
                <a:solidFill>
                  <a:schemeClr val="tx2"/>
                </a:solidFill>
              </a:rPr>
              <a:t> &amp; </a:t>
            </a:r>
            <a:r>
              <a:rPr lang="en-US" sz="1400" b="1" dirty="0" err="1" smtClean="0">
                <a:solidFill>
                  <a:schemeClr val="tx2"/>
                </a:solidFill>
              </a:rPr>
              <a:t>M.Muto</a:t>
            </a: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en-US" sz="1400" b="1" dirty="0" err="1" smtClean="0">
                <a:solidFill>
                  <a:schemeClr val="tx2"/>
                </a:solidFill>
              </a:rPr>
              <a:t>Nucl</a:t>
            </a:r>
            <a:r>
              <a:rPr lang="en-US" sz="1400" b="1" dirty="0" smtClean="0">
                <a:solidFill>
                  <a:schemeClr val="tx2"/>
                </a:solidFill>
              </a:rPr>
              <a:t>. Instr. Meth. (1975)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55" name="Text Box 75"/>
          <p:cNvSpPr txBox="1">
            <a:spLocks noChangeArrowheads="1"/>
          </p:cNvSpPr>
          <p:nvPr/>
        </p:nvSpPr>
        <p:spPr bwMode="auto">
          <a:xfrm>
            <a:off x="5105400" y="838200"/>
            <a:ext cx="3733800" cy="97872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u="sng" dirty="0" smtClean="0">
                <a:solidFill>
                  <a:schemeClr val="tx2"/>
                </a:solidFill>
              </a:rPr>
              <a:t>Experiment</a:t>
            </a:r>
            <a:r>
              <a:rPr lang="en-US" sz="1600" b="1" dirty="0" smtClean="0">
                <a:solidFill>
                  <a:schemeClr val="tx2"/>
                </a:solidFill>
              </a:rPr>
              <a:t>: neutron diffraction on NaNO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1600" b="1" dirty="0" smtClean="0">
                <a:solidFill>
                  <a:schemeClr val="tx2"/>
                </a:solidFill>
              </a:rPr>
              <a:t> single crystal under electric field pulses with E = 2 kV/cm, </a:t>
            </a:r>
            <a:r>
              <a:rPr lang="el-GR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Δ</a:t>
            </a:r>
            <a:r>
              <a:rPr lang="en-US" sz="16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≈ 40 ms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6934200" y="4191000"/>
            <a:ext cx="1066800" cy="9906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8305800" y="5257800"/>
            <a:ext cx="609600" cy="410882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NO</a:t>
            </a:r>
            <a:r>
              <a:rPr lang="en-US" b="1" baseline="-25000" dirty="0" smtClean="0">
                <a:solidFill>
                  <a:srgbClr val="0000FF"/>
                </a:solidFill>
              </a:rPr>
              <a:t>2</a:t>
            </a:r>
            <a:endParaRPr lang="ru-RU" sz="1400" b="1" baseline="-25000" dirty="0">
              <a:solidFill>
                <a:srgbClr val="0000FF"/>
              </a:solidFill>
            </a:endParaRPr>
          </a:p>
        </p:txBody>
      </p:sp>
      <p:sp>
        <p:nvSpPr>
          <p:cNvPr id="57" name="Line 69"/>
          <p:cNvSpPr>
            <a:spLocks noChangeShapeType="1"/>
          </p:cNvSpPr>
          <p:nvPr/>
        </p:nvSpPr>
        <p:spPr bwMode="auto">
          <a:xfrm flipH="1" flipV="1">
            <a:off x="7467600" y="4800600"/>
            <a:ext cx="914400" cy="6096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59" name="Рисунок 58" descr="NaNO2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362200"/>
            <a:ext cx="3785802" cy="3572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04" r="4604"/>
          <a:stretch>
            <a:fillRect/>
          </a:stretch>
        </p:blipFill>
        <p:spPr>
          <a:xfrm>
            <a:off x="139258" y="1219200"/>
            <a:ext cx="6781800" cy="4086225"/>
          </a:xfrm>
          <a:noFill/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143000" y="304800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Slow </a:t>
            </a:r>
            <a:r>
              <a:rPr lang="en-US" sz="2400" b="1" dirty="0">
                <a:solidFill>
                  <a:schemeClr val="tx2"/>
                </a:solidFill>
              </a:rPr>
              <a:t>reversible process in external field 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415858" y="4492625"/>
            <a:ext cx="2172390" cy="39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FF"/>
                </a:solidFill>
              </a:rPr>
              <a:t>diffraction patterns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6324600" y="4495800"/>
            <a:ext cx="25019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tx2"/>
                </a:solidFill>
              </a:rPr>
              <a:t>Time diagram of</a:t>
            </a:r>
            <a:r>
              <a:rPr lang="en-US" b="1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tx2"/>
                </a:solidFill>
              </a:rPr>
              <a:t>a</a:t>
            </a:r>
            <a:r>
              <a:rPr lang="en-US" b="1" dirty="0">
                <a:solidFill>
                  <a:schemeClr val="tx2"/>
                </a:solidFill>
              </a:rPr>
              <a:t>)  neutron pulses,</a:t>
            </a: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tx2"/>
                </a:solidFill>
              </a:rPr>
              <a:t>b</a:t>
            </a:r>
            <a:r>
              <a:rPr lang="en-US" b="1" dirty="0">
                <a:solidFill>
                  <a:schemeClr val="tx2"/>
                </a:solidFill>
              </a:rPr>
              <a:t>)  external field pulses,</a:t>
            </a: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tx2"/>
                </a:solidFill>
              </a:rPr>
              <a:t>c</a:t>
            </a:r>
            <a:r>
              <a:rPr lang="en-US" b="1" dirty="0">
                <a:solidFill>
                  <a:schemeClr val="tx2"/>
                </a:solidFill>
              </a:rPr>
              <a:t>)  diffraction patterns.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6921058" y="2587625"/>
            <a:ext cx="2146742" cy="39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FF"/>
                </a:solidFill>
              </a:rPr>
              <a:t>external field pulses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921058" y="1638300"/>
            <a:ext cx="15303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FF"/>
                </a:solidFill>
              </a:rPr>
              <a:t>source pulses 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FF"/>
                </a:solidFill>
              </a:rPr>
              <a:t>with period T</a:t>
            </a: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6172200" y="4495800"/>
            <a:ext cx="2667000" cy="152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2057400" y="5715000"/>
            <a:ext cx="2954338" cy="8509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C0000"/>
                </a:solidFill>
              </a:rPr>
              <a:t>Temporal resolution </a:t>
            </a:r>
          </a:p>
          <a:p>
            <a:pPr algn="ctr"/>
            <a:r>
              <a:rPr lang="en-US" sz="2400" b="1" i="1" dirty="0" err="1" smtClean="0">
                <a:solidFill>
                  <a:srgbClr val="CC0000"/>
                </a:solidFill>
                <a:cs typeface="Times New Roman" pitchFamily="18" charset="0"/>
              </a:rPr>
              <a:t>t</a:t>
            </a:r>
            <a:r>
              <a:rPr lang="en-US" sz="2400" b="1" baseline="-25000" dirty="0" err="1" smtClean="0">
                <a:solidFill>
                  <a:srgbClr val="CC0000"/>
                </a:solidFill>
                <a:cs typeface="Times New Roman" pitchFamily="18" charset="0"/>
              </a:rPr>
              <a:t>s</a:t>
            </a:r>
            <a:r>
              <a:rPr lang="en-US" sz="2400" b="1" dirty="0" smtClean="0">
                <a:solidFill>
                  <a:srgbClr val="CC0000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CC0000"/>
                </a:solidFill>
                <a:cs typeface="Times New Roman" pitchFamily="18" charset="0"/>
              </a:rPr>
              <a:t>= T</a:t>
            </a:r>
            <a:endParaRPr lang="el-GR" sz="2400" b="1" baseline="-25000" dirty="0">
              <a:solidFill>
                <a:srgbClr val="CC0000"/>
              </a:solidFill>
              <a:cs typeface="Times New Roman" pitchFamily="18" charset="0"/>
            </a:endParaRP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7378258" y="3494088"/>
            <a:ext cx="1027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T &lt;&lt; </a:t>
            </a:r>
            <a:r>
              <a:rPr lang="el-GR" sz="2400" b="1">
                <a:solidFill>
                  <a:srgbClr val="CC0000"/>
                </a:solidFill>
                <a:cs typeface="Times New Roman" pitchFamily="18" charset="0"/>
              </a:rPr>
              <a:t>τ</a:t>
            </a:r>
            <a:endParaRPr lang="en-US" sz="2400" b="1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4648200" y="1219200"/>
            <a:ext cx="3939092" cy="2015936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smtClean="0">
                <a:solidFill>
                  <a:srgbClr val="CC0000"/>
                </a:solidFill>
                <a:cs typeface="Times New Roman" pitchFamily="18" charset="0"/>
              </a:rPr>
              <a:t>W</a:t>
            </a:r>
            <a:r>
              <a:rPr lang="en-US" sz="2000" b="1" baseline="-25000" dirty="0" smtClean="0">
                <a:solidFill>
                  <a:srgbClr val="CC0000"/>
                </a:solidFill>
                <a:cs typeface="Times New Roman" pitchFamily="18" charset="0"/>
              </a:rPr>
              <a:t>0</a:t>
            </a:r>
            <a:r>
              <a:rPr lang="en-US" sz="2000" b="1" dirty="0" smtClean="0">
                <a:solidFill>
                  <a:srgbClr val="CC0000"/>
                </a:solidFill>
                <a:cs typeface="Times New Roman" pitchFamily="18" charset="0"/>
              </a:rPr>
              <a:t> &lt; </a:t>
            </a:r>
            <a:r>
              <a:rPr lang="el-GR" sz="2000" b="1" dirty="0" smtClean="0">
                <a:solidFill>
                  <a:srgbClr val="CC0000"/>
                </a:solidFill>
                <a:cs typeface="Times New Roman" pitchFamily="18" charset="0"/>
              </a:rPr>
              <a:t>τ</a:t>
            </a:r>
            <a:r>
              <a:rPr lang="en-US" sz="2000" b="1" dirty="0" smtClean="0">
                <a:solidFill>
                  <a:srgbClr val="CC0000"/>
                </a:solidFill>
                <a:cs typeface="Times New Roman" pitchFamily="18" charset="0"/>
              </a:rPr>
              <a:t> &lt; T</a:t>
            </a:r>
            <a:endParaRPr lang="en-US" sz="2000" b="1" dirty="0" smtClean="0">
              <a:solidFill>
                <a:srgbClr val="FF0066"/>
              </a:solidFill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l-GR" sz="2000" b="1" dirty="0" smtClean="0">
                <a:solidFill>
                  <a:srgbClr val="FF0066"/>
                </a:solidFill>
                <a:cs typeface="Times New Roman" pitchFamily="18" charset="0"/>
              </a:rPr>
              <a:t>τ</a:t>
            </a:r>
            <a:r>
              <a:rPr lang="en-US" sz="2000" b="1" dirty="0" smtClean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– characteristic time of a process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FF0066"/>
                </a:solidFill>
                <a:cs typeface="Times New Roman" pitchFamily="18" charset="0"/>
              </a:rPr>
              <a:t>T</a:t>
            </a:r>
            <a:r>
              <a:rPr lang="en-US" sz="2000" b="1" dirty="0">
                <a:cs typeface="Times New Roman" pitchFamily="18" charset="0"/>
              </a:rPr>
              <a:t> – source repetition period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FF0066"/>
                </a:solidFill>
                <a:cs typeface="Times New Roman" pitchFamily="18" charset="0"/>
              </a:rPr>
              <a:t>W</a:t>
            </a:r>
            <a:r>
              <a:rPr lang="en-US" sz="2000" b="1" baseline="-25000" dirty="0">
                <a:solidFill>
                  <a:srgbClr val="FF0066"/>
                </a:solidFill>
                <a:cs typeface="Times New Roman" pitchFamily="18" charset="0"/>
              </a:rPr>
              <a:t>0</a:t>
            </a:r>
            <a:r>
              <a:rPr lang="en-US" sz="2000" b="1" dirty="0">
                <a:cs typeface="Times New Roman" pitchFamily="18" charset="0"/>
              </a:rPr>
              <a:t> – </a:t>
            </a:r>
            <a:r>
              <a:rPr lang="en-US" b="1" dirty="0"/>
              <a:t>diffraction peak width</a:t>
            </a:r>
            <a:endParaRPr lang="el-GR" b="1" dirty="0"/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FF0066"/>
                </a:solidFill>
                <a:cs typeface="Times New Roman" pitchFamily="18" charset="0"/>
              </a:rPr>
              <a:t>t</a:t>
            </a:r>
            <a:r>
              <a:rPr lang="en-US" sz="2000" b="1" baseline="-25000" dirty="0">
                <a:solidFill>
                  <a:srgbClr val="FF0066"/>
                </a:solidFill>
                <a:cs typeface="Times New Roman" pitchFamily="18" charset="0"/>
              </a:rPr>
              <a:t>0</a:t>
            </a:r>
            <a:r>
              <a:rPr lang="en-US" sz="2000" b="1" dirty="0">
                <a:cs typeface="Times New Roman" pitchFamily="18" charset="0"/>
              </a:rPr>
              <a:t> – field pulse delay</a:t>
            </a:r>
            <a:endParaRPr lang="el-GR" sz="2000" b="1" dirty="0">
              <a:cs typeface="Times New Roman" pitchFamily="18" charset="0"/>
            </a:endParaRP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1143000" y="30480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Fast </a:t>
            </a:r>
            <a:r>
              <a:rPr lang="en-US" sz="2400" b="1" dirty="0">
                <a:solidFill>
                  <a:schemeClr val="tx2"/>
                </a:solidFill>
              </a:rPr>
              <a:t>reversible process in external field 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4648200" y="3505200"/>
            <a:ext cx="3429000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Intensity changes as a function of the delay </a:t>
            </a:r>
            <a:r>
              <a:rPr lang="en-US" b="1" i="1" dirty="0" smtClean="0">
                <a:solidFill>
                  <a:schemeClr val="tx2"/>
                </a:solidFill>
              </a:rPr>
              <a:t>t</a:t>
            </a:r>
            <a:r>
              <a:rPr lang="en-US" b="1" baseline="-25000" dirty="0" smtClean="0">
                <a:solidFill>
                  <a:schemeClr val="tx2"/>
                </a:solidFill>
              </a:rPr>
              <a:t>0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4665662" y="4724400"/>
            <a:ext cx="2954338" cy="8509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C0000"/>
                </a:solidFill>
              </a:rPr>
              <a:t>Temporal resolution </a:t>
            </a:r>
          </a:p>
          <a:p>
            <a:pPr algn="ctr"/>
            <a:r>
              <a:rPr lang="en-US" sz="2400" b="1" i="1" dirty="0" err="1" smtClean="0">
                <a:solidFill>
                  <a:srgbClr val="CC0000"/>
                </a:solidFill>
                <a:cs typeface="Times New Roman" pitchFamily="18" charset="0"/>
              </a:rPr>
              <a:t>t</a:t>
            </a:r>
            <a:r>
              <a:rPr lang="en-US" sz="2400" b="1" baseline="-25000" dirty="0" err="1" smtClean="0">
                <a:solidFill>
                  <a:srgbClr val="CC0000"/>
                </a:solidFill>
                <a:cs typeface="Times New Roman" pitchFamily="18" charset="0"/>
              </a:rPr>
              <a:t>s</a:t>
            </a:r>
            <a:r>
              <a:rPr lang="en-US" sz="2400" b="1" dirty="0" smtClean="0">
                <a:solidFill>
                  <a:srgbClr val="CC0000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CC0000"/>
                </a:solidFill>
                <a:cs typeface="Times New Roman" pitchFamily="18" charset="0"/>
              </a:rPr>
              <a:t>≈ W</a:t>
            </a:r>
            <a:r>
              <a:rPr lang="en-US" sz="2400" b="1" baseline="-25000" dirty="0">
                <a:solidFill>
                  <a:srgbClr val="CC0000"/>
                </a:solidFill>
                <a:cs typeface="Times New Roman" pitchFamily="18" charset="0"/>
              </a:rPr>
              <a:t>0</a:t>
            </a:r>
            <a:endParaRPr lang="el-GR" sz="2400" b="1" baseline="-25000" dirty="0">
              <a:solidFill>
                <a:srgbClr val="CC0000"/>
              </a:solidFill>
              <a:cs typeface="Times New Roman" pitchFamily="18" charset="0"/>
            </a:endParaRPr>
          </a:p>
        </p:txBody>
      </p:sp>
      <p:pic>
        <p:nvPicPr>
          <p:cNvPr id="11" name="Рисунок 10" descr="TOF-puls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19200"/>
            <a:ext cx="3886200" cy="2017517"/>
          </a:xfrm>
          <a:prstGeom prst="rect">
            <a:avLst/>
          </a:prstGeom>
        </p:spPr>
      </p:pic>
      <p:pic>
        <p:nvPicPr>
          <p:cNvPr id="13" name="Рисунок 12" descr="Field-pul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583940"/>
            <a:ext cx="3886200" cy="197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19200" y="4572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Very fast reversible process in external field 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4267200" y="4419600"/>
            <a:ext cx="4419600" cy="7302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Peak shape changes as a function of  H(t)= </a:t>
            </a:r>
            <a:r>
              <a:rPr lang="en-US" sz="2000" b="1" dirty="0">
                <a:solidFill>
                  <a:srgbClr val="0000FF"/>
                </a:solidFill>
                <a:sym typeface="Symbol" pitchFamily="18" charset="2"/>
              </a:rPr>
              <a:t>H</a:t>
            </a:r>
            <a:r>
              <a:rPr lang="en-US" sz="2000" b="1" baseline="-25000" dirty="0">
                <a:solidFill>
                  <a:srgbClr val="0000FF"/>
                </a:solidFill>
                <a:sym typeface="Symbol" pitchFamily="18" charset="2"/>
              </a:rPr>
              <a:t>0</a:t>
            </a:r>
            <a:r>
              <a:rPr lang="en-US" sz="2000" b="1" dirty="0">
                <a:solidFill>
                  <a:srgbClr val="0000FF"/>
                </a:solidFill>
                <a:sym typeface="Symbol" pitchFamily="18" charset="2"/>
              </a:rPr>
              <a:t>sin(</a:t>
            </a:r>
            <a:r>
              <a:rPr lang="el-GR" sz="2000" b="1" dirty="0">
                <a:solidFill>
                  <a:srgbClr val="0000FF"/>
                </a:solidFill>
              </a:rPr>
              <a:t>π</a:t>
            </a:r>
            <a:r>
              <a:rPr lang="en-US" sz="2000" b="1" dirty="0">
                <a:solidFill>
                  <a:srgbClr val="0000FF"/>
                </a:solidFill>
              </a:rPr>
              <a:t>·</a:t>
            </a:r>
            <a:r>
              <a:rPr lang="el-GR" sz="2000" b="1" dirty="0">
                <a:solidFill>
                  <a:srgbClr val="0000FF"/>
                </a:solidFill>
              </a:rPr>
              <a:t>Δ</a:t>
            </a:r>
            <a:r>
              <a:rPr lang="en-US" sz="2000" b="1" dirty="0">
                <a:solidFill>
                  <a:srgbClr val="0000FF"/>
                </a:solidFill>
              </a:rPr>
              <a:t>t/T</a:t>
            </a:r>
            <a:r>
              <a:rPr lang="en-US" sz="2000" b="1" baseline="-25000" dirty="0">
                <a:solidFill>
                  <a:srgbClr val="0000FF"/>
                </a:solidFill>
              </a:rPr>
              <a:t>H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l-GR" sz="2000" b="1" dirty="0">
              <a:solidFill>
                <a:srgbClr val="0000FF"/>
              </a:solidFill>
            </a:endParaRPr>
          </a:p>
        </p:txBody>
      </p:sp>
      <p:pic>
        <p:nvPicPr>
          <p:cNvPr id="9" name="Рисунок 8" descr="TOF-pulses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371600"/>
            <a:ext cx="2810985" cy="502920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191000" y="1371600"/>
            <a:ext cx="3939092" cy="2015936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smtClean="0">
                <a:solidFill>
                  <a:srgbClr val="CC0000"/>
                </a:solidFill>
                <a:cs typeface="Times New Roman" pitchFamily="18" charset="0"/>
              </a:rPr>
              <a:t>W</a:t>
            </a:r>
            <a:r>
              <a:rPr lang="en-US" sz="2000" b="1" baseline="-25000" dirty="0" smtClean="0">
                <a:solidFill>
                  <a:srgbClr val="CC0000"/>
                </a:solidFill>
                <a:cs typeface="Times New Roman" pitchFamily="18" charset="0"/>
              </a:rPr>
              <a:t>0</a:t>
            </a:r>
            <a:r>
              <a:rPr lang="en-US" sz="2000" b="1" dirty="0" smtClean="0">
                <a:solidFill>
                  <a:srgbClr val="CC0000"/>
                </a:solidFill>
                <a:cs typeface="Times New Roman" pitchFamily="18" charset="0"/>
              </a:rPr>
              <a:t> &lt; </a:t>
            </a:r>
            <a:r>
              <a:rPr lang="el-GR" sz="2000" b="1" dirty="0" smtClean="0">
                <a:solidFill>
                  <a:srgbClr val="CC0000"/>
                </a:solidFill>
                <a:cs typeface="Times New Roman" pitchFamily="18" charset="0"/>
              </a:rPr>
              <a:t>τ</a:t>
            </a:r>
            <a:r>
              <a:rPr lang="en-US" sz="2000" b="1" dirty="0" smtClean="0">
                <a:solidFill>
                  <a:srgbClr val="CC0000"/>
                </a:solidFill>
                <a:cs typeface="Times New Roman" pitchFamily="18" charset="0"/>
              </a:rPr>
              <a:t> &lt; T</a:t>
            </a:r>
            <a:endParaRPr lang="en-US" sz="2000" b="1" dirty="0" smtClean="0">
              <a:solidFill>
                <a:srgbClr val="FF0066"/>
              </a:solidFill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l-GR" sz="2000" b="1" dirty="0" smtClean="0">
                <a:solidFill>
                  <a:srgbClr val="FF0066"/>
                </a:solidFill>
                <a:cs typeface="Times New Roman" pitchFamily="18" charset="0"/>
              </a:rPr>
              <a:t>τ</a:t>
            </a:r>
            <a:r>
              <a:rPr lang="en-US" sz="2000" b="1" dirty="0" smtClean="0">
                <a:cs typeface="Times New Roman" pitchFamily="18" charset="0"/>
              </a:rPr>
              <a:t> </a:t>
            </a:r>
            <a:r>
              <a:rPr lang="en-US" sz="2000" b="1" dirty="0">
                <a:cs typeface="Times New Roman" pitchFamily="18" charset="0"/>
              </a:rPr>
              <a:t>– characteristic time of a process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FF0066"/>
                </a:solidFill>
                <a:cs typeface="Times New Roman" pitchFamily="18" charset="0"/>
              </a:rPr>
              <a:t>T</a:t>
            </a:r>
            <a:r>
              <a:rPr lang="en-US" sz="2000" b="1" dirty="0">
                <a:cs typeface="Times New Roman" pitchFamily="18" charset="0"/>
              </a:rPr>
              <a:t> – source repetition period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FF0066"/>
                </a:solidFill>
                <a:cs typeface="Times New Roman" pitchFamily="18" charset="0"/>
              </a:rPr>
              <a:t>W</a:t>
            </a:r>
            <a:r>
              <a:rPr lang="en-US" sz="2000" b="1" baseline="-25000" dirty="0">
                <a:solidFill>
                  <a:srgbClr val="FF0066"/>
                </a:solidFill>
                <a:cs typeface="Times New Roman" pitchFamily="18" charset="0"/>
              </a:rPr>
              <a:t>0</a:t>
            </a:r>
            <a:r>
              <a:rPr lang="en-US" sz="2000" b="1" dirty="0">
                <a:cs typeface="Times New Roman" pitchFamily="18" charset="0"/>
              </a:rPr>
              <a:t> – </a:t>
            </a:r>
            <a:r>
              <a:rPr lang="en-US" b="1" dirty="0"/>
              <a:t>diffraction peak width</a:t>
            </a:r>
            <a:endParaRPr lang="el-GR" b="1" dirty="0"/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FF0066"/>
                </a:solidFill>
                <a:cs typeface="Times New Roman" pitchFamily="18" charset="0"/>
              </a:rPr>
              <a:t>t</a:t>
            </a:r>
            <a:r>
              <a:rPr lang="en-US" sz="2000" b="1" baseline="-25000" dirty="0">
                <a:solidFill>
                  <a:srgbClr val="FF0066"/>
                </a:solidFill>
                <a:cs typeface="Times New Roman" pitchFamily="18" charset="0"/>
              </a:rPr>
              <a:t>0</a:t>
            </a:r>
            <a:r>
              <a:rPr lang="en-US" sz="2000" b="1" dirty="0">
                <a:cs typeface="Times New Roman" pitchFamily="18" charset="0"/>
              </a:rPr>
              <a:t> – field pulse delay</a:t>
            </a:r>
            <a:endParaRPr lang="el-GR" sz="2000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28600" y="1676400"/>
            <a:ext cx="2743200" cy="42672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5800" y="457200"/>
            <a:ext cx="800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Very fast reversible process in external </a:t>
            </a:r>
            <a:r>
              <a:rPr lang="en-US" sz="2400" b="1" dirty="0" smtClean="0">
                <a:solidFill>
                  <a:schemeClr val="tx2"/>
                </a:solidFill>
              </a:rPr>
              <a:t>field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914400" y="1828800"/>
            <a:ext cx="457200" cy="381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914400" y="2286000"/>
            <a:ext cx="457200" cy="76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559" name="Oval 9"/>
          <p:cNvSpPr>
            <a:spLocks noChangeArrowheads="1"/>
          </p:cNvSpPr>
          <p:nvPr/>
        </p:nvSpPr>
        <p:spPr bwMode="auto">
          <a:xfrm>
            <a:off x="914400" y="4572000"/>
            <a:ext cx="457200" cy="4572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 rot="3615307">
            <a:off x="952500" y="4762500"/>
            <a:ext cx="304800" cy="762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Line 12"/>
          <p:cNvSpPr>
            <a:spLocks noChangeShapeType="1"/>
          </p:cNvSpPr>
          <p:nvPr/>
        </p:nvSpPr>
        <p:spPr bwMode="auto">
          <a:xfrm>
            <a:off x="914400" y="2362200"/>
            <a:ext cx="228600" cy="243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62" name="Line 13"/>
          <p:cNvSpPr>
            <a:spLocks noChangeShapeType="1"/>
          </p:cNvSpPr>
          <p:nvPr/>
        </p:nvSpPr>
        <p:spPr bwMode="auto">
          <a:xfrm flipH="1">
            <a:off x="1143000" y="2362200"/>
            <a:ext cx="228600" cy="243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63" name="Rectangle 14"/>
          <p:cNvSpPr>
            <a:spLocks noChangeArrowheads="1"/>
          </p:cNvSpPr>
          <p:nvPr/>
        </p:nvSpPr>
        <p:spPr bwMode="auto">
          <a:xfrm rot="-4501102">
            <a:off x="1974850" y="5040313"/>
            <a:ext cx="457200" cy="120650"/>
          </a:xfrm>
          <a:prstGeom prst="rect">
            <a:avLst/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4" name="Line 17"/>
          <p:cNvSpPr>
            <a:spLocks noChangeShapeType="1"/>
          </p:cNvSpPr>
          <p:nvPr/>
        </p:nvSpPr>
        <p:spPr bwMode="auto">
          <a:xfrm flipH="1" flipV="1">
            <a:off x="1143000" y="4800600"/>
            <a:ext cx="1066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65" name="Text Box 18"/>
          <p:cNvSpPr txBox="1">
            <a:spLocks noChangeArrowheads="1"/>
          </p:cNvSpPr>
          <p:nvPr/>
        </p:nvSpPr>
        <p:spPr bwMode="auto">
          <a:xfrm>
            <a:off x="517525" y="3290888"/>
            <a:ext cx="436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L</a:t>
            </a:r>
            <a:r>
              <a:rPr lang="en-US" sz="2000" b="1" baseline="-25000">
                <a:solidFill>
                  <a:schemeClr val="accent2"/>
                </a:solidFill>
              </a:rPr>
              <a:t>1</a:t>
            </a:r>
            <a:endParaRPr lang="ru-RU" sz="2000" b="1" baseline="-25000">
              <a:solidFill>
                <a:schemeClr val="accent2"/>
              </a:solidFill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371600" y="4953000"/>
            <a:ext cx="436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L</a:t>
            </a:r>
            <a:r>
              <a:rPr lang="en-US" sz="2000" b="1" baseline="-25000">
                <a:solidFill>
                  <a:schemeClr val="accent2"/>
                </a:solidFill>
              </a:rPr>
              <a:t>2</a:t>
            </a:r>
            <a:endParaRPr lang="ru-RU" sz="2000" b="1" baseline="-25000">
              <a:solidFill>
                <a:schemeClr val="accent2"/>
              </a:solidFill>
            </a:endParaRPr>
          </a:p>
        </p:txBody>
      </p:sp>
      <p:sp>
        <p:nvSpPr>
          <p:cNvPr id="23567" name="Text Box 20"/>
          <p:cNvSpPr txBox="1">
            <a:spLocks noChangeArrowheads="1"/>
          </p:cNvSpPr>
          <p:nvPr/>
        </p:nvSpPr>
        <p:spPr bwMode="auto">
          <a:xfrm>
            <a:off x="1371600" y="18288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Source</a:t>
            </a:r>
            <a:endParaRPr lang="ru-RU" sz="2000" b="1" baseline="-25000">
              <a:solidFill>
                <a:schemeClr val="accent2"/>
              </a:solidFill>
            </a:endParaRPr>
          </a:p>
        </p:txBody>
      </p:sp>
      <p:sp>
        <p:nvSpPr>
          <p:cNvPr id="23568" name="Text Box 22"/>
          <p:cNvSpPr txBox="1">
            <a:spLocks noChangeArrowheads="1"/>
          </p:cNvSpPr>
          <p:nvPr/>
        </p:nvSpPr>
        <p:spPr bwMode="auto">
          <a:xfrm>
            <a:off x="1828800" y="4479925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Detector</a:t>
            </a:r>
            <a:endParaRPr lang="ru-RU" sz="2000" b="1" baseline="-25000">
              <a:solidFill>
                <a:schemeClr val="accent2"/>
              </a:solidFill>
            </a:endParaRPr>
          </a:p>
        </p:txBody>
      </p:sp>
      <p:sp>
        <p:nvSpPr>
          <p:cNvPr id="23569" name="Text Box 23"/>
          <p:cNvSpPr txBox="1">
            <a:spLocks noChangeArrowheads="1"/>
          </p:cNvSpPr>
          <p:nvPr/>
        </p:nvSpPr>
        <p:spPr bwMode="auto">
          <a:xfrm>
            <a:off x="3200400" y="1676400"/>
            <a:ext cx="4211638" cy="1035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>
                <a:solidFill>
                  <a:srgbClr val="CC0000"/>
                </a:solidFill>
              </a:rPr>
              <a:t>Temporal resolution </a:t>
            </a:r>
          </a:p>
          <a:p>
            <a:pPr algn="ctr">
              <a:lnSpc>
                <a:spcPct val="125000"/>
              </a:lnSpc>
            </a:pPr>
            <a:r>
              <a:rPr lang="el-GR" sz="2400" b="1">
                <a:solidFill>
                  <a:srgbClr val="CC0000"/>
                </a:solidFill>
                <a:cs typeface="Times New Roman" pitchFamily="18" charset="0"/>
              </a:rPr>
              <a:t>Δ</a:t>
            </a:r>
            <a:r>
              <a:rPr lang="en-US" sz="2400" b="1">
                <a:solidFill>
                  <a:srgbClr val="CC0000"/>
                </a:solidFill>
                <a:cs typeface="Times New Roman" pitchFamily="18" charset="0"/>
              </a:rPr>
              <a:t>t/t</a:t>
            </a:r>
            <a:r>
              <a:rPr lang="en-US" sz="2400" b="1" baseline="-25000">
                <a:solidFill>
                  <a:srgbClr val="CC0000"/>
                </a:solidFill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CC0000"/>
                </a:solidFill>
                <a:cs typeface="Times New Roman" pitchFamily="18" charset="0"/>
              </a:rPr>
              <a:t> = [(</a:t>
            </a:r>
            <a:r>
              <a:rPr lang="el-GR" sz="2400" b="1">
                <a:solidFill>
                  <a:srgbClr val="CC0000"/>
                </a:solidFill>
                <a:cs typeface="Times New Roman" pitchFamily="18" charset="0"/>
              </a:rPr>
              <a:t>Δ</a:t>
            </a:r>
            <a:r>
              <a:rPr lang="en-US" sz="2400" b="1" i="1">
                <a:solidFill>
                  <a:srgbClr val="CC0000"/>
                </a:solidFill>
                <a:cs typeface="Times New Roman" pitchFamily="18" charset="0"/>
              </a:rPr>
              <a:t>L</a:t>
            </a:r>
            <a:r>
              <a:rPr lang="en-US" sz="2400" b="1" baseline="-25000">
                <a:solidFill>
                  <a:srgbClr val="CC0000"/>
                </a:solidFill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CC0000"/>
                </a:solidFill>
                <a:cs typeface="Times New Roman" pitchFamily="18" charset="0"/>
              </a:rPr>
              <a:t>/</a:t>
            </a:r>
            <a:r>
              <a:rPr lang="en-US" sz="2400" b="1" i="1">
                <a:solidFill>
                  <a:srgbClr val="CC0000"/>
                </a:solidFill>
                <a:cs typeface="Times New Roman" pitchFamily="18" charset="0"/>
              </a:rPr>
              <a:t>L</a:t>
            </a:r>
            <a:r>
              <a:rPr lang="en-US" sz="2400" b="1" baseline="-25000">
                <a:solidFill>
                  <a:srgbClr val="CC0000"/>
                </a:solidFill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CC0000"/>
                </a:solidFill>
                <a:cs typeface="Times New Roman" pitchFamily="18" charset="0"/>
              </a:rPr>
              <a:t>)</a:t>
            </a:r>
            <a:r>
              <a:rPr lang="en-US" sz="2400" b="1" baseline="30000">
                <a:solidFill>
                  <a:srgbClr val="CC0000"/>
                </a:solidFill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CC0000"/>
                </a:solidFill>
                <a:cs typeface="Times New Roman" pitchFamily="18" charset="0"/>
              </a:rPr>
              <a:t> + (</a:t>
            </a:r>
            <a:r>
              <a:rPr lang="el-GR" sz="2400" b="1">
                <a:solidFill>
                  <a:srgbClr val="CC0000"/>
                </a:solidFill>
                <a:cs typeface="Times New Roman" pitchFamily="18" charset="0"/>
              </a:rPr>
              <a:t>Δ</a:t>
            </a:r>
            <a:r>
              <a:rPr lang="el-GR" sz="2400" b="1">
                <a:solidFill>
                  <a:srgbClr val="CC0000"/>
                </a:solidFill>
                <a:cs typeface="Times New Roman" pitchFamily="18" charset="0"/>
                <a:sym typeface="Symbol" pitchFamily="18" charset="2"/>
              </a:rPr>
              <a:t></a:t>
            </a:r>
            <a:r>
              <a:rPr lang="en-US" sz="2400" b="1">
                <a:solidFill>
                  <a:srgbClr val="CC0000"/>
                </a:solidFill>
                <a:cs typeface="Times New Roman" pitchFamily="18" charset="0"/>
                <a:sym typeface="Symbol" pitchFamily="18" charset="2"/>
              </a:rPr>
              <a:t>/tg)</a:t>
            </a:r>
            <a:r>
              <a:rPr lang="en-US" sz="2400" b="1" baseline="30000">
                <a:solidFill>
                  <a:srgbClr val="CC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b="1">
                <a:solidFill>
                  <a:srgbClr val="CC0000"/>
                </a:solidFill>
                <a:cs typeface="Times New Roman" pitchFamily="18" charset="0"/>
                <a:sym typeface="Symbol" pitchFamily="18" charset="2"/>
              </a:rPr>
              <a:t>]</a:t>
            </a:r>
            <a:r>
              <a:rPr lang="en-US" sz="2400" b="1" baseline="30000">
                <a:solidFill>
                  <a:srgbClr val="CC0000"/>
                </a:solidFill>
                <a:cs typeface="Times New Roman" pitchFamily="18" charset="0"/>
                <a:sym typeface="Symbol" pitchFamily="18" charset="2"/>
              </a:rPr>
              <a:t>1/2</a:t>
            </a:r>
          </a:p>
        </p:txBody>
      </p:sp>
      <p:sp>
        <p:nvSpPr>
          <p:cNvPr id="23570" name="Text Box 24"/>
          <p:cNvSpPr txBox="1">
            <a:spLocks noChangeArrowheads="1"/>
          </p:cNvSpPr>
          <p:nvPr/>
        </p:nvSpPr>
        <p:spPr bwMode="auto">
          <a:xfrm>
            <a:off x="3200400" y="2743200"/>
            <a:ext cx="3621504" cy="509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</a:rPr>
              <a:t>Δ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</a:t>
            </a:r>
            <a:r>
              <a:rPr lang="en-US" sz="2400" b="1" baseline="30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 = 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γ</a:t>
            </a:r>
            <a:r>
              <a:rPr lang="en-US" sz="2400" b="1" baseline="30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 + 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η</a:t>
            </a:r>
            <a:r>
              <a:rPr lang="en-US" sz="2400" b="1" baseline="30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400" b="1" baseline="30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 	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t</a:t>
            </a:r>
            <a:r>
              <a:rPr lang="en-US" sz="2400" b="1" baseline="-25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 = 253·</a:t>
            </a:r>
            <a:r>
              <a:rPr lang="en-US" sz="2400" b="1" i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L</a:t>
            </a:r>
            <a:r>
              <a:rPr lang="en-US" sz="2400" b="1" baseline="-25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·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λ</a:t>
            </a:r>
          </a:p>
        </p:txBody>
      </p: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228600" y="4860925"/>
            <a:ext cx="106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</a:rPr>
              <a:t>Single </a:t>
            </a:r>
          </a:p>
          <a:p>
            <a:pPr algn="ctr"/>
            <a:r>
              <a:rPr lang="en-US" sz="2000" b="1">
                <a:solidFill>
                  <a:schemeClr val="accent2"/>
                </a:solidFill>
              </a:rPr>
              <a:t>crystal</a:t>
            </a:r>
          </a:p>
          <a:p>
            <a:pPr algn="ctr"/>
            <a:r>
              <a:rPr lang="en-US" b="1">
                <a:solidFill>
                  <a:srgbClr val="751D87"/>
                </a:solidFill>
                <a:sym typeface="Symbol" pitchFamily="18" charset="2"/>
              </a:rPr>
              <a:t>(</a:t>
            </a:r>
            <a:r>
              <a:rPr lang="el-GR" sz="2000" b="1">
                <a:solidFill>
                  <a:srgbClr val="CC0000"/>
                </a:solidFill>
                <a:sym typeface="Symbol" pitchFamily="18" charset="2"/>
              </a:rPr>
              <a:t>η</a:t>
            </a:r>
            <a:r>
              <a:rPr lang="en-US" b="1">
                <a:solidFill>
                  <a:srgbClr val="751D87"/>
                </a:solidFill>
                <a:sym typeface="Symbol" pitchFamily="18" charset="2"/>
              </a:rPr>
              <a:t>)</a:t>
            </a:r>
            <a:endParaRPr lang="ru-RU" b="1">
              <a:solidFill>
                <a:srgbClr val="751D87"/>
              </a:solidFill>
              <a:sym typeface="Symbol" pitchFamily="18" charset="2"/>
            </a:endParaRPr>
          </a:p>
        </p:txBody>
      </p:sp>
      <p:sp>
        <p:nvSpPr>
          <p:cNvPr id="23572" name="Freeform 27"/>
          <p:cNvSpPr>
            <a:spLocks/>
          </p:cNvSpPr>
          <p:nvPr/>
        </p:nvSpPr>
        <p:spPr bwMode="auto">
          <a:xfrm>
            <a:off x="990600" y="3200400"/>
            <a:ext cx="304800" cy="76200"/>
          </a:xfrm>
          <a:custGeom>
            <a:avLst/>
            <a:gdLst>
              <a:gd name="T0" fmla="*/ 0 w 192"/>
              <a:gd name="T1" fmla="*/ 48 h 48"/>
              <a:gd name="T2" fmla="*/ 96 w 192"/>
              <a:gd name="T3" fmla="*/ 0 h 48"/>
              <a:gd name="T4" fmla="*/ 192 w 192"/>
              <a:gd name="T5" fmla="*/ 48 h 48"/>
              <a:gd name="T6" fmla="*/ 0 60000 65536"/>
              <a:gd name="T7" fmla="*/ 0 60000 65536"/>
              <a:gd name="T8" fmla="*/ 0 60000 65536"/>
              <a:gd name="T9" fmla="*/ 0 w 192"/>
              <a:gd name="T10" fmla="*/ 0 h 48"/>
              <a:gd name="T11" fmla="*/ 192 w 19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73" name="Rectangle 28"/>
          <p:cNvSpPr>
            <a:spLocks noChangeArrowheads="1"/>
          </p:cNvSpPr>
          <p:nvPr/>
        </p:nvSpPr>
        <p:spPr bwMode="auto">
          <a:xfrm>
            <a:off x="990600" y="2795588"/>
            <a:ext cx="303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CC0000"/>
                </a:solidFill>
                <a:sym typeface="Symbol" pitchFamily="18" charset="2"/>
              </a:rPr>
              <a:t>γ</a:t>
            </a:r>
            <a:endParaRPr lang="ru-RU" sz="20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23574" name="Text Box 29"/>
          <p:cNvSpPr txBox="1">
            <a:spLocks noChangeArrowheads="1"/>
          </p:cNvSpPr>
          <p:nvPr/>
        </p:nvSpPr>
        <p:spPr bwMode="auto">
          <a:xfrm>
            <a:off x="2362200" y="1066800"/>
            <a:ext cx="58421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TOF analysis at the crystal – detector flight </a:t>
            </a:r>
            <a:r>
              <a:rPr lang="en-US" sz="2000" b="1" dirty="0" smtClean="0">
                <a:solidFill>
                  <a:srgbClr val="0000FF"/>
                </a:solidFill>
              </a:rPr>
              <a:t>path, </a:t>
            </a:r>
            <a:r>
              <a:rPr lang="en-US" sz="2000" b="1" i="1" dirty="0">
                <a:solidFill>
                  <a:srgbClr val="0000FF"/>
                </a:solidFill>
              </a:rPr>
              <a:t>L</a:t>
            </a:r>
            <a:r>
              <a:rPr lang="en-US" sz="2000" b="1" baseline="-25000" dirty="0">
                <a:solidFill>
                  <a:srgbClr val="0000FF"/>
                </a:solidFill>
              </a:rPr>
              <a:t>2</a:t>
            </a:r>
            <a:endParaRPr lang="ru-RU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3575" name="Text Box 30"/>
          <p:cNvSpPr txBox="1">
            <a:spLocks noChangeArrowheads="1"/>
          </p:cNvSpPr>
          <p:nvPr/>
        </p:nvSpPr>
        <p:spPr bwMode="auto">
          <a:xfrm>
            <a:off x="3200400" y="3200400"/>
            <a:ext cx="3789820" cy="51071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</a:rPr>
              <a:t>Δ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t/t</a:t>
            </a:r>
            <a:r>
              <a:rPr lang="en-US" sz="2400" b="1" baseline="-25000" dirty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≈ 0.01, 	</a:t>
            </a:r>
            <a:r>
              <a:rPr lang="el-GR" sz="2400" b="1" dirty="0">
                <a:solidFill>
                  <a:srgbClr val="0000FF"/>
                </a:solidFill>
              </a:rPr>
              <a:t>Δ</a:t>
            </a:r>
            <a:r>
              <a:rPr lang="en-US" sz="2400" b="1" dirty="0">
                <a:solidFill>
                  <a:srgbClr val="0000FF"/>
                </a:solidFill>
              </a:rPr>
              <a:t>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≈ 2 – 10 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</a:rPr>
              <a:t>μ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s</a:t>
            </a:r>
            <a:endParaRPr lang="el-GR" sz="24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3429000" y="5045075"/>
            <a:ext cx="2355132" cy="97238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>
                <a:solidFill>
                  <a:srgbClr val="0000FF"/>
                </a:solidFill>
              </a:rPr>
              <a:t>Field resolution </a:t>
            </a:r>
          </a:p>
          <a:p>
            <a:pPr algn="ctr">
              <a:lnSpc>
                <a:spcPct val="125000"/>
              </a:lnSpc>
            </a:pP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</a:rPr>
              <a:t>Δ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H/H</a:t>
            </a:r>
            <a:r>
              <a:rPr lang="en-US" sz="2400" b="1" baseline="-25000" dirty="0">
                <a:solidFill>
                  <a:srgbClr val="0000FF"/>
                </a:solidFill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≤ 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</a:rPr>
              <a:t>π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·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</a:rPr>
              <a:t>Δ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t/T</a:t>
            </a:r>
            <a:r>
              <a:rPr lang="en-US" sz="2400" b="1" baseline="-25000" dirty="0">
                <a:solidFill>
                  <a:srgbClr val="0000FF"/>
                </a:solidFill>
                <a:cs typeface="Times New Roman" pitchFamily="18" charset="0"/>
              </a:rPr>
              <a:t>H</a:t>
            </a:r>
            <a:endParaRPr lang="en-US" sz="2400" b="1" baseline="-25000" dirty="0">
              <a:solidFill>
                <a:srgbClr val="0000FF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6234113" y="4876800"/>
            <a:ext cx="2249334" cy="4409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H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 = H</a:t>
            </a:r>
            <a:r>
              <a:rPr lang="en-US" sz="2000" b="1" baseline="-25000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sin(</a:t>
            </a:r>
            <a:r>
              <a:rPr lang="el-GR" sz="2000" b="1" dirty="0">
                <a:solidFill>
                  <a:srgbClr val="0000FF"/>
                </a:solidFill>
              </a:rPr>
              <a:t>π</a:t>
            </a:r>
            <a:r>
              <a:rPr lang="en-US" sz="2000" b="1" dirty="0">
                <a:solidFill>
                  <a:srgbClr val="0000FF"/>
                </a:solidFill>
              </a:rPr>
              <a:t>·</a:t>
            </a:r>
            <a:r>
              <a:rPr lang="el-GR" sz="2000" b="1" dirty="0">
                <a:solidFill>
                  <a:srgbClr val="0000FF"/>
                </a:solidFill>
              </a:rPr>
              <a:t>Δ</a:t>
            </a:r>
            <a:r>
              <a:rPr lang="en-US" sz="2000" b="1" dirty="0">
                <a:solidFill>
                  <a:srgbClr val="0000FF"/>
                </a:solidFill>
              </a:rPr>
              <a:t>t/T</a:t>
            </a:r>
            <a:r>
              <a:rPr lang="en-US" sz="2000" b="1" baseline="-25000" dirty="0">
                <a:solidFill>
                  <a:srgbClr val="0000FF"/>
                </a:solidFill>
              </a:rPr>
              <a:t>H</a:t>
            </a:r>
            <a:r>
              <a:rPr lang="en-US" sz="2000" b="1" dirty="0">
                <a:solidFill>
                  <a:srgbClr val="0000FF"/>
                </a:solidFill>
              </a:rPr>
              <a:t>)</a:t>
            </a:r>
            <a:endParaRPr lang="el-GR" sz="2000" b="1" baseline="30000" dirty="0">
              <a:solidFill>
                <a:srgbClr val="0000FF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6219825" y="5334000"/>
            <a:ext cx="2145203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l-GR" sz="2400" b="1" dirty="0">
                <a:solidFill>
                  <a:srgbClr val="CC0000"/>
                </a:solidFill>
                <a:cs typeface="Times New Roman" pitchFamily="18" charset="0"/>
              </a:rPr>
              <a:t>Δ</a:t>
            </a:r>
            <a:r>
              <a:rPr lang="en-US" sz="2400" b="1" dirty="0">
                <a:solidFill>
                  <a:srgbClr val="CC0000"/>
                </a:solidFill>
                <a:cs typeface="Times New Roman" pitchFamily="18" charset="0"/>
              </a:rPr>
              <a:t>H/H</a:t>
            </a:r>
            <a:r>
              <a:rPr lang="en-US" sz="2400" b="1" baseline="-25000" dirty="0">
                <a:solidFill>
                  <a:srgbClr val="CC0000"/>
                </a:solidFill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CC0000"/>
                </a:solidFill>
                <a:cs typeface="Times New Roman" pitchFamily="18" charset="0"/>
              </a:rPr>
              <a:t> ≈ 0.02</a:t>
            </a:r>
          </a:p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for </a:t>
            </a:r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T</a:t>
            </a:r>
            <a:r>
              <a:rPr lang="en-US" sz="2400" b="1" baseline="-25000" dirty="0" smtClean="0">
                <a:solidFill>
                  <a:srgbClr val="0000FF"/>
                </a:solidFill>
                <a:cs typeface="Times New Roman" pitchFamily="18" charset="0"/>
              </a:rPr>
              <a:t>H </a:t>
            </a:r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= 300 </a:t>
            </a:r>
            <a:r>
              <a:rPr lang="el-GR" sz="2400" b="1" dirty="0">
                <a:solidFill>
                  <a:srgbClr val="0000FF"/>
                </a:solidFill>
                <a:cs typeface="Times New Roman" pitchFamily="18" charset="0"/>
              </a:rPr>
              <a:t>μ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s</a:t>
            </a:r>
            <a:endParaRPr lang="el-GR" sz="24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4343400" y="3962400"/>
            <a:ext cx="430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For any type of neutron source!</a:t>
            </a:r>
            <a:endParaRPr lang="ru-RU"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6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9" grpId="0" animBg="1"/>
      <p:bldP spid="63520" grpId="0"/>
      <p:bldP spid="63521" grpId="0"/>
      <p:bldP spid="635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7" name="Rectangle 67"/>
          <p:cNvSpPr>
            <a:spLocks noChangeArrowheads="1"/>
          </p:cNvSpPr>
          <p:nvPr/>
        </p:nvSpPr>
        <p:spPr bwMode="auto">
          <a:xfrm>
            <a:off x="4495800" y="1752600"/>
            <a:ext cx="4114800" cy="4114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426" name="Rectangle 66"/>
          <p:cNvSpPr>
            <a:spLocks noChangeArrowheads="1"/>
          </p:cNvSpPr>
          <p:nvPr/>
        </p:nvSpPr>
        <p:spPr bwMode="auto">
          <a:xfrm>
            <a:off x="381000" y="1752600"/>
            <a:ext cx="3733800" cy="4114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Transitional phenomena &amp; TOF </a:t>
            </a:r>
            <a:r>
              <a:rPr lang="en-US" sz="2400" b="1" dirty="0" smtClean="0">
                <a:solidFill>
                  <a:schemeClr val="tx2"/>
                </a:solidFill>
              </a:rPr>
              <a:t>diffraction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71794" y="2028825"/>
            <a:ext cx="3214406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chemeClr val="tx2"/>
                </a:solidFill>
              </a:rPr>
              <a:t>Irreversible </a:t>
            </a:r>
            <a:r>
              <a:rPr lang="en-US" sz="2400" b="1" u="sng" dirty="0" smtClean="0">
                <a:solidFill>
                  <a:schemeClr val="tx2"/>
                </a:solidFill>
              </a:rPr>
              <a:t>processes</a:t>
            </a:r>
            <a:r>
              <a:rPr lang="en-US" sz="2400" b="1" dirty="0" smtClean="0">
                <a:solidFill>
                  <a:schemeClr val="tx2"/>
                </a:solidFill>
              </a:rPr>
              <a:t>: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lang="el-GR" b="1" dirty="0">
              <a:solidFill>
                <a:srgbClr val="0000FF"/>
              </a:solidFill>
            </a:endParaRPr>
          </a:p>
        </p:txBody>
      </p:sp>
      <p:sp>
        <p:nvSpPr>
          <p:cNvPr id="15420" name="Text Box 60"/>
          <p:cNvSpPr txBox="1">
            <a:spLocks noChangeArrowheads="1"/>
          </p:cNvSpPr>
          <p:nvPr/>
        </p:nvSpPr>
        <p:spPr bwMode="auto">
          <a:xfrm>
            <a:off x="533400" y="4403725"/>
            <a:ext cx="3572453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Solid state chemical reaction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Isotope exchange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Second order phase </a:t>
            </a:r>
            <a:r>
              <a:rPr lang="en-US" b="1" dirty="0">
                <a:solidFill>
                  <a:schemeClr val="tx2"/>
                </a:solidFill>
              </a:rPr>
              <a:t>transitions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422" name="Text Box 62"/>
          <p:cNvSpPr txBox="1">
            <a:spLocks noChangeArrowheads="1"/>
          </p:cNvSpPr>
          <p:nvPr/>
        </p:nvSpPr>
        <p:spPr bwMode="auto">
          <a:xfrm>
            <a:off x="5148263" y="2028825"/>
            <a:ext cx="3050066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chemeClr val="tx2"/>
                </a:solidFill>
              </a:rPr>
              <a:t>Reversible </a:t>
            </a:r>
            <a:r>
              <a:rPr lang="en-US" sz="2400" b="1" u="sng" dirty="0" smtClean="0">
                <a:solidFill>
                  <a:schemeClr val="tx2"/>
                </a:solidFill>
              </a:rPr>
              <a:t>processes</a:t>
            </a:r>
            <a:r>
              <a:rPr lang="en-US" sz="2400" b="1" dirty="0" smtClean="0">
                <a:solidFill>
                  <a:schemeClr val="tx2"/>
                </a:solidFill>
              </a:rPr>
              <a:t>: 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15423" name="Text Box 63"/>
          <p:cNvSpPr txBox="1">
            <a:spLocks noChangeArrowheads="1"/>
          </p:cNvSpPr>
          <p:nvPr/>
        </p:nvSpPr>
        <p:spPr bwMode="auto">
          <a:xfrm>
            <a:off x="4641850" y="4378325"/>
            <a:ext cx="38163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Polarization </a:t>
            </a:r>
            <a:r>
              <a:rPr lang="en-US" b="1" dirty="0" smtClean="0">
                <a:solidFill>
                  <a:schemeClr val="tx2"/>
                </a:solidFill>
              </a:rPr>
              <a:t>or spin reversal</a:t>
            </a:r>
            <a:endParaRPr lang="en-US" b="1" dirty="0">
              <a:solidFill>
                <a:schemeClr val="tx2"/>
              </a:solidFill>
            </a:endParaRP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First order phase </a:t>
            </a:r>
            <a:r>
              <a:rPr lang="en-US" b="1" dirty="0" smtClean="0">
                <a:solidFill>
                  <a:schemeClr val="tx2"/>
                </a:solidFill>
              </a:rPr>
              <a:t>transitions</a:t>
            </a:r>
            <a:endParaRPr lang="en-US" b="1" dirty="0">
              <a:solidFill>
                <a:schemeClr val="tx2"/>
              </a:solidFill>
            </a:endParaRP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New equilibrium state induced by</a:t>
            </a:r>
          </a:p>
          <a:p>
            <a:pPr marL="342900" indent="-342900"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</a:rPr>
              <a:t>		an external field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424" name="Text Box 64"/>
          <p:cNvSpPr txBox="1">
            <a:spLocks noChangeArrowheads="1"/>
          </p:cNvSpPr>
          <p:nvPr/>
        </p:nvSpPr>
        <p:spPr bwMode="auto">
          <a:xfrm>
            <a:off x="4648200" y="2698750"/>
            <a:ext cx="3841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sz="2000" b="1" dirty="0">
                <a:solidFill>
                  <a:srgbClr val="0000FF"/>
                </a:solidFill>
              </a:rPr>
              <a:t>Slow		</a:t>
            </a:r>
            <a:r>
              <a:rPr lang="el-GR" sz="2000" b="1" dirty="0">
                <a:solidFill>
                  <a:srgbClr val="0000FF"/>
                </a:solidFill>
              </a:rPr>
              <a:t>τ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~ 10 – 1000 ms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sz="2000" b="1" dirty="0">
                <a:solidFill>
                  <a:srgbClr val="0000FF"/>
                </a:solidFill>
              </a:rPr>
              <a:t>Fast		</a:t>
            </a:r>
            <a:r>
              <a:rPr lang="el-GR" sz="2000" b="1" dirty="0">
                <a:solidFill>
                  <a:srgbClr val="0000FF"/>
                </a:solidFill>
              </a:rPr>
              <a:t>τ</a:t>
            </a:r>
            <a:r>
              <a:rPr lang="en-US" sz="2000" b="1" dirty="0">
                <a:solidFill>
                  <a:srgbClr val="0000FF"/>
                </a:solidFill>
              </a:rPr>
              <a:t> ~ 100 – 1000 </a:t>
            </a:r>
            <a:r>
              <a:rPr lang="el-GR" sz="2000" b="1" dirty="0">
                <a:solidFill>
                  <a:srgbClr val="0000FF"/>
                </a:solidFill>
                <a:cs typeface="Times New Roman" pitchFamily="18" charset="0"/>
              </a:rPr>
              <a:t>μ</a:t>
            </a:r>
            <a:r>
              <a:rPr lang="en-US" sz="2000" b="1" dirty="0">
                <a:solidFill>
                  <a:srgbClr val="0000FF"/>
                </a:solidFill>
              </a:rPr>
              <a:t>s	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sz="2000" b="1" dirty="0">
                <a:solidFill>
                  <a:srgbClr val="0000FF"/>
                </a:solidFill>
              </a:rPr>
              <a:t>Very fast	</a:t>
            </a:r>
            <a:r>
              <a:rPr lang="el-GR" sz="2000" b="1" dirty="0">
                <a:solidFill>
                  <a:srgbClr val="0000FF"/>
                </a:solidFill>
              </a:rPr>
              <a:t>τ</a:t>
            </a:r>
            <a:r>
              <a:rPr lang="en-US" sz="2000" b="1" dirty="0">
                <a:solidFill>
                  <a:srgbClr val="0000FF"/>
                </a:solidFill>
              </a:rPr>
              <a:t> ~ 10 </a:t>
            </a:r>
            <a:r>
              <a:rPr lang="el-GR" sz="2000" b="1" dirty="0">
                <a:solidFill>
                  <a:srgbClr val="0000FF"/>
                </a:solidFill>
                <a:cs typeface="Times New Roman" pitchFamily="18" charset="0"/>
              </a:rPr>
              <a:t>μ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34828" name="Line 68"/>
          <p:cNvSpPr>
            <a:spLocks noChangeShapeType="1"/>
          </p:cNvSpPr>
          <p:nvPr/>
        </p:nvSpPr>
        <p:spPr bwMode="auto">
          <a:xfrm flipH="1">
            <a:off x="2209800" y="1066800"/>
            <a:ext cx="990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29" name="Line 69"/>
          <p:cNvSpPr>
            <a:spLocks noChangeShapeType="1"/>
          </p:cNvSpPr>
          <p:nvPr/>
        </p:nvSpPr>
        <p:spPr bwMode="auto">
          <a:xfrm>
            <a:off x="5181600" y="1066800"/>
            <a:ext cx="11430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33400" y="2743200"/>
            <a:ext cx="3424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cs typeface="Times New Roman" pitchFamily="18" charset="0"/>
              </a:rPr>
              <a:t>1 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s – </a:t>
            </a:r>
            <a:r>
              <a:rPr lang="en-US" sz="2000" b="1" dirty="0" smtClean="0">
                <a:solidFill>
                  <a:srgbClr val="0000FF"/>
                </a:solidFill>
                <a:cs typeface="Times New Roman" pitchFamily="18" charset="0"/>
              </a:rPr>
              <a:t>10 min 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for conventional mode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57200" y="3505200"/>
            <a:ext cx="3424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~ 300 </a:t>
            </a:r>
            <a:r>
              <a:rPr lang="el-GR" sz="2000" b="1" dirty="0">
                <a:solidFill>
                  <a:srgbClr val="0000FF"/>
                </a:solidFill>
                <a:cs typeface="Times New Roman" pitchFamily="18" charset="0"/>
              </a:rPr>
              <a:t>μ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s for one pulse 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608262" y="1479640"/>
            <a:ext cx="4021138" cy="519113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00FF"/>
                </a:solidFill>
              </a:rPr>
              <a:t>I</a:t>
            </a:r>
            <a:r>
              <a:rPr lang="en-US" sz="2800" b="1">
                <a:solidFill>
                  <a:srgbClr val="0000FF"/>
                </a:solidFill>
              </a:rPr>
              <a:t> ≈ </a:t>
            </a:r>
            <a:r>
              <a:rPr lang="el-GR" sz="2800" b="1">
                <a:solidFill>
                  <a:srgbClr val="0000FF"/>
                </a:solidFill>
              </a:rPr>
              <a:t>Φ</a:t>
            </a:r>
            <a:r>
              <a:rPr lang="en-US" sz="2800" b="1" baseline="-25000">
                <a:solidFill>
                  <a:srgbClr val="0000FF"/>
                </a:solidFill>
              </a:rPr>
              <a:t>0 </a:t>
            </a:r>
            <a:r>
              <a:rPr lang="en-US" sz="2800" b="1">
                <a:solidFill>
                  <a:srgbClr val="0000FF"/>
                </a:solidFill>
              </a:rPr>
              <a:t>· S · </a:t>
            </a:r>
            <a:r>
              <a:rPr lang="ru-RU" sz="2800" b="1">
                <a:solidFill>
                  <a:srgbClr val="0000FF"/>
                </a:solidFill>
              </a:rPr>
              <a:t>(</a:t>
            </a:r>
            <a:r>
              <a:rPr lang="el-GR" sz="2800" b="1">
                <a:solidFill>
                  <a:srgbClr val="0000FF"/>
                </a:solidFill>
              </a:rPr>
              <a:t>Ω</a:t>
            </a:r>
            <a:r>
              <a:rPr lang="en-US" sz="2800" b="1">
                <a:solidFill>
                  <a:srgbClr val="0000FF"/>
                </a:solidFill>
              </a:rPr>
              <a:t>/4</a:t>
            </a:r>
            <a:r>
              <a:rPr lang="el-GR" sz="2800" b="1">
                <a:solidFill>
                  <a:srgbClr val="0000FF"/>
                </a:solidFill>
              </a:rPr>
              <a:t>π</a:t>
            </a:r>
            <a:r>
              <a:rPr lang="ru-RU" sz="2800" b="1">
                <a:solidFill>
                  <a:srgbClr val="0000FF"/>
                </a:solidFill>
              </a:rPr>
              <a:t>) </a:t>
            </a:r>
            <a:r>
              <a:rPr lang="en-US" sz="2800" b="1">
                <a:solidFill>
                  <a:srgbClr val="0000FF"/>
                </a:solidFill>
              </a:rPr>
              <a:t>·</a:t>
            </a:r>
            <a:r>
              <a:rPr lang="ru-RU" sz="2800" b="1">
                <a:solidFill>
                  <a:srgbClr val="0000FF"/>
                </a:solidFill>
              </a:rPr>
              <a:t> </a:t>
            </a:r>
            <a:r>
              <a:rPr lang="el-GR" sz="2800" b="1">
                <a:solidFill>
                  <a:srgbClr val="0000FF"/>
                </a:solidFill>
              </a:rPr>
              <a:t>δ</a:t>
            </a:r>
            <a:r>
              <a:rPr lang="en-US" sz="2800" b="1">
                <a:solidFill>
                  <a:srgbClr val="0000FF"/>
                </a:solidFill>
              </a:rPr>
              <a:t> [n/s]</a:t>
            </a:r>
            <a:endParaRPr lang="en-US" sz="2400" b="1">
              <a:solidFill>
                <a:srgbClr val="DB1D09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633538" y="4268878"/>
            <a:ext cx="4150495" cy="1098634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dirty="0">
                <a:solidFill>
                  <a:schemeClr val="tx2"/>
                </a:solidFill>
              </a:rPr>
              <a:t>“Point” counter:		</a:t>
            </a:r>
            <a:r>
              <a:rPr lang="el-GR" b="1" dirty="0">
                <a:solidFill>
                  <a:schemeClr val="tx2"/>
                </a:solidFill>
              </a:rPr>
              <a:t>Ω</a:t>
            </a:r>
            <a:r>
              <a:rPr lang="en-US" b="1" dirty="0">
                <a:solidFill>
                  <a:schemeClr val="tx2"/>
                </a:solidFill>
              </a:rPr>
              <a:t> ≈ </a:t>
            </a:r>
            <a:r>
              <a:rPr lang="en-US" b="1" dirty="0" smtClean="0">
                <a:solidFill>
                  <a:schemeClr val="tx2"/>
                </a:solidFill>
              </a:rPr>
              <a:t>0.001 </a:t>
            </a:r>
            <a:r>
              <a:rPr lang="en-US" b="1" dirty="0" err="1">
                <a:solidFill>
                  <a:schemeClr val="tx2"/>
                </a:solidFill>
              </a:rPr>
              <a:t>sr</a:t>
            </a:r>
            <a:endParaRPr lang="en-US" b="1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RTD, IBR-2:		</a:t>
            </a:r>
            <a:r>
              <a:rPr lang="el-GR" b="1" dirty="0" smtClean="0">
                <a:solidFill>
                  <a:schemeClr val="tx2"/>
                </a:solidFill>
              </a:rPr>
              <a:t>Ω</a:t>
            </a:r>
            <a:r>
              <a:rPr lang="en-US" b="1" dirty="0" smtClean="0">
                <a:solidFill>
                  <a:schemeClr val="tx2"/>
                </a:solidFill>
              </a:rPr>
              <a:t> ≈ 1 </a:t>
            </a:r>
            <a:r>
              <a:rPr lang="en-US" b="1" dirty="0" err="1" smtClean="0">
                <a:solidFill>
                  <a:schemeClr val="tx2"/>
                </a:solidFill>
              </a:rPr>
              <a:t>sr</a:t>
            </a:r>
            <a:endParaRPr lang="en-US" b="1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chemeClr val="tx2"/>
                </a:solidFill>
              </a:rPr>
              <a:t>GEM, ISIS:		</a:t>
            </a:r>
            <a:r>
              <a:rPr lang="el-GR" b="1" dirty="0">
                <a:solidFill>
                  <a:schemeClr val="tx2"/>
                </a:solidFill>
              </a:rPr>
              <a:t>Ω</a:t>
            </a:r>
            <a:r>
              <a:rPr lang="en-US" b="1" dirty="0">
                <a:solidFill>
                  <a:schemeClr val="tx2"/>
                </a:solidFill>
              </a:rPr>
              <a:t> ≈ 4 </a:t>
            </a:r>
            <a:r>
              <a:rPr lang="en-US" b="1" dirty="0" err="1">
                <a:solidFill>
                  <a:schemeClr val="tx2"/>
                </a:solidFill>
              </a:rPr>
              <a:t>sr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68313" y="2244815"/>
            <a:ext cx="8250237" cy="19208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l-GR" sz="2400" b="1">
                <a:solidFill>
                  <a:srgbClr val="0000FF"/>
                </a:solidFill>
              </a:rPr>
              <a:t>Φ</a:t>
            </a:r>
            <a:r>
              <a:rPr lang="en-US" sz="2400" b="1" baseline="-25000">
                <a:solidFill>
                  <a:srgbClr val="0000FF"/>
                </a:solidFill>
              </a:rPr>
              <a:t>0</a:t>
            </a:r>
            <a:r>
              <a:rPr lang="en-US" sz="2400" b="1">
                <a:solidFill>
                  <a:srgbClr val="0000FF"/>
                </a:solidFill>
              </a:rPr>
              <a:t> – integrated neutron flux at a sample	 </a:t>
            </a:r>
            <a:r>
              <a:rPr lang="ru-RU" sz="2400" b="1">
                <a:solidFill>
                  <a:srgbClr val="0000FF"/>
                </a:solidFill>
              </a:rPr>
              <a:t>	</a:t>
            </a:r>
            <a:r>
              <a:rPr lang="en-US" sz="2400" b="1">
                <a:solidFill>
                  <a:srgbClr val="0000FF"/>
                </a:solidFill>
              </a:rPr>
              <a:t>~ 10</a:t>
            </a:r>
            <a:r>
              <a:rPr lang="en-US" sz="2400" b="1" baseline="30000">
                <a:solidFill>
                  <a:srgbClr val="0000FF"/>
                </a:solidFill>
              </a:rPr>
              <a:t>7</a:t>
            </a:r>
            <a:r>
              <a:rPr lang="en-US" sz="2400" b="1">
                <a:solidFill>
                  <a:srgbClr val="0000FF"/>
                </a:solidFill>
              </a:rPr>
              <a:t> n/cm</a:t>
            </a:r>
            <a:r>
              <a:rPr lang="en-US" sz="2400" b="1" baseline="30000">
                <a:solidFill>
                  <a:srgbClr val="0000FF"/>
                </a:solidFill>
              </a:rPr>
              <a:t>2</a:t>
            </a:r>
            <a:r>
              <a:rPr lang="en-US" sz="2400" b="1">
                <a:solidFill>
                  <a:srgbClr val="0000FF"/>
                </a:solidFill>
              </a:rPr>
              <a:t>/s</a:t>
            </a:r>
          </a:p>
          <a:p>
            <a:pPr>
              <a:lnSpc>
                <a:spcPct val="125000"/>
              </a:lnSpc>
            </a:pPr>
            <a:r>
              <a:rPr lang="en-US" sz="2400" b="1">
                <a:solidFill>
                  <a:srgbClr val="0000FF"/>
                </a:solidFill>
              </a:rPr>
              <a:t>S – effective sample cross-section			   5 cm</a:t>
            </a:r>
            <a:r>
              <a:rPr lang="en-US" sz="2400" b="1" baseline="30000">
                <a:solidFill>
                  <a:srgbClr val="0000FF"/>
                </a:solidFill>
              </a:rPr>
              <a:t>2</a:t>
            </a:r>
          </a:p>
          <a:p>
            <a:pPr>
              <a:lnSpc>
                <a:spcPct val="125000"/>
              </a:lnSpc>
            </a:pPr>
            <a:r>
              <a:rPr lang="el-GR" sz="2400" b="1">
                <a:solidFill>
                  <a:srgbClr val="0000FF"/>
                </a:solidFill>
              </a:rPr>
              <a:t>Ω</a:t>
            </a:r>
            <a:r>
              <a:rPr lang="en-US" sz="2400" b="1">
                <a:solidFill>
                  <a:srgbClr val="0000FF"/>
                </a:solidFill>
              </a:rPr>
              <a:t> – solid angle of detector system</a:t>
            </a:r>
            <a:r>
              <a:rPr lang="ru-RU" sz="2400" b="1">
                <a:solidFill>
                  <a:srgbClr val="0000FF"/>
                </a:solidFill>
              </a:rPr>
              <a:t>			</a:t>
            </a:r>
            <a:r>
              <a:rPr lang="en-US" sz="2400" b="1">
                <a:solidFill>
                  <a:srgbClr val="0000FF"/>
                </a:solidFill>
              </a:rPr>
              <a:t>~ 2 sr</a:t>
            </a:r>
            <a:endParaRPr lang="ru-RU" sz="2400" b="1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l-GR" sz="2400" b="1">
                <a:solidFill>
                  <a:srgbClr val="0000FF"/>
                </a:solidFill>
              </a:rPr>
              <a:t>δ</a:t>
            </a:r>
            <a:r>
              <a:rPr lang="ru-RU" sz="2400" b="1">
                <a:solidFill>
                  <a:srgbClr val="0000FF"/>
                </a:solidFill>
              </a:rPr>
              <a:t> – </a:t>
            </a:r>
            <a:r>
              <a:rPr lang="en-US" sz="2400" b="1">
                <a:solidFill>
                  <a:srgbClr val="0000FF"/>
                </a:solidFill>
              </a:rPr>
              <a:t>probability of scattering	</a:t>
            </a:r>
            <a:r>
              <a:rPr lang="ru-RU" sz="2400" b="1">
                <a:solidFill>
                  <a:srgbClr val="0000FF"/>
                </a:solidFill>
              </a:rPr>
              <a:t>	</a:t>
            </a:r>
            <a:r>
              <a:rPr lang="en-US" sz="2400" b="1">
                <a:solidFill>
                  <a:srgbClr val="0000FF"/>
                </a:solidFill>
              </a:rPr>
              <a:t>		~ </a:t>
            </a:r>
            <a:r>
              <a:rPr lang="ru-RU" sz="2400" b="1">
                <a:solidFill>
                  <a:srgbClr val="0000FF"/>
                </a:solidFill>
              </a:rPr>
              <a:t>0.1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829425" y="4667340"/>
            <a:ext cx="1722438" cy="461963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DB1D09"/>
                </a:solidFill>
              </a:rPr>
              <a:t>I</a:t>
            </a:r>
            <a:r>
              <a:rPr lang="en-US" sz="2400" b="1">
                <a:solidFill>
                  <a:srgbClr val="DB1D09"/>
                </a:solidFill>
              </a:rPr>
              <a:t> ≈ 1·10</a:t>
            </a:r>
            <a:r>
              <a:rPr lang="ru-RU" sz="2400" b="1" baseline="30000">
                <a:solidFill>
                  <a:srgbClr val="DB1D09"/>
                </a:solidFill>
              </a:rPr>
              <a:t>6</a:t>
            </a:r>
            <a:r>
              <a:rPr lang="ru-RU" sz="2400" b="1">
                <a:solidFill>
                  <a:srgbClr val="DB1D09"/>
                </a:solidFill>
              </a:rPr>
              <a:t> </a:t>
            </a:r>
            <a:r>
              <a:rPr lang="en-US" sz="2400" b="1">
                <a:solidFill>
                  <a:srgbClr val="DB1D09"/>
                </a:solidFill>
              </a:rPr>
              <a:t>n/s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371600" y="323850"/>
            <a:ext cx="6623050" cy="9400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u="sng" dirty="0" smtClean="0">
                <a:solidFill>
                  <a:srgbClr val="000000"/>
                </a:solidFill>
              </a:rPr>
              <a:t>Irreversible process</a:t>
            </a:r>
            <a:r>
              <a:rPr lang="en-US" sz="2400" b="1" dirty="0" smtClean="0">
                <a:solidFill>
                  <a:srgbClr val="000000"/>
                </a:solidFill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Intensity </a:t>
            </a:r>
            <a:r>
              <a:rPr lang="en-US" sz="2400" b="1" dirty="0">
                <a:solidFill>
                  <a:srgbClr val="000000"/>
                </a:solidFill>
              </a:rPr>
              <a:t>(counting rate) of TOF diffractometer</a:t>
            </a: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7683500" y="3952965"/>
            <a:ext cx="133350" cy="711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/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948017" y="5648415"/>
            <a:ext cx="7357783" cy="752385"/>
          </a:xfrm>
          <a:prstGeom prst="rect">
            <a:avLst/>
          </a:prstGeom>
          <a:solidFill>
            <a:srgbClr val="FFFFFF">
              <a:alpha val="48627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b="1" i="1">
                <a:solidFill>
                  <a:srgbClr val="0000FF"/>
                </a:solidFill>
              </a:rPr>
              <a:t>d</a:t>
            </a:r>
            <a:r>
              <a:rPr lang="en-US" b="1">
                <a:solidFill>
                  <a:srgbClr val="0000FF"/>
                </a:solidFill>
              </a:rPr>
              <a:t>-spacing range (measured simultaneously) is (0.5 – 60) Å for diffraction.</a:t>
            </a:r>
          </a:p>
          <a:p>
            <a:pPr algn="ctr">
              <a:lnSpc>
                <a:spcPct val="125000"/>
              </a:lnSpc>
            </a:pPr>
            <a:r>
              <a:rPr lang="en-US" b="1">
                <a:solidFill>
                  <a:srgbClr val="0000FF"/>
                </a:solidFill>
              </a:rPr>
              <a:t>Small angle scattering can be included easily!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927100" y="273050"/>
            <a:ext cx="7362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High-intensity diffraction at advanced neutron </a:t>
            </a:r>
            <a:r>
              <a:rPr lang="en-US" sz="2400" b="1" dirty="0" smtClean="0">
                <a:solidFill>
                  <a:schemeClr val="tx2"/>
                </a:solidFill>
              </a:rPr>
              <a:t>sources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127000" y="939800"/>
            <a:ext cx="8890000" cy="1648143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</a:pPr>
            <a:r>
              <a:rPr lang="en-US" b="1" u="sng" dirty="0">
                <a:solidFill>
                  <a:schemeClr val="tx2"/>
                </a:solidFill>
              </a:rPr>
              <a:t>Continuous sources</a:t>
            </a:r>
            <a:r>
              <a:rPr lang="en-US" b="1" dirty="0">
                <a:solidFill>
                  <a:schemeClr val="tx2"/>
                </a:solidFill>
              </a:rPr>
              <a:t>: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ILL (Grenoble) </a:t>
            </a:r>
            <a:r>
              <a:rPr lang="en-US" b="1" dirty="0">
                <a:solidFill>
                  <a:srgbClr val="3333CC"/>
                </a:solidFill>
              </a:rPr>
              <a:t>		</a:t>
            </a:r>
            <a:r>
              <a:rPr lang="en-US" b="1" dirty="0">
                <a:solidFill>
                  <a:srgbClr val="FF0000"/>
                </a:solidFill>
              </a:rPr>
              <a:t>D20</a:t>
            </a:r>
            <a:r>
              <a:rPr lang="en-US" b="1" dirty="0">
                <a:solidFill>
                  <a:srgbClr val="3333CC"/>
                </a:solidFill>
              </a:rPr>
              <a:t> 	</a:t>
            </a:r>
            <a:r>
              <a:rPr lang="en-US" b="1" i="1" dirty="0" err="1">
                <a:solidFill>
                  <a:srgbClr val="0000FF"/>
                </a:solidFill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 ~ 0.3 sec – 5 min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PSI (Switzerland) </a:t>
            </a: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 smtClean="0">
                <a:solidFill>
                  <a:srgbClr val="3333CC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HRPT</a:t>
            </a:r>
            <a:r>
              <a:rPr lang="en-US" b="1" dirty="0" smtClean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i="1" dirty="0" err="1">
                <a:solidFill>
                  <a:srgbClr val="0000FF"/>
                </a:solidFill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 ~ </a:t>
            </a:r>
            <a:r>
              <a:rPr lang="en-US" b="1" dirty="0" smtClean="0">
                <a:solidFill>
                  <a:srgbClr val="0000FF"/>
                </a:solidFill>
              </a:rPr>
              <a:t>2 </a:t>
            </a:r>
            <a:r>
              <a:rPr lang="en-US" b="1" dirty="0">
                <a:solidFill>
                  <a:srgbClr val="0000FF"/>
                </a:solidFill>
              </a:rPr>
              <a:t>– 5 min  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	</a:t>
            </a:r>
            <a:r>
              <a:rPr lang="en-US" b="1" dirty="0" err="1" smtClean="0">
                <a:solidFill>
                  <a:srgbClr val="0000FF"/>
                </a:solidFill>
              </a:rPr>
              <a:t>FRM</a:t>
            </a:r>
            <a:r>
              <a:rPr lang="en-US" b="1" dirty="0" smtClean="0">
                <a:solidFill>
                  <a:srgbClr val="0000FF"/>
                </a:solidFill>
              </a:rPr>
              <a:t>-II (Germany) </a:t>
            </a:r>
            <a:r>
              <a:rPr lang="en-US" b="1" dirty="0" smtClean="0">
                <a:solidFill>
                  <a:srgbClr val="3333CC"/>
                </a:solidFill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</a:rPr>
              <a:t>SPODI</a:t>
            </a:r>
            <a:r>
              <a:rPr lang="en-US" b="1" dirty="0" smtClean="0">
                <a:solidFill>
                  <a:srgbClr val="3333CC"/>
                </a:solidFill>
              </a:rPr>
              <a:t> 	</a:t>
            </a:r>
            <a:r>
              <a:rPr lang="en-US" b="1" i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 ~ 2 – 5 min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127000" y="3141305"/>
            <a:ext cx="8890000" cy="2944396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</a:pPr>
            <a:r>
              <a:rPr lang="en-US" b="1" u="sng" dirty="0" smtClean="0">
                <a:solidFill>
                  <a:schemeClr val="tx2"/>
                </a:solidFill>
              </a:rPr>
              <a:t>Pulsed </a:t>
            </a:r>
            <a:r>
              <a:rPr lang="en-US" b="1" u="sng" dirty="0">
                <a:solidFill>
                  <a:schemeClr val="tx2"/>
                </a:solidFill>
              </a:rPr>
              <a:t>neutron sources</a:t>
            </a:r>
            <a:r>
              <a:rPr lang="en-US" b="1" dirty="0">
                <a:solidFill>
                  <a:schemeClr val="tx2"/>
                </a:solidFill>
              </a:rPr>
              <a:t>: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ISIS (UK), </a:t>
            </a: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Polaris</a:t>
            </a: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>
                <a:solidFill>
                  <a:srgbClr val="3333CC"/>
                </a:solidFill>
              </a:rPr>
              <a:t> 	</a:t>
            </a:r>
            <a:r>
              <a:rPr lang="en-US" b="1" i="1" dirty="0" err="1">
                <a:solidFill>
                  <a:srgbClr val="0000FF"/>
                </a:solidFill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 ~ 5 </a:t>
            </a:r>
            <a:r>
              <a:rPr lang="en-US" b="1" dirty="0" smtClean="0">
                <a:solidFill>
                  <a:srgbClr val="0000FF"/>
                </a:solidFill>
              </a:rPr>
              <a:t>min </a:t>
            </a: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>
                <a:solidFill>
                  <a:srgbClr val="FF0000"/>
                </a:solidFill>
              </a:rPr>
              <a:t>GEM</a:t>
            </a:r>
            <a:r>
              <a:rPr lang="en-US" b="1" dirty="0">
                <a:solidFill>
                  <a:srgbClr val="3333CC"/>
                </a:solidFill>
              </a:rPr>
              <a:t> 	</a:t>
            </a:r>
            <a:r>
              <a:rPr lang="en-US" b="1" i="1" dirty="0" err="1">
                <a:solidFill>
                  <a:srgbClr val="0000FF"/>
                </a:solidFill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 ~ 1 - 5 min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SNS (USA), </a:t>
            </a: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VULCAN</a:t>
            </a:r>
            <a:r>
              <a:rPr lang="en-US" b="1" dirty="0" smtClean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i="1" dirty="0" err="1">
                <a:solidFill>
                  <a:srgbClr val="0000FF"/>
                </a:solidFill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 ~ 0.5 – 5 min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 err="1">
                <a:solidFill>
                  <a:srgbClr val="0000FF"/>
                </a:solidFill>
              </a:rPr>
              <a:t>LANSCE</a:t>
            </a:r>
            <a:r>
              <a:rPr lang="en-US" b="1" dirty="0">
                <a:solidFill>
                  <a:srgbClr val="0000FF"/>
                </a:solidFill>
              </a:rPr>
              <a:t> (USA), </a:t>
            </a:r>
            <a:r>
              <a:rPr lang="en-US" b="1" dirty="0" smtClean="0">
                <a:solidFill>
                  <a:srgbClr val="0000FF"/>
                </a:solidFill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</a:rPr>
              <a:t>HIPD</a:t>
            </a:r>
            <a:r>
              <a:rPr lang="en-US" b="1" dirty="0" smtClean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		</a:t>
            </a:r>
            <a:r>
              <a:rPr lang="en-US" b="1" i="1" dirty="0" err="1">
                <a:solidFill>
                  <a:srgbClr val="0000FF"/>
                </a:solidFill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 ~ 1 - 5 min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J-</a:t>
            </a:r>
            <a:r>
              <a:rPr lang="en-US" b="1" dirty="0" err="1">
                <a:solidFill>
                  <a:srgbClr val="0000FF"/>
                </a:solidFill>
              </a:rPr>
              <a:t>PARC</a:t>
            </a:r>
            <a:r>
              <a:rPr lang="en-US" b="1" dirty="0">
                <a:solidFill>
                  <a:srgbClr val="0000FF"/>
                </a:solidFill>
              </a:rPr>
              <a:t> (Japan), </a:t>
            </a:r>
            <a:r>
              <a:rPr lang="en-US" b="1" dirty="0" smtClean="0">
                <a:solidFill>
                  <a:srgbClr val="0000FF"/>
                </a:solidFill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</a:rPr>
              <a:t>HITD</a:t>
            </a:r>
            <a:r>
              <a:rPr lang="en-US" b="1" dirty="0" smtClean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		</a:t>
            </a:r>
            <a:r>
              <a:rPr lang="en-US" b="1" i="1" dirty="0" err="1">
                <a:solidFill>
                  <a:srgbClr val="0000FF"/>
                </a:solidFill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 ~ 1 – 5 </a:t>
            </a:r>
            <a:r>
              <a:rPr lang="en-US" b="1" dirty="0" smtClean="0">
                <a:solidFill>
                  <a:srgbClr val="0000FF"/>
                </a:solidFill>
              </a:rPr>
              <a:t>min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IBR-2 (Russia), 	</a:t>
            </a:r>
            <a:r>
              <a:rPr lang="en-US" b="1" dirty="0" smtClean="0">
                <a:solidFill>
                  <a:srgbClr val="FF0000"/>
                </a:solidFill>
              </a:rPr>
              <a:t>RTD</a:t>
            </a:r>
            <a:r>
              <a:rPr lang="en-US" b="1" dirty="0" smtClean="0">
                <a:solidFill>
                  <a:srgbClr val="3333CC"/>
                </a:solidFill>
              </a:rPr>
              <a:t> 		</a:t>
            </a:r>
            <a:r>
              <a:rPr lang="en-US" b="1" i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 ~ 1 sec – 5 min </a:t>
            </a:r>
            <a:r>
              <a:rPr lang="en-US" b="1" dirty="0" smtClean="0">
                <a:solidFill>
                  <a:schemeClr val="tx2"/>
                </a:solidFill>
              </a:rPr>
              <a:t>(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~</a:t>
            </a:r>
            <a:r>
              <a:rPr lang="en-US" b="1" dirty="0" smtClean="0">
                <a:solidFill>
                  <a:schemeClr val="tx2"/>
                </a:solidFill>
              </a:rPr>
              <a:t>0.3 </a:t>
            </a:r>
            <a:r>
              <a:rPr lang="en-US" b="1" dirty="0" err="1" smtClean="0">
                <a:solidFill>
                  <a:schemeClr val="tx2"/>
                </a:solidFill>
              </a:rPr>
              <a:t>msec</a:t>
            </a:r>
            <a:r>
              <a:rPr lang="en-US" b="1" dirty="0" smtClean="0">
                <a:solidFill>
                  <a:schemeClr val="tx2"/>
                </a:solidFill>
              </a:rPr>
              <a:t> in future)</a:t>
            </a:r>
            <a:endParaRPr lang="en-US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CC"/>
                </a:solidFill>
              </a:rPr>
              <a:t>	</a:t>
            </a:r>
            <a:r>
              <a:rPr lang="en-US" b="1" dirty="0">
                <a:solidFill>
                  <a:schemeClr val="tx2"/>
                </a:solidFill>
              </a:rPr>
              <a:t>ESS (Sweden), 	</a:t>
            </a:r>
            <a:r>
              <a:rPr lang="en-US" b="1" dirty="0" err="1" smtClean="0">
                <a:solidFill>
                  <a:schemeClr val="tx2"/>
                </a:solidFill>
              </a:rPr>
              <a:t>SPD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		</a:t>
            </a:r>
            <a:r>
              <a:rPr lang="en-US" b="1" i="1" dirty="0" err="1">
                <a:solidFill>
                  <a:schemeClr val="tx2"/>
                </a:solidFill>
              </a:rPr>
              <a:t>t</a:t>
            </a:r>
            <a:r>
              <a:rPr lang="en-US" b="1" baseline="-25000" dirty="0" err="1">
                <a:solidFill>
                  <a:schemeClr val="tx2"/>
                </a:solidFill>
              </a:rPr>
              <a:t>s</a:t>
            </a:r>
            <a:r>
              <a:rPr lang="en-US" b="1" dirty="0">
                <a:solidFill>
                  <a:schemeClr val="tx2"/>
                </a:solidFill>
              </a:rPr>
              <a:t> ~ 0.3 </a:t>
            </a:r>
            <a:r>
              <a:rPr lang="en-US" b="1" dirty="0" err="1">
                <a:solidFill>
                  <a:schemeClr val="tx2"/>
                </a:solidFill>
              </a:rPr>
              <a:t>msec</a:t>
            </a:r>
            <a:r>
              <a:rPr lang="en-US" b="1" dirty="0">
                <a:solidFill>
                  <a:schemeClr val="tx2"/>
                </a:solidFill>
              </a:rPr>
              <a:t> – 0.5  sec – 5 min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152400" y="5638800"/>
            <a:ext cx="4572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8718676" cy="531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28600" y="5638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8305800" y="304800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382000" y="304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4572000" y="5638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648200" y="5638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181600" y="5650468"/>
            <a:ext cx="363452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2014 – Stockholm area, Sweden</a:t>
            </a:r>
            <a:endParaRPr lang="ru-RU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0" y="5650468"/>
            <a:ext cx="274786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2013 – </a:t>
            </a:r>
            <a:r>
              <a:rPr lang="en-US" sz="2000" b="1" dirty="0" err="1" smtClean="0"/>
              <a:t>Peterhof</a:t>
            </a:r>
            <a:r>
              <a:rPr lang="en-US" sz="2000" b="1" dirty="0" smtClean="0"/>
              <a:t>, Russia</a:t>
            </a:r>
            <a:endParaRPr lang="ru-RU" b="1" dirty="0"/>
          </a:p>
        </p:txBody>
      </p:sp>
      <p:sp>
        <p:nvSpPr>
          <p:cNvPr id="22" name="Овал 21"/>
          <p:cNvSpPr/>
          <p:nvPr/>
        </p:nvSpPr>
        <p:spPr>
          <a:xfrm>
            <a:off x="2743200" y="6248400"/>
            <a:ext cx="457200" cy="457200"/>
          </a:xfrm>
          <a:prstGeom prst="ellipse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819400" y="62484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352800" y="6260068"/>
            <a:ext cx="259237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201</a:t>
            </a:r>
            <a:r>
              <a:rPr lang="ru-RU" sz="2000" b="1" dirty="0" smtClean="0">
                <a:solidFill>
                  <a:srgbClr val="FF0000"/>
                </a:solidFill>
              </a:rPr>
              <a:t>6</a:t>
            </a:r>
            <a:r>
              <a:rPr lang="en-US" sz="2000" b="1" dirty="0" smtClean="0"/>
              <a:t> – </a:t>
            </a:r>
            <a:r>
              <a:rPr lang="en-US" sz="2000" b="1" dirty="0" err="1" smtClean="0"/>
              <a:t>Repino</a:t>
            </a:r>
            <a:r>
              <a:rPr lang="en-US" sz="2000" b="1" dirty="0" smtClean="0"/>
              <a:t>, Russia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18"/>
          <p:cNvSpPr txBox="1">
            <a:spLocks noChangeArrowheads="1"/>
          </p:cNvSpPr>
          <p:nvPr/>
        </p:nvSpPr>
        <p:spPr bwMode="auto">
          <a:xfrm>
            <a:off x="1143000" y="214313"/>
            <a:ext cx="708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ru-RU" sz="2400" b="1">
                <a:solidFill>
                  <a:schemeClr val="tx2"/>
                </a:solidFill>
              </a:rPr>
              <a:t>Spectrometers at the IBR-2 reactor</a:t>
            </a:r>
            <a:endParaRPr lang="ru-RU" altLang="ru-RU" sz="2400" b="1">
              <a:solidFill>
                <a:schemeClr val="tx2"/>
              </a:solidFill>
            </a:endParaRPr>
          </a:p>
        </p:txBody>
      </p:sp>
      <p:pic>
        <p:nvPicPr>
          <p:cNvPr id="10445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785813"/>
            <a:ext cx="798512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9" name="Text Box 17"/>
          <p:cNvSpPr txBox="1">
            <a:spLocks noChangeArrowheads="1"/>
          </p:cNvSpPr>
          <p:nvPr/>
        </p:nvSpPr>
        <p:spPr bwMode="auto">
          <a:xfrm>
            <a:off x="6842125" y="2209800"/>
            <a:ext cx="1922463" cy="16319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solidFill>
                  <a:schemeClr val="tx2"/>
                </a:solidFill>
              </a:rPr>
              <a:t>Diffraction: </a:t>
            </a:r>
            <a:r>
              <a:rPr lang="en-US" sz="1600" b="1" smtClean="0">
                <a:solidFill>
                  <a:schemeClr val="tx2"/>
                </a:solidFill>
              </a:rPr>
              <a:t>8</a:t>
            </a:r>
            <a:endParaRPr lang="en-US" sz="1600" b="1">
              <a:solidFill>
                <a:schemeClr val="tx2"/>
              </a:solidFill>
            </a:endParaRP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solidFill>
                  <a:schemeClr val="tx2"/>
                </a:solidFill>
              </a:rPr>
              <a:t>SANS: 1</a:t>
            </a: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solidFill>
                  <a:schemeClr val="tx2"/>
                </a:solidFill>
              </a:rPr>
              <a:t>Reflectometry: 3</a:t>
            </a: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solidFill>
                  <a:schemeClr val="tx2"/>
                </a:solidFill>
              </a:rPr>
              <a:t>Inelastic: 2</a:t>
            </a: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solidFill>
                  <a:schemeClr val="tx2"/>
                </a:solidFill>
              </a:rPr>
              <a:t>Imaging: 1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104454" name="TextBox 22"/>
          <p:cNvSpPr txBox="1">
            <a:spLocks noChangeArrowheads="1"/>
          </p:cNvSpPr>
          <p:nvPr/>
        </p:nvSpPr>
        <p:spPr bwMode="auto">
          <a:xfrm>
            <a:off x="6375400" y="1643063"/>
            <a:ext cx="1054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KOLHIDA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55" name="TextBox 23"/>
          <p:cNvSpPr txBox="1">
            <a:spLocks noChangeArrowheads="1"/>
          </p:cNvSpPr>
          <p:nvPr/>
        </p:nvSpPr>
        <p:spPr bwMode="auto">
          <a:xfrm>
            <a:off x="5500688" y="1214438"/>
            <a:ext cx="842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DIN-2PI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56" name="TextBox 24"/>
          <p:cNvSpPr txBox="1">
            <a:spLocks noChangeArrowheads="1"/>
          </p:cNvSpPr>
          <p:nvPr/>
        </p:nvSpPr>
        <p:spPr bwMode="auto">
          <a:xfrm>
            <a:off x="3714750" y="1071563"/>
            <a:ext cx="7064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err="1">
                <a:solidFill>
                  <a:schemeClr val="tx2"/>
                </a:solidFill>
              </a:rPr>
              <a:t>YuMO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57" name="TextBox 25"/>
          <p:cNvSpPr txBox="1">
            <a:spLocks noChangeArrowheads="1"/>
          </p:cNvSpPr>
          <p:nvPr/>
        </p:nvSpPr>
        <p:spPr bwMode="auto">
          <a:xfrm>
            <a:off x="2643188" y="1214438"/>
            <a:ext cx="69215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HRFD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58" name="TextBox 26"/>
          <p:cNvSpPr txBox="1">
            <a:spLocks noChangeArrowheads="1"/>
          </p:cNvSpPr>
          <p:nvPr/>
        </p:nvSpPr>
        <p:spPr bwMode="auto">
          <a:xfrm>
            <a:off x="2120900" y="1549400"/>
            <a:ext cx="5937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DN-6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59" name="TextBox 27"/>
          <p:cNvSpPr txBox="1">
            <a:spLocks noChangeArrowheads="1"/>
          </p:cNvSpPr>
          <p:nvPr/>
        </p:nvSpPr>
        <p:spPr bwMode="auto">
          <a:xfrm>
            <a:off x="884238" y="1335088"/>
            <a:ext cx="97313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EPSILON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0" name="TextBox 28"/>
          <p:cNvSpPr txBox="1">
            <a:spLocks noChangeArrowheads="1"/>
          </p:cNvSpPr>
          <p:nvPr/>
        </p:nvSpPr>
        <p:spPr bwMode="auto">
          <a:xfrm>
            <a:off x="268288" y="1477963"/>
            <a:ext cx="6604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err="1">
                <a:solidFill>
                  <a:schemeClr val="tx2"/>
                </a:solidFill>
              </a:rPr>
              <a:t>SKAT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1" name="TextBox 29"/>
          <p:cNvSpPr txBox="1">
            <a:spLocks noChangeArrowheads="1"/>
          </p:cNvSpPr>
          <p:nvPr/>
        </p:nvSpPr>
        <p:spPr bwMode="auto">
          <a:xfrm>
            <a:off x="285750" y="2549525"/>
            <a:ext cx="6937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NERA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2" name="TextBox 30"/>
          <p:cNvSpPr txBox="1">
            <a:spLocks noChangeArrowheads="1"/>
          </p:cNvSpPr>
          <p:nvPr/>
        </p:nvSpPr>
        <p:spPr bwMode="auto">
          <a:xfrm>
            <a:off x="1357313" y="3143250"/>
            <a:ext cx="8636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REMUR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3" name="TextBox 31"/>
          <p:cNvSpPr txBox="1">
            <a:spLocks noChangeArrowheads="1"/>
          </p:cNvSpPr>
          <p:nvPr/>
        </p:nvSpPr>
        <p:spPr bwMode="auto">
          <a:xfrm>
            <a:off x="2565400" y="3621088"/>
            <a:ext cx="9271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REGATA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4" name="TextBox 32"/>
          <p:cNvSpPr txBox="1">
            <a:spLocks noChangeArrowheads="1"/>
          </p:cNvSpPr>
          <p:nvPr/>
        </p:nvSpPr>
        <p:spPr bwMode="auto">
          <a:xfrm>
            <a:off x="1203325" y="4406900"/>
            <a:ext cx="10826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REFLEX-P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5" name="TextBox 33"/>
          <p:cNvSpPr txBox="1">
            <a:spLocks noChangeArrowheads="1"/>
          </p:cNvSpPr>
          <p:nvPr/>
        </p:nvSpPr>
        <p:spPr bwMode="auto">
          <a:xfrm>
            <a:off x="3357563" y="4929188"/>
            <a:ext cx="88423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GRAINS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6" name="TextBox 34"/>
          <p:cNvSpPr txBox="1">
            <a:spLocks noChangeArrowheads="1"/>
          </p:cNvSpPr>
          <p:nvPr/>
        </p:nvSpPr>
        <p:spPr bwMode="auto">
          <a:xfrm>
            <a:off x="5192713" y="5000625"/>
            <a:ext cx="5222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err="1">
                <a:solidFill>
                  <a:schemeClr val="tx2"/>
                </a:solidFill>
              </a:rPr>
              <a:t>FSD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7" name="TextBox 35"/>
          <p:cNvSpPr txBox="1">
            <a:spLocks noChangeArrowheads="1"/>
          </p:cNvSpPr>
          <p:nvPr/>
        </p:nvSpPr>
        <p:spPr bwMode="auto">
          <a:xfrm>
            <a:off x="5286375" y="4071938"/>
            <a:ext cx="9350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IZOMER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8" name="TextBox 36"/>
          <p:cNvSpPr txBox="1">
            <a:spLocks noChangeArrowheads="1"/>
          </p:cNvSpPr>
          <p:nvPr/>
        </p:nvSpPr>
        <p:spPr bwMode="auto">
          <a:xfrm>
            <a:off x="6000750" y="5000625"/>
            <a:ext cx="682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DN-12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69" name="TextBox 37"/>
          <p:cNvSpPr txBox="1">
            <a:spLocks noChangeArrowheads="1"/>
          </p:cNvSpPr>
          <p:nvPr/>
        </p:nvSpPr>
        <p:spPr bwMode="auto">
          <a:xfrm>
            <a:off x="7786688" y="5143500"/>
            <a:ext cx="4921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err="1">
                <a:solidFill>
                  <a:schemeClr val="tx2"/>
                </a:solidFill>
              </a:rPr>
              <a:t>FSS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04470" name="TextBox 38"/>
          <p:cNvSpPr txBox="1">
            <a:spLocks noChangeArrowheads="1"/>
          </p:cNvSpPr>
          <p:nvPr/>
        </p:nvSpPr>
        <p:spPr bwMode="auto">
          <a:xfrm>
            <a:off x="7572375" y="3978275"/>
            <a:ext cx="558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err="1">
                <a:solidFill>
                  <a:schemeClr val="tx2"/>
                </a:solidFill>
              </a:rPr>
              <a:t>NRT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2214546" y="2571744"/>
            <a:ext cx="55829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chemeClr val="tx2"/>
                </a:solidFill>
              </a:rPr>
              <a:t>RTD</a:t>
            </a:r>
            <a:endParaRPr lang="ru-RU" sz="1400" b="1">
              <a:solidFill>
                <a:schemeClr val="tx2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 bwMode="auto">
          <a:xfrm flipV="1">
            <a:off x="2571736" y="2428868"/>
            <a:ext cx="500066" cy="21431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8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Номер слайда 3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4296D2-D5CA-4530-9570-5F52BC441EF3}" type="slidenum">
              <a:rPr lang="ru-RU" sz="2400" b="1">
                <a:solidFill>
                  <a:schemeClr val="tx2"/>
                </a:solidFill>
              </a:rPr>
              <a:pPr algn="r"/>
              <a:t>21</a:t>
            </a:fld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1619250" y="476250"/>
            <a:ext cx="597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Diffraction at the </a:t>
            </a:r>
            <a:r>
              <a:rPr lang="en-US" sz="2400" b="1" smtClean="0">
                <a:solidFill>
                  <a:schemeClr val="tx2"/>
                </a:solidFill>
              </a:rPr>
              <a:t>IBR-2: Resolution</a:t>
            </a:r>
            <a:endParaRPr lang="ru-RU" sz="2400" b="1">
              <a:solidFill>
                <a:schemeClr val="tx2"/>
              </a:solidFill>
            </a:endParaRPr>
          </a:p>
        </p:txBody>
      </p:sp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5508625" y="1285860"/>
            <a:ext cx="3232616" cy="286232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457200" indent="-457200">
              <a:lnSpc>
                <a:spcPct val="125000"/>
              </a:lnSpc>
            </a:pPr>
            <a:r>
              <a:rPr lang="en-US" sz="1800" b="1" dirty="0"/>
              <a:t>HRFD 	</a:t>
            </a:r>
            <a:r>
              <a:rPr lang="en-US" sz="1800" b="1" dirty="0">
                <a:solidFill>
                  <a:srgbClr val="0000FF"/>
                </a:solidFill>
              </a:rPr>
              <a:t>powders</a:t>
            </a:r>
          </a:p>
          <a:p>
            <a:pPr marL="457200" indent="-457200">
              <a:lnSpc>
                <a:spcPct val="125000"/>
              </a:lnSpc>
            </a:pPr>
            <a:r>
              <a:rPr lang="en-US" sz="1800" b="1" dirty="0" err="1"/>
              <a:t>FSD</a:t>
            </a:r>
            <a:r>
              <a:rPr lang="en-US" sz="1800" b="1" dirty="0"/>
              <a:t> 	</a:t>
            </a:r>
            <a:r>
              <a:rPr lang="en-US" sz="1800" b="1" dirty="0" smtClean="0">
                <a:solidFill>
                  <a:srgbClr val="0000FF"/>
                </a:solidFill>
              </a:rPr>
              <a:t>stresses</a:t>
            </a:r>
            <a:endParaRPr lang="en-US" sz="18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25000"/>
              </a:lnSpc>
            </a:pPr>
            <a:r>
              <a:rPr lang="en-US" sz="1800" b="1" dirty="0" smtClean="0"/>
              <a:t>RTD</a:t>
            </a:r>
            <a:r>
              <a:rPr lang="en-US" sz="1800" b="1" dirty="0"/>
              <a:t>	</a:t>
            </a:r>
            <a:r>
              <a:rPr lang="en-US" sz="1800" b="1" dirty="0">
                <a:solidFill>
                  <a:srgbClr val="0000FF"/>
                </a:solidFill>
              </a:rPr>
              <a:t>real-time, multilayers</a:t>
            </a:r>
          </a:p>
          <a:p>
            <a:pPr marL="457200" indent="-457200">
              <a:lnSpc>
                <a:spcPct val="125000"/>
              </a:lnSpc>
            </a:pPr>
            <a:r>
              <a:rPr lang="en-US" sz="1800" b="1" dirty="0" err="1"/>
              <a:t>DN</a:t>
            </a:r>
            <a:r>
              <a:rPr lang="ru-RU" sz="1800" b="1" dirty="0"/>
              <a:t>-</a:t>
            </a:r>
            <a:r>
              <a:rPr lang="en-US" sz="1800" b="1" dirty="0"/>
              <a:t>6	</a:t>
            </a:r>
            <a:r>
              <a:rPr lang="en-US" sz="1800" b="1" dirty="0">
                <a:solidFill>
                  <a:srgbClr val="0000FF"/>
                </a:solidFill>
              </a:rPr>
              <a:t>high-pressure</a:t>
            </a:r>
          </a:p>
          <a:p>
            <a:pPr marL="457200" indent="-457200">
              <a:lnSpc>
                <a:spcPct val="125000"/>
              </a:lnSpc>
            </a:pPr>
            <a:r>
              <a:rPr lang="en-US" sz="1800" b="1" dirty="0" smtClean="0"/>
              <a:t>Epsilon	</a:t>
            </a:r>
            <a:r>
              <a:rPr lang="en-US" sz="1800" b="1" dirty="0" smtClean="0">
                <a:solidFill>
                  <a:srgbClr val="0000FF"/>
                </a:solidFill>
              </a:rPr>
              <a:t>stresses</a:t>
            </a:r>
            <a:endParaRPr lang="en-US" sz="18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25000"/>
              </a:lnSpc>
            </a:pPr>
            <a:r>
              <a:rPr lang="en-US" sz="1800" b="1" dirty="0" err="1" smtClean="0"/>
              <a:t>SKAT</a:t>
            </a:r>
            <a:r>
              <a:rPr lang="en-US" sz="1800" b="1" dirty="0"/>
              <a:t>	</a:t>
            </a:r>
            <a:r>
              <a:rPr lang="en-US" sz="1800" b="1" dirty="0" smtClean="0">
                <a:solidFill>
                  <a:srgbClr val="0000FF"/>
                </a:solidFill>
              </a:rPr>
              <a:t>textures</a:t>
            </a:r>
          </a:p>
          <a:p>
            <a:pPr marL="457200" indent="-457200">
              <a:lnSpc>
                <a:spcPct val="125000"/>
              </a:lnSpc>
            </a:pPr>
            <a:r>
              <a:rPr lang="en-US" sz="1800" b="1" dirty="0" err="1" smtClean="0"/>
              <a:t>DN</a:t>
            </a:r>
            <a:r>
              <a:rPr lang="ru-RU" sz="1800" b="1" dirty="0" smtClean="0"/>
              <a:t>-</a:t>
            </a:r>
            <a:r>
              <a:rPr lang="en-US" sz="1800" b="1" dirty="0" smtClean="0"/>
              <a:t>12	</a:t>
            </a:r>
            <a:r>
              <a:rPr lang="en-US" sz="1800" b="1" dirty="0" smtClean="0">
                <a:solidFill>
                  <a:srgbClr val="0000FF"/>
                </a:solidFill>
              </a:rPr>
              <a:t>high-pressure</a:t>
            </a:r>
          </a:p>
          <a:p>
            <a:pPr marL="457200" indent="-457200">
              <a:lnSpc>
                <a:spcPct val="125000"/>
              </a:lnSpc>
            </a:pPr>
            <a:r>
              <a:rPr lang="en-US" sz="1800" b="1" dirty="0" err="1" smtClean="0"/>
              <a:t>FSS</a:t>
            </a:r>
            <a:r>
              <a:rPr lang="en-US" sz="1800" b="1" dirty="0" smtClean="0"/>
              <a:t>	 	</a:t>
            </a:r>
            <a:r>
              <a:rPr lang="en-US" sz="1800" b="1" dirty="0" smtClean="0">
                <a:solidFill>
                  <a:srgbClr val="0000FF"/>
                </a:solidFill>
              </a:rPr>
              <a:t>stresses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651500" y="4772025"/>
            <a:ext cx="3135313" cy="75238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>
                <a:solidFill>
                  <a:srgbClr val="C00000"/>
                </a:solidFill>
              </a:rPr>
              <a:t>Resolution becomes better for longer </a:t>
            </a:r>
            <a:r>
              <a:rPr lang="en-US" b="1" i="1">
                <a:solidFill>
                  <a:srgbClr val="C00000"/>
                </a:solidFill>
              </a:rPr>
              <a:t>d</a:t>
            </a:r>
            <a:r>
              <a:rPr lang="en-US" b="1">
                <a:solidFill>
                  <a:srgbClr val="C00000"/>
                </a:solidFill>
              </a:rPr>
              <a:t>-spacing!</a:t>
            </a:r>
            <a:endParaRPr lang="ru-RU" b="1">
              <a:solidFill>
                <a:srgbClr val="C00000"/>
              </a:solidFill>
            </a:endParaRPr>
          </a:p>
        </p:txBody>
      </p:sp>
      <p:pic>
        <p:nvPicPr>
          <p:cNvPr id="8" name="Рисунок 7" descr="TOF_Resolut_C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69401"/>
            <a:ext cx="4714907" cy="4319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4800600" y="4800600"/>
            <a:ext cx="4191000" cy="1905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116" name="Picture 4" descr="DN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-616" t="-1181" r="-616" b="-1181"/>
          <a:stretch>
            <a:fillRect/>
          </a:stretch>
        </p:blipFill>
        <p:spPr>
          <a:xfrm>
            <a:off x="76200" y="1066800"/>
            <a:ext cx="6553200" cy="3421526"/>
          </a:xfrm>
          <a:noFill/>
          <a:ln/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853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Irreversible processes at the IBR-2: TOF diffractometer “DN-2” 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76200" y="4800600"/>
            <a:ext cx="3813865" cy="1631216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l-GR" sz="2000" b="1" dirty="0">
                <a:solidFill>
                  <a:srgbClr val="0000FF"/>
                </a:solidFill>
              </a:rPr>
              <a:t>Φ</a:t>
            </a:r>
            <a:r>
              <a:rPr lang="en-US" sz="2000" b="1" baseline="-25000" dirty="0">
                <a:solidFill>
                  <a:srgbClr val="0000FF"/>
                </a:solidFill>
              </a:rPr>
              <a:t>0 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≈ 1.3·10</a:t>
            </a:r>
            <a:r>
              <a:rPr lang="en-US" sz="2000" b="1" baseline="30000" dirty="0">
                <a:solidFill>
                  <a:srgbClr val="0000FF"/>
                </a:solidFill>
                <a:cs typeface="Times New Roman" pitchFamily="18" charset="0"/>
              </a:rPr>
              <a:t>7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 n/cm</a:t>
            </a:r>
            <a:r>
              <a:rPr lang="en-US" sz="2000" b="1" baseline="30000" dirty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/s</a:t>
            </a:r>
          </a:p>
          <a:p>
            <a:pPr>
              <a:lnSpc>
                <a:spcPct val="125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L</a:t>
            </a:r>
            <a:r>
              <a:rPr lang="en-US" sz="2000" b="1" baseline="-25000" dirty="0">
                <a:solidFill>
                  <a:srgbClr val="0000FF"/>
                </a:solidFill>
              </a:rPr>
              <a:t>1 </a:t>
            </a:r>
            <a:r>
              <a:rPr lang="en-US" sz="2000" b="1" dirty="0">
                <a:solidFill>
                  <a:srgbClr val="0000FF"/>
                </a:solidFill>
              </a:rPr>
              <a:t>= 24.2 m, 	</a:t>
            </a:r>
            <a:r>
              <a:rPr lang="en-US" sz="2000" b="1" i="1" dirty="0">
                <a:solidFill>
                  <a:srgbClr val="0000FF"/>
                </a:solidFill>
              </a:rPr>
              <a:t>L</a:t>
            </a:r>
            <a:r>
              <a:rPr lang="en-US" sz="2000" b="1" baseline="-25000" dirty="0">
                <a:solidFill>
                  <a:srgbClr val="0000FF"/>
                </a:solidFill>
              </a:rPr>
              <a:t>2 </a:t>
            </a:r>
            <a:r>
              <a:rPr lang="en-US" sz="2000" b="1" dirty="0">
                <a:solidFill>
                  <a:srgbClr val="0000FF"/>
                </a:solidFill>
              </a:rPr>
              <a:t>= 0.5 – 2.0 m</a:t>
            </a:r>
          </a:p>
          <a:p>
            <a:pPr>
              <a:lnSpc>
                <a:spcPct val="125000"/>
              </a:lnSpc>
            </a:pPr>
            <a:r>
              <a:rPr lang="el-GR" sz="2000" b="1" dirty="0" smtClean="0">
                <a:solidFill>
                  <a:srgbClr val="0000FF"/>
                </a:solidFill>
              </a:rPr>
              <a:t>Ω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≈ 0.03 </a:t>
            </a:r>
            <a:r>
              <a:rPr lang="en-US" sz="2000" b="1" dirty="0" err="1">
                <a:solidFill>
                  <a:srgbClr val="0000FF"/>
                </a:solidFill>
              </a:rPr>
              <a:t>sr</a:t>
            </a:r>
            <a:r>
              <a:rPr lang="en-US" sz="2000" b="1" dirty="0">
                <a:solidFill>
                  <a:srgbClr val="0000FF"/>
                </a:solidFill>
              </a:rPr>
              <a:t>, 	</a:t>
            </a:r>
            <a:r>
              <a:rPr lang="el-GR" sz="2000" b="1" dirty="0">
                <a:solidFill>
                  <a:srgbClr val="0000FF"/>
                </a:solidFill>
              </a:rPr>
              <a:t>Δ</a:t>
            </a:r>
            <a:r>
              <a:rPr lang="en-US" sz="2000" b="1" i="1" dirty="0">
                <a:solidFill>
                  <a:srgbClr val="0000FF"/>
                </a:solidFill>
              </a:rPr>
              <a:t>d</a:t>
            </a:r>
            <a:r>
              <a:rPr lang="en-US" sz="2000" b="1" dirty="0">
                <a:solidFill>
                  <a:srgbClr val="0000FF"/>
                </a:solidFill>
              </a:rPr>
              <a:t>/</a:t>
            </a:r>
            <a:r>
              <a:rPr lang="en-US" sz="2000" b="1" i="1" dirty="0">
                <a:solidFill>
                  <a:srgbClr val="0000FF"/>
                </a:solidFill>
              </a:rPr>
              <a:t>d</a:t>
            </a:r>
            <a:r>
              <a:rPr lang="en-US" sz="2000" b="1" dirty="0">
                <a:solidFill>
                  <a:srgbClr val="0000FF"/>
                </a:solidFill>
              </a:rPr>
              <a:t> ≈ 0.01 – 0.1</a:t>
            </a:r>
            <a:endParaRPr lang="el-GR" sz="2000" b="1" dirty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l-GR" sz="2000" b="1" dirty="0">
                <a:solidFill>
                  <a:srgbClr val="0000FF"/>
                </a:solidFill>
                <a:cs typeface="Times New Roman" pitchFamily="18" charset="0"/>
              </a:rPr>
              <a:t>λ</a:t>
            </a:r>
            <a:r>
              <a:rPr lang="en-US" sz="2000" b="1" baseline="-25000" dirty="0">
                <a:solidFill>
                  <a:srgbClr val="0000FF"/>
                </a:solidFill>
                <a:cs typeface="Times New Roman" pitchFamily="18" charset="0"/>
              </a:rPr>
              <a:t>min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≈ 0.8 </a:t>
            </a: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Å,	 </a:t>
            </a:r>
            <a:r>
              <a:rPr lang="el-GR" sz="2000" b="1" dirty="0">
                <a:solidFill>
                  <a:srgbClr val="0000FF"/>
                </a:solidFill>
              </a:rPr>
              <a:t>λ</a:t>
            </a:r>
            <a:r>
              <a:rPr lang="en-US" sz="2000" b="1" baseline="-25000" dirty="0">
                <a:solidFill>
                  <a:srgbClr val="0000FF"/>
                </a:solidFill>
              </a:rPr>
              <a:t>max</a:t>
            </a:r>
            <a:r>
              <a:rPr lang="en-US" sz="2000" b="1" dirty="0">
                <a:solidFill>
                  <a:srgbClr val="0000FF"/>
                </a:solidFill>
              </a:rPr>
              <a:t> ≈ 20 Å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096000" y="5029200"/>
            <a:ext cx="1524000" cy="1066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6781800" y="55626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6096000" y="5181600"/>
            <a:ext cx="152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6096000" y="5943600"/>
            <a:ext cx="152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6324600" y="5029200"/>
            <a:ext cx="0" cy="1066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7391400" y="5029200"/>
            <a:ext cx="0" cy="1066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4876800" y="5029200"/>
            <a:ext cx="3886200" cy="12192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175250" y="49530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D3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6858000" y="5334000"/>
            <a:ext cx="1524000" cy="3048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5715000" y="5257800"/>
            <a:ext cx="1143000" cy="3810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H="1">
            <a:off x="5562600" y="5638800"/>
            <a:ext cx="1295400" cy="1524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6858000" y="5638800"/>
            <a:ext cx="1295400" cy="1524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4827587" y="61722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n</a:t>
            </a:r>
            <a:endParaRPr lang="ru-RU" sz="2400" b="1">
              <a:solidFill>
                <a:srgbClr val="CC0000"/>
              </a:solidFill>
            </a:endParaRPr>
          </a:p>
        </p:txBody>
      </p:sp>
      <p:sp>
        <p:nvSpPr>
          <p:cNvPr id="26" name="Rectangle 46"/>
          <p:cNvSpPr>
            <a:spLocks noChangeArrowheads="1"/>
          </p:cNvSpPr>
          <p:nvPr/>
        </p:nvSpPr>
        <p:spPr bwMode="auto">
          <a:xfrm>
            <a:off x="6122987" y="5029200"/>
            <a:ext cx="1447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Rectangle 47"/>
          <p:cNvSpPr>
            <a:spLocks noChangeArrowheads="1"/>
          </p:cNvSpPr>
          <p:nvPr/>
        </p:nvSpPr>
        <p:spPr bwMode="auto">
          <a:xfrm>
            <a:off x="6122987" y="5943600"/>
            <a:ext cx="1447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6019800" y="3429815"/>
            <a:ext cx="2971800" cy="1323439"/>
          </a:xfrm>
          <a:prstGeom prst="rect">
            <a:avLst/>
          </a:prstGeom>
          <a:solidFill>
            <a:srgbClr val="FFFFFF">
              <a:alpha val="87059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D4</a:t>
            </a:r>
            <a:r>
              <a:rPr lang="en-US" sz="1600" b="1" dirty="0">
                <a:solidFill>
                  <a:srgbClr val="0000FF"/>
                </a:solidFill>
              </a:rPr>
              <a:t>	170</a:t>
            </a:r>
            <a:r>
              <a:rPr lang="en-US" sz="1600" b="1" dirty="0">
                <a:solidFill>
                  <a:srgbClr val="0000FF"/>
                </a:solidFill>
                <a:cs typeface="Times New Roman" pitchFamily="18" charset="0"/>
              </a:rPr>
              <a:t>°	1 – 4 Å</a:t>
            </a:r>
          </a:p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D3</a:t>
            </a:r>
            <a:r>
              <a:rPr lang="en-US" sz="1600" b="1" dirty="0">
                <a:solidFill>
                  <a:srgbClr val="0000FF"/>
                </a:solidFill>
              </a:rPr>
              <a:t>	150°	1 – 6 Å</a:t>
            </a:r>
          </a:p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D2</a:t>
            </a:r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10-30</a:t>
            </a:r>
            <a:r>
              <a:rPr lang="en-US" sz="1600" b="1" dirty="0">
                <a:solidFill>
                  <a:srgbClr val="0000FF"/>
                </a:solidFill>
              </a:rPr>
              <a:t>°	</a:t>
            </a:r>
            <a:r>
              <a:rPr lang="en-US" sz="1600" b="1" dirty="0" smtClean="0">
                <a:solidFill>
                  <a:srgbClr val="0000FF"/>
                </a:solidFill>
              </a:rPr>
              <a:t>5 </a:t>
            </a:r>
            <a:r>
              <a:rPr lang="en-US" sz="1600" b="1" dirty="0">
                <a:solidFill>
                  <a:srgbClr val="0000FF"/>
                </a:solidFill>
              </a:rPr>
              <a:t>– </a:t>
            </a:r>
            <a:r>
              <a:rPr lang="en-US" sz="1600" b="1" dirty="0" smtClean="0">
                <a:solidFill>
                  <a:srgbClr val="0000FF"/>
                </a:solidFill>
              </a:rPr>
              <a:t>65 Å</a:t>
            </a:r>
            <a:endParaRPr lang="en-US" sz="1600" b="1" dirty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D1</a:t>
            </a:r>
            <a:r>
              <a:rPr lang="en-US" sz="1600" b="1" dirty="0">
                <a:solidFill>
                  <a:srgbClr val="0000FF"/>
                </a:solidFill>
              </a:rPr>
              <a:t>	  </a:t>
            </a:r>
            <a:r>
              <a:rPr lang="en-US" sz="1600" b="1" dirty="0">
                <a:solidFill>
                  <a:srgbClr val="0000FF"/>
                </a:solidFill>
                <a:cs typeface="Times New Roman" pitchFamily="18" charset="0"/>
              </a:rPr>
              <a:t>~1</a:t>
            </a:r>
            <a:r>
              <a:rPr lang="en-US" sz="1600" b="1" dirty="0">
                <a:solidFill>
                  <a:srgbClr val="0000FF"/>
                </a:solidFill>
              </a:rPr>
              <a:t>°	SANS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5942423" y="6172200"/>
            <a:ext cx="20585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Sample inside a furnace 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with wide windows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181600" y="4953000"/>
            <a:ext cx="457200" cy="381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8220006" y="5638800"/>
            <a:ext cx="466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D2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8226356" y="5638800"/>
            <a:ext cx="457200" cy="381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019606" y="5638800"/>
            <a:ext cx="466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D4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5025956" y="5638800"/>
            <a:ext cx="457200" cy="381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8448606" y="5105400"/>
            <a:ext cx="466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D1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8454956" y="5105400"/>
            <a:ext cx="457200" cy="381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52400" y="4114800"/>
            <a:ext cx="1729962" cy="307777"/>
          </a:xfrm>
          <a:prstGeom prst="rect">
            <a:avLst/>
          </a:prstGeom>
          <a:noFill/>
          <a:ln w="9525">
            <a:solidFill>
              <a:srgbClr val="751D8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Constructed in 1984</a:t>
            </a:r>
            <a:endParaRPr lang="ru-RU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2" name="Picture 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-494" t="22742" r="-494" b="-650"/>
          <a:stretch>
            <a:fillRect/>
          </a:stretch>
        </p:blipFill>
        <p:spPr>
          <a:xfrm>
            <a:off x="381000" y="1143000"/>
            <a:ext cx="4724400" cy="2608263"/>
          </a:xfrm>
          <a:noFill/>
        </p:spPr>
      </p:pic>
      <p:pic>
        <p:nvPicPr>
          <p:cNvPr id="37914" name="Picture 2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86200" y="2819400"/>
            <a:ext cx="4572000" cy="2246313"/>
          </a:xfrm>
          <a:noFill/>
        </p:spPr>
      </p:pic>
      <p:sp>
        <p:nvSpPr>
          <p:cNvPr id="3077" name="Text Box 12"/>
          <p:cNvSpPr txBox="1">
            <a:spLocks noChangeArrowheads="1"/>
          </p:cNvSpPr>
          <p:nvPr/>
        </p:nvSpPr>
        <p:spPr bwMode="auto">
          <a:xfrm>
            <a:off x="69850" y="152400"/>
            <a:ext cx="8991600" cy="646331"/>
          </a:xfrm>
          <a:prstGeom prst="rect">
            <a:avLst/>
          </a:prstGeom>
          <a:solidFill>
            <a:schemeClr val="accent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Phase transformations in </a:t>
            </a:r>
            <a:r>
              <a:rPr lang="en-US" b="1" dirty="0" err="1" smtClean="0">
                <a:solidFill>
                  <a:schemeClr val="tx2"/>
                </a:solidFill>
              </a:rPr>
              <a:t>BiSrCaCuO</a:t>
            </a:r>
            <a:r>
              <a:rPr lang="en-US" b="1" baseline="-25000" dirty="0" err="1" smtClean="0">
                <a:solidFill>
                  <a:schemeClr val="tx2"/>
                </a:solidFill>
              </a:rPr>
              <a:t>x</a:t>
            </a:r>
            <a:r>
              <a:rPr lang="en-US" b="1" dirty="0" smtClean="0">
                <a:solidFill>
                  <a:schemeClr val="tx2"/>
                </a:solidFill>
              </a:rPr>
              <a:t> (</a:t>
            </a:r>
            <a:r>
              <a:rPr lang="en-US" sz="1600" b="1" dirty="0" smtClean="0">
                <a:solidFill>
                  <a:schemeClr val="tx2"/>
                </a:solidFill>
              </a:rPr>
              <a:t>melt-quenching, heating, melting, cooling down</a:t>
            </a:r>
            <a:r>
              <a:rPr lang="en-US" b="1" dirty="0" smtClean="0">
                <a:solidFill>
                  <a:schemeClr val="tx2"/>
                </a:solidFill>
              </a:rPr>
              <a:t>). </a:t>
            </a:r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First combined diffraction – SANS study (1988) with </a:t>
            </a:r>
            <a:r>
              <a:rPr lang="en-US" b="1" i="1" dirty="0" err="1" smtClean="0">
                <a:solidFill>
                  <a:schemeClr val="tx2"/>
                </a:solidFill>
                <a:sym typeface="Symbol" pitchFamily="18" charset="2"/>
              </a:rPr>
              <a:t>t</a:t>
            </a:r>
            <a:r>
              <a:rPr lang="en-US" b="1" baseline="-25000" dirty="0" err="1" smtClean="0">
                <a:solidFill>
                  <a:schemeClr val="tx2"/>
                </a:solidFill>
                <a:sym typeface="Symbol" pitchFamily="18" charset="2"/>
              </a:rPr>
              <a:t>s</a:t>
            </a:r>
            <a:r>
              <a:rPr lang="en-US" b="1" dirty="0" smtClean="0">
                <a:solidFill>
                  <a:schemeClr val="tx2"/>
                </a:solidFill>
                <a:sym typeface="Symbol" pitchFamily="18" charset="2"/>
              </a:rPr>
              <a:t>=5 min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228600" y="6119813"/>
            <a:ext cx="3628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Temperature &amp; Intensities changes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37919" name="Text Box 31"/>
          <p:cNvSpPr txBox="1">
            <a:spLocks noChangeArrowheads="1"/>
          </p:cNvSpPr>
          <p:nvPr/>
        </p:nvSpPr>
        <p:spPr bwMode="auto">
          <a:xfrm>
            <a:off x="5591175" y="5281613"/>
            <a:ext cx="2374368" cy="584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SANS intensity. </a:t>
            </a:r>
          </a:p>
          <a:p>
            <a:pPr algn="ctr"/>
            <a:r>
              <a:rPr lang="en-US" sz="1600" b="1" dirty="0"/>
              <a:t>Q range is 0.02 – 0.06 </a:t>
            </a:r>
            <a:r>
              <a:rPr lang="en-US" sz="1600" b="1" dirty="0" smtClean="0"/>
              <a:t>Å</a:t>
            </a:r>
            <a:r>
              <a:rPr lang="en-US" sz="1600" b="1" baseline="30000" dirty="0" smtClean="0"/>
              <a:t>-1</a:t>
            </a:r>
            <a:endParaRPr lang="en-US" sz="1600" b="1" dirty="0"/>
          </a:p>
        </p:txBody>
      </p:sp>
      <p:sp>
        <p:nvSpPr>
          <p:cNvPr id="37920" name="Text Box 32"/>
          <p:cNvSpPr txBox="1">
            <a:spLocks noChangeArrowheads="1"/>
          </p:cNvSpPr>
          <p:nvPr/>
        </p:nvSpPr>
        <p:spPr bwMode="auto">
          <a:xfrm>
            <a:off x="5181600" y="990600"/>
            <a:ext cx="3429000" cy="83099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/>
              <a:t>Diffraction intensity. </a:t>
            </a:r>
            <a:r>
              <a:rPr lang="en-US" sz="1600" b="1" i="1" dirty="0" err="1"/>
              <a:t>d</a:t>
            </a:r>
            <a:r>
              <a:rPr lang="en-US" sz="1600" b="1" baseline="-25000" dirty="0" err="1"/>
              <a:t>hkl</a:t>
            </a:r>
            <a:r>
              <a:rPr lang="en-US" sz="1600" b="1" dirty="0"/>
              <a:t> range is 10 – 18 Å. (002) peaks for (2201) and (2212) phases are </a:t>
            </a:r>
            <a:r>
              <a:rPr lang="en-US" sz="1600" b="1" dirty="0" smtClean="0"/>
              <a:t>seen.</a:t>
            </a:r>
            <a:endParaRPr lang="en-US" sz="1600" b="1" dirty="0"/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1752600" y="2743200"/>
            <a:ext cx="63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12 Å</a:t>
            </a: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965200" y="2286000"/>
            <a:ext cx="63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15 Å</a:t>
            </a:r>
          </a:p>
        </p:txBody>
      </p:sp>
      <p:sp>
        <p:nvSpPr>
          <p:cNvPr id="37924" name="Line 36"/>
          <p:cNvSpPr>
            <a:spLocks noChangeShapeType="1"/>
          </p:cNvSpPr>
          <p:nvPr/>
        </p:nvSpPr>
        <p:spPr bwMode="auto">
          <a:xfrm flipV="1">
            <a:off x="1295400" y="2590800"/>
            <a:ext cx="0" cy="533400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/>
          </a:p>
        </p:txBody>
      </p:sp>
      <p:sp>
        <p:nvSpPr>
          <p:cNvPr id="37925" name="Line 37"/>
          <p:cNvSpPr>
            <a:spLocks noChangeShapeType="1"/>
          </p:cNvSpPr>
          <p:nvPr/>
        </p:nvSpPr>
        <p:spPr bwMode="auto">
          <a:xfrm flipV="1">
            <a:off x="2057400" y="3048000"/>
            <a:ext cx="0" cy="304800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/>
          </a:p>
        </p:txBody>
      </p:sp>
      <p:sp>
        <p:nvSpPr>
          <p:cNvPr id="37926" name="Line 38"/>
          <p:cNvSpPr>
            <a:spLocks noChangeShapeType="1"/>
          </p:cNvSpPr>
          <p:nvPr/>
        </p:nvSpPr>
        <p:spPr bwMode="auto">
          <a:xfrm flipH="1">
            <a:off x="2667000" y="3429000"/>
            <a:ext cx="609600" cy="152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/>
          </a:p>
        </p:txBody>
      </p:sp>
      <p:sp>
        <p:nvSpPr>
          <p:cNvPr id="37927" name="Line 39"/>
          <p:cNvSpPr>
            <a:spLocks noChangeShapeType="1"/>
          </p:cNvSpPr>
          <p:nvPr/>
        </p:nvSpPr>
        <p:spPr bwMode="auto">
          <a:xfrm flipH="1">
            <a:off x="5943600" y="4876800"/>
            <a:ext cx="685800" cy="152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/>
          </a:p>
        </p:txBody>
      </p:sp>
      <p:sp>
        <p:nvSpPr>
          <p:cNvPr id="37928" name="Line 40"/>
          <p:cNvSpPr>
            <a:spLocks noChangeShapeType="1"/>
          </p:cNvSpPr>
          <p:nvPr/>
        </p:nvSpPr>
        <p:spPr bwMode="auto">
          <a:xfrm flipH="1" flipV="1">
            <a:off x="457200" y="3048000"/>
            <a:ext cx="68580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/>
          </a:p>
        </p:txBody>
      </p:sp>
      <p:sp>
        <p:nvSpPr>
          <p:cNvPr id="37929" name="Line 41"/>
          <p:cNvSpPr>
            <a:spLocks noChangeShapeType="1"/>
          </p:cNvSpPr>
          <p:nvPr/>
        </p:nvSpPr>
        <p:spPr bwMode="auto">
          <a:xfrm flipH="1" flipV="1">
            <a:off x="4038600" y="4572000"/>
            <a:ext cx="533400" cy="152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/>
          </a:p>
        </p:txBody>
      </p:sp>
      <p:sp>
        <p:nvSpPr>
          <p:cNvPr id="37930" name="Text Box 42"/>
          <p:cNvSpPr txBox="1">
            <a:spLocks noChangeArrowheads="1"/>
          </p:cNvSpPr>
          <p:nvPr/>
        </p:nvSpPr>
        <p:spPr bwMode="auto">
          <a:xfrm rot="-954460">
            <a:off x="3273372" y="3046691"/>
            <a:ext cx="122565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Time scale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37931" name="Text Box 43"/>
          <p:cNvSpPr txBox="1">
            <a:spLocks noChangeArrowheads="1"/>
          </p:cNvSpPr>
          <p:nvPr/>
        </p:nvSpPr>
        <p:spPr bwMode="auto">
          <a:xfrm rot="806291">
            <a:off x="1220454" y="3351491"/>
            <a:ext cx="117859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TOF scale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 rot="-675085">
            <a:off x="6626172" y="4584978"/>
            <a:ext cx="122565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Time scale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37933" name="Text Box 45"/>
          <p:cNvSpPr txBox="1">
            <a:spLocks noChangeArrowheads="1"/>
          </p:cNvSpPr>
          <p:nvPr/>
        </p:nvSpPr>
        <p:spPr bwMode="auto">
          <a:xfrm rot="765339">
            <a:off x="4611354" y="4737378"/>
            <a:ext cx="117859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TOF scale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37934" name="Text Box 46"/>
          <p:cNvSpPr txBox="1">
            <a:spLocks noChangeArrowheads="1"/>
          </p:cNvSpPr>
          <p:nvPr/>
        </p:nvSpPr>
        <p:spPr bwMode="auto">
          <a:xfrm>
            <a:off x="4343400" y="19050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(2201</a:t>
            </a:r>
            <a:r>
              <a:rPr lang="en-US" b="1" dirty="0" smtClean="0">
                <a:solidFill>
                  <a:srgbClr val="0000FF"/>
                </a:solidFill>
              </a:rPr>
              <a:t>), </a:t>
            </a:r>
            <a:r>
              <a:rPr lang="en-US" b="1" i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c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~ </a:t>
            </a:r>
            <a:r>
              <a:rPr lang="en-US" b="1" dirty="0" smtClean="0">
                <a:solidFill>
                  <a:srgbClr val="0000FF"/>
                </a:solidFill>
              </a:rPr>
              <a:t>10 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1295400" y="1154668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(2212</a:t>
            </a:r>
            <a:r>
              <a:rPr lang="en-US" b="1" dirty="0" smtClean="0">
                <a:solidFill>
                  <a:srgbClr val="0000FF"/>
                </a:solidFill>
              </a:rPr>
              <a:t>) = Bi</a:t>
            </a:r>
            <a:r>
              <a:rPr lang="en-US" b="1" baseline="-25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Sr</a:t>
            </a:r>
            <a:r>
              <a:rPr lang="en-US" b="1" baseline="-25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CaCu</a:t>
            </a:r>
            <a:r>
              <a:rPr lang="en-US" b="1" baseline="-25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O</a:t>
            </a:r>
            <a:r>
              <a:rPr lang="en-US" b="1" baseline="-25000" dirty="0" smtClean="0">
                <a:solidFill>
                  <a:srgbClr val="0000FF"/>
                </a:solidFill>
              </a:rPr>
              <a:t>x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i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c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~ </a:t>
            </a:r>
            <a:r>
              <a:rPr lang="en-US" b="1" dirty="0" smtClean="0">
                <a:solidFill>
                  <a:srgbClr val="0000FF"/>
                </a:solidFill>
              </a:rPr>
              <a:t>110 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095" name="TextBox 24"/>
          <p:cNvSpPr txBox="1">
            <a:spLocks noChangeArrowheads="1"/>
          </p:cNvSpPr>
          <p:nvPr/>
        </p:nvSpPr>
        <p:spPr bwMode="auto">
          <a:xfrm>
            <a:off x="4483100" y="6474023"/>
            <a:ext cx="4578350" cy="30777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A.M.Balagurov,  </a:t>
            </a:r>
            <a:r>
              <a:rPr lang="en-US" sz="1400" b="1" dirty="0" err="1">
                <a:solidFill>
                  <a:schemeClr val="tx2"/>
                </a:solidFill>
              </a:rPr>
              <a:t>G.M.Mironova</a:t>
            </a:r>
            <a:r>
              <a:rPr lang="en-US" sz="1400" b="1" dirty="0">
                <a:solidFill>
                  <a:schemeClr val="tx2"/>
                </a:solidFill>
              </a:rPr>
              <a:t>, MS Forum, </a:t>
            </a:r>
            <a:r>
              <a:rPr lang="en-US" sz="1400" b="1" dirty="0" smtClean="0">
                <a:solidFill>
                  <a:schemeClr val="tx2"/>
                </a:solidFill>
              </a:rPr>
              <a:t>1993 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25" name="Рисунок 24" descr="Рисуно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806" y="3917188"/>
            <a:ext cx="3285744" cy="22677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1400" y="4724400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Melted state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 flipH="1">
            <a:off x="2743200" y="4953000"/>
            <a:ext cx="914400" cy="762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152400"/>
            <a:ext cx="79296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Структурные фазовые переходы в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сплавах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Fe-Ga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нагревании – охлаждении в интервале 20 -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00°С </a:t>
            </a:r>
            <a:endParaRPr lang="en-US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дифракция нейтронов, реактор ИБР-2, дифрактометр </a:t>
            </a:r>
            <a:r>
              <a:rPr 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HRFD,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baseline="-25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1 min)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1944" y="4929198"/>
            <a:ext cx="8001056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представления фазовых переходов в образце 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Fe-27Ga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при нагревании (слева) 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</a:rPr>
              <a:t>охлаждении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(справа). Нагрев – охлаждение велись со скоростью 2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.5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°С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/мин. Дифракционные спектры измерялись каждую минуту.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fega1-2D.png"/>
          <p:cNvPicPr>
            <a:picLocks noChangeAspect="1"/>
          </p:cNvPicPr>
          <p:nvPr/>
        </p:nvPicPr>
        <p:blipFill>
          <a:blip r:embed="rId3" cstate="print"/>
          <a:srcRect l="21875" t="20161" r="14843" b="3584"/>
          <a:stretch>
            <a:fillRect/>
          </a:stretch>
        </p:blipFill>
        <p:spPr>
          <a:xfrm>
            <a:off x="228600" y="1447800"/>
            <a:ext cx="3857652" cy="3286148"/>
          </a:xfrm>
          <a:prstGeom prst="rect">
            <a:avLst/>
          </a:prstGeom>
        </p:spPr>
      </p:pic>
      <p:pic>
        <p:nvPicPr>
          <p:cNvPr id="10" name="Рисунок 9" descr="FeGa2-cooling.png"/>
          <p:cNvPicPr/>
          <p:nvPr/>
        </p:nvPicPr>
        <p:blipFill>
          <a:blip r:embed="rId4" cstate="print"/>
          <a:srcRect l="28925" t="17275" b="2649"/>
          <a:stretch>
            <a:fillRect/>
          </a:stretch>
        </p:blipFill>
        <p:spPr>
          <a:xfrm>
            <a:off x="4724401" y="1447800"/>
            <a:ext cx="4267200" cy="3276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10000" y="1828800"/>
            <a:ext cx="5036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D0</a:t>
            </a:r>
            <a:r>
              <a:rPr lang="en-US" sz="16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600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0" y="2988230"/>
            <a:ext cx="4924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L1</a:t>
            </a:r>
            <a:r>
              <a:rPr lang="en-US" sz="16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10000" y="3471446"/>
            <a:ext cx="5725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D0</a:t>
            </a:r>
            <a:r>
              <a:rPr lang="en-US" sz="16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1600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32466" y="4233446"/>
            <a:ext cx="4347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A2</a:t>
            </a:r>
            <a:endParaRPr lang="ru-RU" sz="1600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4400" y="2057400"/>
            <a:ext cx="4347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A2</a:t>
            </a:r>
            <a:endParaRPr lang="ru-RU" sz="1600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3810000"/>
            <a:ext cx="4924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L1</a:t>
            </a:r>
            <a:r>
              <a:rPr lang="en-US" sz="16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3806" y="5039380"/>
            <a:ext cx="8691594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3D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 представления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фазовых переходов в составах 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Fe-2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4.8</a:t>
            </a:r>
            <a:r>
              <a:rPr lang="en-US" sz="1400" b="1" dirty="0" err="1" smtClean="0">
                <a:solidFill>
                  <a:schemeClr val="tx2"/>
                </a:solidFill>
                <a:cs typeface="Times New Roman" pitchFamily="18" charset="0"/>
              </a:rPr>
              <a:t>Ga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 и 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Fe-2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7.4</a:t>
            </a:r>
            <a:r>
              <a:rPr lang="en-US" sz="1400" b="1" dirty="0" err="1" smtClean="0">
                <a:solidFill>
                  <a:schemeClr val="tx2"/>
                </a:solidFill>
                <a:cs typeface="Times New Roman" pitchFamily="18" charset="0"/>
              </a:rPr>
              <a:t>Ga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в интервале межплоскостных расстояний от 1.75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 Å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 до 3.1</a:t>
            </a:r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 Å </a:t>
            </a:r>
            <a:r>
              <a:rPr lang="ru-RU" sz="1400" b="1" dirty="0" smtClean="0">
                <a:solidFill>
                  <a:schemeClr val="tx2"/>
                </a:solidFill>
                <a:cs typeface="Times New Roman" pitchFamily="18" charset="0"/>
              </a:rPr>
              <a:t>и диапазоне температур от 50 до 850°С.</a:t>
            </a:r>
            <a:endParaRPr lang="ru-RU" sz="1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524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cs typeface="Times New Roman" pitchFamily="18" charset="0"/>
              </a:rPr>
              <a:t>Структурные фазовые переходы в 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сплав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e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cs typeface="Times New Roman" pitchFamily="18" charset="0"/>
              </a:rPr>
              <a:t>Fe-Ga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при нагревании от комнатной температуры до 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85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0°С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l-GR" sz="2000" b="1" dirty="0" smtClean="0">
                <a:solidFill>
                  <a:schemeClr val="tx2"/>
                </a:solidFill>
                <a:cs typeface="Times New Roman" pitchFamily="18" charset="0"/>
              </a:rPr>
              <a:t>Δ</a:t>
            </a:r>
            <a:r>
              <a:rPr lang="en-US" sz="2000" b="1" i="1" dirty="0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/</a:t>
            </a:r>
            <a:r>
              <a:rPr lang="el-GR" sz="2000" b="1" dirty="0" smtClean="0">
                <a:solidFill>
                  <a:schemeClr val="tx2"/>
                </a:solidFill>
                <a:cs typeface="Times New Roman" pitchFamily="18" charset="0"/>
              </a:rPr>
              <a:t>Δ</a:t>
            </a:r>
            <a:r>
              <a:rPr lang="en-US" sz="2000" b="1" i="1" dirty="0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 = 2 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град/мин с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en-US" sz="2000" b="1" baseline="-25000" dirty="0" err="1" smtClean="0">
                <a:solidFill>
                  <a:schemeClr val="tx2"/>
                </a:solidFill>
                <a:cs typeface="Times New Roman" pitchFamily="18" charset="0"/>
              </a:rPr>
              <a:t>s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 = 1 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мин</a:t>
            </a:r>
            <a:endParaRPr lang="ru-RU" sz="20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17" name="Рисунок 16" descr="S5.png"/>
          <p:cNvPicPr>
            <a:picLocks noChangeAspect="1"/>
          </p:cNvPicPr>
          <p:nvPr/>
        </p:nvPicPr>
        <p:blipFill>
          <a:blip r:embed="rId3" cstate="print"/>
          <a:srcRect l="1850" t="4726" r="4089" b="4726"/>
          <a:stretch>
            <a:fillRect/>
          </a:stretch>
        </p:blipFill>
        <p:spPr>
          <a:xfrm>
            <a:off x="76200" y="1762781"/>
            <a:ext cx="4191000" cy="299357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9" name="Рисунок 18" descr="S2_true.png"/>
          <p:cNvPicPr>
            <a:picLocks noChangeAspect="1"/>
          </p:cNvPicPr>
          <p:nvPr/>
        </p:nvPicPr>
        <p:blipFill>
          <a:blip r:embed="rId4" cstate="print"/>
          <a:srcRect l="1846" t="14444" r="1846" b="4444"/>
          <a:stretch>
            <a:fillRect/>
          </a:stretch>
        </p:blipFill>
        <p:spPr>
          <a:xfrm>
            <a:off x="4419600" y="1762780"/>
            <a:ext cx="4612710" cy="30064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676400" y="1381780"/>
            <a:ext cx="1091967" cy="33855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Fe</a:t>
            </a:r>
            <a:r>
              <a:rPr lang="ru-RU" sz="1600" b="1" dirty="0" smtClean="0"/>
              <a:t>-24.8</a:t>
            </a:r>
            <a:r>
              <a:rPr lang="en-US" sz="1600" b="1" dirty="0" err="1" smtClean="0"/>
              <a:t>Ga</a:t>
            </a:r>
            <a:endParaRPr lang="en-US" sz="1600" b="1" dirty="0"/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6147033" y="1381780"/>
            <a:ext cx="1091967" cy="33855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Fe</a:t>
            </a:r>
            <a:r>
              <a:rPr lang="ru-RU" sz="1600" b="1" dirty="0" smtClean="0"/>
              <a:t>-2</a:t>
            </a:r>
            <a:r>
              <a:rPr lang="en-US" sz="1600" b="1" dirty="0" smtClean="0"/>
              <a:t>7</a:t>
            </a:r>
            <a:r>
              <a:rPr lang="ru-RU" sz="1600" b="1" dirty="0" smtClean="0"/>
              <a:t>.</a:t>
            </a:r>
            <a:r>
              <a:rPr lang="en-US" sz="1600" b="1" dirty="0" smtClean="0"/>
              <a:t>4Ga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1524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cs typeface="Times New Roman" pitchFamily="18" charset="0"/>
              </a:rPr>
              <a:t>Структурные фазовые переходы в 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сплавах </a:t>
            </a:r>
            <a:r>
              <a:rPr lang="ru-RU" sz="2000" b="1" dirty="0" err="1" smtClean="0">
                <a:solidFill>
                  <a:schemeClr val="tx2"/>
                </a:solidFill>
                <a:cs typeface="Times New Roman" pitchFamily="18" charset="0"/>
              </a:rPr>
              <a:t>Fe-Ga</a:t>
            </a:r>
            <a:endParaRPr lang="en-US" sz="20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при нагревании-охлаждении с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chemeClr val="tx2"/>
                </a:solidFill>
                <a:cs typeface="Times New Roman" pitchFamily="18" charset="0"/>
              </a:rPr>
              <a:t>Δ</a:t>
            </a:r>
            <a:r>
              <a:rPr lang="en-US" sz="2000" b="1" i="1" dirty="0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/</a:t>
            </a:r>
            <a:r>
              <a:rPr lang="el-GR" sz="2000" b="1" dirty="0" smtClean="0">
                <a:solidFill>
                  <a:schemeClr val="tx2"/>
                </a:solidFill>
                <a:cs typeface="Times New Roman" pitchFamily="18" charset="0"/>
              </a:rPr>
              <a:t>Δ</a:t>
            </a:r>
            <a:r>
              <a:rPr lang="en-US" sz="2000" b="1" i="1" dirty="0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en-US" sz="2000" b="1" dirty="0" smtClean="0">
                <a:solidFill>
                  <a:schemeClr val="tx2"/>
                </a:solidFill>
                <a:cs typeface="Times New Roman" pitchFamily="18" charset="0"/>
              </a:rPr>
              <a:t> = 2 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град/мин</a:t>
            </a:r>
            <a:endParaRPr lang="ru-RU" sz="20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15" name="Рисунок 14" descr="Speva-N1-2min-Pha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066800"/>
            <a:ext cx="3388276" cy="32902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4495800"/>
            <a:ext cx="3000396" cy="138499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cs typeface="Times New Roman" pitchFamily="18" charset="0"/>
              </a:rPr>
              <a:t>Изменение содержания фаз в образце </a:t>
            </a:r>
            <a:r>
              <a:rPr lang="en-US" sz="1400" dirty="0" smtClean="0">
                <a:solidFill>
                  <a:schemeClr val="tx2"/>
                </a:solidFill>
                <a:cs typeface="Times New Roman" pitchFamily="18" charset="0"/>
              </a:rPr>
              <a:t>Fe-27Ga</a:t>
            </a:r>
            <a:r>
              <a:rPr lang="ru-RU" sz="1400" dirty="0" smtClean="0">
                <a:solidFill>
                  <a:schemeClr val="tx2"/>
                </a:solidFill>
                <a:cs typeface="Times New Roman" pitchFamily="18" charset="0"/>
              </a:rPr>
              <a:t> при нагреве со скоростью 2 град/мин, полученное нормировкой интенсивностей характерных дифракционных пиков на их максимальные значения</a:t>
            </a:r>
            <a:r>
              <a:rPr lang="ru-RU" sz="1400" dirty="0" smtClean="0">
                <a:solidFill>
                  <a:schemeClr val="tx2"/>
                </a:solidFill>
                <a:latin typeface="+mn-lt"/>
              </a:rPr>
              <a:t>.</a:t>
            </a:r>
            <a:endParaRPr lang="ru-RU" sz="140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7" name="Рисунок 16" descr="2sFeGa-Vol-heat-co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4038600"/>
            <a:ext cx="2763203" cy="2743200"/>
          </a:xfrm>
          <a:prstGeom prst="rect">
            <a:avLst/>
          </a:prstGeom>
        </p:spPr>
      </p:pic>
      <p:pic>
        <p:nvPicPr>
          <p:cNvPr id="19" name="Рисунок 18" descr="FeGa25-Vol-heat-co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1066800"/>
            <a:ext cx="2819400" cy="27999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38600" y="1066800"/>
            <a:ext cx="2057400" cy="526297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Изменения объемов (нормированных) элементарных ячеек образцов </a:t>
            </a:r>
            <a:r>
              <a:rPr lang="en-US" sz="1400" dirty="0" smtClean="0"/>
              <a:t>Fe-25Ga </a:t>
            </a:r>
            <a:r>
              <a:rPr lang="ru-RU" sz="1400" dirty="0" smtClean="0"/>
              <a:t>и</a:t>
            </a:r>
            <a:r>
              <a:rPr lang="en-US" sz="1400" dirty="0" smtClean="0"/>
              <a:t> Fe-27Ga </a:t>
            </a:r>
            <a:r>
              <a:rPr lang="ru-RU" sz="1400" dirty="0" smtClean="0"/>
              <a:t>в ходе нагревания (нижняя шкала, красные точки) и охлаждения (верхняя шкала, синие точки). Для </a:t>
            </a:r>
            <a:r>
              <a:rPr lang="en-US" sz="1400" dirty="0" smtClean="0"/>
              <a:t>Fe-25Ga</a:t>
            </a:r>
            <a:r>
              <a:rPr lang="ru-RU" sz="1400" dirty="0" smtClean="0"/>
              <a:t> показаны объемы ячеек фаз </a:t>
            </a:r>
            <a:r>
              <a:rPr lang="en-US" sz="1400" dirty="0" smtClean="0"/>
              <a:t>D0</a:t>
            </a:r>
            <a:r>
              <a:rPr lang="en-US" sz="1400" baseline="-25000" dirty="0" smtClean="0"/>
              <a:t>3</a:t>
            </a:r>
            <a:r>
              <a:rPr lang="ru-RU" sz="1400" dirty="0" smtClean="0"/>
              <a:t> и</a:t>
            </a:r>
            <a:r>
              <a:rPr lang="en-US" sz="1400" dirty="0" smtClean="0"/>
              <a:t> A2</a:t>
            </a:r>
            <a:r>
              <a:rPr lang="ru-RU" sz="1400" dirty="0" smtClean="0"/>
              <a:t>, для </a:t>
            </a:r>
            <a:r>
              <a:rPr lang="en-US" sz="1400" dirty="0" smtClean="0"/>
              <a:t>Fe-2</a:t>
            </a:r>
            <a:r>
              <a:rPr lang="ru-RU" sz="1400" dirty="0" smtClean="0"/>
              <a:t>7</a:t>
            </a:r>
            <a:r>
              <a:rPr lang="en-US" sz="1400" dirty="0" err="1" smtClean="0"/>
              <a:t>Ga</a:t>
            </a:r>
            <a:r>
              <a:rPr lang="ru-RU" sz="1400" dirty="0" smtClean="0"/>
              <a:t> - объемы ячеек фаз </a:t>
            </a:r>
            <a:r>
              <a:rPr lang="en-US" sz="1400" dirty="0" smtClean="0"/>
              <a:t>D0</a:t>
            </a:r>
            <a:r>
              <a:rPr lang="en-US" sz="1400" baseline="-25000" dirty="0" smtClean="0"/>
              <a:t>3</a:t>
            </a:r>
            <a:r>
              <a:rPr lang="ru-RU" sz="1400" dirty="0" smtClean="0"/>
              <a:t>, </a:t>
            </a:r>
            <a:r>
              <a:rPr lang="en-US" sz="1400" dirty="0" smtClean="0"/>
              <a:t>L1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</a:t>
            </a:r>
            <a:r>
              <a:rPr lang="ru-RU" sz="1400" dirty="0" smtClean="0"/>
              <a:t>и</a:t>
            </a:r>
            <a:r>
              <a:rPr lang="en-US" sz="1400" dirty="0" smtClean="0"/>
              <a:t> A2</a:t>
            </a:r>
            <a:r>
              <a:rPr lang="ru-RU" sz="1400" dirty="0" smtClean="0"/>
              <a:t>. Фаза </a:t>
            </a:r>
            <a:r>
              <a:rPr lang="en-US" sz="1400" dirty="0" smtClean="0"/>
              <a:t>D0</a:t>
            </a:r>
            <a:r>
              <a:rPr lang="en-US" sz="1400" baseline="-25000" dirty="0" smtClean="0"/>
              <a:t>19</a:t>
            </a:r>
            <a:r>
              <a:rPr lang="ru-RU" sz="1400" dirty="0" smtClean="0"/>
              <a:t>, появляющаяся в </a:t>
            </a:r>
            <a:r>
              <a:rPr lang="en-US" sz="1400" dirty="0" smtClean="0"/>
              <a:t>Fe-2</a:t>
            </a:r>
            <a:r>
              <a:rPr lang="ru-RU" sz="1400" dirty="0" smtClean="0"/>
              <a:t>7</a:t>
            </a:r>
            <a:r>
              <a:rPr lang="en-US" sz="1400" dirty="0" err="1" smtClean="0"/>
              <a:t>Ga</a:t>
            </a:r>
            <a:r>
              <a:rPr lang="ru-RU" sz="1400" dirty="0" smtClean="0"/>
              <a:t> при нагревании, выделена зеленым цветом. Рядом с обозначениями фаз приведены значения объемного </a:t>
            </a:r>
            <a:r>
              <a:rPr lang="ru-RU" sz="1400" dirty="0" err="1" smtClean="0"/>
              <a:t>КТР</a:t>
            </a:r>
            <a:r>
              <a:rPr lang="ru-RU" sz="1400" dirty="0" smtClean="0"/>
              <a:t> (в единицах 1/град), определенные по участкам с линейным изменением объема. </a:t>
            </a:r>
            <a:endParaRPr lang="ru-RU" sz="140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7329251" y="1295400"/>
            <a:ext cx="976549" cy="3077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Fe</a:t>
            </a:r>
            <a:r>
              <a:rPr lang="ru-RU" sz="1400" b="1" dirty="0" smtClean="0"/>
              <a:t>-24.8</a:t>
            </a:r>
            <a:r>
              <a:rPr lang="en-US" sz="1400" b="1" dirty="0" err="1" smtClean="0"/>
              <a:t>Ga</a:t>
            </a:r>
            <a:endParaRPr lang="en-US" sz="1400" b="1" dirty="0"/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7176851" y="4191000"/>
            <a:ext cx="976549" cy="3077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Fe</a:t>
            </a:r>
            <a:r>
              <a:rPr lang="ru-RU" sz="1400" b="1" dirty="0" smtClean="0"/>
              <a:t>-2</a:t>
            </a:r>
            <a:r>
              <a:rPr lang="en-US" sz="1400" b="1" dirty="0" smtClean="0"/>
              <a:t>7</a:t>
            </a:r>
            <a:r>
              <a:rPr lang="ru-RU" sz="1400" b="1" dirty="0" smtClean="0"/>
              <a:t>.</a:t>
            </a:r>
            <a:r>
              <a:rPr lang="en-US" sz="1400" b="1" dirty="0" smtClean="0"/>
              <a:t>4Ga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1143000" y="1314450"/>
            <a:ext cx="7772400" cy="1143000"/>
          </a:xfrm>
        </p:spPr>
        <p:txBody>
          <a:bodyPr/>
          <a:lstStyle/>
          <a:p>
            <a:pPr eaLnBrk="1" hangingPunct="1"/>
            <a:endParaRPr lang="ru-RU" b="1" smtClean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625" y="157162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 </a:t>
            </a:r>
          </a:p>
        </p:txBody>
      </p:sp>
      <p:pic>
        <p:nvPicPr>
          <p:cNvPr id="8199" name="Рисунок 1" descr="RTD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628650"/>
            <a:ext cx="8667750" cy="3453556"/>
          </a:xfrm>
          <a:prstGeom prst="rect">
            <a:avLst/>
          </a:prstGeom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95400" y="122535"/>
            <a:ext cx="6324600" cy="5355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chemeClr val="tx2"/>
                </a:solidFill>
              </a:rPr>
              <a:t>Real-Time-Diffractometer (RTD)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206500"/>
            <a:ext cx="92890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en-US" sz="1200" b="1" smtClean="0">
              <a:solidFill>
                <a:schemeClr val="tx2"/>
              </a:solidFill>
            </a:endParaRP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IBR-2: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active core 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moderator</a:t>
            </a:r>
            <a:endParaRPr lang="ru-RU" sz="1200" b="1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1650" y="3295650"/>
            <a:ext cx="9930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Background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chopper</a:t>
            </a:r>
            <a:endParaRPr lang="ru-RU" sz="1200" b="1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3900" y="1233785"/>
            <a:ext cx="8980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Biological 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shielding </a:t>
            </a:r>
            <a:endParaRPr lang="ru-RU" sz="1200" b="1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8922" y="3500735"/>
            <a:ext cx="10562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6A , 6B beam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splitter</a:t>
            </a:r>
            <a:endParaRPr lang="ru-RU" sz="1200" b="1">
              <a:solidFill>
                <a:schemeClr val="tx2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 rot="16200000" flipV="1">
            <a:off x="2949575" y="2873375"/>
            <a:ext cx="1066800" cy="2222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860800" y="1767185"/>
            <a:ext cx="8723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Neutron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guide tube</a:t>
            </a:r>
            <a:endParaRPr lang="ru-RU" sz="1200" b="1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39050" y="3517900"/>
            <a:ext cx="12254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2D </a:t>
            </a:r>
            <a:r>
              <a:rPr lang="en-US" sz="1200" b="1" err="1" smtClean="0">
                <a:solidFill>
                  <a:schemeClr val="tx2"/>
                </a:solidFill>
              </a:rPr>
              <a:t>PSD</a:t>
            </a:r>
            <a:endParaRPr lang="en-US" sz="1200" b="1" smtClean="0">
              <a:solidFill>
                <a:schemeClr val="tx2"/>
              </a:solidFill>
            </a:endParaRP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on rotating arm</a:t>
            </a:r>
            <a:endParaRPr lang="ru-RU" sz="1200" b="1">
              <a:solidFill>
                <a:schemeClr val="tx2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 rot="16200000" flipV="1">
            <a:off x="7194550" y="3028950"/>
            <a:ext cx="711200" cy="5334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838700" y="922635"/>
            <a:ext cx="14398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Back-scattering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multi-ring detector</a:t>
            </a:r>
            <a:endParaRPr lang="ru-RU" sz="1200" b="1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7900" y="762000"/>
            <a:ext cx="14398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SANS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multi-ring detector</a:t>
            </a:r>
            <a:endParaRPr lang="ru-RU" sz="1200" b="1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4450" y="1384300"/>
            <a:ext cx="13933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90° multi-element </a:t>
            </a:r>
          </a:p>
          <a:p>
            <a:pPr algn="ctr"/>
            <a:r>
              <a:rPr lang="en-US" sz="1200" b="1" baseline="30000" smtClean="0">
                <a:solidFill>
                  <a:schemeClr val="tx2"/>
                </a:solidFill>
              </a:rPr>
              <a:t>3</a:t>
            </a:r>
            <a:r>
              <a:rPr lang="en-US" sz="1200" b="1" smtClean="0">
                <a:solidFill>
                  <a:schemeClr val="tx2"/>
                </a:solidFill>
              </a:rPr>
              <a:t>He detector</a:t>
            </a:r>
            <a:endParaRPr lang="ru-RU" sz="1200" b="1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6500" y="3517900"/>
            <a:ext cx="12057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tx2"/>
                </a:solidFill>
              </a:rPr>
              <a:t>Central table,</a:t>
            </a:r>
          </a:p>
          <a:p>
            <a:pPr algn="ctr"/>
            <a:r>
              <a:rPr lang="en-US" sz="1200" b="1" smtClean="0">
                <a:solidFill>
                  <a:schemeClr val="tx2"/>
                </a:solidFill>
              </a:rPr>
              <a:t>sample position</a:t>
            </a:r>
            <a:endParaRPr lang="ru-RU" sz="1200" b="1">
              <a:solidFill>
                <a:schemeClr val="tx2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 bwMode="auto">
          <a:xfrm rot="5400000">
            <a:off x="7683500" y="1473200"/>
            <a:ext cx="1022350" cy="4000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 bwMode="auto">
          <a:xfrm rot="16200000" flipH="1">
            <a:off x="5549900" y="1562100"/>
            <a:ext cx="800100" cy="3556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Прямая со стрелкой 31"/>
          <p:cNvCxnSpPr/>
          <p:nvPr/>
        </p:nvCxnSpPr>
        <p:spPr bwMode="auto">
          <a:xfrm rot="5400000" flipH="1" flipV="1">
            <a:off x="5949950" y="2717800"/>
            <a:ext cx="1066800" cy="7112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Прямая со стрелкой 33"/>
          <p:cNvCxnSpPr/>
          <p:nvPr/>
        </p:nvCxnSpPr>
        <p:spPr bwMode="auto">
          <a:xfrm rot="10800000" flipV="1">
            <a:off x="7016750" y="1784350"/>
            <a:ext cx="444500" cy="3556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Прямая со стрелкой 35"/>
          <p:cNvCxnSpPr/>
          <p:nvPr/>
        </p:nvCxnSpPr>
        <p:spPr bwMode="auto">
          <a:xfrm rot="16200000" flipH="1">
            <a:off x="2838450" y="1651000"/>
            <a:ext cx="400050" cy="4000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Прямая со стрелкой 36"/>
          <p:cNvCxnSpPr/>
          <p:nvPr/>
        </p:nvCxnSpPr>
        <p:spPr bwMode="auto">
          <a:xfrm rot="5400000">
            <a:off x="1571625" y="1851025"/>
            <a:ext cx="666750" cy="2667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660900" y="1428750"/>
            <a:ext cx="6799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b="1" smtClean="0">
                <a:solidFill>
                  <a:schemeClr val="tx2"/>
                </a:solidFill>
              </a:rPr>
              <a:t>Shutter</a:t>
            </a:r>
            <a:endParaRPr lang="ru-RU" sz="1200" b="1">
              <a:solidFill>
                <a:schemeClr val="tx2"/>
              </a:solidFill>
            </a:endParaRPr>
          </a:p>
        </p:txBody>
      </p:sp>
      <p:cxnSp>
        <p:nvCxnSpPr>
          <p:cNvPr id="44" name="Прямая со стрелкой 43"/>
          <p:cNvCxnSpPr/>
          <p:nvPr/>
        </p:nvCxnSpPr>
        <p:spPr bwMode="auto">
          <a:xfrm rot="16200000" flipH="1">
            <a:off x="4705350" y="1784350"/>
            <a:ext cx="577850" cy="3111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10"/>
          <p:cNvSpPr txBox="1">
            <a:spLocks noChangeArrowheads="1"/>
          </p:cNvSpPr>
          <p:nvPr/>
        </p:nvSpPr>
        <p:spPr bwMode="auto">
          <a:xfrm>
            <a:off x="181280" y="6248400"/>
            <a:ext cx="256192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Ring-shape, back-scattering</a:t>
            </a:r>
          </a:p>
          <a:p>
            <a:r>
              <a:rPr lang="en-US" sz="1400" b="1" dirty="0" err="1" smtClean="0">
                <a:solidFill>
                  <a:srgbClr val="0000FF"/>
                </a:solidFill>
              </a:rPr>
              <a:t>D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min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= 150</a:t>
            </a:r>
            <a:r>
              <a:rPr lang="en-US" sz="1400" b="1" dirty="0" smtClean="0">
                <a:solidFill>
                  <a:srgbClr val="0000FF"/>
                </a:solidFill>
              </a:rPr>
              <a:t> mm</a:t>
            </a:r>
            <a:r>
              <a:rPr lang="ru-RU" sz="1400" b="1" dirty="0" smtClean="0">
                <a:solidFill>
                  <a:srgbClr val="0000FF"/>
                </a:solidFill>
              </a:rPr>
              <a:t>, </a:t>
            </a:r>
            <a:r>
              <a:rPr lang="en-US" sz="1400" b="1" dirty="0" err="1" smtClean="0">
                <a:solidFill>
                  <a:srgbClr val="0000FF"/>
                </a:solidFill>
              </a:rPr>
              <a:t>D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max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= 450</a:t>
            </a:r>
            <a:r>
              <a:rPr lang="en-US" sz="1400" b="1" dirty="0" smtClean="0">
                <a:solidFill>
                  <a:srgbClr val="0000FF"/>
                </a:solidFill>
              </a:rPr>
              <a:t> mm</a:t>
            </a:r>
            <a:endParaRPr lang="ru-RU" sz="1400" b="1" baseline="30000" dirty="0">
              <a:solidFill>
                <a:srgbClr val="0000FF"/>
              </a:solidFill>
            </a:endParaRPr>
          </a:p>
        </p:txBody>
      </p:sp>
      <p:pic>
        <p:nvPicPr>
          <p:cNvPr id="35" name="Рисунок 34" descr="fig-04-PS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4419600"/>
            <a:ext cx="2746248" cy="1941507"/>
          </a:xfrm>
          <a:prstGeom prst="rect">
            <a:avLst/>
          </a:prstGeom>
        </p:spPr>
      </p:pic>
      <p:pic>
        <p:nvPicPr>
          <p:cNvPr id="39" name="Рисунок 38" descr="fig-06-Ring-D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4343400"/>
            <a:ext cx="2641600" cy="1981200"/>
          </a:xfrm>
          <a:prstGeom prst="rect">
            <a:avLst/>
          </a:prstGeom>
        </p:spPr>
      </p:pic>
      <p:pic>
        <p:nvPicPr>
          <p:cNvPr id="42" name="Рисунок 41" descr="He-3-Detect.jpg"/>
          <p:cNvPicPr>
            <a:picLocks noChangeAspect="1"/>
          </p:cNvPicPr>
          <p:nvPr/>
        </p:nvPicPr>
        <p:blipFill>
          <a:blip r:embed="rId6" cstate="print"/>
          <a:srcRect l="11610" t="20640" b="25181"/>
          <a:stretch>
            <a:fillRect/>
          </a:stretch>
        </p:blipFill>
        <p:spPr>
          <a:xfrm>
            <a:off x="2971800" y="4418866"/>
            <a:ext cx="2985153" cy="1372334"/>
          </a:xfrm>
          <a:prstGeom prst="rect">
            <a:avLst/>
          </a:prstGeom>
        </p:spPr>
      </p:pic>
      <p:sp>
        <p:nvSpPr>
          <p:cNvPr id="45" name="TextBox 10"/>
          <p:cNvSpPr txBox="1">
            <a:spLocks noChangeArrowheads="1"/>
          </p:cNvSpPr>
          <p:nvPr/>
        </p:nvSpPr>
        <p:spPr bwMode="auto">
          <a:xfrm>
            <a:off x="6324600" y="6321623"/>
            <a:ext cx="2480103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2D </a:t>
            </a:r>
            <a:r>
              <a:rPr lang="en-US" sz="1400" b="1" dirty="0" err="1" smtClean="0">
                <a:solidFill>
                  <a:srgbClr val="0000FF"/>
                </a:solidFill>
              </a:rPr>
              <a:t>PSD</a:t>
            </a:r>
            <a:r>
              <a:rPr lang="en-US" sz="1400" b="1" dirty="0" smtClean="0">
                <a:solidFill>
                  <a:srgbClr val="0000FF"/>
                </a:solidFill>
              </a:rPr>
              <a:t>, 32x32 wires, 2x2 mm</a:t>
            </a:r>
            <a:endParaRPr lang="ru-RU" sz="1400" b="1" baseline="30000" dirty="0">
              <a:solidFill>
                <a:srgbClr val="0000FF"/>
              </a:solidFill>
            </a:endParaRPr>
          </a:p>
        </p:txBody>
      </p:sp>
      <p:sp>
        <p:nvSpPr>
          <p:cNvPr id="46" name="TextBox 10"/>
          <p:cNvSpPr txBox="1">
            <a:spLocks noChangeArrowheads="1"/>
          </p:cNvSpPr>
          <p:nvPr/>
        </p:nvSpPr>
        <p:spPr bwMode="auto">
          <a:xfrm>
            <a:off x="2819400" y="5791200"/>
            <a:ext cx="327659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24 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3</a:t>
            </a:r>
            <a:r>
              <a:rPr lang="en-US" sz="1400" b="1" dirty="0" smtClean="0">
                <a:solidFill>
                  <a:srgbClr val="0000FF"/>
                </a:solidFill>
              </a:rPr>
              <a:t>He counters, 2</a:t>
            </a:r>
            <a:r>
              <a:rPr lang="el-GR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</a:t>
            </a:r>
            <a:r>
              <a:rPr lang="en-US" sz="1400" b="1" dirty="0" smtClean="0">
                <a:solidFill>
                  <a:srgbClr val="0000FF"/>
                </a:solidFill>
              </a:rPr>
              <a:t>30° - 140°, </a:t>
            </a:r>
            <a:r>
              <a:rPr lang="el-GR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Δθ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2° </a:t>
            </a:r>
            <a:endParaRPr lang="ru-RU" sz="1400" b="1" baseline="30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lectroni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40" y="949980"/>
            <a:ext cx="2194610" cy="2923520"/>
          </a:xfrm>
          <a:prstGeom prst="rect">
            <a:avLst/>
          </a:prstGeom>
        </p:spPr>
      </p:pic>
      <p:pic>
        <p:nvPicPr>
          <p:cNvPr id="7" name="Рисунок 6" descr="Furnace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2900" y="4564412"/>
            <a:ext cx="2222500" cy="1870473"/>
          </a:xfrm>
          <a:prstGeom prst="rect">
            <a:avLst/>
          </a:prstGeom>
        </p:spPr>
      </p:pic>
      <p:pic>
        <p:nvPicPr>
          <p:cNvPr id="8" name="Рисунок 7" descr="Refregirat.jpg"/>
          <p:cNvPicPr>
            <a:picLocks noChangeAspect="1"/>
          </p:cNvPicPr>
          <p:nvPr/>
        </p:nvPicPr>
        <p:blipFill>
          <a:blip r:embed="rId5" cstate="print"/>
          <a:srcRect l="11393" t="22011" r="18982"/>
          <a:stretch>
            <a:fillRect/>
          </a:stretch>
        </p:blipFill>
        <p:spPr>
          <a:xfrm>
            <a:off x="3460750" y="949980"/>
            <a:ext cx="1955800" cy="2921000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04950" y="220683"/>
            <a:ext cx="5556250" cy="4968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chemeClr val="tx2"/>
                </a:solidFill>
              </a:rPr>
              <a:t>RTD units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900" y="3917950"/>
            <a:ext cx="25781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Electronics for data acquisition and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</a:rPr>
              <a:t>remote control 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0700" y="3883680"/>
            <a:ext cx="25781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Refrigerator on goniometer with single crystal inside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650" y="3261380"/>
            <a:ext cx="25781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Electrochemical cell with vanadium windows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4" name="Рисунок 13" descr="Thermostat.jpg"/>
          <p:cNvPicPr>
            <a:picLocks noChangeAspect="1"/>
          </p:cNvPicPr>
          <p:nvPr/>
        </p:nvPicPr>
        <p:blipFill>
          <a:blip r:embed="rId6" cstate="print"/>
          <a:srcRect t="23057" b="13537"/>
          <a:stretch>
            <a:fillRect/>
          </a:stretch>
        </p:blipFill>
        <p:spPr>
          <a:xfrm>
            <a:off x="347264" y="4584700"/>
            <a:ext cx="2402794" cy="18224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600" y="6429573"/>
            <a:ext cx="45339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Thermostat (-40 ≤ </a:t>
            </a:r>
            <a:r>
              <a:rPr lang="en-US" sz="1400" b="1" i="1" dirty="0" smtClean="0">
                <a:solidFill>
                  <a:schemeClr val="tx2"/>
                </a:solidFill>
              </a:rPr>
              <a:t>T</a:t>
            </a:r>
            <a:r>
              <a:rPr lang="en-US" sz="1400" b="1" dirty="0" smtClean="0">
                <a:solidFill>
                  <a:schemeClr val="tx2"/>
                </a:solidFill>
              </a:rPr>
              <a:t> ≤ 100°C) and humidity cell 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86" t="8302" r="9051" b="4917"/>
          <a:stretch>
            <a:fillRect/>
          </a:stretch>
        </p:blipFill>
        <p:spPr>
          <a:xfrm>
            <a:off x="5994400" y="317500"/>
            <a:ext cx="2889250" cy="285072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8" name="Рисунок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41" y="3829050"/>
            <a:ext cx="324876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 стрелкой 18"/>
          <p:cNvCxnSpPr/>
          <p:nvPr/>
        </p:nvCxnSpPr>
        <p:spPr bwMode="auto">
          <a:xfrm rot="16200000" flipH="1">
            <a:off x="5861050" y="3517900"/>
            <a:ext cx="1555750" cy="66675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127000" y="316210"/>
            <a:ext cx="88011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400" b="1" smtClean="0">
                <a:solidFill>
                  <a:schemeClr val="tx2"/>
                </a:solidFill>
                <a:cs typeface="Times New Roman" pitchFamily="18" charset="0"/>
              </a:rPr>
              <a:t>Calcium oxalate monohydrate thermal decomposition, </a:t>
            </a:r>
            <a:r>
              <a:rPr lang="en-US" sz="2400" b="1" i="1" err="1" smtClean="0">
                <a:solidFill>
                  <a:srgbClr val="C00000"/>
                </a:solidFill>
                <a:cs typeface="Times New Roman" pitchFamily="18" charset="0"/>
              </a:rPr>
              <a:t>t</a:t>
            </a:r>
            <a:r>
              <a:rPr lang="en-US" sz="2400" b="1" baseline="-25000" err="1" smtClean="0">
                <a:solidFill>
                  <a:srgbClr val="C00000"/>
                </a:solidFill>
                <a:cs typeface="Times New Roman" pitchFamily="18" charset="0"/>
              </a:rPr>
              <a:t>s</a:t>
            </a:r>
            <a:r>
              <a:rPr lang="en-US" sz="2400" b="1" smtClean="0">
                <a:solidFill>
                  <a:srgbClr val="C00000"/>
                </a:solidFill>
                <a:cs typeface="Times New Roman" pitchFamily="18" charset="0"/>
              </a:rPr>
              <a:t> = 1 min</a:t>
            </a:r>
            <a:endParaRPr lang="ru-RU" sz="2400" b="1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5" name="Рисунок 4" descr="Oksalate-Ring-1.png"/>
          <p:cNvPicPr>
            <a:picLocks noChangeAspect="1"/>
          </p:cNvPicPr>
          <p:nvPr/>
        </p:nvPicPr>
        <p:blipFill>
          <a:blip r:embed="rId3" cstate="print"/>
          <a:srcRect l="2751" t="9751" r="3735" b="14125"/>
          <a:stretch>
            <a:fillRect/>
          </a:stretch>
        </p:blipFill>
        <p:spPr>
          <a:xfrm>
            <a:off x="385426" y="960831"/>
            <a:ext cx="7650850" cy="3503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4946987"/>
            <a:ext cx="4800599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Ca(COO)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·H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O → Ca(COO)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 + H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O (</a:t>
            </a:r>
            <a:r>
              <a:rPr lang="pt-BR" sz="1600" b="1" i="1" dirty="0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c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 = 183°C)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Ca(COO)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 → CaCO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3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 + CO  (</a:t>
            </a:r>
            <a:r>
              <a:rPr lang="pt-BR" sz="1600" b="1" i="1" dirty="0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c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 = 540°C)</a:t>
            </a:r>
          </a:p>
          <a:p>
            <a:endParaRPr lang="pt-BR" sz="16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Ca(COO)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·H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O: P2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1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/c 	CaCO</a:t>
            </a:r>
            <a:r>
              <a:rPr lang="pt-BR" sz="1600" b="1" baseline="-25000" dirty="0" smtClean="0">
                <a:solidFill>
                  <a:schemeClr val="tx2"/>
                </a:solidFill>
                <a:cs typeface="Times New Roman" pitchFamily="18" charset="0"/>
              </a:rPr>
              <a:t>3</a:t>
            </a:r>
            <a:r>
              <a:rPr lang="pt-BR" sz="1600" b="1" dirty="0" smtClean="0">
                <a:solidFill>
                  <a:schemeClr val="tx2"/>
                </a:solidFill>
                <a:cs typeface="Times New Roman" pitchFamily="18" charset="0"/>
              </a:rPr>
              <a:t>: R-32/m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6900" y="196209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>
                <a:solidFill>
                  <a:schemeClr val="tx2"/>
                </a:solidFill>
                <a:cs typeface="Times New Roman" pitchFamily="18" charset="0"/>
              </a:rPr>
              <a:t>183°C</a:t>
            </a:r>
            <a:endParaRPr lang="ru-RU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1350" y="311396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>
                <a:solidFill>
                  <a:schemeClr val="tx2"/>
                </a:solidFill>
                <a:cs typeface="Times New Roman" pitchFamily="18" charset="0"/>
              </a:rPr>
              <a:t>540°C</a:t>
            </a:r>
            <a:endParaRPr lang="ru-RU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61350" y="418465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>
                <a:solidFill>
                  <a:schemeClr val="tx2"/>
                </a:solidFill>
                <a:cs typeface="Times New Roman" pitchFamily="18" charset="0"/>
              </a:rPr>
              <a:t>700°C</a:t>
            </a:r>
            <a:endParaRPr lang="ru-RU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6213" y="81871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>
                <a:solidFill>
                  <a:schemeClr val="tx2"/>
                </a:solidFill>
                <a:cs typeface="Times New Roman" pitchFamily="18" charset="0"/>
              </a:rPr>
              <a:t>20°C</a:t>
            </a:r>
            <a:endParaRPr lang="ru-RU" b="1">
              <a:solidFill>
                <a:schemeClr val="tx2"/>
              </a:solidFill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 rot="10800000">
            <a:off x="7799523" y="1028700"/>
            <a:ext cx="57785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Прямая со стрелкой 13"/>
          <p:cNvCxnSpPr/>
          <p:nvPr/>
        </p:nvCxnSpPr>
        <p:spPr bwMode="auto">
          <a:xfrm rot="10800000">
            <a:off x="7727950" y="2182812"/>
            <a:ext cx="57785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Прямая со стрелкой 14"/>
          <p:cNvCxnSpPr/>
          <p:nvPr/>
        </p:nvCxnSpPr>
        <p:spPr bwMode="auto">
          <a:xfrm rot="10800000">
            <a:off x="7727950" y="3338512"/>
            <a:ext cx="57785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rot="10800000">
            <a:off x="7727951" y="4405311"/>
            <a:ext cx="57785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94600" y="1250950"/>
            <a:ext cx="142240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CaC</a:t>
            </a:r>
            <a:r>
              <a:rPr lang="pt-BR" sz="1600" b="1" baseline="-2500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O</a:t>
            </a:r>
            <a:r>
              <a:rPr lang="pt-BR" sz="1600" b="1" baseline="-25000" smtClean="0">
                <a:solidFill>
                  <a:schemeClr val="tx2"/>
                </a:solidFill>
                <a:cs typeface="Times New Roman" pitchFamily="18" charset="0"/>
              </a:rPr>
              <a:t>4</a:t>
            </a: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·H</a:t>
            </a:r>
            <a:r>
              <a:rPr lang="pt-BR" sz="1600" b="1" baseline="-2500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83550" y="2522835"/>
            <a:ext cx="93345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CaC</a:t>
            </a:r>
            <a:r>
              <a:rPr lang="pt-BR" sz="1600" b="1" baseline="-25000" smtClean="0">
                <a:solidFill>
                  <a:schemeClr val="tx2"/>
                </a:solidFill>
                <a:cs typeface="Times New Roman" pitchFamily="18" charset="0"/>
              </a:rPr>
              <a:t>2</a:t>
            </a: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O</a:t>
            </a:r>
            <a:r>
              <a:rPr lang="pt-BR" sz="1600" b="1" baseline="-25000" smtClean="0">
                <a:solidFill>
                  <a:schemeClr val="tx2"/>
                </a:solidFill>
                <a:cs typeface="Times New Roman" pitchFamily="18" charset="0"/>
              </a:rPr>
              <a:t>4</a:t>
            </a:r>
            <a:endParaRPr lang="pt-BR" sz="1600" b="1" smtClean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83550" y="3651250"/>
            <a:ext cx="93345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CaCO</a:t>
            </a:r>
            <a:r>
              <a:rPr lang="pt-BR" sz="1600" b="1" baseline="-25000" smtClean="0">
                <a:solidFill>
                  <a:schemeClr val="tx2"/>
                </a:solidFill>
                <a:cs typeface="Times New Roman" pitchFamily="18" charset="0"/>
              </a:rPr>
              <a:t>3</a:t>
            </a:r>
            <a:endParaRPr lang="pt-BR" sz="1600" b="1" smtClean="0">
              <a:solidFill>
                <a:schemeClr val="tx2"/>
              </a:solidFill>
              <a:cs typeface="Times New Roman" pitchFamily="18" charset="0"/>
            </a:endParaRPr>
          </a:p>
        </p:txBody>
      </p:sp>
      <p:cxnSp>
        <p:nvCxnSpPr>
          <p:cNvPr id="21" name="Прямая со стрелкой 7"/>
          <p:cNvCxnSpPr>
            <a:cxnSpLocks noChangeShapeType="1"/>
          </p:cNvCxnSpPr>
          <p:nvPr/>
        </p:nvCxnSpPr>
        <p:spPr bwMode="auto">
          <a:xfrm flipV="1">
            <a:off x="749300" y="4718050"/>
            <a:ext cx="7245350" cy="444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sp>
        <p:nvSpPr>
          <p:cNvPr id="23" name="TextBox 22"/>
          <p:cNvSpPr txBox="1"/>
          <p:nvPr/>
        </p:nvSpPr>
        <p:spPr>
          <a:xfrm>
            <a:off x="3994150" y="4345078"/>
            <a:ext cx="9334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i="1" smtClean="0">
                <a:solidFill>
                  <a:schemeClr val="tx2"/>
                </a:solidFill>
                <a:cs typeface="Times New Roman" pitchFamily="18" charset="0"/>
              </a:rPr>
              <a:t>d</a:t>
            </a:r>
            <a:r>
              <a:rPr lang="pt-BR" sz="1600" b="1" baseline="-25000" smtClean="0">
                <a:solidFill>
                  <a:schemeClr val="tx2"/>
                </a:solidFill>
                <a:cs typeface="Times New Roman" pitchFamily="18" charset="0"/>
              </a:rPr>
              <a:t>hkl</a:t>
            </a: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, Å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7050" y="4362450"/>
            <a:ext cx="4445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16850" y="4318000"/>
            <a:ext cx="4445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5.0</a:t>
            </a:r>
          </a:p>
        </p:txBody>
      </p:sp>
      <p:cxnSp>
        <p:nvCxnSpPr>
          <p:cNvPr id="27" name="Прямая со стрелкой 26"/>
          <p:cNvCxnSpPr/>
          <p:nvPr/>
        </p:nvCxnSpPr>
        <p:spPr bwMode="auto">
          <a:xfrm rot="5400000">
            <a:off x="-1450975" y="2695575"/>
            <a:ext cx="3511550" cy="1588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8100" y="628650"/>
            <a:ext cx="355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100" y="43180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200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144095" y="2460452"/>
            <a:ext cx="74706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i="1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pt-BR" sz="1600" b="1" smtClean="0">
                <a:solidFill>
                  <a:schemeClr val="tx2"/>
                </a:solidFill>
                <a:cs typeface="Times New Roman" pitchFamily="18" charset="0"/>
              </a:rPr>
              <a:t>, min</a:t>
            </a:r>
          </a:p>
        </p:txBody>
      </p:sp>
      <p:pic>
        <p:nvPicPr>
          <p:cNvPr id="26" name="Рисунок 25" descr="fig-14-CaCO3-R.jpg"/>
          <p:cNvPicPr>
            <a:picLocks noChangeAspect="1"/>
          </p:cNvPicPr>
          <p:nvPr/>
        </p:nvPicPr>
        <p:blipFill>
          <a:blip r:embed="rId4" cstate="print"/>
          <a:srcRect l="8333"/>
          <a:stretch>
            <a:fillRect/>
          </a:stretch>
        </p:blipFill>
        <p:spPr>
          <a:xfrm>
            <a:off x="5715000" y="4868247"/>
            <a:ext cx="2667000" cy="1913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28600" y="142875"/>
            <a:ext cx="8610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u="sng" dirty="0" err="1" smtClean="0">
                <a:solidFill>
                  <a:schemeClr val="tx2"/>
                </a:solidFill>
              </a:rPr>
              <a:t>RACIRI</a:t>
            </a:r>
            <a:r>
              <a:rPr lang="en-US" sz="2400" b="1" u="sng" dirty="0" smtClean="0">
                <a:solidFill>
                  <a:schemeClr val="tx2"/>
                </a:solidFill>
              </a:rPr>
              <a:t> Summer School</a:t>
            </a:r>
            <a:r>
              <a:rPr lang="en-US" sz="2400" b="1" dirty="0" smtClean="0">
                <a:solidFill>
                  <a:schemeClr val="tx2"/>
                </a:solidFill>
              </a:rPr>
              <a:t>: Island of </a:t>
            </a:r>
            <a:r>
              <a:rPr lang="en-US" sz="2400" b="1" dirty="0" err="1" smtClean="0">
                <a:solidFill>
                  <a:schemeClr val="tx2"/>
                </a:solidFill>
              </a:rPr>
              <a:t>Rūgen</a:t>
            </a:r>
            <a:r>
              <a:rPr lang="en-US" sz="2400" b="1" dirty="0" smtClean="0">
                <a:solidFill>
                  <a:schemeClr val="tx2"/>
                </a:solidFill>
              </a:rPr>
              <a:t>, Germany, August-16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1" name="Рисунок 10" descr="IMG_1914.jpg"/>
          <p:cNvPicPr>
            <a:picLocks noChangeAspect="1"/>
          </p:cNvPicPr>
          <p:nvPr/>
        </p:nvPicPr>
        <p:blipFill>
          <a:blip r:embed="rId3" cstate="print"/>
          <a:srcRect l="8478" t="19231" r="6171" b="19231"/>
          <a:stretch>
            <a:fillRect/>
          </a:stretch>
        </p:blipFill>
        <p:spPr>
          <a:xfrm>
            <a:off x="287654" y="838200"/>
            <a:ext cx="2326005" cy="2514600"/>
          </a:xfrm>
          <a:prstGeom prst="rect">
            <a:avLst/>
          </a:prstGeom>
        </p:spPr>
      </p:pic>
      <p:pic>
        <p:nvPicPr>
          <p:cNvPr id="14" name="Рисунок 13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838200"/>
            <a:ext cx="3352800" cy="2514600"/>
          </a:xfrm>
          <a:prstGeom prst="rect">
            <a:avLst/>
          </a:prstGeom>
        </p:spPr>
      </p:pic>
      <p:pic>
        <p:nvPicPr>
          <p:cNvPr id="21" name="Рисунок 20" descr="2015-08-26 15-36-02.JPG"/>
          <p:cNvPicPr>
            <a:picLocks noChangeAspect="1"/>
          </p:cNvPicPr>
          <p:nvPr/>
        </p:nvPicPr>
        <p:blipFill>
          <a:blip r:embed="rId5" cstate="print"/>
          <a:srcRect l="29948"/>
          <a:stretch>
            <a:fillRect/>
          </a:stretch>
        </p:blipFill>
        <p:spPr>
          <a:xfrm>
            <a:off x="533401" y="3657600"/>
            <a:ext cx="3581399" cy="2883139"/>
          </a:xfrm>
          <a:prstGeom prst="rect">
            <a:avLst/>
          </a:prstGeom>
        </p:spPr>
      </p:pic>
      <p:pic>
        <p:nvPicPr>
          <p:cNvPr id="22" name="Рисунок 21" descr="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3657600"/>
            <a:ext cx="3886200" cy="2914650"/>
          </a:xfrm>
          <a:prstGeom prst="rect">
            <a:avLst/>
          </a:prstGeom>
        </p:spPr>
      </p:pic>
      <p:pic>
        <p:nvPicPr>
          <p:cNvPr id="23" name="Рисунок 22" descr="38.JPG"/>
          <p:cNvPicPr>
            <a:picLocks noChangeAspect="1"/>
          </p:cNvPicPr>
          <p:nvPr/>
        </p:nvPicPr>
        <p:blipFill>
          <a:blip r:embed="rId7" cstate="print"/>
          <a:srcRect l="15426" r="9574" b="8333"/>
          <a:stretch>
            <a:fillRect/>
          </a:stretch>
        </p:blipFill>
        <p:spPr>
          <a:xfrm>
            <a:off x="6324600" y="838200"/>
            <a:ext cx="27432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Fig-3-evolution-2d-02C_potenciast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" y="3581400"/>
            <a:ext cx="5694345" cy="3054142"/>
          </a:xfrm>
          <a:prstGeom prst="rect">
            <a:avLst/>
          </a:prstGeom>
        </p:spPr>
      </p:pic>
      <p:pic>
        <p:nvPicPr>
          <p:cNvPr id="14" name="Рисунок 13" descr="Fig-1-evolution-2d-01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4840" y="685800"/>
            <a:ext cx="4889560" cy="2346548"/>
          </a:xfrm>
          <a:prstGeom prst="rect">
            <a:avLst/>
          </a:prstGeom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3657600" y="3071810"/>
            <a:ext cx="4876800" cy="3084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038" tIns="46038" rIns="46038" bIns="46038" anchor="ctr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ru-RU" sz="1400" dirty="0" smtClean="0">
                <a:solidFill>
                  <a:srgbClr val="0000FF"/>
                </a:solidFill>
              </a:rPr>
              <a:t>The snapshot time is 150 s, 2.5 &lt; U &lt; 4.34 V, rate = 0.1 C</a:t>
            </a:r>
            <a:endParaRPr lang="en-AU" altLang="ru-RU" sz="1400" dirty="0" smtClean="0">
              <a:solidFill>
                <a:srgbClr val="0000FF"/>
              </a:solidFill>
            </a:endParaRPr>
          </a:p>
        </p:txBody>
      </p: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428595" y="3214670"/>
            <a:ext cx="2571769" cy="523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038" tIns="46038" rIns="46038" bIns="46038" anchor="ctr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ru-RU" sz="1400" smtClean="0">
                <a:solidFill>
                  <a:srgbClr val="0000FF"/>
                </a:solidFill>
              </a:rPr>
              <a:t>New ring detector at </a:t>
            </a:r>
          </a:p>
          <a:p>
            <a:pPr algn="ctr"/>
            <a:r>
              <a:rPr lang="en-US" altLang="ru-RU" sz="1400" smtClean="0">
                <a:solidFill>
                  <a:srgbClr val="0000FF"/>
                </a:solidFill>
              </a:rPr>
              <a:t>the RTD diffractometer</a:t>
            </a:r>
            <a:endParaRPr lang="en-AU" altLang="ru-RU" sz="1400" smtClean="0">
              <a:solidFill>
                <a:srgbClr val="0000FF"/>
              </a:solidFill>
            </a:endParaRPr>
          </a:p>
        </p:txBody>
      </p:sp>
      <p:pic>
        <p:nvPicPr>
          <p:cNvPr id="12" name="Рисунок 11" descr="IMG_1513.JPG"/>
          <p:cNvPicPr>
            <a:picLocks noChangeAspect="1"/>
          </p:cNvPicPr>
          <p:nvPr/>
        </p:nvPicPr>
        <p:blipFill>
          <a:blip r:embed="rId6" cstate="print"/>
          <a:srcRect l="1993" t="5313" r="45833" b="19324"/>
          <a:stretch>
            <a:fillRect/>
          </a:stretch>
        </p:blipFill>
        <p:spPr>
          <a:xfrm rot="5400000">
            <a:off x="527509" y="686881"/>
            <a:ext cx="2373942" cy="2571768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1406" y="6406729"/>
            <a:ext cx="7500990" cy="3084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038" tIns="46038" rIns="46038" bIns="46038" anchor="ctr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ru-RU" sz="1400" smtClean="0">
                <a:solidFill>
                  <a:srgbClr val="0000FF"/>
                </a:solidFill>
              </a:rPr>
              <a:t>The snapshot time is 75 s, 2 &lt; U &lt; 4.34 V, rate = 0.2 C. </a:t>
            </a:r>
            <a:r>
              <a:rPr lang="en-US" altLang="ru-RU" sz="1400" err="1" smtClean="0">
                <a:solidFill>
                  <a:srgbClr val="0000FF"/>
                </a:solidFill>
              </a:rPr>
              <a:t>Potentiostatic</a:t>
            </a:r>
            <a:r>
              <a:rPr lang="en-US" altLang="ru-RU" sz="1400" smtClean="0">
                <a:solidFill>
                  <a:srgbClr val="0000FF"/>
                </a:solidFill>
              </a:rPr>
              <a:t> mode at U = 4.34 V (2 hours) </a:t>
            </a:r>
            <a:endParaRPr lang="en-AU" altLang="ru-RU" sz="1400" smtClean="0">
              <a:solidFill>
                <a:srgbClr val="0000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000892" y="4787655"/>
            <a:ext cx="2081226" cy="1570303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038" tIns="46038" rIns="46038" bIns="46038" anchor="ctr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ru-RU" sz="1600" u="sng" dirty="0" smtClean="0">
                <a:solidFill>
                  <a:srgbClr val="0000FF"/>
                </a:solidFill>
              </a:rPr>
              <a:t>Anode</a:t>
            </a:r>
            <a:r>
              <a:rPr lang="en-US" altLang="ru-RU" sz="1600" dirty="0" smtClean="0">
                <a:solidFill>
                  <a:srgbClr val="0000FF"/>
                </a:solidFill>
              </a:rPr>
              <a:t>: Li</a:t>
            </a:r>
            <a:r>
              <a:rPr lang="en-US" altLang="ru-RU" sz="1600" baseline="-25000" dirty="0" smtClean="0">
                <a:solidFill>
                  <a:srgbClr val="0000FF"/>
                </a:solidFill>
              </a:rPr>
              <a:t>x</a:t>
            </a:r>
            <a:r>
              <a:rPr lang="en-US" altLang="ru-RU" sz="1600" dirty="0" smtClean="0">
                <a:solidFill>
                  <a:srgbClr val="0000FF"/>
                </a:solidFill>
              </a:rPr>
              <a:t>C</a:t>
            </a:r>
            <a:r>
              <a:rPr lang="en-US" altLang="ru-RU" sz="1600" baseline="-25000" dirty="0" smtClean="0">
                <a:solidFill>
                  <a:srgbClr val="0000FF"/>
                </a:solidFill>
              </a:rPr>
              <a:t>6</a:t>
            </a:r>
            <a:r>
              <a:rPr lang="en-US" altLang="ru-RU" sz="1600" dirty="0" smtClean="0">
                <a:solidFill>
                  <a:srgbClr val="0000FF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ru-RU" sz="1600" u="sng" dirty="0" smtClean="0">
                <a:solidFill>
                  <a:srgbClr val="0000FF"/>
                </a:solidFill>
              </a:rPr>
              <a:t>Cathode</a:t>
            </a:r>
            <a:r>
              <a:rPr lang="en-US" altLang="ru-RU" sz="1600" dirty="0" smtClean="0">
                <a:solidFill>
                  <a:srgbClr val="0000FF"/>
                </a:solidFill>
              </a:rPr>
              <a:t>: Li</a:t>
            </a:r>
            <a:r>
              <a:rPr lang="en-US" altLang="ru-RU" sz="1600" baseline="-25000" dirty="0" smtClean="0">
                <a:solidFill>
                  <a:srgbClr val="0000FF"/>
                </a:solidFill>
              </a:rPr>
              <a:t>x</a:t>
            </a:r>
            <a:r>
              <a:rPr lang="en-US" altLang="ru-RU" sz="1600" dirty="0" smtClean="0">
                <a:solidFill>
                  <a:srgbClr val="0000FF"/>
                </a:solidFill>
              </a:rPr>
              <a:t>Ni</a:t>
            </a:r>
            <a:r>
              <a:rPr lang="en-US" altLang="ru-RU" sz="1600" baseline="-25000" dirty="0" smtClean="0">
                <a:solidFill>
                  <a:srgbClr val="0000FF"/>
                </a:solidFill>
              </a:rPr>
              <a:t>0.8</a:t>
            </a:r>
            <a:r>
              <a:rPr lang="en-US" altLang="ru-RU" sz="1600" dirty="0" smtClean="0">
                <a:solidFill>
                  <a:srgbClr val="0000FF"/>
                </a:solidFill>
              </a:rPr>
              <a:t>Co</a:t>
            </a:r>
            <a:r>
              <a:rPr lang="en-US" altLang="ru-RU" sz="1600" baseline="-25000" dirty="0" smtClean="0">
                <a:solidFill>
                  <a:srgbClr val="0000FF"/>
                </a:solidFill>
              </a:rPr>
              <a:t>0.1</a:t>
            </a:r>
            <a:r>
              <a:rPr lang="en-US" altLang="ru-RU" sz="1600" dirty="0" smtClean="0">
                <a:solidFill>
                  <a:srgbClr val="0000FF"/>
                </a:solidFill>
              </a:rPr>
              <a:t>Al</a:t>
            </a:r>
            <a:r>
              <a:rPr lang="en-US" altLang="ru-RU" sz="1600" baseline="-25000" dirty="0" smtClean="0">
                <a:solidFill>
                  <a:srgbClr val="0000FF"/>
                </a:solidFill>
              </a:rPr>
              <a:t>0.1</a:t>
            </a:r>
            <a:r>
              <a:rPr lang="en-US" altLang="ru-RU" sz="1600" dirty="0" smtClean="0">
                <a:solidFill>
                  <a:srgbClr val="0000FF"/>
                </a:solidFill>
              </a:rPr>
              <a:t>O</a:t>
            </a:r>
            <a:r>
              <a:rPr lang="en-US" altLang="ru-RU" sz="1600" baseline="-25000" dirty="0" smtClean="0">
                <a:solidFill>
                  <a:srgbClr val="0000FF"/>
                </a:solidFill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altLang="ru-RU" sz="1600" u="sng" dirty="0" smtClean="0">
                <a:solidFill>
                  <a:srgbClr val="0000FF"/>
                </a:solidFill>
              </a:rPr>
              <a:t>Total C</a:t>
            </a:r>
            <a:r>
              <a:rPr lang="en-US" altLang="ru-RU" sz="1600" dirty="0" smtClean="0">
                <a:solidFill>
                  <a:srgbClr val="0000FF"/>
                </a:solidFill>
              </a:rPr>
              <a:t>: 3100 </a:t>
            </a:r>
            <a:r>
              <a:rPr lang="en-US" altLang="ru-RU" sz="1600" dirty="0" err="1" smtClean="0">
                <a:solidFill>
                  <a:srgbClr val="0000FF"/>
                </a:solidFill>
              </a:rPr>
              <a:t>mAh</a:t>
            </a:r>
            <a:endParaRPr lang="en-AU" altLang="ru-RU" sz="1600" dirty="0" smtClean="0">
              <a:solidFill>
                <a:srgbClr val="0000FF"/>
              </a:solidFill>
            </a:endParaRPr>
          </a:p>
        </p:txBody>
      </p:sp>
      <p:pic>
        <p:nvPicPr>
          <p:cNvPr id="18" name="Рисунок 17" descr="NCR-Panasonic.jpg"/>
          <p:cNvPicPr>
            <a:picLocks noChangeAspect="1"/>
          </p:cNvPicPr>
          <p:nvPr/>
        </p:nvPicPr>
        <p:blipFill>
          <a:blip r:embed="rId7" cstate="print"/>
          <a:srcRect l="20000" t="17500" r="15000" b="22500"/>
          <a:stretch>
            <a:fillRect/>
          </a:stretch>
        </p:blipFill>
        <p:spPr>
          <a:xfrm>
            <a:off x="7143768" y="3571876"/>
            <a:ext cx="1857388" cy="1143008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85800" y="142852"/>
            <a:ext cx="7991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US" sz="2400" b="1" u="sng" dirty="0" smtClean="0">
                <a:solidFill>
                  <a:srgbClr val="192449"/>
                </a:solidFill>
              </a:rPr>
              <a:t>RT</a:t>
            </a:r>
            <a:r>
              <a:rPr lang="en-US" sz="2400" b="1" u="sng" dirty="0" smtClean="0">
                <a:solidFill>
                  <a:schemeClr val="tx2"/>
                </a:solidFill>
              </a:rPr>
              <a:t>D </a:t>
            </a:r>
            <a:r>
              <a:rPr lang="en-US" altLang="ru-RU" sz="2400" b="1" u="sng" dirty="0" smtClean="0">
                <a:solidFill>
                  <a:schemeClr val="tx2"/>
                </a:solidFill>
              </a:rPr>
              <a:t>test</a:t>
            </a:r>
            <a:r>
              <a:rPr lang="en-US" altLang="ru-RU" sz="2400" b="1" dirty="0" smtClean="0">
                <a:solidFill>
                  <a:schemeClr val="tx2"/>
                </a:solidFill>
              </a:rPr>
              <a:t>: charge-discharge of a real Li-battery, </a:t>
            </a:r>
            <a:r>
              <a:rPr lang="en-US" altLang="ru-RU" sz="2400" b="1" i="1" dirty="0" err="1" smtClean="0">
                <a:solidFill>
                  <a:srgbClr val="C00000"/>
                </a:solidFill>
              </a:rPr>
              <a:t>t</a:t>
            </a:r>
            <a:r>
              <a:rPr lang="en-US" altLang="ru-RU" sz="2400" b="1" baseline="-25000" dirty="0" err="1" smtClean="0">
                <a:solidFill>
                  <a:srgbClr val="C00000"/>
                </a:solidFill>
              </a:rPr>
              <a:t>s</a:t>
            </a:r>
            <a:r>
              <a:rPr lang="en-US" altLang="ru-RU" sz="2400" b="1" dirty="0" smtClean="0">
                <a:solidFill>
                  <a:srgbClr val="C00000"/>
                </a:solidFill>
              </a:rPr>
              <a:t> = 75 sec</a:t>
            </a:r>
          </a:p>
        </p:txBody>
      </p:sp>
    </p:spTree>
    <p:extLst>
      <p:ext uri="{BB962C8B-B14F-4D97-AF65-F5344CB8AC3E}">
        <p14:creationId xmlns:p14="http://schemas.microsoft.com/office/powerpoint/2010/main" xmlns="" val="909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866805" y="142852"/>
            <a:ext cx="7991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US" sz="2400" b="1" u="sng" dirty="0" smtClean="0">
                <a:solidFill>
                  <a:srgbClr val="192449"/>
                </a:solidFill>
              </a:rPr>
              <a:t>RT</a:t>
            </a:r>
            <a:r>
              <a:rPr lang="en-US" sz="2400" b="1" u="sng" dirty="0" smtClean="0">
                <a:solidFill>
                  <a:schemeClr val="tx2"/>
                </a:solidFill>
              </a:rPr>
              <a:t>D </a:t>
            </a:r>
            <a:r>
              <a:rPr lang="en-US" altLang="ru-RU" sz="2400" b="1" u="sng" dirty="0" smtClean="0">
                <a:solidFill>
                  <a:schemeClr val="tx2"/>
                </a:solidFill>
              </a:rPr>
              <a:t>test</a:t>
            </a:r>
            <a:r>
              <a:rPr lang="en-US" altLang="ru-RU" sz="2400" b="1" dirty="0" smtClean="0">
                <a:solidFill>
                  <a:schemeClr val="tx2"/>
                </a:solidFill>
              </a:rPr>
              <a:t>: charge-discharge of a real Li-battery, </a:t>
            </a:r>
            <a:r>
              <a:rPr lang="en-US" altLang="ru-RU" sz="2400" b="1" i="1" dirty="0" err="1" smtClean="0">
                <a:solidFill>
                  <a:srgbClr val="C00000"/>
                </a:solidFill>
              </a:rPr>
              <a:t>t</a:t>
            </a:r>
            <a:r>
              <a:rPr lang="en-US" altLang="ru-RU" sz="2400" b="1" baseline="-25000" dirty="0" err="1" smtClean="0">
                <a:solidFill>
                  <a:srgbClr val="C00000"/>
                </a:solidFill>
              </a:rPr>
              <a:t>s</a:t>
            </a:r>
            <a:r>
              <a:rPr lang="en-US" altLang="ru-RU" sz="2400" b="1" dirty="0" smtClean="0">
                <a:solidFill>
                  <a:srgbClr val="C00000"/>
                </a:solidFill>
              </a:rPr>
              <a:t> = 75 sec</a:t>
            </a:r>
          </a:p>
        </p:txBody>
      </p: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5742130" y="5994285"/>
            <a:ext cx="3150350" cy="523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038" tIns="46038" rIns="46038" bIns="46038" anchor="ctr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/>
            <a:r>
              <a:rPr lang="en-US" altLang="ru-RU" sz="1400" dirty="0" smtClean="0">
                <a:solidFill>
                  <a:srgbClr val="0000FF"/>
                </a:solidFill>
              </a:rPr>
              <a:t>Enlarged part of “anode” window with diffraction peak from Li</a:t>
            </a:r>
            <a:r>
              <a:rPr lang="en-US" altLang="ru-RU" sz="1400" baseline="-25000" dirty="0" smtClean="0">
                <a:solidFill>
                  <a:srgbClr val="0000FF"/>
                </a:solidFill>
              </a:rPr>
              <a:t>x</a:t>
            </a:r>
            <a:r>
              <a:rPr lang="en-US" altLang="ru-RU" sz="1400" dirty="0" smtClean="0">
                <a:solidFill>
                  <a:srgbClr val="0000FF"/>
                </a:solidFill>
              </a:rPr>
              <a:t>C</a:t>
            </a:r>
            <a:r>
              <a:rPr lang="en-US" altLang="ru-RU" sz="1400" baseline="-25000" dirty="0" smtClean="0">
                <a:solidFill>
                  <a:srgbClr val="0000FF"/>
                </a:solidFill>
              </a:rPr>
              <a:t>6</a:t>
            </a:r>
            <a:r>
              <a:rPr lang="en-US" altLang="ru-RU" sz="1400" dirty="0" smtClean="0">
                <a:solidFill>
                  <a:srgbClr val="0000FF"/>
                </a:solidFill>
              </a:rPr>
              <a:t> phases</a:t>
            </a:r>
            <a:endParaRPr lang="en-AU" altLang="ru-RU" sz="1400" dirty="0" smtClean="0">
              <a:solidFill>
                <a:srgbClr val="0000FF"/>
              </a:solidFill>
            </a:endParaRPr>
          </a:p>
        </p:txBody>
      </p:sp>
      <p:pic>
        <p:nvPicPr>
          <p:cNvPr id="14" name="Рисунок 13" descr="panas-Ring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550735"/>
            <a:ext cx="3289300" cy="2353540"/>
          </a:xfrm>
          <a:prstGeom prst="rect">
            <a:avLst/>
          </a:prstGeom>
        </p:spPr>
      </p:pic>
      <p:pic>
        <p:nvPicPr>
          <p:cNvPr id="16" name="Рисунок 15" descr="panas-Ring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50" y="895351"/>
            <a:ext cx="2633558" cy="1866900"/>
          </a:xfrm>
          <a:prstGeom prst="rect">
            <a:avLst/>
          </a:prstGeom>
        </p:spPr>
      </p:pic>
      <p:pic>
        <p:nvPicPr>
          <p:cNvPr id="19" name="Рисунок 18" descr="panas-Ring-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50" y="2907905"/>
            <a:ext cx="2616200" cy="1854595"/>
          </a:xfrm>
          <a:prstGeom prst="rect">
            <a:avLst/>
          </a:prstGeom>
        </p:spPr>
      </p:pic>
      <p:pic>
        <p:nvPicPr>
          <p:cNvPr id="20" name="Рисунок 19" descr="panas-Ring-1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900" y="4863705"/>
            <a:ext cx="2616200" cy="1854595"/>
          </a:xfrm>
          <a:prstGeom prst="rect">
            <a:avLst/>
          </a:prstGeom>
        </p:spPr>
      </p:pic>
      <p:pic>
        <p:nvPicPr>
          <p:cNvPr id="22" name="Рисунок 21" descr="panas-Ring-2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38449" y="4895850"/>
            <a:ext cx="2588411" cy="1834896"/>
          </a:xfrm>
          <a:prstGeom prst="rect">
            <a:avLst/>
          </a:prstGeom>
        </p:spPr>
      </p:pic>
      <p:pic>
        <p:nvPicPr>
          <p:cNvPr id="23" name="Рисунок 22" descr="panas-Ring-36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94000" y="2895600"/>
            <a:ext cx="2633558" cy="1866900"/>
          </a:xfrm>
          <a:prstGeom prst="rect">
            <a:avLst/>
          </a:prstGeom>
        </p:spPr>
      </p:pic>
      <p:pic>
        <p:nvPicPr>
          <p:cNvPr id="24" name="Рисунок 23" descr="panas-Ring-4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01851" y="908719"/>
            <a:ext cx="2614699" cy="1853531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11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9906" t="16847" r="44247" b="15763"/>
          <a:stretch>
            <a:fillRect/>
          </a:stretch>
        </p:blipFill>
        <p:spPr bwMode="auto">
          <a:xfrm>
            <a:off x="5874370" y="928185"/>
            <a:ext cx="2889250" cy="2533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Прямая со стрелкой 12"/>
          <p:cNvCxnSpPr/>
          <p:nvPr/>
        </p:nvCxnSpPr>
        <p:spPr bwMode="auto">
          <a:xfrm rot="5400000">
            <a:off x="1504950" y="2895600"/>
            <a:ext cx="35560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Прямая со стрелкой 16"/>
          <p:cNvCxnSpPr/>
          <p:nvPr/>
        </p:nvCxnSpPr>
        <p:spPr bwMode="auto">
          <a:xfrm rot="5400000">
            <a:off x="1505744" y="4850606"/>
            <a:ext cx="35560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Прямая со стрелкой 17"/>
          <p:cNvCxnSpPr/>
          <p:nvPr/>
        </p:nvCxnSpPr>
        <p:spPr bwMode="auto">
          <a:xfrm>
            <a:off x="2527300" y="5918200"/>
            <a:ext cx="66675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Прямая со стрелкой 25"/>
          <p:cNvCxnSpPr/>
          <p:nvPr/>
        </p:nvCxnSpPr>
        <p:spPr bwMode="auto">
          <a:xfrm rot="16200000" flipV="1">
            <a:off x="4150519" y="4828381"/>
            <a:ext cx="40005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Прямая со стрелкой 27"/>
          <p:cNvCxnSpPr/>
          <p:nvPr/>
        </p:nvCxnSpPr>
        <p:spPr bwMode="auto">
          <a:xfrm rot="16200000" flipV="1">
            <a:off x="4150519" y="2828131"/>
            <a:ext cx="400050" cy="15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905750" y="1267996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tx2"/>
                </a:solidFill>
              </a:rPr>
              <a:t>LiC</a:t>
            </a:r>
            <a:r>
              <a:rPr lang="en-US" sz="1600" b="1" baseline="-25000" smtClean="0">
                <a:solidFill>
                  <a:schemeClr val="tx2"/>
                </a:solidFill>
              </a:rPr>
              <a:t>6</a:t>
            </a:r>
            <a:endParaRPr lang="ru-RU" b="1" baseline="-2500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50000" y="1695450"/>
            <a:ext cx="6639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tx2"/>
                </a:solidFill>
              </a:rPr>
              <a:t>LiC</a:t>
            </a:r>
            <a:r>
              <a:rPr lang="en-US" sz="1600" b="1" baseline="-25000" smtClean="0">
                <a:solidFill>
                  <a:schemeClr val="tx2"/>
                </a:solidFill>
              </a:rPr>
              <a:t>12</a:t>
            </a:r>
            <a:endParaRPr lang="ru-RU" b="1" baseline="-2500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97286" y="690146"/>
            <a:ext cx="6639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tx2"/>
                </a:solidFill>
              </a:rPr>
              <a:t>LiC</a:t>
            </a:r>
            <a:r>
              <a:rPr lang="en-US" sz="1600" b="1" baseline="-25000" smtClean="0">
                <a:solidFill>
                  <a:schemeClr val="tx2"/>
                </a:solidFill>
              </a:rPr>
              <a:t>24</a:t>
            </a:r>
            <a:endParaRPr lang="ru-RU" b="1" baseline="-25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9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 bwMode="auto">
          <a:xfrm>
            <a:off x="588640" y="1143000"/>
            <a:ext cx="4211960" cy="33389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457200" cy="38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B8FCBD46-9B6B-4ED9-A146-6F26EDC8E7FC}" type="slidenum">
              <a:rPr lang="ru-RU" altLang="ru-RU" sz="1600" b="0" smtClean="0">
                <a:solidFill>
                  <a:srgbClr val="192449"/>
                </a:solidFill>
              </a:rPr>
              <a:pPr eaLnBrk="1" hangingPunct="1"/>
              <a:t>32</a:t>
            </a:fld>
            <a:endParaRPr lang="ru-RU" altLang="ru-RU" sz="1600" b="0" dirty="0" smtClean="0">
              <a:solidFill>
                <a:srgbClr val="192449"/>
              </a:solidFill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1604085" y="1383745"/>
            <a:ext cx="457200" cy="76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3" name="Oval 27"/>
          <p:cNvSpPr>
            <a:spLocks noChangeArrowheads="1"/>
          </p:cNvSpPr>
          <p:nvPr/>
        </p:nvSpPr>
        <p:spPr bwMode="auto">
          <a:xfrm>
            <a:off x="1680285" y="3745945"/>
            <a:ext cx="304800" cy="304800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1604085" y="1459945"/>
            <a:ext cx="228600" cy="243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 flipH="1">
            <a:off x="1832685" y="1459945"/>
            <a:ext cx="228600" cy="243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18" name="Line 32"/>
          <p:cNvSpPr>
            <a:spLocks noChangeShapeType="1"/>
          </p:cNvSpPr>
          <p:nvPr/>
        </p:nvSpPr>
        <p:spPr bwMode="auto">
          <a:xfrm flipH="1" flipV="1">
            <a:off x="1832685" y="3898345"/>
            <a:ext cx="1066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207210" y="2388633"/>
            <a:ext cx="436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r>
              <a:rPr lang="en-US" i="1">
                <a:solidFill>
                  <a:srgbClr val="3333CC"/>
                </a:solidFill>
              </a:rPr>
              <a:t>L</a:t>
            </a:r>
            <a:r>
              <a:rPr lang="en-US" baseline="-25000">
                <a:solidFill>
                  <a:srgbClr val="3333CC"/>
                </a:solidFill>
              </a:rPr>
              <a:t>1</a:t>
            </a:r>
            <a:endParaRPr lang="ru-RU" baseline="-25000">
              <a:solidFill>
                <a:srgbClr val="3333CC"/>
              </a:solidFill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613485" y="1066800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Pulsed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source</a:t>
            </a:r>
            <a:endParaRPr lang="ru-RU" baseline="-25000" dirty="0">
              <a:solidFill>
                <a:schemeClr val="tx2"/>
              </a:solidFill>
            </a:endParaRP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 rot="16200000">
            <a:off x="2793123" y="3623707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Detectors</a:t>
            </a:r>
            <a:endParaRPr lang="ru-RU" baseline="-25000" dirty="0">
              <a:solidFill>
                <a:schemeClr val="tx2"/>
              </a:solidFill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765885" y="395867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Sample</a:t>
            </a:r>
            <a:endParaRPr lang="ru-RU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auto">
          <a:xfrm flipH="1">
            <a:off x="1832685" y="3364945"/>
            <a:ext cx="1066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 flipH="1" flipV="1">
            <a:off x="1756485" y="3898345"/>
            <a:ext cx="12192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26" name="Line 48"/>
          <p:cNvSpPr>
            <a:spLocks noChangeShapeType="1"/>
          </p:cNvSpPr>
          <p:nvPr/>
        </p:nvSpPr>
        <p:spPr bwMode="auto">
          <a:xfrm flipH="1">
            <a:off x="1832685" y="3669745"/>
            <a:ext cx="1143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27" name="Oval 49"/>
          <p:cNvSpPr>
            <a:spLocks noChangeArrowheads="1"/>
          </p:cNvSpPr>
          <p:nvPr/>
        </p:nvSpPr>
        <p:spPr bwMode="auto">
          <a:xfrm>
            <a:off x="2823285" y="328874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28" name="Oval 50"/>
          <p:cNvSpPr>
            <a:spLocks noChangeArrowheads="1"/>
          </p:cNvSpPr>
          <p:nvPr/>
        </p:nvSpPr>
        <p:spPr bwMode="auto">
          <a:xfrm>
            <a:off x="2899485" y="359354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29" name="Oval 51"/>
          <p:cNvSpPr>
            <a:spLocks noChangeArrowheads="1"/>
          </p:cNvSpPr>
          <p:nvPr/>
        </p:nvSpPr>
        <p:spPr bwMode="auto">
          <a:xfrm>
            <a:off x="2899485" y="389834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30" name="Oval 52"/>
          <p:cNvSpPr>
            <a:spLocks noChangeArrowheads="1"/>
          </p:cNvSpPr>
          <p:nvPr/>
        </p:nvSpPr>
        <p:spPr bwMode="auto">
          <a:xfrm>
            <a:off x="2823285" y="420314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31" name="Text Box 53"/>
          <p:cNvSpPr txBox="1">
            <a:spLocks noChangeArrowheads="1"/>
          </p:cNvSpPr>
          <p:nvPr/>
        </p:nvSpPr>
        <p:spPr bwMode="auto">
          <a:xfrm>
            <a:off x="2055295" y="137302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/>
            <a:r>
              <a:rPr lang="el-GR" dirty="0">
                <a:solidFill>
                  <a:schemeClr val="tx2"/>
                </a:solidFill>
              </a:rPr>
              <a:t>Δ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 = 506·</a:t>
            </a:r>
            <a:r>
              <a:rPr lang="en-US" i="1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·</a:t>
            </a:r>
            <a:r>
              <a:rPr lang="en-US" i="1" dirty="0">
                <a:solidFill>
                  <a:schemeClr val="tx2"/>
                </a:solidFill>
              </a:rPr>
              <a:t>d</a:t>
            </a:r>
            <a:r>
              <a:rPr lang="en-US" dirty="0">
                <a:solidFill>
                  <a:schemeClr val="tx2"/>
                </a:solidFill>
              </a:rPr>
              <a:t>·cos</a:t>
            </a:r>
            <a:r>
              <a:rPr lang="el-GR" dirty="0">
                <a:solidFill>
                  <a:schemeClr val="tx2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schemeClr val="tx2"/>
                </a:solidFill>
              </a:rPr>
              <a:t>·</a:t>
            </a:r>
            <a:r>
              <a:rPr lang="el-GR" dirty="0">
                <a:solidFill>
                  <a:schemeClr val="tx2"/>
                </a:solidFill>
                <a:sym typeface="Symbol" pitchFamily="18" charset="2"/>
              </a:rPr>
              <a:t>Δ</a:t>
            </a:r>
          </a:p>
        </p:txBody>
      </p:sp>
      <p:sp>
        <p:nvSpPr>
          <p:cNvPr id="32" name="Text Box 54"/>
          <p:cNvSpPr txBox="1">
            <a:spLocks noChangeArrowheads="1"/>
          </p:cNvSpPr>
          <p:nvPr/>
        </p:nvSpPr>
        <p:spPr bwMode="auto">
          <a:xfrm>
            <a:off x="2416885" y="1869520"/>
            <a:ext cx="1524000" cy="86177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l-GR" dirty="0">
                <a:solidFill>
                  <a:srgbClr val="CC0000"/>
                </a:solidFill>
              </a:rPr>
              <a:t>Δ</a:t>
            </a:r>
            <a:r>
              <a:rPr lang="en-US" i="1" dirty="0">
                <a:solidFill>
                  <a:srgbClr val="CC0000"/>
                </a:solidFill>
              </a:rPr>
              <a:t>t</a:t>
            </a:r>
            <a:r>
              <a:rPr lang="en-US" dirty="0">
                <a:solidFill>
                  <a:srgbClr val="CC0000"/>
                </a:solidFill>
              </a:rPr>
              <a:t> ≈ </a:t>
            </a:r>
            <a:r>
              <a:rPr lang="en-US" dirty="0" smtClean="0">
                <a:solidFill>
                  <a:srgbClr val="CC0000"/>
                </a:solidFill>
              </a:rPr>
              <a:t>1 ms </a:t>
            </a:r>
            <a:endParaRPr lang="en-US" dirty="0">
              <a:solidFill>
                <a:srgbClr val="CC0000"/>
              </a:solidFill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CC0000"/>
                </a:solidFill>
                <a:sym typeface="Symbol" pitchFamily="18" charset="2"/>
              </a:rPr>
              <a:t>for </a:t>
            </a:r>
            <a:r>
              <a:rPr lang="el-GR" dirty="0">
                <a:solidFill>
                  <a:srgbClr val="CC0000"/>
                </a:solidFill>
                <a:sym typeface="Symbol" pitchFamily="18" charset="2"/>
              </a:rPr>
              <a:t>Δ </a:t>
            </a:r>
            <a:r>
              <a:rPr lang="en-US" dirty="0">
                <a:solidFill>
                  <a:srgbClr val="CC0000"/>
                </a:solidFill>
              </a:rPr>
              <a:t>≈ </a:t>
            </a:r>
            <a:r>
              <a:rPr lang="en-US" dirty="0" smtClean="0">
                <a:solidFill>
                  <a:srgbClr val="CC0000"/>
                </a:solidFill>
              </a:rPr>
              <a:t>3°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sym typeface="Symbol" pitchFamily="18" charset="2"/>
              </a:rPr>
              <a:t>Single pulse mode at TOF diffractometer with m</a:t>
            </a:r>
            <a:r>
              <a:rPr lang="en-US" sz="2400" b="1" dirty="0">
                <a:solidFill>
                  <a:schemeClr val="tx2"/>
                </a:solidFill>
              </a:rPr>
              <a:t>ulti-detector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34" name="Рисунок 33" descr="ts-cap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1142999"/>
            <a:ext cx="3352800" cy="398577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152400" y="6400800"/>
            <a:ext cx="3288016" cy="30777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400" b="1" dirty="0" err="1" smtClean="0">
                <a:solidFill>
                  <a:schemeClr val="tx2"/>
                </a:solidFill>
              </a:rPr>
              <a:t>G.M.Mironova</a:t>
            </a:r>
            <a:r>
              <a:rPr lang="ru-RU" sz="1400" b="1" dirty="0">
                <a:solidFill>
                  <a:schemeClr val="tx2"/>
                </a:solidFill>
              </a:rPr>
              <a:t>, </a:t>
            </a:r>
            <a:r>
              <a:rPr lang="en-US" sz="1400" b="1" dirty="0">
                <a:solidFill>
                  <a:schemeClr val="tx2"/>
                </a:solidFill>
              </a:rPr>
              <a:t>JINR</a:t>
            </a:r>
            <a:r>
              <a:rPr lang="ru-RU" sz="1400" b="1" dirty="0">
                <a:solidFill>
                  <a:schemeClr val="tx2"/>
                </a:solidFill>
              </a:rPr>
              <a:t>, Р13-88-326, </a:t>
            </a:r>
            <a:r>
              <a:rPr lang="ru-RU" sz="1400" b="1" dirty="0" smtClean="0">
                <a:solidFill>
                  <a:schemeClr val="tx2"/>
                </a:solidFill>
              </a:rPr>
              <a:t>1988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609600" y="4648200"/>
            <a:ext cx="419100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2</a:t>
            </a:r>
            <a:r>
              <a:rPr lang="en-US" i="1" dirty="0" smtClean="0">
                <a:solidFill>
                  <a:schemeClr val="tx2"/>
                </a:solidFill>
              </a:rPr>
              <a:t>d</a:t>
            </a:r>
            <a:r>
              <a:rPr lang="en-US" dirty="0" smtClean="0">
                <a:solidFill>
                  <a:schemeClr val="tx2"/>
                </a:solidFill>
              </a:rPr>
              <a:t>·sin</a:t>
            </a:r>
            <a:r>
              <a:rPr lang="el-GR" dirty="0" smtClean="0">
                <a:solidFill>
                  <a:schemeClr val="tx2"/>
                </a:solidFill>
                <a:sym typeface="Symbol" pitchFamily="18" charset="2"/>
              </a:rPr>
              <a:t></a:t>
            </a:r>
            <a:r>
              <a:rPr lang="en-US" dirty="0" smtClean="0">
                <a:solidFill>
                  <a:schemeClr val="tx2"/>
                </a:solidFill>
                <a:sym typeface="Symbol" pitchFamily="18" charset="2"/>
              </a:rPr>
              <a:t> = </a:t>
            </a:r>
            <a:r>
              <a:rPr lang="el-GR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,    </a:t>
            </a:r>
            <a:r>
              <a:rPr lang="el-GR" dirty="0" smtClean="0">
                <a:solidFill>
                  <a:schemeClr val="tx2"/>
                </a:solidFill>
                <a:sym typeface="Symbol" pitchFamily="18" charset="2"/>
              </a:rPr>
              <a:t>Δ</a:t>
            </a:r>
            <a:r>
              <a:rPr lang="el-GR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 = 2</a:t>
            </a:r>
            <a:r>
              <a:rPr lang="en-US" i="1" dirty="0" smtClean="0">
                <a:solidFill>
                  <a:schemeClr val="tx2"/>
                </a:solidFill>
              </a:rPr>
              <a:t>d</a:t>
            </a:r>
            <a:r>
              <a:rPr lang="en-US" dirty="0" smtClean="0">
                <a:solidFill>
                  <a:schemeClr val="tx2"/>
                </a:solidFill>
              </a:rPr>
              <a:t>·cos</a:t>
            </a:r>
            <a:r>
              <a:rPr lang="el-GR" dirty="0" smtClean="0">
                <a:solidFill>
                  <a:schemeClr val="tx2"/>
                </a:solidFill>
                <a:sym typeface="Symbol" pitchFamily="18" charset="2"/>
              </a:rPr>
              <a:t></a:t>
            </a:r>
            <a:r>
              <a:rPr lang="en-US" dirty="0" smtClean="0">
                <a:solidFill>
                  <a:schemeClr val="tx2"/>
                </a:solidFill>
              </a:rPr>
              <a:t>·</a:t>
            </a:r>
            <a:r>
              <a:rPr lang="el-GR" dirty="0" smtClean="0">
                <a:solidFill>
                  <a:schemeClr val="tx2"/>
                </a:solidFill>
                <a:sym typeface="Symbol" pitchFamily="18" charset="2"/>
              </a:rPr>
              <a:t>Δ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l-GR" dirty="0" smtClean="0">
                <a:solidFill>
                  <a:schemeClr val="tx2"/>
                </a:solidFill>
              </a:rPr>
              <a:t>Δ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 = 506·</a:t>
            </a:r>
            <a:r>
              <a:rPr lang="en-US" i="1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·</a:t>
            </a:r>
            <a:r>
              <a:rPr lang="en-US" i="1" dirty="0">
                <a:solidFill>
                  <a:schemeClr val="tx2"/>
                </a:solidFill>
              </a:rPr>
              <a:t>d</a:t>
            </a:r>
            <a:r>
              <a:rPr lang="en-US" dirty="0">
                <a:solidFill>
                  <a:schemeClr val="tx2"/>
                </a:solidFill>
              </a:rPr>
              <a:t>·cos</a:t>
            </a:r>
            <a:r>
              <a:rPr lang="el-GR" dirty="0">
                <a:solidFill>
                  <a:schemeClr val="tx2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schemeClr val="tx2"/>
                </a:solidFill>
              </a:rPr>
              <a:t>·</a:t>
            </a:r>
            <a:r>
              <a:rPr lang="el-GR" dirty="0">
                <a:solidFill>
                  <a:schemeClr val="tx2"/>
                </a:solidFill>
                <a:sym typeface="Symbol" pitchFamily="18" charset="2"/>
              </a:rPr>
              <a:t>Δ</a:t>
            </a:r>
            <a:r>
              <a:rPr lang="el-GR" dirty="0" smtClean="0">
                <a:solidFill>
                  <a:schemeClr val="tx2"/>
                </a:solidFill>
                <a:sym typeface="Symbol" pitchFamily="18" charset="2"/>
              </a:rPr>
              <a:t></a:t>
            </a:r>
            <a:r>
              <a:rPr lang="en-US" dirty="0" smtClean="0">
                <a:solidFill>
                  <a:schemeClr val="tx2"/>
                </a:solidFill>
                <a:sym typeface="Symbol" pitchFamily="18" charset="2"/>
              </a:rPr>
              <a:t> = 18</a:t>
            </a:r>
            <a:r>
              <a:rPr lang="en-US" dirty="0" smtClean="0">
                <a:solidFill>
                  <a:schemeClr val="tx2"/>
                </a:solidFill>
              </a:rPr>
              <a:t>·</a:t>
            </a:r>
            <a:r>
              <a:rPr lang="el-GR" dirty="0" smtClean="0">
                <a:solidFill>
                  <a:schemeClr val="tx2"/>
                </a:solidFill>
                <a:sym typeface="Symbol" pitchFamily="18" charset="2"/>
              </a:rPr>
              <a:t>Δ</a:t>
            </a:r>
            <a:r>
              <a:rPr lang="en-US" dirty="0" smtClean="0">
                <a:solidFill>
                  <a:schemeClr val="tx2"/>
                </a:solidFill>
                <a:sym typeface="Symbol" pitchFamily="18" charset="2"/>
              </a:rPr>
              <a:t> ms</a:t>
            </a:r>
          </a:p>
          <a:p>
            <a:r>
              <a:rPr lang="en-US" sz="1800" dirty="0" smtClean="0">
                <a:solidFill>
                  <a:schemeClr val="tx2"/>
                </a:solidFill>
                <a:sym typeface="Symbol" pitchFamily="18" charset="2"/>
              </a:rPr>
              <a:t>	for </a:t>
            </a:r>
            <a:r>
              <a:rPr lang="en-US" sz="1800" i="1" dirty="0" smtClean="0">
                <a:solidFill>
                  <a:schemeClr val="tx2"/>
                </a:solidFill>
                <a:sym typeface="Symbol" pitchFamily="18" charset="2"/>
              </a:rPr>
              <a:t>d</a:t>
            </a:r>
            <a:r>
              <a:rPr lang="en-US" sz="1800" dirty="0" smtClean="0">
                <a:solidFill>
                  <a:schemeClr val="tx2"/>
                </a:solidFill>
                <a:sym typeface="Symbol" pitchFamily="18" charset="2"/>
              </a:rPr>
              <a:t> = 2 </a:t>
            </a:r>
            <a:r>
              <a:rPr lang="en-US" sz="1800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Å and 2</a:t>
            </a:r>
            <a:r>
              <a:rPr lang="el-GR" sz="1800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θ</a:t>
            </a:r>
            <a:r>
              <a:rPr lang="en-US" sz="1800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 = 90</a:t>
            </a:r>
            <a:r>
              <a:rPr lang="el-GR" sz="1800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°</a:t>
            </a:r>
            <a:r>
              <a:rPr lang="en-US" sz="1800" dirty="0" smtClean="0">
                <a:solidFill>
                  <a:schemeClr val="tx2"/>
                </a:solidFill>
                <a:sym typeface="Symbol" pitchFamily="18" charset="2"/>
              </a:rPr>
              <a:t> </a:t>
            </a:r>
            <a:endParaRPr lang="el-GR" sz="1800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40" name="Text Box 53"/>
          <p:cNvSpPr txBox="1">
            <a:spLocks noChangeArrowheads="1"/>
          </p:cNvSpPr>
          <p:nvPr/>
        </p:nvSpPr>
        <p:spPr bwMode="auto">
          <a:xfrm>
            <a:off x="5715000" y="5262027"/>
            <a:ext cx="2667000" cy="113877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751D87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just"/>
            <a:r>
              <a:rPr lang="en-US" sz="1600" dirty="0" smtClean="0">
                <a:solidFill>
                  <a:schemeClr val="tx2"/>
                </a:solidFill>
              </a:rPr>
              <a:t>Step-like improvement of temporal resolution of TOF diffractometer if the one-pulse limit is overcome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l-GR" sz="1800" dirty="0">
              <a:solidFill>
                <a:schemeClr val="tx2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B8FCBD46-9B6B-4ED9-A146-6F26EDC8E7FC}" type="slidenum">
              <a:rPr lang="ru-RU" altLang="ru-RU" b="0" smtClean="0">
                <a:solidFill>
                  <a:srgbClr val="192449"/>
                </a:solidFill>
              </a:rPr>
              <a:pPr eaLnBrk="1" hangingPunct="1"/>
              <a:t>33</a:t>
            </a:fld>
            <a:endParaRPr lang="ru-RU" altLang="ru-RU" sz="1400" b="0" smtClean="0">
              <a:solidFill>
                <a:srgbClr val="192449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62400" y="6172200"/>
            <a:ext cx="4953000" cy="3391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038" tIns="46038" rIns="46038" bIns="46038" anchor="ctr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rgbClr val="0000FF"/>
                </a:solidFill>
              </a:rPr>
              <a:t>Diffraction peak shift (</a:t>
            </a:r>
            <a:r>
              <a:rPr lang="en-US" altLang="ru-RU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~500 </a:t>
            </a:r>
            <a:r>
              <a:rPr lang="el-GR" altLang="ru-RU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US" altLang="ru-RU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s)</a:t>
            </a:r>
            <a:r>
              <a:rPr lang="en-US" altLang="ru-RU" sz="1600" dirty="0" smtClean="0">
                <a:solidFill>
                  <a:srgbClr val="0000FF"/>
                </a:solidFill>
              </a:rPr>
              <a:t> in neighboring counters</a:t>
            </a:r>
            <a:endParaRPr lang="en-AU" altLang="ru-RU" sz="1600" dirty="0" smtClean="0">
              <a:solidFill>
                <a:srgbClr val="0000FF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sym typeface="Symbol" pitchFamily="18" charset="2"/>
              </a:rPr>
              <a:t>Single pulse mode at TOF diffractometer with m</a:t>
            </a:r>
            <a:r>
              <a:rPr lang="en-US" sz="2400" b="1" dirty="0">
                <a:solidFill>
                  <a:schemeClr val="tx2"/>
                </a:solidFill>
              </a:rPr>
              <a:t>ulti-detector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09550" y="5511800"/>
            <a:ext cx="3676650" cy="5847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Fe </a:t>
            </a:r>
            <a:r>
              <a:rPr lang="en-US" sz="1600" b="1" dirty="0"/>
              <a:t>powder measured in </a:t>
            </a:r>
            <a:r>
              <a:rPr lang="en-US" sz="1600" b="1" dirty="0" smtClean="0">
                <a:solidFill>
                  <a:srgbClr val="DB1D09"/>
                </a:solidFill>
              </a:rPr>
              <a:t>6 sec</a:t>
            </a:r>
            <a:r>
              <a:rPr lang="en-US" sz="1600" b="1" dirty="0" smtClean="0"/>
              <a:t> (30 pulses) </a:t>
            </a:r>
            <a:r>
              <a:rPr lang="en-US" sz="1600" b="1" dirty="0"/>
              <a:t>and </a:t>
            </a:r>
            <a:r>
              <a:rPr lang="en-US" sz="1600" b="1" dirty="0" smtClean="0"/>
              <a:t>after </a:t>
            </a:r>
            <a:r>
              <a:rPr lang="en-US" sz="1600" b="1" dirty="0"/>
              <a:t>1 pulse </a:t>
            </a:r>
            <a:r>
              <a:rPr lang="en-US" sz="1600" b="1" dirty="0">
                <a:solidFill>
                  <a:srgbClr val="896029"/>
                </a:solidFill>
              </a:rPr>
              <a:t>(</a:t>
            </a:r>
            <a:r>
              <a:rPr lang="en-US" sz="1600" b="1" dirty="0">
                <a:solidFill>
                  <a:srgbClr val="DB1D09"/>
                </a:solidFill>
              </a:rPr>
              <a:t>0.2 sec</a:t>
            </a:r>
            <a:r>
              <a:rPr lang="en-US" sz="1600" b="1" dirty="0">
                <a:solidFill>
                  <a:srgbClr val="896029"/>
                </a:solidFill>
              </a:rPr>
              <a:t>)</a:t>
            </a:r>
            <a:r>
              <a:rPr lang="en-US" sz="1600" b="1" dirty="0"/>
              <a:t> of the </a:t>
            </a:r>
            <a:r>
              <a:rPr lang="en-US" sz="1600" b="1" dirty="0" smtClean="0"/>
              <a:t>IBR-2</a:t>
            </a:r>
            <a:endParaRPr lang="ru-RU" sz="1600" b="1" dirty="0"/>
          </a:p>
        </p:txBody>
      </p:sp>
      <p:pic>
        <p:nvPicPr>
          <p:cNvPr id="42" name="Рисунок 41" descr="He-3-Detect.jpg"/>
          <p:cNvPicPr>
            <a:picLocks noChangeAspect="1"/>
          </p:cNvPicPr>
          <p:nvPr/>
        </p:nvPicPr>
        <p:blipFill>
          <a:blip r:embed="rId4" cstate="print"/>
          <a:srcRect l="13458" t="23118" r="27319" b="29839"/>
          <a:stretch>
            <a:fillRect/>
          </a:stretch>
        </p:blipFill>
        <p:spPr>
          <a:xfrm>
            <a:off x="4038600" y="914400"/>
            <a:ext cx="3200400" cy="1906621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239000" y="1981200"/>
            <a:ext cx="1371600" cy="8316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038" tIns="46038" rIns="46038" bIns="46038" anchor="ctr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Blocks of </a:t>
            </a:r>
            <a:r>
              <a:rPr lang="en-US" altLang="ru-RU" sz="1600" baseline="30000" dirty="0" smtClean="0">
                <a:solidFill>
                  <a:srgbClr val="0000FF"/>
                </a:solidFill>
              </a:rPr>
              <a:t>3</a:t>
            </a:r>
            <a:r>
              <a:rPr lang="en-US" altLang="ru-RU" sz="1600" dirty="0" smtClean="0">
                <a:solidFill>
                  <a:srgbClr val="0000FF"/>
                </a:solidFill>
              </a:rPr>
              <a:t>He counters with </a:t>
            </a:r>
          </a:p>
          <a:p>
            <a:r>
              <a:rPr lang="el-GR" altLang="ru-RU" sz="1600" dirty="0" smtClean="0">
                <a:solidFill>
                  <a:srgbClr val="0000FF"/>
                </a:solidFill>
              </a:rPr>
              <a:t>Δθ</a:t>
            </a:r>
            <a:r>
              <a:rPr lang="en-US" altLang="ru-RU" sz="1600" dirty="0" smtClean="0">
                <a:solidFill>
                  <a:srgbClr val="0000FF"/>
                </a:solidFill>
              </a:rPr>
              <a:t> = 2</a:t>
            </a:r>
            <a:r>
              <a:rPr lang="el-GR" altLang="ru-RU" sz="1600" dirty="0" smtClean="0">
                <a:solidFill>
                  <a:srgbClr val="0000FF"/>
                </a:solidFill>
              </a:rPr>
              <a:t>°</a:t>
            </a:r>
            <a:endParaRPr lang="en-AU" altLang="ru-RU" sz="1600" dirty="0" smtClean="0">
              <a:solidFill>
                <a:srgbClr val="0000FF"/>
              </a:solidFill>
            </a:endParaRPr>
          </a:p>
        </p:txBody>
      </p:sp>
      <p:pic>
        <p:nvPicPr>
          <p:cNvPr id="44" name="Рисунок 43" descr="bmn-Block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1734" y="2971800"/>
            <a:ext cx="3830266" cy="3200400"/>
          </a:xfrm>
          <a:prstGeom prst="rect">
            <a:avLst/>
          </a:prstGeom>
        </p:spPr>
      </p:pic>
      <p:pic>
        <p:nvPicPr>
          <p:cNvPr id="10" name="Рисунок 9" descr="fig-11-Fe-1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614" y="1143000"/>
            <a:ext cx="3085786" cy="2133600"/>
          </a:xfrm>
          <a:prstGeom prst="rect">
            <a:avLst/>
          </a:prstGeom>
        </p:spPr>
      </p:pic>
      <p:pic>
        <p:nvPicPr>
          <p:cNvPr id="11" name="Рисунок 10" descr="fig-11-Fe-60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3310952"/>
            <a:ext cx="3124200" cy="20736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9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749300" y="228600"/>
            <a:ext cx="755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chemeClr val="tx2"/>
                </a:solidFill>
              </a:rPr>
              <a:t>Single Pulse Diffractometer at ESS (proposal)</a:t>
            </a:r>
            <a:endParaRPr lang="ru-RU" sz="2400" b="1">
              <a:solidFill>
                <a:schemeClr val="tx2"/>
              </a:solidFill>
            </a:endParaRP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438150" y="4760913"/>
            <a:ext cx="8312150" cy="1444883"/>
          </a:xfrm>
          <a:prstGeom prst="rect">
            <a:avLst/>
          </a:prstGeom>
          <a:solidFill>
            <a:srgbClr val="FFFFFF">
              <a:alpha val="78824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i="1" dirty="0">
                <a:solidFill>
                  <a:srgbClr val="0000FF"/>
                </a:solidFill>
              </a:rPr>
              <a:t>L</a:t>
            </a:r>
            <a:r>
              <a:rPr lang="en-US" b="1" dirty="0">
                <a:solidFill>
                  <a:srgbClr val="0000FF"/>
                </a:solidFill>
              </a:rPr>
              <a:t> = 10 m,   0.5 &lt; </a:t>
            </a:r>
            <a:r>
              <a:rPr lang="el-GR" b="1" dirty="0">
                <a:solidFill>
                  <a:srgbClr val="0000FF"/>
                </a:solidFill>
              </a:rPr>
              <a:t>λ</a:t>
            </a:r>
            <a:r>
              <a:rPr lang="en-US" b="1" dirty="0">
                <a:solidFill>
                  <a:srgbClr val="0000FF"/>
                </a:solidFill>
              </a:rPr>
              <a:t> &lt; 8 Å,   </a:t>
            </a:r>
            <a:r>
              <a:rPr lang="el-GR" b="1" dirty="0">
                <a:solidFill>
                  <a:srgbClr val="0000FF"/>
                </a:solidFill>
              </a:rPr>
              <a:t>Δ</a:t>
            </a:r>
            <a:r>
              <a:rPr lang="en-US" b="1" i="1" dirty="0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 = 0.25 - 50 Å, </a:t>
            </a:r>
            <a:r>
              <a:rPr lang="el-GR" b="1" dirty="0">
                <a:solidFill>
                  <a:srgbClr val="DB1D09"/>
                </a:solidFill>
              </a:rPr>
              <a:t>Ω</a:t>
            </a:r>
            <a:r>
              <a:rPr lang="en-US" b="1" baseline="-25000" dirty="0">
                <a:solidFill>
                  <a:srgbClr val="DB1D09"/>
                </a:solidFill>
              </a:rPr>
              <a:t>d</a:t>
            </a:r>
            <a:r>
              <a:rPr lang="en-US" b="1" dirty="0">
                <a:solidFill>
                  <a:srgbClr val="DB1D09"/>
                </a:solidFill>
              </a:rPr>
              <a:t> ≈ 5 </a:t>
            </a:r>
            <a:r>
              <a:rPr lang="en-US" b="1" dirty="0" err="1">
                <a:solidFill>
                  <a:srgbClr val="DB1D09"/>
                </a:solidFill>
              </a:rPr>
              <a:t>sr</a:t>
            </a:r>
            <a:endParaRPr lang="en-US" b="1" dirty="0">
              <a:solidFill>
                <a:srgbClr val="DB1D09"/>
              </a:solidFill>
            </a:endParaRPr>
          </a:p>
          <a:p>
            <a:pPr>
              <a:lnSpc>
                <a:spcPct val="125000"/>
              </a:lnSpc>
            </a:pPr>
            <a:r>
              <a:rPr lang="el-GR" b="1" dirty="0">
                <a:solidFill>
                  <a:srgbClr val="0000FF"/>
                </a:solidFill>
              </a:rPr>
              <a:t>Φ</a:t>
            </a:r>
            <a:r>
              <a:rPr lang="en-US" b="1" baseline="-25000" dirty="0">
                <a:solidFill>
                  <a:srgbClr val="0000FF"/>
                </a:solidFill>
              </a:rPr>
              <a:t>0</a:t>
            </a:r>
            <a:r>
              <a:rPr lang="en-US" b="1" dirty="0">
                <a:solidFill>
                  <a:srgbClr val="0000FF"/>
                </a:solidFill>
              </a:rPr>
              <a:t> = </a:t>
            </a:r>
            <a:r>
              <a:rPr lang="en-US" b="1" dirty="0">
                <a:solidFill>
                  <a:srgbClr val="DB1D09"/>
                </a:solidFill>
              </a:rPr>
              <a:t>1∙10</a:t>
            </a:r>
            <a:r>
              <a:rPr lang="en-US" b="1" baseline="30000" dirty="0">
                <a:solidFill>
                  <a:srgbClr val="DB1D09"/>
                </a:solidFill>
              </a:rPr>
              <a:t>9</a:t>
            </a:r>
            <a:r>
              <a:rPr lang="en-US" b="1" dirty="0">
                <a:solidFill>
                  <a:srgbClr val="DB1D09"/>
                </a:solidFill>
              </a:rPr>
              <a:t> n/cm</a:t>
            </a:r>
            <a:r>
              <a:rPr lang="en-US" b="1" baseline="30000" dirty="0">
                <a:solidFill>
                  <a:srgbClr val="DB1D09"/>
                </a:solidFill>
              </a:rPr>
              <a:t>2</a:t>
            </a:r>
            <a:r>
              <a:rPr lang="en-US" b="1" dirty="0">
                <a:solidFill>
                  <a:srgbClr val="DB1D09"/>
                </a:solidFill>
              </a:rPr>
              <a:t>/s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l-GR" b="1" dirty="0">
                <a:solidFill>
                  <a:srgbClr val="0000FF"/>
                </a:solidFill>
              </a:rPr>
              <a:t>Δ</a:t>
            </a:r>
            <a:r>
              <a:rPr lang="en-US" b="1" i="1" dirty="0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/</a:t>
            </a:r>
            <a:r>
              <a:rPr lang="en-US" b="1" i="1" dirty="0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 = </a:t>
            </a:r>
            <a:r>
              <a:rPr lang="en-US" b="1" dirty="0">
                <a:solidFill>
                  <a:srgbClr val="3333CC"/>
                </a:solidFill>
              </a:rPr>
              <a:t>0.5% </a:t>
            </a:r>
            <a:r>
              <a:rPr lang="en-US" b="1" dirty="0">
                <a:solidFill>
                  <a:srgbClr val="0000FF"/>
                </a:solidFill>
              </a:rPr>
              <a:t>(2</a:t>
            </a:r>
            <a:r>
              <a:rPr lang="el-GR" b="1" dirty="0">
                <a:solidFill>
                  <a:srgbClr val="0000FF"/>
                </a:solidFill>
              </a:rPr>
              <a:t>θ</a:t>
            </a:r>
            <a:r>
              <a:rPr lang="en-US" b="1" dirty="0">
                <a:solidFill>
                  <a:srgbClr val="0000FF"/>
                </a:solidFill>
              </a:rPr>
              <a:t> = 170</a:t>
            </a:r>
            <a:r>
              <a:rPr lang="el-GR" b="1" dirty="0">
                <a:solidFill>
                  <a:srgbClr val="0000FF"/>
                </a:solidFill>
              </a:rPr>
              <a:t>°</a:t>
            </a:r>
            <a:r>
              <a:rPr lang="en-US" b="1" dirty="0">
                <a:solidFill>
                  <a:srgbClr val="0000FF"/>
                </a:solidFill>
              </a:rPr>
              <a:t>), 0.9% (2</a:t>
            </a:r>
            <a:r>
              <a:rPr lang="el-GR" b="1" dirty="0">
                <a:solidFill>
                  <a:srgbClr val="0000FF"/>
                </a:solidFill>
              </a:rPr>
              <a:t>θ</a:t>
            </a:r>
            <a:r>
              <a:rPr lang="en-US" b="1" dirty="0">
                <a:solidFill>
                  <a:srgbClr val="0000FF"/>
                </a:solidFill>
              </a:rPr>
              <a:t> = 90</a:t>
            </a:r>
            <a:r>
              <a:rPr lang="el-GR" b="1" dirty="0">
                <a:solidFill>
                  <a:srgbClr val="0000FF"/>
                </a:solidFill>
              </a:rPr>
              <a:t>°</a:t>
            </a:r>
            <a:r>
              <a:rPr lang="en-US" b="1" dirty="0">
                <a:solidFill>
                  <a:srgbClr val="0000FF"/>
                </a:solidFill>
              </a:rPr>
              <a:t>), 5% (2</a:t>
            </a:r>
            <a:r>
              <a:rPr lang="el-GR" b="1" dirty="0">
                <a:solidFill>
                  <a:srgbClr val="0000FF"/>
                </a:solidFill>
              </a:rPr>
              <a:t>θ</a:t>
            </a:r>
            <a:r>
              <a:rPr lang="en-US" b="1" dirty="0">
                <a:solidFill>
                  <a:srgbClr val="0000FF"/>
                </a:solidFill>
              </a:rPr>
              <a:t> = 10</a:t>
            </a:r>
            <a:r>
              <a:rPr lang="el-GR" b="1" dirty="0">
                <a:solidFill>
                  <a:srgbClr val="0000FF"/>
                </a:solidFill>
              </a:rPr>
              <a:t>°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0000FF"/>
                </a:solidFill>
              </a:rPr>
              <a:t>Applications:	ultra-fast processes (</a:t>
            </a:r>
            <a:r>
              <a:rPr lang="el-GR" b="1" dirty="0">
                <a:solidFill>
                  <a:srgbClr val="DB1D09"/>
                </a:solidFill>
              </a:rPr>
              <a:t>Δ</a:t>
            </a:r>
            <a:r>
              <a:rPr lang="en-US" b="1" i="1" dirty="0">
                <a:solidFill>
                  <a:srgbClr val="DB1D09"/>
                </a:solidFill>
              </a:rPr>
              <a:t>t</a:t>
            </a:r>
            <a:r>
              <a:rPr lang="en-US" b="1" dirty="0">
                <a:solidFill>
                  <a:srgbClr val="DB1D09"/>
                </a:solidFill>
              </a:rPr>
              <a:t> ≈ 300 </a:t>
            </a:r>
            <a:r>
              <a:rPr lang="el-GR" b="1" dirty="0">
                <a:solidFill>
                  <a:srgbClr val="DB1D09"/>
                </a:solidFill>
              </a:rPr>
              <a:t>μ</a:t>
            </a:r>
            <a:r>
              <a:rPr lang="en-US" b="1" dirty="0">
                <a:solidFill>
                  <a:srgbClr val="DB1D09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),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0000FF"/>
                </a:solidFill>
              </a:rPr>
              <a:t>		ultra-small samples (</a:t>
            </a:r>
            <a:r>
              <a:rPr lang="en-US" b="1" dirty="0">
                <a:solidFill>
                  <a:srgbClr val="DB1D09"/>
                </a:solidFill>
              </a:rPr>
              <a:t>V</a:t>
            </a:r>
            <a:r>
              <a:rPr lang="en-US" b="1" baseline="-25000" dirty="0">
                <a:solidFill>
                  <a:srgbClr val="DB1D09"/>
                </a:solidFill>
              </a:rPr>
              <a:t>s</a:t>
            </a:r>
            <a:r>
              <a:rPr lang="en-US" b="1" dirty="0">
                <a:solidFill>
                  <a:srgbClr val="DB1D09"/>
                </a:solidFill>
              </a:rPr>
              <a:t> ≈ 0.001 mm</a:t>
            </a:r>
            <a:r>
              <a:rPr lang="en-US" b="1" baseline="30000" dirty="0">
                <a:solidFill>
                  <a:srgbClr val="DB1D09"/>
                </a:solidFill>
              </a:rPr>
              <a:t>3</a:t>
            </a:r>
            <a:r>
              <a:rPr lang="en-US" b="1" dirty="0">
                <a:solidFill>
                  <a:srgbClr val="0000FF"/>
                </a:solidFill>
              </a:rPr>
              <a:t>) </a:t>
            </a:r>
            <a:endParaRPr lang="el-GR" b="1" dirty="0">
              <a:solidFill>
                <a:srgbClr val="0000FF"/>
              </a:solidFill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660400" y="1206500"/>
          <a:ext cx="7800975" cy="3216275"/>
        </p:xfrm>
        <a:graphic>
          <a:graphicData uri="http://schemas.openxmlformats.org/presentationml/2006/ole">
            <p:oleObj spid="_x0000_s102402" name="Рисунок Microsoft" r:id="rId4" imgW="8737600" imgH="36068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142844" y="214290"/>
            <a:ext cx="885831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smtClean="0">
                <a:solidFill>
                  <a:srgbClr val="000000"/>
                </a:solidFill>
              </a:rPr>
              <a:t>Neutron imaging for </a:t>
            </a:r>
            <a:r>
              <a:rPr lang="en-US" sz="2200" b="1" i="1" smtClean="0">
                <a:solidFill>
                  <a:srgbClr val="000000"/>
                </a:solidFill>
              </a:rPr>
              <a:t>in situ </a:t>
            </a:r>
            <a:r>
              <a:rPr lang="en-US" sz="2200" b="1" smtClean="0">
                <a:solidFill>
                  <a:srgbClr val="000000"/>
                </a:solidFill>
              </a:rPr>
              <a:t>metrology of Li in </a:t>
            </a:r>
            <a:r>
              <a:rPr lang="en-US" sz="2200" b="1" err="1" smtClean="0">
                <a:solidFill>
                  <a:srgbClr val="000000"/>
                </a:solidFill>
              </a:rPr>
              <a:t>LFP</a:t>
            </a:r>
            <a:r>
              <a:rPr lang="en-US" sz="2200" b="1" smtClean="0">
                <a:solidFill>
                  <a:srgbClr val="000000"/>
                </a:solidFill>
              </a:rPr>
              <a:t> Batteries</a:t>
            </a:r>
          </a:p>
          <a:p>
            <a:pPr algn="ctr">
              <a:lnSpc>
                <a:spcPct val="120000"/>
              </a:lnSpc>
            </a:pPr>
            <a:r>
              <a:rPr lang="en-US" sz="1800" b="1" smtClean="0">
                <a:solidFill>
                  <a:schemeClr val="tx2"/>
                </a:solidFill>
              </a:rPr>
              <a:t>Jason B. Siegel et al., University of Michigan &amp; </a:t>
            </a:r>
            <a:r>
              <a:rPr lang="en-US" sz="1800" b="1" err="1" smtClean="0">
                <a:solidFill>
                  <a:schemeClr val="tx2"/>
                </a:solidFill>
              </a:rPr>
              <a:t>NIST</a:t>
            </a:r>
            <a:r>
              <a:rPr lang="en-US" sz="1800" b="1" smtClean="0">
                <a:solidFill>
                  <a:schemeClr val="tx2"/>
                </a:solidFill>
              </a:rPr>
              <a:t>, USA</a:t>
            </a:r>
            <a:endParaRPr lang="ru-RU" sz="2400" b="1">
              <a:solidFill>
                <a:schemeClr val="tx2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43" y="1357298"/>
            <a:ext cx="4200537" cy="481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5" y="1357298"/>
            <a:ext cx="4360561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142844" y="4844489"/>
            <a:ext cx="4143404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The pouch cell construction and an expanded view of the electrode structure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00562" y="6162280"/>
            <a:ext cx="4572032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Main components of neutron imaging beam line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5752" y="5558869"/>
            <a:ext cx="3857620" cy="83099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tx2"/>
                </a:solidFill>
              </a:rPr>
              <a:t>The total thickness of each unit is: </a:t>
            </a:r>
          </a:p>
          <a:p>
            <a:r>
              <a:rPr lang="en-US" sz="1600" b="1" smtClean="0">
                <a:solidFill>
                  <a:schemeClr val="tx2"/>
                </a:solidFill>
              </a:rPr>
              <a:t>84 </a:t>
            </a:r>
            <a:r>
              <a:rPr lang="el-GR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μ</a:t>
            </a:r>
            <a:r>
              <a:rPr lang="en-US" sz="1600" b="1" smtClean="0">
                <a:solidFill>
                  <a:schemeClr val="tx2"/>
                </a:solidFill>
              </a:rPr>
              <a:t>m (negative electrode) + 126 (positive electrode) + 50 (separator) = 260 </a:t>
            </a:r>
            <a:r>
              <a:rPr lang="el-GR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μ</a:t>
            </a:r>
            <a:r>
              <a:rPr lang="en-US" sz="1600" b="1" smtClean="0">
                <a:solidFill>
                  <a:schemeClr val="tx2"/>
                </a:solidFill>
              </a:rPr>
              <a:t>m 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38" y="1357298"/>
            <a:ext cx="2857520" cy="107721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tx2"/>
                </a:solidFill>
              </a:rPr>
              <a:t>Micro-Channel Plate detector: </a:t>
            </a:r>
          </a:p>
          <a:p>
            <a:r>
              <a:rPr lang="en-US" sz="1600" b="1" smtClean="0">
                <a:solidFill>
                  <a:schemeClr val="tx2"/>
                </a:solidFill>
              </a:rPr>
              <a:t>- resolution is </a:t>
            </a:r>
            <a:r>
              <a:rPr lang="en-US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22 </a:t>
            </a:r>
            <a:r>
              <a:rPr lang="el-GR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μ</a:t>
            </a:r>
            <a:r>
              <a:rPr lang="en-US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m, </a:t>
            </a:r>
          </a:p>
          <a:p>
            <a:pPr>
              <a:buFontTx/>
              <a:buChar char="-"/>
            </a:pPr>
            <a:r>
              <a:rPr lang="en-US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 pixel size is 5x5 </a:t>
            </a:r>
            <a:r>
              <a:rPr lang="el-GR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μ</a:t>
            </a:r>
            <a:r>
              <a:rPr lang="en-US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m,</a:t>
            </a:r>
          </a:p>
          <a:p>
            <a:pPr>
              <a:buFontTx/>
              <a:buChar char="-"/>
            </a:pPr>
            <a:r>
              <a:rPr lang="en-US" sz="1600" b="1" smtClean="0">
                <a:solidFill>
                  <a:schemeClr val="tx2"/>
                </a:solidFill>
                <a:latin typeface="Times New Roman"/>
                <a:cs typeface="Times New Roman"/>
              </a:rPr>
              <a:t> S = 3x25 mm</a:t>
            </a:r>
            <a:r>
              <a:rPr lang="en-US" sz="1600" b="1" baseline="30000" smtClean="0">
                <a:solidFill>
                  <a:schemeClr val="tx2"/>
                </a:solidFill>
                <a:latin typeface="Times New Roman"/>
                <a:cs typeface="Times New Roman"/>
              </a:rPr>
              <a:t>2</a:t>
            </a:r>
            <a:endParaRPr lang="ru-RU" sz="1600" b="1" baseline="30000">
              <a:solidFill>
                <a:schemeClr val="tx2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 rot="16200000" flipH="1">
            <a:off x="6322231" y="2321711"/>
            <a:ext cx="1285884" cy="35719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142844" y="214290"/>
            <a:ext cx="885831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smtClean="0">
                <a:solidFill>
                  <a:srgbClr val="000000"/>
                </a:solidFill>
              </a:rPr>
              <a:t>Neutron imaging for </a:t>
            </a:r>
            <a:r>
              <a:rPr lang="en-US" sz="2200" b="1" i="1" smtClean="0">
                <a:solidFill>
                  <a:srgbClr val="000000"/>
                </a:solidFill>
              </a:rPr>
              <a:t>in situ </a:t>
            </a:r>
            <a:r>
              <a:rPr lang="en-US" sz="2200" b="1" smtClean="0">
                <a:solidFill>
                  <a:srgbClr val="000000"/>
                </a:solidFill>
              </a:rPr>
              <a:t>metrology of Li in </a:t>
            </a:r>
            <a:r>
              <a:rPr lang="en-US" sz="2200" b="1" err="1" smtClean="0">
                <a:solidFill>
                  <a:srgbClr val="000000"/>
                </a:solidFill>
              </a:rPr>
              <a:t>LFP</a:t>
            </a:r>
            <a:r>
              <a:rPr lang="en-US" sz="2200" b="1" smtClean="0">
                <a:solidFill>
                  <a:srgbClr val="000000"/>
                </a:solidFill>
              </a:rPr>
              <a:t> Batteries</a:t>
            </a:r>
          </a:p>
          <a:p>
            <a:pPr algn="ctr">
              <a:lnSpc>
                <a:spcPct val="120000"/>
              </a:lnSpc>
            </a:pPr>
            <a:r>
              <a:rPr lang="en-US" sz="1800" b="1" smtClean="0">
                <a:solidFill>
                  <a:schemeClr val="tx2"/>
                </a:solidFill>
              </a:rPr>
              <a:t>Jason B. Siegel et al., University of Michigan &amp; </a:t>
            </a:r>
            <a:r>
              <a:rPr lang="en-US" sz="1800" b="1" err="1" smtClean="0">
                <a:solidFill>
                  <a:schemeClr val="tx2"/>
                </a:solidFill>
              </a:rPr>
              <a:t>NIST</a:t>
            </a:r>
            <a:r>
              <a:rPr lang="en-US" sz="1800" b="1" smtClean="0">
                <a:solidFill>
                  <a:schemeClr val="tx2"/>
                </a:solidFill>
              </a:rPr>
              <a:t>, USA</a:t>
            </a:r>
            <a:endParaRPr lang="ru-RU" sz="2400" b="1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44" y="4429132"/>
            <a:ext cx="464347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smtClean="0">
                <a:solidFill>
                  <a:schemeClr val="tx2"/>
                </a:solidFill>
              </a:rPr>
              <a:t>Charge and discharge profile applied to the battery </a:t>
            </a:r>
            <a:r>
              <a:rPr lang="en-GB" sz="1600" b="1" smtClean="0">
                <a:solidFill>
                  <a:schemeClr val="tx2"/>
                </a:solidFill>
              </a:rPr>
              <a:t>during imaging: voltage (upper) and stored energy (lower). Duration of experiment is </a:t>
            </a:r>
            <a:r>
              <a:rPr lang="en-GB" sz="1600" b="1" smtClean="0">
                <a:solidFill>
                  <a:srgbClr val="C00000"/>
                </a:solidFill>
                <a:latin typeface="Times New Roman"/>
                <a:cs typeface="Times New Roman"/>
              </a:rPr>
              <a:t>~</a:t>
            </a:r>
            <a:r>
              <a:rPr lang="en-GB" sz="1600" b="1" smtClean="0">
                <a:solidFill>
                  <a:srgbClr val="C00000"/>
                </a:solidFill>
              </a:rPr>
              <a:t>15 h</a:t>
            </a:r>
            <a:r>
              <a:rPr lang="en-GB" sz="1600" b="1" smtClean="0">
                <a:solidFill>
                  <a:schemeClr val="tx2"/>
                </a:solidFill>
              </a:rPr>
              <a:t>. </a:t>
            </a:r>
            <a:r>
              <a:rPr lang="en-US" sz="1600" b="1" smtClean="0">
                <a:solidFill>
                  <a:schemeClr val="tx2"/>
                </a:solidFill>
              </a:rPr>
              <a:t>Images are acquired continuously during the experiment</a:t>
            </a:r>
          </a:p>
          <a:p>
            <a:pPr algn="just"/>
            <a:r>
              <a:rPr lang="en-US" sz="1600" b="1" smtClean="0">
                <a:solidFill>
                  <a:schemeClr val="tx2"/>
                </a:solidFill>
              </a:rPr>
              <a:t>with a </a:t>
            </a:r>
            <a:r>
              <a:rPr lang="en-US" sz="1600" b="1" smtClean="0">
                <a:solidFill>
                  <a:srgbClr val="C00000"/>
                </a:solidFill>
              </a:rPr>
              <a:t>2 min </a:t>
            </a:r>
            <a:r>
              <a:rPr lang="en-US" sz="1600" b="1" smtClean="0">
                <a:solidFill>
                  <a:schemeClr val="tx2"/>
                </a:solidFill>
              </a:rPr>
              <a:t>exposure time for each.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7784" y="5741275"/>
            <a:ext cx="3857620" cy="83099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smtClean="0">
                <a:solidFill>
                  <a:schemeClr val="tx2"/>
                </a:solidFill>
              </a:rPr>
              <a:t>Images from the charge and discharge profile corresponding to 100%, 50%, and 0% SOC.</a:t>
            </a:r>
            <a:endParaRPr lang="ru-RU" sz="1600" b="1">
              <a:solidFill>
                <a:schemeClr val="tx2"/>
              </a:solidFill>
            </a:endParaRP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59" y="1142984"/>
            <a:ext cx="362112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83" y="1142984"/>
            <a:ext cx="470796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 стрелкой 9"/>
          <p:cNvCxnSpPr/>
          <p:nvPr/>
        </p:nvCxnSpPr>
        <p:spPr bwMode="auto">
          <a:xfrm rot="10800000" flipV="1">
            <a:off x="2786050" y="1785926"/>
            <a:ext cx="2286016" cy="642942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Прямая со стрелкой 11"/>
          <p:cNvCxnSpPr/>
          <p:nvPr/>
        </p:nvCxnSpPr>
        <p:spPr bwMode="auto">
          <a:xfrm rot="10800000" flipV="1">
            <a:off x="3643306" y="2714618"/>
            <a:ext cx="1500198" cy="428629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Прямая со стрелкой 14"/>
          <p:cNvCxnSpPr/>
          <p:nvPr/>
        </p:nvCxnSpPr>
        <p:spPr bwMode="auto">
          <a:xfrm rot="10800000">
            <a:off x="4286248" y="3714752"/>
            <a:ext cx="857256" cy="35719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142844" y="214290"/>
            <a:ext cx="8858312" cy="4632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smtClean="0">
                <a:solidFill>
                  <a:srgbClr val="000000"/>
                </a:solidFill>
              </a:rPr>
              <a:t>Zoomed plot of the 3 central layers: swelling and Li migration are seen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406" y="3804826"/>
            <a:ext cx="1071570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LiFePO</a:t>
            </a:r>
            <a:r>
              <a:rPr lang="en-US" sz="1600" b="1" baseline="-25000" smtClean="0">
                <a:solidFill>
                  <a:schemeClr val="tx2"/>
                </a:solidFill>
              </a:rPr>
              <a:t>4</a:t>
            </a:r>
          </a:p>
          <a:p>
            <a:pPr algn="ctr"/>
            <a:r>
              <a:rPr lang="en-US" sz="1600" b="1" smtClean="0">
                <a:solidFill>
                  <a:schemeClr val="tx2"/>
                </a:solidFill>
              </a:rPr>
              <a:t>(cathode)</a:t>
            </a:r>
            <a:endParaRPr lang="ru-RU" sz="1600" b="1" baseline="-25000">
              <a:solidFill>
                <a:schemeClr val="tx2"/>
              </a:solidFill>
            </a:endParaRPr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 cstate="print"/>
          <a:srcRect l="8163" r="6122" b="27435"/>
          <a:stretch>
            <a:fillRect/>
          </a:stretch>
        </p:blipFill>
        <p:spPr bwMode="auto">
          <a:xfrm>
            <a:off x="42831" y="1000108"/>
            <a:ext cx="40805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4" cstate="print"/>
          <a:srcRect l="6000" r="6000" b="28703"/>
          <a:stretch>
            <a:fillRect/>
          </a:stretch>
        </p:blipFill>
        <p:spPr bwMode="auto">
          <a:xfrm>
            <a:off x="4354827" y="1000109"/>
            <a:ext cx="4274851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9077" name="Picture 5"/>
          <p:cNvPicPr>
            <a:picLocks noChangeAspect="1" noChangeArrowheads="1"/>
          </p:cNvPicPr>
          <p:nvPr/>
        </p:nvPicPr>
        <p:blipFill>
          <a:blip r:embed="rId5" cstate="print"/>
          <a:srcRect l="7050" r="6062" b="26471"/>
          <a:stretch>
            <a:fillRect/>
          </a:stretch>
        </p:blipFill>
        <p:spPr bwMode="auto">
          <a:xfrm>
            <a:off x="4314823" y="3857628"/>
            <a:ext cx="43005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00166" y="714356"/>
            <a:ext cx="1285884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100% SOC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322" y="714356"/>
            <a:ext cx="1285884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50% SOC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884" y="3571876"/>
            <a:ext cx="1285884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0% SOC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52" y="3571876"/>
            <a:ext cx="1357322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Al            Cu   collectors</a:t>
            </a:r>
            <a:endParaRPr lang="ru-RU" sz="1600" b="1" baseline="-25000">
              <a:solidFill>
                <a:schemeClr val="tx2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 rot="5400000" flipH="1" flipV="1">
            <a:off x="214282" y="3286124"/>
            <a:ext cx="714380" cy="42862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Прямая со стрелкой 14"/>
          <p:cNvCxnSpPr/>
          <p:nvPr/>
        </p:nvCxnSpPr>
        <p:spPr bwMode="auto">
          <a:xfrm>
            <a:off x="3357554" y="2143116"/>
            <a:ext cx="1928826" cy="1588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rot="5400000">
            <a:off x="6249999" y="3964785"/>
            <a:ext cx="2072496" cy="794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Прямая со стрелкой 22"/>
          <p:cNvCxnSpPr/>
          <p:nvPr/>
        </p:nvCxnSpPr>
        <p:spPr bwMode="auto">
          <a:xfrm rot="16200000" flipV="1">
            <a:off x="928662" y="3214686"/>
            <a:ext cx="428628" cy="42862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928926" y="3804826"/>
            <a:ext cx="857256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2"/>
                </a:solidFill>
              </a:rPr>
              <a:t>LiC</a:t>
            </a:r>
            <a:r>
              <a:rPr lang="en-US" sz="1600" b="1" baseline="-25000" smtClean="0">
                <a:solidFill>
                  <a:schemeClr val="tx2"/>
                </a:solidFill>
              </a:rPr>
              <a:t>6</a:t>
            </a:r>
            <a:r>
              <a:rPr lang="en-US" sz="1600" b="1" smtClean="0">
                <a:solidFill>
                  <a:schemeClr val="tx2"/>
                </a:solidFill>
              </a:rPr>
              <a:t> (anode)</a:t>
            </a:r>
            <a:endParaRPr lang="ru-RU" sz="1600" b="1" baseline="-25000">
              <a:solidFill>
                <a:schemeClr val="tx2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 bwMode="auto">
          <a:xfrm rot="5400000" flipH="1" flipV="1">
            <a:off x="2357422" y="3214686"/>
            <a:ext cx="500066" cy="35719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Прямая со стрелкой 30"/>
          <p:cNvCxnSpPr/>
          <p:nvPr/>
        </p:nvCxnSpPr>
        <p:spPr bwMode="auto">
          <a:xfrm rot="16200000" flipV="1">
            <a:off x="2500298" y="2857496"/>
            <a:ext cx="1214446" cy="78581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143240" y="4558737"/>
            <a:ext cx="857256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 smtClean="0">
                <a:solidFill>
                  <a:schemeClr val="tx2"/>
                </a:solidFill>
              </a:rPr>
              <a:t>LiC</a:t>
            </a:r>
            <a:r>
              <a:rPr lang="en-US" sz="1600" b="1" baseline="-25000" err="1" smtClean="0">
                <a:solidFill>
                  <a:schemeClr val="tx2"/>
                </a:solidFill>
              </a:rPr>
              <a:t>n</a:t>
            </a:r>
            <a:r>
              <a:rPr lang="en-US" sz="1600" b="1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1600" b="1" smtClean="0">
                <a:solidFill>
                  <a:schemeClr val="tx2"/>
                </a:solidFill>
              </a:rPr>
              <a:t>(n &gt; 6)</a:t>
            </a:r>
            <a:endParaRPr lang="ru-RU" sz="1600" b="1" baseline="-25000">
              <a:solidFill>
                <a:schemeClr val="tx2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 bwMode="auto">
          <a:xfrm>
            <a:off x="3929058" y="4786322"/>
            <a:ext cx="785818" cy="71438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42844" y="5286388"/>
            <a:ext cx="3929090" cy="107721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tx2"/>
                </a:solidFill>
              </a:rPr>
              <a:t>During discharge process Li migrate from anode to cathode</a:t>
            </a:r>
            <a:r>
              <a:rPr lang="en-GB" sz="1600" b="1" dirty="0" smtClean="0">
                <a:solidFill>
                  <a:schemeClr val="tx2"/>
                </a:solidFill>
              </a:rPr>
              <a:t>. The anode 100% SOC state is LiC</a:t>
            </a:r>
            <a:r>
              <a:rPr lang="en-GB" sz="1600" b="1" baseline="-25000" dirty="0" smtClean="0">
                <a:solidFill>
                  <a:schemeClr val="tx2"/>
                </a:solidFill>
              </a:rPr>
              <a:t>6</a:t>
            </a:r>
            <a:r>
              <a:rPr lang="en-GB" sz="1600" b="1" dirty="0" smtClean="0">
                <a:solidFill>
                  <a:schemeClr val="tx2"/>
                </a:solidFill>
              </a:rPr>
              <a:t> (low transmission), while for 0% SOC state transmission is high (</a:t>
            </a:r>
            <a:r>
              <a:rPr lang="en-GB" sz="1600" b="1" dirty="0" err="1" smtClean="0">
                <a:solidFill>
                  <a:schemeClr val="tx2"/>
                </a:solidFill>
              </a:rPr>
              <a:t>LiC</a:t>
            </a:r>
            <a:r>
              <a:rPr lang="en-GB" sz="1600" b="1" baseline="-25000" dirty="0" err="1" smtClean="0">
                <a:solidFill>
                  <a:schemeClr val="tx2"/>
                </a:solidFill>
              </a:rPr>
              <a:t>n</a:t>
            </a:r>
            <a:r>
              <a:rPr lang="en-GB" sz="1600" b="1" dirty="0" smtClean="0">
                <a:solidFill>
                  <a:schemeClr val="tx2"/>
                </a:solidFill>
              </a:rPr>
              <a:t>).  </a:t>
            </a:r>
            <a:endParaRPr lang="ru-RU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72310D-7F88-446E-89B5-12BE3D130FE3}" type="slidenum">
              <a:rPr lang="ru-RU" b="1" smtClean="0"/>
              <a:pPr/>
              <a:t>38</a:t>
            </a:fld>
            <a:endParaRPr lang="ru-RU" sz="1400" b="1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12000" contrast="42000"/>
          </a:blip>
          <a:srcRect t="15232"/>
          <a:stretch>
            <a:fillRect/>
          </a:stretch>
        </p:blipFill>
        <p:spPr bwMode="auto">
          <a:xfrm>
            <a:off x="1374940" y="772119"/>
            <a:ext cx="5864059" cy="37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LNP_small.jpg"/>
          <p:cNvPicPr>
            <a:picLocks noChangeAspect="1"/>
          </p:cNvPicPr>
          <p:nvPr/>
        </p:nvPicPr>
        <p:blipFill>
          <a:blip r:embed="rId5" cstate="print"/>
          <a:srcRect r="18382"/>
          <a:stretch>
            <a:fillRect/>
          </a:stretch>
        </p:blipFill>
        <p:spPr>
          <a:xfrm>
            <a:off x="380244" y="4343400"/>
            <a:ext cx="2784614" cy="2157434"/>
          </a:xfrm>
          <a:prstGeom prst="rect">
            <a:avLst/>
          </a:prstGeom>
        </p:spPr>
      </p:pic>
      <p:pic>
        <p:nvPicPr>
          <p:cNvPr id="8" name="Рисунок 7" descr="JIN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9928" y="4279688"/>
            <a:ext cx="3099272" cy="2221145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237609" y="914400"/>
            <a:ext cx="12205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Volga </a:t>
            </a:r>
            <a:r>
              <a:rPr lang="en-US" sz="1600" b="1" dirty="0" smtClean="0">
                <a:solidFill>
                  <a:srgbClr val="0000FF"/>
                </a:solidFill>
              </a:rPr>
              <a:t>River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5715000" y="1128714"/>
            <a:ext cx="1594047" cy="85248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725022" y="1524000"/>
            <a:ext cx="14189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Dubna city</a:t>
            </a:r>
          </a:p>
          <a:p>
            <a:r>
              <a:rPr lang="en-GB" sz="1400" b="1" dirty="0" smtClean="0">
                <a:solidFill>
                  <a:srgbClr val="0000FF"/>
                </a:solidFill>
              </a:rPr>
              <a:t>(the right Bank)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H="1">
            <a:off x="6805844" y="1738314"/>
            <a:ext cx="928694" cy="50006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9810" y="1752600"/>
            <a:ext cx="12891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</a:rPr>
              <a:t>Dubna city</a:t>
            </a:r>
          </a:p>
          <a:p>
            <a:pPr algn="r"/>
            <a:r>
              <a:rPr lang="en-GB" sz="1400" b="1" dirty="0" smtClean="0">
                <a:solidFill>
                  <a:srgbClr val="0000FF"/>
                </a:solidFill>
              </a:rPr>
              <a:t>(the left Bank)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1328726" y="1957390"/>
            <a:ext cx="1947874" cy="55721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/>
          </a:p>
        </p:txBody>
      </p:sp>
      <p:sp>
        <p:nvSpPr>
          <p:cNvPr id="16" name="Прямоугольник 15"/>
          <p:cNvSpPr/>
          <p:nvPr/>
        </p:nvSpPr>
        <p:spPr>
          <a:xfrm>
            <a:off x="7298278" y="2881314"/>
            <a:ext cx="1388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Shipping lock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H="1" flipV="1">
            <a:off x="6155270" y="2667000"/>
            <a:ext cx="1143008" cy="40290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9547" y="3124200"/>
            <a:ext cx="15144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“Moscow see”,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Hydropower station &amp; Dam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flipV="1">
            <a:off x="1219200" y="3352800"/>
            <a:ext cx="2895600" cy="28099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85720" y="6429396"/>
            <a:ext cx="28575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Frank Lab of Neutron Physics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072198" y="6429396"/>
            <a:ext cx="25717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JINR Directorate building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68313" y="76200"/>
            <a:ext cx="77755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You are invited for experiments at the IBR-2 reactor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in Dubna – a nice place at the Volga River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Рисунок 7" descr="DSC01985.JPG"/>
          <p:cNvPicPr>
            <a:picLocks noChangeAspect="1"/>
          </p:cNvPicPr>
          <p:nvPr/>
        </p:nvPicPr>
        <p:blipFill>
          <a:blip r:embed="rId3" cstate="print"/>
          <a:srcRect l="25000" t="25391" r="58594" b="43111"/>
          <a:stretch>
            <a:fillRect/>
          </a:stretch>
        </p:blipFill>
        <p:spPr bwMode="auto">
          <a:xfrm>
            <a:off x="5407040" y="1428736"/>
            <a:ext cx="12271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Рисунок 10" descr="CIMG5481.JPG"/>
          <p:cNvPicPr>
            <a:picLocks noChangeAspect="1"/>
          </p:cNvPicPr>
          <p:nvPr/>
        </p:nvPicPr>
        <p:blipFill>
          <a:blip r:embed="rId4" cstate="print"/>
          <a:srcRect l="57813" t="5208" r="30469" b="73959"/>
          <a:stretch>
            <a:fillRect/>
          </a:stretch>
        </p:blipFill>
        <p:spPr bwMode="auto">
          <a:xfrm>
            <a:off x="7358082" y="1428736"/>
            <a:ext cx="11779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6200" y="4343400"/>
            <a:ext cx="502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Neutron RT studies were started at FLNP in middle of 1980</a:t>
            </a:r>
            <a:r>
              <a:rPr lang="en-US" sz="1600" b="1" baseline="30000" dirty="0" smtClean="0">
                <a:solidFill>
                  <a:schemeClr val="tx2"/>
                </a:solidFill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by diffraction group.</a:t>
            </a:r>
          </a:p>
          <a:p>
            <a:r>
              <a:rPr lang="en-US" sz="1600" b="1" u="sng" dirty="0" smtClean="0">
                <a:solidFill>
                  <a:schemeClr val="tx2"/>
                </a:solidFill>
                <a:cs typeface="Times New Roman" pitchFamily="18" charset="0"/>
              </a:rPr>
              <a:t>Left to right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: Boris </a:t>
            </a:r>
            <a:r>
              <a:rPr lang="en-US" sz="1600" b="1" dirty="0" err="1" smtClean="0">
                <a:solidFill>
                  <a:schemeClr val="tx2"/>
                </a:solidFill>
                <a:cs typeface="Times New Roman" pitchFamily="18" charset="0"/>
              </a:rPr>
              <a:t>Savenko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, Anatoly </a:t>
            </a:r>
            <a:r>
              <a:rPr lang="en-US" sz="1600" b="1" dirty="0" err="1" smtClean="0">
                <a:solidFill>
                  <a:schemeClr val="tx2"/>
                </a:solidFill>
                <a:cs typeface="Times New Roman" pitchFamily="18" charset="0"/>
              </a:rPr>
              <a:t>Beskrovnyj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chemeClr val="tx2"/>
                </a:solidFill>
                <a:cs typeface="Times New Roman" pitchFamily="18" charset="0"/>
              </a:rPr>
              <a:t>Maja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cs typeface="Times New Roman" pitchFamily="18" charset="0"/>
              </a:rPr>
              <a:t>Dlouha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(Czechia), Anatoly Balagurov, Galina </a:t>
            </a:r>
            <a:r>
              <a:rPr lang="en-US" sz="1600" b="1" dirty="0" err="1" smtClean="0">
                <a:solidFill>
                  <a:schemeClr val="tx2"/>
                </a:solidFill>
                <a:cs typeface="Times New Roman" pitchFamily="18" charset="0"/>
              </a:rPr>
              <a:t>Mironova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  </a:t>
            </a:r>
            <a:endParaRPr lang="ru-RU" sz="1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20" name="Рисунок 13" descr="Cheptiakov.jpg"/>
          <p:cNvPicPr>
            <a:picLocks noChangeAspect="1"/>
          </p:cNvPicPr>
          <p:nvPr/>
        </p:nvPicPr>
        <p:blipFill>
          <a:blip r:embed="rId5" cstate="print"/>
          <a:srcRect l="20126" t="12712" r="22668"/>
          <a:stretch>
            <a:fillRect/>
          </a:stretch>
        </p:blipFill>
        <p:spPr bwMode="auto">
          <a:xfrm>
            <a:off x="7342216" y="3929077"/>
            <a:ext cx="13731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5364178" y="5588020"/>
            <a:ext cx="14558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 dirty="0" smtClean="0">
                <a:solidFill>
                  <a:schemeClr val="tx2"/>
                </a:solidFill>
                <a:cs typeface="Times New Roman" pitchFamily="18" charset="0"/>
              </a:rPr>
              <a:t>Ivan </a:t>
            </a:r>
            <a:r>
              <a:rPr lang="en-US" sz="1600" b="1" u="sng" dirty="0" err="1" smtClean="0">
                <a:solidFill>
                  <a:schemeClr val="tx2"/>
                </a:solidFill>
                <a:cs typeface="Times New Roman" pitchFamily="18" charset="0"/>
              </a:rPr>
              <a:t>Bobrikov</a:t>
            </a:r>
            <a:endParaRPr lang="en-US" sz="1600" b="1" u="sng" dirty="0">
              <a:solidFill>
                <a:schemeClr val="tx2"/>
              </a:solidFill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FLNP</a:t>
            </a:r>
            <a:endParaRPr lang="ru-RU" sz="1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895350"/>
            <a:ext cx="885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cs typeface="Times New Roman" pitchFamily="18" charset="0"/>
              </a:rPr>
              <a:t>Many thanks to my friends in science! Joint work with them is exciting!</a:t>
            </a:r>
            <a:endParaRPr lang="ru-RU" sz="24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5276850" y="2971800"/>
            <a:ext cx="1581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 dirty="0" err="1">
                <a:solidFill>
                  <a:schemeClr val="tx2"/>
                </a:solidFill>
                <a:cs typeface="Times New Roman" pitchFamily="18" charset="0"/>
              </a:rPr>
              <a:t>Evgeny</a:t>
            </a:r>
            <a:r>
              <a:rPr lang="en-US" sz="1600" b="1" u="sng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1600" b="1" u="sng" dirty="0" err="1">
                <a:solidFill>
                  <a:schemeClr val="tx2"/>
                </a:solidFill>
                <a:cs typeface="Times New Roman" pitchFamily="18" charset="0"/>
              </a:rPr>
              <a:t>Antipov</a:t>
            </a:r>
            <a:endParaRPr lang="en-US" sz="1600" b="1" u="sng" dirty="0">
              <a:solidFill>
                <a:schemeClr val="tx2"/>
              </a:solidFill>
              <a:cs typeface="Times New Roman" pitchFamily="18" charset="0"/>
            </a:endParaRPr>
          </a:p>
          <a:p>
            <a:r>
              <a:rPr lang="en-US" sz="1400" b="1" dirty="0">
                <a:solidFill>
                  <a:schemeClr val="tx2"/>
                </a:solidFill>
                <a:cs typeface="Times New Roman" pitchFamily="18" charset="0"/>
              </a:rPr>
              <a:t>Moscow State</a:t>
            </a:r>
          </a:p>
          <a:p>
            <a:r>
              <a:rPr lang="en-US" sz="1400" b="1" dirty="0">
                <a:solidFill>
                  <a:schemeClr val="tx2"/>
                </a:solidFill>
                <a:cs typeface="Times New Roman" pitchFamily="18" charset="0"/>
              </a:rPr>
              <a:t>University</a:t>
            </a:r>
            <a:endParaRPr lang="ru-RU" sz="1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6957542" y="2971800"/>
            <a:ext cx="211025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 dirty="0" err="1">
                <a:solidFill>
                  <a:schemeClr val="tx2"/>
                </a:solidFill>
                <a:cs typeface="Times New Roman" pitchFamily="18" charset="0"/>
              </a:rPr>
              <a:t>Volodya</a:t>
            </a:r>
            <a:r>
              <a:rPr lang="en-US" sz="1600" b="1" u="sng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1600" b="1" u="sng" dirty="0" err="1">
                <a:solidFill>
                  <a:schemeClr val="tx2"/>
                </a:solidFill>
                <a:cs typeface="Times New Roman" pitchFamily="18" charset="0"/>
              </a:rPr>
              <a:t>Pomjakushin</a:t>
            </a:r>
            <a:endParaRPr lang="en-US" sz="1400" b="1" u="sng" dirty="0">
              <a:solidFill>
                <a:schemeClr val="tx2"/>
              </a:solidFill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FLNP and PSI</a:t>
            </a:r>
            <a:endParaRPr lang="ru-RU" sz="1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7162800" y="5581650"/>
            <a:ext cx="17777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 dirty="0">
                <a:solidFill>
                  <a:schemeClr val="tx2"/>
                </a:solidFill>
                <a:cs typeface="Times New Roman" pitchFamily="18" charset="0"/>
              </a:rPr>
              <a:t>Denis </a:t>
            </a:r>
            <a:r>
              <a:rPr lang="en-US" sz="1600" b="1" u="sng" dirty="0" err="1">
                <a:solidFill>
                  <a:schemeClr val="tx2"/>
                </a:solidFill>
                <a:cs typeface="Times New Roman" pitchFamily="18" charset="0"/>
              </a:rPr>
              <a:t>Sheptyakov</a:t>
            </a:r>
            <a:endParaRPr lang="en-US" sz="1600" b="1" u="sng" dirty="0">
              <a:solidFill>
                <a:schemeClr val="tx2"/>
              </a:solidFill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cs typeface="Times New Roman" pitchFamily="18" charset="0"/>
              </a:rPr>
              <a:t>FLNP and PSI</a:t>
            </a:r>
            <a:endParaRPr lang="ru-RU" sz="1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18" name="Рисунок 17" descr="Diffr-Group.JPG"/>
          <p:cNvPicPr>
            <a:picLocks noChangeAspect="1"/>
          </p:cNvPicPr>
          <p:nvPr/>
        </p:nvPicPr>
        <p:blipFill>
          <a:blip r:embed="rId6" cstate="print"/>
          <a:srcRect l="3372" t="15737" b="10074"/>
          <a:stretch>
            <a:fillRect/>
          </a:stretch>
        </p:blipFill>
        <p:spPr>
          <a:xfrm>
            <a:off x="152400" y="1447800"/>
            <a:ext cx="4881594" cy="2810998"/>
          </a:xfrm>
          <a:prstGeom prst="rect">
            <a:avLst/>
          </a:prstGeom>
        </p:spPr>
      </p:pic>
      <p:pic>
        <p:nvPicPr>
          <p:cNvPr id="19" name="Рисунок 18" descr="Simkin-Bobrikov.JPG"/>
          <p:cNvPicPr>
            <a:picLocks noChangeAspect="1"/>
          </p:cNvPicPr>
          <p:nvPr/>
        </p:nvPicPr>
        <p:blipFill>
          <a:blip r:embed="rId7" cstate="print"/>
          <a:srcRect l="13136" t="25531" r="71960" b="47358"/>
          <a:stretch>
            <a:fillRect/>
          </a:stretch>
        </p:blipFill>
        <p:spPr>
          <a:xfrm>
            <a:off x="5374094" y="3947890"/>
            <a:ext cx="1331506" cy="16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04800"/>
          </a:xfrm>
          <a:noFill/>
        </p:spPr>
        <p:txBody>
          <a:bodyPr/>
          <a:lstStyle/>
          <a:p>
            <a:fld id="{BA65271F-31C7-4D23-AA16-960477425FC3}" type="slidenum">
              <a:rPr lang="ru-RU" sz="1600" b="1" smtClean="0"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755650" y="590848"/>
            <a:ext cx="7632700" cy="461665"/>
          </a:xfrm>
          <a:prstGeom prst="rect">
            <a:avLst/>
          </a:prstGeom>
          <a:solidFill>
            <a:schemeClr val="accent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smtClean="0">
                <a:solidFill>
                  <a:schemeClr val="tx2"/>
                </a:solidFill>
              </a:rPr>
              <a:t>Research neutron sources for condensed matter studies</a:t>
            </a:r>
            <a:endParaRPr lang="ru-RU" sz="2400" b="1">
              <a:solidFill>
                <a:schemeClr val="tx2"/>
              </a:solidFill>
            </a:endParaRPr>
          </a:p>
        </p:txBody>
      </p:sp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69850" y="1398588"/>
            <a:ext cx="4144148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/>
              <a:t>I. </a:t>
            </a:r>
            <a:r>
              <a:rPr lang="en-US" sz="2400" b="1">
                <a:solidFill>
                  <a:srgbClr val="DB1D09"/>
                </a:solidFill>
              </a:rPr>
              <a:t>Continuous neutron sources</a:t>
            </a:r>
            <a:endParaRPr lang="ru-RU" sz="2400" b="1">
              <a:solidFill>
                <a:srgbClr val="DB1D09"/>
              </a:solidFill>
            </a:endParaRP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4859338" y="1420813"/>
            <a:ext cx="3611951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/>
              <a:t>II. </a:t>
            </a:r>
            <a:r>
              <a:rPr lang="en-US" sz="2400" b="1">
                <a:solidFill>
                  <a:srgbClr val="DB1D09"/>
                </a:solidFill>
              </a:rPr>
              <a:t>Pulsed neutron sources</a:t>
            </a:r>
            <a:endParaRPr lang="ru-RU" sz="2400" b="1">
              <a:solidFill>
                <a:srgbClr val="DB1D09"/>
              </a:solidFill>
            </a:endParaRPr>
          </a:p>
        </p:txBody>
      </p:sp>
      <p:sp>
        <p:nvSpPr>
          <p:cNvPr id="330759" name="Text Box 7"/>
          <p:cNvSpPr txBox="1">
            <a:spLocks noChangeArrowheads="1"/>
          </p:cNvSpPr>
          <p:nvPr/>
        </p:nvSpPr>
        <p:spPr bwMode="auto">
          <a:xfrm>
            <a:off x="4500563" y="2787650"/>
            <a:ext cx="1366080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/>
              <a:t>II-</a:t>
            </a:r>
            <a:r>
              <a:rPr lang="en-US" sz="2400" b="1" i="1"/>
              <a:t>a</a:t>
            </a:r>
            <a:r>
              <a:rPr lang="en-US" sz="2400" b="1"/>
              <a:t>. SPS</a:t>
            </a:r>
            <a:endParaRPr lang="ru-RU" sz="2400" b="1"/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1057275" y="1981200"/>
            <a:ext cx="2219325" cy="701675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>
                <a:solidFill>
                  <a:srgbClr val="0E470D"/>
                </a:solidFill>
              </a:rPr>
              <a:t>W = 10 – 100 MW </a:t>
            </a:r>
          </a:p>
          <a:p>
            <a:r>
              <a:rPr lang="en-US" sz="2000" b="1">
                <a:solidFill>
                  <a:srgbClr val="0E470D"/>
                </a:solidFill>
              </a:rPr>
              <a:t>Const in time</a:t>
            </a:r>
            <a:r>
              <a:rPr lang="en-US" sz="2000" b="1">
                <a:solidFill>
                  <a:srgbClr val="3333CC"/>
                </a:solidFill>
              </a:rPr>
              <a:t> </a:t>
            </a:r>
            <a:endParaRPr lang="ru-RU" sz="2000" b="1">
              <a:solidFill>
                <a:srgbClr val="3333CC"/>
              </a:solidFill>
            </a:endParaRPr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1042988" y="2819400"/>
            <a:ext cx="2249334" cy="3785652"/>
          </a:xfrm>
          <a:prstGeom prst="rect">
            <a:avLst/>
          </a:prstGeom>
          <a:solidFill>
            <a:srgbClr val="FFFF99">
              <a:alpha val="49019"/>
            </a:srgbClr>
          </a:solidFill>
          <a:ln w="22225">
            <a:solidFill>
              <a:srgbClr val="00CC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</a:rPr>
              <a:t>VVR</a:t>
            </a:r>
            <a:r>
              <a:rPr lang="en-US" sz="2000" b="1" dirty="0">
                <a:solidFill>
                  <a:srgbClr val="0000FF"/>
                </a:solidFill>
              </a:rPr>
              <a:t>-M, Russia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IR-8, Russia,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ILL, France</a:t>
            </a:r>
          </a:p>
          <a:p>
            <a:r>
              <a:rPr lang="en-US" sz="2000" b="1" dirty="0" err="1">
                <a:solidFill>
                  <a:srgbClr val="0000FF"/>
                </a:solidFill>
              </a:rPr>
              <a:t>LLB</a:t>
            </a:r>
            <a:r>
              <a:rPr lang="en-US" sz="2000" b="1" dirty="0">
                <a:solidFill>
                  <a:srgbClr val="0000FF"/>
                </a:solidFill>
              </a:rPr>
              <a:t>, France</a:t>
            </a:r>
          </a:p>
          <a:p>
            <a:r>
              <a:rPr lang="en-US" sz="2000" b="1" dirty="0" err="1">
                <a:solidFill>
                  <a:srgbClr val="0000FF"/>
                </a:solidFill>
              </a:rPr>
              <a:t>BENSC</a:t>
            </a:r>
            <a:r>
              <a:rPr lang="en-US" sz="2000" b="1" dirty="0">
                <a:solidFill>
                  <a:srgbClr val="0000FF"/>
                </a:solidFill>
              </a:rPr>
              <a:t>, Germany</a:t>
            </a:r>
          </a:p>
          <a:p>
            <a:r>
              <a:rPr lang="en-US" sz="2000" b="1" dirty="0" err="1">
                <a:solidFill>
                  <a:srgbClr val="0000FF"/>
                </a:solidFill>
              </a:rPr>
              <a:t>FRM</a:t>
            </a:r>
            <a:r>
              <a:rPr lang="en-US" sz="2000" b="1" dirty="0">
                <a:solidFill>
                  <a:srgbClr val="0000FF"/>
                </a:solidFill>
              </a:rPr>
              <a:t> II, Germany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BNC, Hungary</a:t>
            </a:r>
          </a:p>
          <a:p>
            <a:r>
              <a:rPr lang="en-US" sz="2000" b="1" dirty="0" err="1">
                <a:solidFill>
                  <a:srgbClr val="0000FF"/>
                </a:solidFill>
              </a:rPr>
              <a:t>NIST</a:t>
            </a:r>
            <a:r>
              <a:rPr lang="en-US" sz="2000" b="1" dirty="0">
                <a:solidFill>
                  <a:srgbClr val="0000FF"/>
                </a:solidFill>
              </a:rPr>
              <a:t>, USA</a:t>
            </a:r>
          </a:p>
          <a:p>
            <a:r>
              <a:rPr lang="en-US" sz="2000" b="1" dirty="0" err="1">
                <a:solidFill>
                  <a:srgbClr val="0000FF"/>
                </a:solidFill>
              </a:rPr>
              <a:t>ORNL</a:t>
            </a:r>
            <a:r>
              <a:rPr lang="en-US" sz="2000" b="1" dirty="0">
                <a:solidFill>
                  <a:srgbClr val="0000FF"/>
                </a:solidFill>
              </a:rPr>
              <a:t>, USA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SINQ</a:t>
            </a:r>
            <a:r>
              <a:rPr lang="en-US" sz="2000" b="1" dirty="0">
                <a:solidFill>
                  <a:srgbClr val="0000FF"/>
                </a:solidFill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</a:rPr>
              <a:t>Switzerland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--------------</a:t>
            </a:r>
          </a:p>
          <a:p>
            <a:r>
              <a:rPr lang="en-US" sz="2000" b="1" dirty="0" err="1" smtClean="0">
                <a:solidFill>
                  <a:schemeClr val="tx2"/>
                </a:solidFill>
              </a:rPr>
              <a:t>PIK</a:t>
            </a:r>
            <a:r>
              <a:rPr lang="en-US" sz="2000" b="1" dirty="0" smtClean="0">
                <a:solidFill>
                  <a:schemeClr val="tx2"/>
                </a:solidFill>
              </a:rPr>
              <a:t>, Russia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3924300" y="3489325"/>
            <a:ext cx="2225289" cy="1015663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>
                <a:solidFill>
                  <a:srgbClr val="0E470D"/>
                </a:solidFill>
              </a:rPr>
              <a:t>W = 0.01 – 1 MW </a:t>
            </a:r>
          </a:p>
          <a:p>
            <a:r>
              <a:rPr lang="en-US" sz="2000" b="1">
                <a:solidFill>
                  <a:srgbClr val="0E470D"/>
                </a:solidFill>
              </a:rPr>
              <a:t>Pulsed in time</a:t>
            </a:r>
          </a:p>
          <a:p>
            <a:r>
              <a:rPr lang="el-GR" sz="2000" b="1">
                <a:solidFill>
                  <a:srgbClr val="DB1D09"/>
                </a:solidFill>
              </a:rPr>
              <a:t>Δ</a:t>
            </a:r>
            <a:r>
              <a:rPr lang="en-US" sz="2000" b="1">
                <a:solidFill>
                  <a:srgbClr val="DB1D09"/>
                </a:solidFill>
              </a:rPr>
              <a:t>t</a:t>
            </a:r>
            <a:r>
              <a:rPr lang="en-US" sz="2000" b="1" baseline="-25000">
                <a:solidFill>
                  <a:srgbClr val="DB1D09"/>
                </a:solidFill>
              </a:rPr>
              <a:t>0</a:t>
            </a:r>
            <a:r>
              <a:rPr lang="en-US" sz="2000" b="1">
                <a:solidFill>
                  <a:srgbClr val="DB1D09"/>
                </a:solidFill>
              </a:rPr>
              <a:t> </a:t>
            </a:r>
            <a:r>
              <a:rPr lang="el-GR" sz="2000" b="1">
                <a:solidFill>
                  <a:srgbClr val="DB1D09"/>
                </a:solidFill>
              </a:rPr>
              <a:t>≈</a:t>
            </a:r>
            <a:r>
              <a:rPr lang="en-US" sz="2000" b="1">
                <a:solidFill>
                  <a:srgbClr val="DB1D09"/>
                </a:solidFill>
              </a:rPr>
              <a:t> (15 – 100) </a:t>
            </a:r>
            <a:r>
              <a:rPr lang="el-GR" sz="2000" b="1">
                <a:solidFill>
                  <a:srgbClr val="DB1D09"/>
                </a:solidFill>
              </a:rPr>
              <a:t>μ</a:t>
            </a:r>
            <a:r>
              <a:rPr lang="en-US" sz="2000" b="1">
                <a:solidFill>
                  <a:srgbClr val="DB1D09"/>
                </a:solidFill>
              </a:rPr>
              <a:t>s</a:t>
            </a:r>
            <a:r>
              <a:rPr lang="en-US" sz="2000" b="1">
                <a:solidFill>
                  <a:srgbClr val="506BC2"/>
                </a:solidFill>
              </a:rPr>
              <a:t> </a:t>
            </a:r>
            <a:endParaRPr lang="ru-RU" sz="2000" b="1">
              <a:solidFill>
                <a:srgbClr val="506BC2"/>
              </a:solidFill>
            </a:endParaRPr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7258050" y="2787650"/>
            <a:ext cx="1399742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/>
              <a:t>II-</a:t>
            </a:r>
            <a:r>
              <a:rPr lang="en-US" sz="2400" b="1" i="1"/>
              <a:t>b</a:t>
            </a:r>
            <a:r>
              <a:rPr lang="en-US" sz="2400" b="1"/>
              <a:t>. LPS</a:t>
            </a:r>
            <a:endParaRPr lang="ru-RU" sz="2400" b="1"/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6588125" y="3489325"/>
            <a:ext cx="2481770" cy="1015663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>
                <a:solidFill>
                  <a:srgbClr val="0E470D"/>
                </a:solidFill>
              </a:rPr>
              <a:t>W = 2 – 5 MW </a:t>
            </a:r>
          </a:p>
          <a:p>
            <a:r>
              <a:rPr lang="en-US" sz="2000" b="1">
                <a:solidFill>
                  <a:srgbClr val="0E470D"/>
                </a:solidFill>
              </a:rPr>
              <a:t>Pulsed in time</a:t>
            </a:r>
          </a:p>
          <a:p>
            <a:r>
              <a:rPr lang="el-GR" sz="2000" b="1">
                <a:solidFill>
                  <a:srgbClr val="DB1D09"/>
                </a:solidFill>
              </a:rPr>
              <a:t>Δ</a:t>
            </a:r>
            <a:r>
              <a:rPr lang="en-US" sz="2000" b="1">
                <a:solidFill>
                  <a:srgbClr val="DB1D09"/>
                </a:solidFill>
              </a:rPr>
              <a:t>t</a:t>
            </a:r>
            <a:r>
              <a:rPr lang="en-US" sz="2000" b="1" baseline="-25000">
                <a:solidFill>
                  <a:srgbClr val="DB1D09"/>
                </a:solidFill>
              </a:rPr>
              <a:t>0</a:t>
            </a:r>
            <a:r>
              <a:rPr lang="en-US" sz="2000" b="1">
                <a:solidFill>
                  <a:srgbClr val="DB1D09"/>
                </a:solidFill>
              </a:rPr>
              <a:t> </a:t>
            </a:r>
            <a:r>
              <a:rPr lang="el-GR" sz="2000" b="1">
                <a:solidFill>
                  <a:srgbClr val="DB1D09"/>
                </a:solidFill>
              </a:rPr>
              <a:t>≈</a:t>
            </a:r>
            <a:r>
              <a:rPr lang="en-US" sz="2000" b="1">
                <a:solidFill>
                  <a:srgbClr val="DB1D09"/>
                </a:solidFill>
              </a:rPr>
              <a:t> (300 – </a:t>
            </a:r>
            <a:r>
              <a:rPr lang="en-US" sz="2000" b="1" smtClean="0">
                <a:solidFill>
                  <a:srgbClr val="DB1D09"/>
                </a:solidFill>
              </a:rPr>
              <a:t>3000</a:t>
            </a:r>
            <a:r>
              <a:rPr lang="en-US" sz="2000" b="1">
                <a:solidFill>
                  <a:srgbClr val="DB1D09"/>
                </a:solidFill>
              </a:rPr>
              <a:t>) </a:t>
            </a:r>
            <a:r>
              <a:rPr lang="el-GR" sz="2000" b="1">
                <a:solidFill>
                  <a:srgbClr val="DB1D09"/>
                </a:solidFill>
              </a:rPr>
              <a:t>μ</a:t>
            </a:r>
            <a:r>
              <a:rPr lang="en-US" sz="2000" b="1">
                <a:solidFill>
                  <a:srgbClr val="DB1D09"/>
                </a:solidFill>
              </a:rPr>
              <a:t>s </a:t>
            </a:r>
            <a:endParaRPr lang="ru-RU" sz="2000" b="1">
              <a:solidFill>
                <a:srgbClr val="DB1D09"/>
              </a:solidFill>
            </a:endParaRP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4157663" y="4713288"/>
            <a:ext cx="1685077" cy="1323439"/>
          </a:xfrm>
          <a:prstGeom prst="rect">
            <a:avLst/>
          </a:prstGeom>
          <a:solidFill>
            <a:srgbClr val="FFFF99">
              <a:alpha val="49019"/>
            </a:srgbClr>
          </a:solidFill>
          <a:ln w="22225">
            <a:solidFill>
              <a:srgbClr val="00CC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ISIS, UK</a:t>
            </a:r>
          </a:p>
          <a:p>
            <a:r>
              <a:rPr lang="en-US" sz="2000" b="1" dirty="0" err="1" smtClean="0">
                <a:solidFill>
                  <a:srgbClr val="0000FF"/>
                </a:solidFill>
              </a:rPr>
              <a:t>LNSC</a:t>
            </a:r>
            <a:r>
              <a:rPr lang="en-US" sz="2000" b="1" dirty="0" smtClean="0">
                <a:solidFill>
                  <a:srgbClr val="0000FF"/>
                </a:solidFill>
              </a:rPr>
              <a:t>, </a:t>
            </a:r>
            <a:r>
              <a:rPr lang="en-US" sz="2000" b="1" dirty="0">
                <a:solidFill>
                  <a:srgbClr val="0000FF"/>
                </a:solidFill>
              </a:rPr>
              <a:t>USA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SNS, USA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J-SNS</a:t>
            </a:r>
            <a:r>
              <a:rPr lang="en-US" sz="2000" b="1" dirty="0">
                <a:solidFill>
                  <a:srgbClr val="0000FF"/>
                </a:solidFill>
              </a:rPr>
              <a:t>, Japan</a:t>
            </a:r>
          </a:p>
        </p:txBody>
      </p:sp>
      <p:sp>
        <p:nvSpPr>
          <p:cNvPr id="330767" name="Text Box 15"/>
          <p:cNvSpPr txBox="1">
            <a:spLocks noChangeArrowheads="1"/>
          </p:cNvSpPr>
          <p:nvPr/>
        </p:nvSpPr>
        <p:spPr bwMode="auto">
          <a:xfrm>
            <a:off x="6877050" y="4713288"/>
            <a:ext cx="1709122" cy="1631216"/>
          </a:xfrm>
          <a:prstGeom prst="rect">
            <a:avLst/>
          </a:prstGeom>
          <a:solidFill>
            <a:srgbClr val="FFFF99">
              <a:alpha val="49019"/>
            </a:srgbClr>
          </a:solidFill>
          <a:ln w="22225">
            <a:solidFill>
              <a:srgbClr val="00CC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 dirty="0" smtClean="0">
                <a:solidFill>
                  <a:srgbClr val="1903BD"/>
                </a:solidFill>
              </a:rPr>
              <a:t>IBR-2, Russia</a:t>
            </a:r>
          </a:p>
          <a:p>
            <a:r>
              <a:rPr lang="en-US" sz="2000" b="1" dirty="0" smtClean="0">
                <a:solidFill>
                  <a:srgbClr val="1903BD"/>
                </a:solidFill>
              </a:rPr>
              <a:t>----------------</a:t>
            </a:r>
            <a:endParaRPr lang="en-US" sz="2000" b="1" dirty="0">
              <a:solidFill>
                <a:srgbClr val="1903BD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ESS, Europe</a:t>
            </a:r>
          </a:p>
          <a:p>
            <a:r>
              <a:rPr lang="en-US" sz="2000" b="1" dirty="0" err="1" smtClean="0">
                <a:solidFill>
                  <a:schemeClr val="tx2"/>
                </a:solidFill>
              </a:rPr>
              <a:t>LNSC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(new)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???</a:t>
            </a:r>
          </a:p>
        </p:txBody>
      </p:sp>
      <p:sp>
        <p:nvSpPr>
          <p:cNvPr id="330768" name="Line 16"/>
          <p:cNvSpPr>
            <a:spLocks noChangeShapeType="1"/>
          </p:cNvSpPr>
          <p:nvPr/>
        </p:nvSpPr>
        <p:spPr bwMode="auto">
          <a:xfrm flipH="1">
            <a:off x="5148263" y="2049463"/>
            <a:ext cx="863600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0769" name="Line 17"/>
          <p:cNvSpPr>
            <a:spLocks noChangeShapeType="1"/>
          </p:cNvSpPr>
          <p:nvPr/>
        </p:nvSpPr>
        <p:spPr bwMode="auto">
          <a:xfrm>
            <a:off x="6877050" y="2049463"/>
            <a:ext cx="790575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14400" y="1143000"/>
            <a:ext cx="7162800" cy="42672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4738" name="Picture 2" descr="Рис2"/>
          <p:cNvPicPr>
            <a:picLocks noChangeAspect="1" noChangeArrowheads="1"/>
          </p:cNvPicPr>
          <p:nvPr/>
        </p:nvPicPr>
        <p:blipFill>
          <a:blip r:embed="rId3" cstate="print"/>
          <a:srcRect r="62433"/>
          <a:stretch>
            <a:fillRect/>
          </a:stretch>
        </p:blipFill>
        <p:spPr bwMode="auto">
          <a:xfrm>
            <a:off x="197347" y="1142984"/>
            <a:ext cx="2164853" cy="4238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2" descr="Рис2"/>
          <p:cNvPicPr>
            <a:picLocks noChangeAspect="1" noChangeArrowheads="1"/>
          </p:cNvPicPr>
          <p:nvPr/>
        </p:nvPicPr>
        <p:blipFill>
          <a:blip r:embed="rId3" cstate="print"/>
          <a:srcRect l="53719"/>
          <a:stretch>
            <a:fillRect/>
          </a:stretch>
        </p:blipFill>
        <p:spPr bwMode="auto">
          <a:xfrm>
            <a:off x="6324600" y="1142984"/>
            <a:ext cx="2667000" cy="4238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8596" y="152400"/>
            <a:ext cx="81343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Geometry of neutron diffraction experiment at steady-state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and pulse neutron sources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6200" y="5500702"/>
            <a:ext cx="2959144" cy="87357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smtClean="0">
                <a:solidFill>
                  <a:schemeClr val="tx2"/>
                </a:solidFill>
              </a:rPr>
              <a:t>Steady state neutron source.</a:t>
            </a:r>
            <a:endParaRPr lang="ru-RU" b="1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smtClean="0">
                <a:solidFill>
                  <a:schemeClr val="tx2"/>
                </a:solidFill>
              </a:rPr>
              <a:t>Scattering over 2</a:t>
            </a:r>
            <a:r>
              <a:rPr lang="el-GR" b="1" smtClean="0">
                <a:solidFill>
                  <a:schemeClr val="tx2"/>
                </a:solidFill>
                <a:latin typeface="Times New Roman"/>
                <a:cs typeface="Times New Roman"/>
              </a:rPr>
              <a:t>θ</a:t>
            </a:r>
            <a:r>
              <a:rPr lang="en-US" b="1" smtClean="0">
                <a:solidFill>
                  <a:schemeClr val="tx2"/>
                </a:solidFill>
                <a:latin typeface="Times New Roman"/>
                <a:cs typeface="Times New Roman"/>
              </a:rPr>
              <a:t> range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397976" y="5500702"/>
            <a:ext cx="2426946" cy="87357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Pulsed neutron source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Scattering at fixed 2</a:t>
            </a:r>
            <a:r>
              <a:rPr lang="el-GR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θ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289" y="1153180"/>
            <a:ext cx="15001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Beam trap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4669" y="2786058"/>
            <a:ext cx="11430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Sample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9886" y="1153180"/>
            <a:ext cx="15716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smtClean="0">
              <a:solidFill>
                <a:schemeClr val="tx2"/>
              </a:solidFill>
            </a:endParaRPr>
          </a:p>
          <a:p>
            <a:pPr algn="ctr"/>
            <a:r>
              <a:rPr lang="en-US" sz="1400" b="1" smtClean="0">
                <a:solidFill>
                  <a:schemeClr val="tx2"/>
                </a:solidFill>
              </a:rPr>
              <a:t>Beam trap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7922" y="2214554"/>
            <a:ext cx="12668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tx2"/>
                </a:solidFill>
              </a:rPr>
              <a:t>Sample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785" y="3549851"/>
            <a:ext cx="10715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>
                <a:solidFill>
                  <a:schemeClr val="tx2"/>
                </a:solidFill>
              </a:rPr>
              <a:t>Detector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5518" y="4286256"/>
            <a:ext cx="10715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tx2"/>
                </a:solidFill>
              </a:rPr>
              <a:t>Detector-1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5716" y="4286256"/>
            <a:ext cx="10715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>
                <a:solidFill>
                  <a:schemeClr val="tx2"/>
                </a:solidFill>
              </a:rPr>
              <a:t>Detector-2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975" y="4714884"/>
            <a:ext cx="18573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tx2"/>
                </a:solidFill>
              </a:rPr>
              <a:t>Neutron beam</a:t>
            </a:r>
          </a:p>
          <a:p>
            <a:pPr algn="ctr"/>
            <a:r>
              <a:rPr lang="el-GR" sz="1400" b="1" smtClean="0">
                <a:solidFill>
                  <a:schemeClr val="tx2"/>
                </a:solidFill>
                <a:latin typeface="Times New Roman"/>
                <a:cs typeface="Times New Roman"/>
              </a:rPr>
              <a:t>λ</a:t>
            </a:r>
            <a:r>
              <a:rPr lang="en-US" sz="1400" b="1" smtClean="0">
                <a:solidFill>
                  <a:schemeClr val="tx2"/>
                </a:solidFill>
                <a:latin typeface="Times New Roman"/>
                <a:cs typeface="Times New Roman"/>
              </a:rPr>
              <a:t> = Const </a:t>
            </a:r>
            <a:endParaRPr lang="ru-RU" sz="1400" b="1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4146" y="4714884"/>
            <a:ext cx="18573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tx2"/>
                </a:solidFill>
              </a:rPr>
              <a:t>Neutron beam</a:t>
            </a:r>
          </a:p>
          <a:p>
            <a:pPr algn="ctr"/>
            <a:r>
              <a:rPr lang="el-GR" sz="1400" b="1" smtClean="0">
                <a:solidFill>
                  <a:schemeClr val="tx2"/>
                </a:solidFill>
                <a:latin typeface="Times New Roman"/>
                <a:cs typeface="Times New Roman"/>
              </a:rPr>
              <a:t>λ</a:t>
            </a:r>
            <a:r>
              <a:rPr lang="en-US" sz="1400" b="1" smtClean="0">
                <a:solidFill>
                  <a:schemeClr val="tx2"/>
                </a:solidFill>
                <a:latin typeface="Times New Roman"/>
                <a:cs typeface="Times New Roman"/>
              </a:rPr>
              <a:t> ≠ Const </a:t>
            </a:r>
            <a:endParaRPr lang="ru-RU" sz="1400" b="1">
              <a:solidFill>
                <a:schemeClr val="tx2"/>
              </a:solidFill>
            </a:endParaRPr>
          </a:p>
        </p:txBody>
      </p:sp>
      <p:pic>
        <p:nvPicPr>
          <p:cNvPr id="18" name="Рисунок 17" descr="bur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1673221"/>
            <a:ext cx="3729573" cy="2593979"/>
          </a:xfrm>
          <a:prstGeom prst="rect">
            <a:avLst/>
          </a:prstGeom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590800" y="4343400"/>
            <a:ext cx="350520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tx2"/>
                </a:solidFill>
              </a:rPr>
              <a:t>All diffraction lines can be measured either with fixed </a:t>
            </a:r>
            <a:r>
              <a:rPr lang="el-GR" sz="14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λ</a:t>
            </a:r>
            <a:r>
              <a:rPr lang="en-US" sz="14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0</a:t>
            </a:r>
            <a:r>
              <a:rPr lang="en-US" sz="14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at different angles or at fixed </a:t>
            </a:r>
            <a:r>
              <a:rPr lang="el-GR" sz="14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θ</a:t>
            </a:r>
            <a:r>
              <a:rPr lang="en-US" sz="14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0</a:t>
            </a:r>
            <a:r>
              <a:rPr lang="en-US" sz="14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for different wavelengths.  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2800" y="137160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B. Buras diagram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nac-hrpt.jpg"/>
          <p:cNvPicPr>
            <a:picLocks noChangeAspect="1"/>
          </p:cNvPicPr>
          <p:nvPr/>
        </p:nvPicPr>
        <p:blipFill>
          <a:blip r:embed="rId3" cstate="print"/>
          <a:srcRect l="9231"/>
          <a:stretch>
            <a:fillRect/>
          </a:stretch>
        </p:blipFill>
        <p:spPr>
          <a:xfrm>
            <a:off x="4786314" y="1643050"/>
            <a:ext cx="4214809" cy="3112384"/>
          </a:xfrm>
          <a:prstGeom prst="rect">
            <a:avLst/>
          </a:prstGeom>
        </p:spPr>
      </p:pic>
      <p:sp>
        <p:nvSpPr>
          <p:cNvPr id="92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58200" y="6400800"/>
            <a:ext cx="609600" cy="304800"/>
          </a:xfrm>
          <a:noFill/>
        </p:spPr>
        <p:txBody>
          <a:bodyPr/>
          <a:lstStyle/>
          <a:p>
            <a:fld id="{82EF2B1F-D5D6-434A-BA06-39FC976A3E23}" type="slidenum">
              <a:rPr lang="ru-RU" b="1" smtClean="0"/>
              <a:pPr/>
              <a:t>6</a:t>
            </a:fld>
            <a:endParaRPr lang="ru-RU" sz="1400" b="1" smtClean="0"/>
          </a:p>
        </p:txBody>
      </p:sp>
      <p:sp>
        <p:nvSpPr>
          <p:cNvPr id="9221" name="Text Box 2"/>
          <p:cNvSpPr txBox="1">
            <a:spLocks noChangeArrowheads="1"/>
          </p:cNvSpPr>
          <p:nvPr/>
        </p:nvSpPr>
        <p:spPr bwMode="auto">
          <a:xfrm>
            <a:off x="428596" y="306388"/>
            <a:ext cx="82868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Diffraction patterns (</a:t>
            </a:r>
            <a:r>
              <a:rPr lang="en-US" sz="2400" b="1" dirty="0" err="1" smtClean="0">
                <a:solidFill>
                  <a:schemeClr val="tx2"/>
                </a:solidFill>
              </a:rPr>
              <a:t>NAC</a:t>
            </a:r>
            <a:r>
              <a:rPr lang="en-US" sz="2400" b="1" dirty="0" smtClean="0">
                <a:solidFill>
                  <a:schemeClr val="tx2"/>
                </a:solidFill>
              </a:rPr>
              <a:t> = Na</a:t>
            </a:r>
            <a:r>
              <a:rPr lang="ru-RU" sz="24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Al</a:t>
            </a:r>
            <a:r>
              <a:rPr lang="ru-RU" sz="24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Ca</a:t>
            </a:r>
            <a:r>
              <a:rPr lang="ru-RU" sz="24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2400" b="1" dirty="0" smtClean="0">
                <a:solidFill>
                  <a:schemeClr val="tx2"/>
                </a:solidFill>
              </a:rPr>
              <a:t>F</a:t>
            </a:r>
            <a:r>
              <a:rPr lang="ru-RU" sz="2400" b="1" baseline="-25000" dirty="0" smtClean="0">
                <a:solidFill>
                  <a:schemeClr val="tx2"/>
                </a:solidFill>
              </a:rPr>
              <a:t>14</a:t>
            </a:r>
            <a:r>
              <a:rPr lang="en-US" sz="2400" b="1" dirty="0" smtClean="0">
                <a:solidFill>
                  <a:schemeClr val="tx2"/>
                </a:solidFill>
              </a:rPr>
              <a:t>) measured at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TOF- and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el-GR" sz="2400" b="1" dirty="0" smtClean="0">
                <a:solidFill>
                  <a:schemeClr val="tx2"/>
                </a:solidFill>
              </a:rPr>
              <a:t>λ</a:t>
            </a:r>
            <a:r>
              <a:rPr lang="en-US" sz="2400" b="1" baseline="-25000" dirty="0" smtClean="0">
                <a:solidFill>
                  <a:schemeClr val="tx2"/>
                </a:solidFill>
              </a:rPr>
              <a:t>0</a:t>
            </a:r>
            <a:r>
              <a:rPr lang="en-US" sz="2400" b="1" dirty="0" smtClean="0">
                <a:solidFill>
                  <a:schemeClr val="tx2"/>
                </a:solidFill>
              </a:rPr>
              <a:t>-diffractometers. </a:t>
            </a:r>
            <a:r>
              <a:rPr lang="en-US" sz="2400" b="1" u="sng" dirty="0" smtClean="0">
                <a:solidFill>
                  <a:schemeClr val="tx2"/>
                </a:solidFill>
              </a:rPr>
              <a:t>Raw data</a:t>
            </a:r>
            <a:endParaRPr lang="ru-RU" sz="2400" b="1" u="sng" dirty="0">
              <a:solidFill>
                <a:schemeClr val="tx2"/>
              </a:solidFill>
            </a:endParaRP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4800600" y="4865688"/>
            <a:ext cx="4159087" cy="1323439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Diffraction pattern of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Na</a:t>
            </a:r>
            <a:r>
              <a:rPr lang="ru-RU" sz="1600" b="1" baseline="-25000" dirty="0">
                <a:solidFill>
                  <a:srgbClr val="0000FF"/>
                </a:solidFill>
              </a:rPr>
              <a:t>2</a:t>
            </a:r>
            <a:r>
              <a:rPr lang="en-US" sz="1600" b="1" dirty="0">
                <a:solidFill>
                  <a:srgbClr val="0000FF"/>
                </a:solidFill>
              </a:rPr>
              <a:t>Al</a:t>
            </a:r>
            <a:r>
              <a:rPr lang="ru-RU" sz="1600" b="1" baseline="-25000" dirty="0">
                <a:solidFill>
                  <a:srgbClr val="0000FF"/>
                </a:solidFill>
              </a:rPr>
              <a:t>2</a:t>
            </a:r>
            <a:r>
              <a:rPr lang="en-US" sz="1600" b="1" dirty="0">
                <a:solidFill>
                  <a:srgbClr val="0000FF"/>
                </a:solidFill>
              </a:rPr>
              <a:t>Ca</a:t>
            </a:r>
            <a:r>
              <a:rPr lang="ru-RU" sz="1600" b="1" baseline="-25000" dirty="0">
                <a:solidFill>
                  <a:srgbClr val="0000FF"/>
                </a:solidFill>
              </a:rPr>
              <a:t>3</a:t>
            </a:r>
            <a:r>
              <a:rPr lang="en-US" sz="1600" b="1" dirty="0">
                <a:solidFill>
                  <a:srgbClr val="0000FF"/>
                </a:solidFill>
              </a:rPr>
              <a:t>F</a:t>
            </a:r>
            <a:r>
              <a:rPr lang="ru-RU" sz="1600" b="1" baseline="-25000" dirty="0">
                <a:solidFill>
                  <a:srgbClr val="0000FF"/>
                </a:solidFill>
              </a:rPr>
              <a:t>14</a:t>
            </a:r>
            <a:r>
              <a:rPr lang="ru-RU" sz="1600" b="1" dirty="0">
                <a:solidFill>
                  <a:srgbClr val="0000FF"/>
                </a:solidFill>
              </a:rPr>
              <a:t>, </a:t>
            </a:r>
            <a:endParaRPr lang="en-US" sz="1600" b="1" dirty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measured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with HRPT (SINQ)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at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λ</a:t>
            </a:r>
            <a:r>
              <a:rPr lang="en-US" sz="1600" b="1" baseline="-25000" dirty="0">
                <a:solidFill>
                  <a:srgbClr val="0000FF"/>
                </a:solidFill>
              </a:rPr>
              <a:t>0</a:t>
            </a:r>
            <a:r>
              <a:rPr lang="ru-RU" sz="1600" b="1" dirty="0">
                <a:solidFill>
                  <a:srgbClr val="0000FF"/>
                </a:solidFill>
              </a:rPr>
              <a:t> = 1.886 </a:t>
            </a:r>
            <a:r>
              <a:rPr lang="ru-RU" sz="1600" b="1" dirty="0" err="1" smtClean="0">
                <a:solidFill>
                  <a:srgbClr val="0000FF"/>
                </a:solidFill>
              </a:rPr>
              <a:t>Å</a:t>
            </a:r>
            <a:endParaRPr lang="ru-RU" sz="1600" b="1" dirty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Scattering angle range: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	</a:t>
            </a:r>
            <a:r>
              <a:rPr lang="ru-RU" sz="1600" b="1" dirty="0" smtClean="0">
                <a:solidFill>
                  <a:srgbClr val="0000FF"/>
                </a:solidFill>
              </a:rPr>
              <a:t>10 – </a:t>
            </a:r>
            <a:r>
              <a:rPr lang="ru-RU" sz="1600" b="1" dirty="0">
                <a:solidFill>
                  <a:srgbClr val="0000FF"/>
                </a:solidFill>
              </a:rPr>
              <a:t>165</a:t>
            </a:r>
            <a:r>
              <a:rPr lang="ru-RU" sz="1600" b="1" dirty="0" smtClean="0">
                <a:solidFill>
                  <a:srgbClr val="0000FF"/>
                </a:solidFill>
                <a:sym typeface="Symbol" pitchFamily="18" charset="2"/>
              </a:rPr>
              <a:t></a:t>
            </a:r>
            <a:endParaRPr lang="en-US" sz="1600" b="1" dirty="0" smtClean="0">
              <a:solidFill>
                <a:srgbClr val="0000FF"/>
              </a:solidFill>
              <a:sym typeface="Symbol" pitchFamily="18" charset="2"/>
            </a:endParaRPr>
          </a:p>
          <a:p>
            <a:pPr>
              <a:lnSpc>
                <a:spcPct val="125000"/>
              </a:lnSpc>
            </a:pPr>
            <a:r>
              <a:rPr lang="en-US" sz="1600" b="1" i="1" dirty="0" err="1" smtClean="0">
                <a:solidFill>
                  <a:srgbClr val="0000FF"/>
                </a:solidFill>
              </a:rPr>
              <a:t>d</a:t>
            </a:r>
            <a:r>
              <a:rPr lang="en-US" sz="1600" b="1" baseline="-25000" dirty="0" err="1" smtClean="0">
                <a:solidFill>
                  <a:srgbClr val="0000FF"/>
                </a:solidFill>
              </a:rPr>
              <a:t>hkl</a:t>
            </a:r>
            <a:r>
              <a:rPr lang="en-US" sz="1600" b="1" dirty="0" smtClean="0">
                <a:solidFill>
                  <a:srgbClr val="0000FF"/>
                </a:solidFill>
              </a:rPr>
              <a:t>-range: 		1.0 – 10.8 </a:t>
            </a:r>
            <a:r>
              <a:rPr lang="ru-RU" sz="1600" b="1" dirty="0" err="1" smtClean="0">
                <a:solidFill>
                  <a:srgbClr val="0000FF"/>
                </a:solidFill>
              </a:rPr>
              <a:t>Å</a:t>
            </a:r>
            <a:endParaRPr lang="ru-RU" sz="1600" b="1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395288" y="4865688"/>
            <a:ext cx="4028154" cy="1323439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Diffraction pattern of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Na</a:t>
            </a:r>
            <a:r>
              <a:rPr lang="ru-RU" sz="1600" b="1" baseline="-25000" dirty="0">
                <a:solidFill>
                  <a:srgbClr val="0000FF"/>
                </a:solidFill>
              </a:rPr>
              <a:t>2</a:t>
            </a:r>
            <a:r>
              <a:rPr lang="en-US" sz="1600" b="1" dirty="0">
                <a:solidFill>
                  <a:srgbClr val="0000FF"/>
                </a:solidFill>
              </a:rPr>
              <a:t>Al</a:t>
            </a:r>
            <a:r>
              <a:rPr lang="ru-RU" sz="1600" b="1" baseline="-25000" dirty="0">
                <a:solidFill>
                  <a:srgbClr val="0000FF"/>
                </a:solidFill>
              </a:rPr>
              <a:t>2</a:t>
            </a:r>
            <a:r>
              <a:rPr lang="en-US" sz="1600" b="1" dirty="0">
                <a:solidFill>
                  <a:srgbClr val="0000FF"/>
                </a:solidFill>
              </a:rPr>
              <a:t>Ca</a:t>
            </a:r>
            <a:r>
              <a:rPr lang="ru-RU" sz="1600" b="1" baseline="-25000" dirty="0">
                <a:solidFill>
                  <a:srgbClr val="0000FF"/>
                </a:solidFill>
              </a:rPr>
              <a:t>3</a:t>
            </a:r>
            <a:r>
              <a:rPr lang="en-US" sz="1600" b="1" dirty="0">
                <a:solidFill>
                  <a:srgbClr val="0000FF"/>
                </a:solidFill>
              </a:rPr>
              <a:t>F</a:t>
            </a:r>
            <a:r>
              <a:rPr lang="ru-RU" sz="1600" b="1" baseline="-25000" dirty="0" smtClean="0">
                <a:solidFill>
                  <a:srgbClr val="0000FF"/>
                </a:solidFill>
              </a:rPr>
              <a:t>14</a:t>
            </a:r>
            <a:r>
              <a:rPr lang="ru-RU" sz="1600" b="1" dirty="0" smtClean="0">
                <a:solidFill>
                  <a:srgbClr val="0000FF"/>
                </a:solidFill>
              </a:rPr>
              <a:t>, </a:t>
            </a:r>
            <a:endParaRPr lang="en-US" sz="1600" b="1" dirty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measured with HRFD (IBR-2)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at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2</a:t>
            </a:r>
            <a:r>
              <a:rPr lang="el-GR" sz="1600" b="1" dirty="0">
                <a:solidFill>
                  <a:srgbClr val="0000FF"/>
                </a:solidFill>
              </a:rPr>
              <a:t>θ</a:t>
            </a:r>
            <a:r>
              <a:rPr lang="en-US" sz="1600" b="1" baseline="-25000" dirty="0">
                <a:solidFill>
                  <a:srgbClr val="0000FF"/>
                </a:solidFill>
              </a:rPr>
              <a:t>0 </a:t>
            </a:r>
            <a:r>
              <a:rPr lang="en-US" sz="1600" b="1" dirty="0">
                <a:solidFill>
                  <a:srgbClr val="0000FF"/>
                </a:solidFill>
              </a:rPr>
              <a:t>= 152</a:t>
            </a:r>
            <a:r>
              <a:rPr lang="el-GR" sz="1600" b="1" dirty="0" smtClean="0">
                <a:solidFill>
                  <a:srgbClr val="0000FF"/>
                </a:solidFill>
                <a:sym typeface="Symbol" pitchFamily="18" charset="2"/>
              </a:rPr>
              <a:t></a:t>
            </a:r>
            <a:endParaRPr lang="en-US" sz="1600" b="1" dirty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Wavelength range:</a:t>
            </a:r>
            <a:r>
              <a:rPr lang="ru-RU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	</a:t>
            </a:r>
            <a:r>
              <a:rPr lang="ru-RU" sz="1600" b="1" dirty="0" smtClean="0">
                <a:solidFill>
                  <a:srgbClr val="0000FF"/>
                </a:solidFill>
              </a:rPr>
              <a:t>1.2 </a:t>
            </a:r>
            <a:r>
              <a:rPr lang="ru-RU" sz="1600" b="1" dirty="0">
                <a:solidFill>
                  <a:srgbClr val="0000FF"/>
                </a:solidFill>
              </a:rPr>
              <a:t>– 7.2 </a:t>
            </a:r>
            <a:r>
              <a:rPr lang="ru-RU" sz="1600" b="1" dirty="0" err="1" smtClean="0">
                <a:solidFill>
                  <a:srgbClr val="0000FF"/>
                </a:solidFill>
              </a:rPr>
              <a:t>Å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b="1" i="1" dirty="0" err="1" smtClean="0">
                <a:solidFill>
                  <a:srgbClr val="0000FF"/>
                </a:solidFill>
              </a:rPr>
              <a:t>d</a:t>
            </a:r>
            <a:r>
              <a:rPr lang="en-US" sz="1600" b="1" baseline="-25000" dirty="0" err="1" smtClean="0">
                <a:solidFill>
                  <a:srgbClr val="0000FF"/>
                </a:solidFill>
              </a:rPr>
              <a:t>hkl</a:t>
            </a:r>
            <a:r>
              <a:rPr lang="en-US" sz="1600" b="1" dirty="0" smtClean="0">
                <a:solidFill>
                  <a:srgbClr val="0000FF"/>
                </a:solidFill>
              </a:rPr>
              <a:t>-range:	 0.7 – 3.7 </a:t>
            </a:r>
            <a:r>
              <a:rPr lang="ru-RU" sz="1600" b="1" dirty="0" err="1" smtClean="0">
                <a:solidFill>
                  <a:srgbClr val="0000FF"/>
                </a:solidFill>
              </a:rPr>
              <a:t>Å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241674" name="Rectangle 10"/>
          <p:cNvSpPr>
            <a:spLocks noChangeArrowheads="1"/>
          </p:cNvSpPr>
          <p:nvPr/>
        </p:nvSpPr>
        <p:spPr bwMode="auto">
          <a:xfrm>
            <a:off x="0" y="15335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0" y="15763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nac-6000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711640"/>
            <a:ext cx="4131612" cy="3022423"/>
          </a:xfrm>
          <a:prstGeom prst="rect">
            <a:avLst/>
          </a:prstGeom>
        </p:spPr>
      </p:pic>
      <p:pic>
        <p:nvPicPr>
          <p:cNvPr id="16" name="Рисунок 15" descr="nac-6000h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1066" y="2071679"/>
            <a:ext cx="2173744" cy="1690590"/>
          </a:xfrm>
          <a:prstGeom prst="rect">
            <a:avLst/>
          </a:prstGeom>
        </p:spPr>
      </p:pic>
      <p:sp>
        <p:nvSpPr>
          <p:cNvPr id="241670" name="Line 6"/>
          <p:cNvSpPr>
            <a:spLocks noChangeShapeType="1"/>
          </p:cNvSpPr>
          <p:nvPr/>
        </p:nvSpPr>
        <p:spPr bwMode="auto">
          <a:xfrm>
            <a:off x="4143372" y="3429000"/>
            <a:ext cx="1428760" cy="42862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2357421" y="2357430"/>
            <a:ext cx="3714777" cy="71438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828800" y="1295400"/>
            <a:ext cx="602537" cy="37125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TOF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477000" y="1305145"/>
            <a:ext cx="1018227" cy="40011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l-G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λ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Const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214313" y="228600"/>
            <a:ext cx="87868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NAC</a:t>
            </a:r>
            <a:r>
              <a:rPr lang="ru-RU" sz="2400" b="1" dirty="0" smtClean="0">
                <a:solidFill>
                  <a:schemeClr val="tx2"/>
                </a:solidFill>
              </a:rPr>
              <a:t>-</a:t>
            </a:r>
            <a:r>
              <a:rPr lang="en-US" sz="2400" b="1" dirty="0" smtClean="0">
                <a:solidFill>
                  <a:schemeClr val="tx2"/>
                </a:solidFill>
              </a:rPr>
              <a:t>standard </a:t>
            </a:r>
            <a:r>
              <a:rPr lang="en-US" sz="2400" b="1" dirty="0">
                <a:solidFill>
                  <a:schemeClr val="tx2"/>
                </a:solidFill>
              </a:rPr>
              <a:t>(Na</a:t>
            </a:r>
            <a:r>
              <a:rPr lang="ru-RU" sz="2400" b="1" baseline="-25000" dirty="0">
                <a:solidFill>
                  <a:schemeClr val="tx2"/>
                </a:solidFill>
              </a:rPr>
              <a:t>2</a:t>
            </a:r>
            <a:r>
              <a:rPr lang="en-US" sz="2400" b="1" dirty="0">
                <a:solidFill>
                  <a:schemeClr val="tx2"/>
                </a:solidFill>
              </a:rPr>
              <a:t>Al</a:t>
            </a:r>
            <a:r>
              <a:rPr lang="ru-RU" sz="2400" b="1" baseline="-25000" dirty="0">
                <a:solidFill>
                  <a:schemeClr val="tx2"/>
                </a:solidFill>
              </a:rPr>
              <a:t>2</a:t>
            </a:r>
            <a:r>
              <a:rPr lang="en-US" sz="2400" b="1" dirty="0">
                <a:solidFill>
                  <a:schemeClr val="tx2"/>
                </a:solidFill>
              </a:rPr>
              <a:t>Ca</a:t>
            </a:r>
            <a:r>
              <a:rPr lang="ru-RU" sz="2400" b="1" baseline="-25000" dirty="0">
                <a:solidFill>
                  <a:schemeClr val="tx2"/>
                </a:solidFill>
              </a:rPr>
              <a:t>3</a:t>
            </a:r>
            <a:r>
              <a:rPr lang="en-US" sz="2400" b="1" dirty="0">
                <a:solidFill>
                  <a:schemeClr val="tx2"/>
                </a:solidFill>
              </a:rPr>
              <a:t>F</a:t>
            </a:r>
            <a:r>
              <a:rPr lang="ru-RU" sz="2400" b="1" baseline="-25000" dirty="0">
                <a:solidFill>
                  <a:schemeClr val="tx2"/>
                </a:solidFill>
              </a:rPr>
              <a:t>14</a:t>
            </a:r>
            <a:r>
              <a:rPr lang="en-US" sz="2400" b="1" dirty="0">
                <a:solidFill>
                  <a:schemeClr val="tx2"/>
                </a:solidFill>
              </a:rPr>
              <a:t>) </a:t>
            </a:r>
            <a:r>
              <a:rPr lang="en-US" sz="2400" b="1" dirty="0" smtClean="0">
                <a:solidFill>
                  <a:schemeClr val="tx2"/>
                </a:solidFill>
              </a:rPr>
              <a:t>at </a:t>
            </a:r>
            <a:r>
              <a:rPr lang="en-US" sz="2400" b="1" dirty="0">
                <a:solidFill>
                  <a:schemeClr val="tx2"/>
                </a:solidFill>
              </a:rPr>
              <a:t>TOF</a:t>
            </a:r>
            <a:r>
              <a:rPr lang="ru-RU" sz="2400" b="1" dirty="0">
                <a:solidFill>
                  <a:schemeClr val="tx2"/>
                </a:solidFill>
              </a:rPr>
              <a:t>-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and </a:t>
            </a:r>
            <a:r>
              <a:rPr lang="el-GR" sz="2400" b="1" dirty="0">
                <a:solidFill>
                  <a:schemeClr val="tx2"/>
                </a:solidFill>
              </a:rPr>
              <a:t>λ</a:t>
            </a:r>
            <a:r>
              <a:rPr lang="en-US" sz="2400" b="1" baseline="-25000" dirty="0" smtClean="0">
                <a:solidFill>
                  <a:schemeClr val="tx2"/>
                </a:solidFill>
              </a:rPr>
              <a:t>0</a:t>
            </a:r>
            <a:r>
              <a:rPr lang="ru-RU" sz="2400" b="1" dirty="0" smtClean="0">
                <a:solidFill>
                  <a:schemeClr val="tx2"/>
                </a:solidFill>
              </a:rPr>
              <a:t>-</a:t>
            </a:r>
            <a:r>
              <a:rPr lang="en-US" sz="2400" b="1" dirty="0" smtClean="0">
                <a:solidFill>
                  <a:schemeClr val="tx2"/>
                </a:solidFill>
              </a:rPr>
              <a:t>diffractometers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after transformation into H-scale (H = 1/</a:t>
            </a:r>
            <a:r>
              <a:rPr lang="en-US" sz="2400" b="1" i="1" dirty="0" smtClean="0">
                <a:solidFill>
                  <a:schemeClr val="tx2"/>
                </a:solidFill>
              </a:rPr>
              <a:t>d</a:t>
            </a:r>
            <a:r>
              <a:rPr lang="en-US" sz="2400" b="1" dirty="0" smtClean="0">
                <a:solidFill>
                  <a:schemeClr val="tx2"/>
                </a:solidFill>
              </a:rPr>
              <a:t>)</a:t>
            </a:r>
            <a:endParaRPr lang="el-GR" sz="2400" b="1" dirty="0">
              <a:solidFill>
                <a:schemeClr val="tx2"/>
              </a:solidFill>
            </a:endParaRP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941888" y="4501558"/>
            <a:ext cx="3940053" cy="7515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00" b="1" smtClean="0">
                <a:solidFill>
                  <a:schemeClr val="tx2"/>
                </a:solidFill>
              </a:rPr>
              <a:t>λ</a:t>
            </a:r>
            <a:r>
              <a:rPr lang="en-US" sz="1800" b="1" baseline="-25000" smtClean="0">
                <a:solidFill>
                  <a:schemeClr val="tx2"/>
                </a:solidFill>
              </a:rPr>
              <a:t>0</a:t>
            </a:r>
            <a:r>
              <a:rPr lang="en-US" sz="1800" b="1" smtClean="0">
                <a:solidFill>
                  <a:schemeClr val="tx2"/>
                </a:solidFill>
              </a:rPr>
              <a:t>-diffractometer </a:t>
            </a:r>
            <a:r>
              <a:rPr lang="en-US" sz="1800" b="1">
                <a:solidFill>
                  <a:schemeClr val="tx2"/>
                </a:solidFill>
              </a:rPr>
              <a:t>HRPT:</a:t>
            </a:r>
            <a:r>
              <a:rPr lang="ru-RU" sz="1800" b="1">
                <a:solidFill>
                  <a:schemeClr val="tx2"/>
                </a:solidFill>
              </a:rPr>
              <a:t> </a:t>
            </a:r>
            <a:r>
              <a:rPr lang="en-US" sz="1800" b="1">
                <a:solidFill>
                  <a:schemeClr val="tx2"/>
                </a:solidFill>
              </a:rPr>
              <a:t>λ</a:t>
            </a:r>
            <a:r>
              <a:rPr lang="en-US" sz="1800" b="1" baseline="-25000">
                <a:solidFill>
                  <a:schemeClr val="tx2"/>
                </a:solidFill>
              </a:rPr>
              <a:t>0</a:t>
            </a:r>
            <a:r>
              <a:rPr lang="ru-RU" sz="1800" b="1">
                <a:solidFill>
                  <a:schemeClr val="tx2"/>
                </a:solidFill>
              </a:rPr>
              <a:t> = 1.886 </a:t>
            </a:r>
            <a:r>
              <a:rPr lang="ru-RU" sz="1800" b="1" err="1">
                <a:solidFill>
                  <a:schemeClr val="tx2"/>
                </a:solidFill>
              </a:rPr>
              <a:t>Å</a:t>
            </a:r>
            <a:r>
              <a:rPr lang="en-US" sz="1800" b="1">
                <a:solidFill>
                  <a:schemeClr val="tx2"/>
                </a:solidFill>
              </a:rPr>
              <a:t>,</a:t>
            </a:r>
            <a:endParaRPr lang="ru-RU" sz="1800" b="1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800" b="1" smtClean="0">
                <a:solidFill>
                  <a:schemeClr val="tx2"/>
                </a:solidFill>
              </a:rPr>
              <a:t>scattering angles range </a:t>
            </a:r>
            <a:r>
              <a:rPr lang="en-US" sz="1800" b="1">
                <a:solidFill>
                  <a:schemeClr val="tx2"/>
                </a:solidFill>
              </a:rPr>
              <a:t>=</a:t>
            </a:r>
            <a:r>
              <a:rPr lang="ru-RU" sz="1800" b="1">
                <a:solidFill>
                  <a:schemeClr val="tx2"/>
                </a:solidFill>
              </a:rPr>
              <a:t> 10 - 165</a:t>
            </a:r>
            <a:r>
              <a:rPr lang="ru-RU" sz="1800" b="1" smtClean="0">
                <a:solidFill>
                  <a:schemeClr val="tx2"/>
                </a:solidFill>
                <a:sym typeface="Symbol" pitchFamily="18" charset="2"/>
              </a:rPr>
              <a:t></a:t>
            </a:r>
            <a:endParaRPr lang="ru-RU" sz="1800" b="1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385763" y="4501558"/>
            <a:ext cx="4105291" cy="7523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00" b="1" smtClean="0">
                <a:solidFill>
                  <a:schemeClr val="tx2"/>
                </a:solidFill>
              </a:rPr>
              <a:t>TOF-diffractometer </a:t>
            </a:r>
            <a:r>
              <a:rPr lang="en-US" sz="1800" b="1">
                <a:solidFill>
                  <a:schemeClr val="tx2"/>
                </a:solidFill>
              </a:rPr>
              <a:t>HRFD: 2</a:t>
            </a:r>
            <a:r>
              <a:rPr lang="el-GR" sz="1800" b="1">
                <a:solidFill>
                  <a:schemeClr val="tx2"/>
                </a:solidFill>
              </a:rPr>
              <a:t>θ</a:t>
            </a:r>
            <a:r>
              <a:rPr lang="en-US" sz="1800" b="1" baseline="-25000">
                <a:solidFill>
                  <a:schemeClr val="tx2"/>
                </a:solidFill>
              </a:rPr>
              <a:t>0 </a:t>
            </a:r>
            <a:r>
              <a:rPr lang="en-US" sz="1800" b="1">
                <a:solidFill>
                  <a:schemeClr val="tx2"/>
                </a:solidFill>
              </a:rPr>
              <a:t>= 152</a:t>
            </a:r>
            <a:r>
              <a:rPr lang="el-GR" sz="1800" b="1">
                <a:solidFill>
                  <a:schemeClr val="tx2"/>
                </a:solidFill>
                <a:sym typeface="Symbol" pitchFamily="18" charset="2"/>
              </a:rPr>
              <a:t></a:t>
            </a:r>
            <a:r>
              <a:rPr lang="en-US" sz="1800" b="1">
                <a:solidFill>
                  <a:schemeClr val="tx2"/>
                </a:solidFill>
              </a:rPr>
              <a:t>, </a:t>
            </a:r>
          </a:p>
          <a:p>
            <a:pPr>
              <a:lnSpc>
                <a:spcPct val="125000"/>
              </a:lnSpc>
            </a:pPr>
            <a:r>
              <a:rPr lang="en-US" sz="1800" b="1">
                <a:solidFill>
                  <a:schemeClr val="tx2"/>
                </a:solidFill>
              </a:rPr>
              <a:t>wavelength range =</a:t>
            </a:r>
            <a:r>
              <a:rPr lang="ru-RU" sz="1800" b="1">
                <a:solidFill>
                  <a:schemeClr val="tx2"/>
                </a:solidFill>
              </a:rPr>
              <a:t> 1.2 – 7.2 </a:t>
            </a:r>
            <a:r>
              <a:rPr lang="ru-RU" sz="1800" b="1" err="1" smtClean="0">
                <a:solidFill>
                  <a:schemeClr val="tx2"/>
                </a:solidFill>
              </a:rPr>
              <a:t>Å</a:t>
            </a:r>
            <a:endParaRPr lang="ru-RU" sz="1800" b="1">
              <a:solidFill>
                <a:schemeClr val="tx2"/>
              </a:solidFill>
            </a:endParaRPr>
          </a:p>
        </p:txBody>
      </p:sp>
      <p:sp>
        <p:nvSpPr>
          <p:cNvPr id="241674" name="Rectangle 10"/>
          <p:cNvSpPr>
            <a:spLocks noChangeArrowheads="1"/>
          </p:cNvSpPr>
          <p:nvPr/>
        </p:nvSpPr>
        <p:spPr bwMode="auto">
          <a:xfrm>
            <a:off x="0" y="1256708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0" y="12995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7" name="Рисунок 16" descr="NAC-HRFD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23357"/>
            <a:ext cx="4330547" cy="3082427"/>
          </a:xfrm>
          <a:prstGeom prst="rect">
            <a:avLst/>
          </a:prstGeom>
        </p:spPr>
      </p:pic>
      <p:pic>
        <p:nvPicPr>
          <p:cNvPr id="18" name="Рисунок 17" descr="NAC-HRPT-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1591" y="1223356"/>
            <a:ext cx="4279566" cy="3071835"/>
          </a:xfrm>
          <a:prstGeom prst="rect">
            <a:avLst/>
          </a:prstGeom>
        </p:spPr>
      </p:pic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1285852" y="1723422"/>
            <a:ext cx="4357718" cy="78581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571736" y="1580546"/>
            <a:ext cx="4286280" cy="1214446"/>
          </a:xfrm>
          <a:prstGeom prst="line">
            <a:avLst/>
          </a:prstGeom>
          <a:noFill/>
          <a:ln w="15875">
            <a:solidFill>
              <a:srgbClr val="C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04800" y="5644566"/>
            <a:ext cx="8458200" cy="4409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 dirty="0" smtClean="0">
                <a:solidFill>
                  <a:srgbClr val="1903BD"/>
                </a:solidFill>
              </a:rPr>
              <a:t>λ</a:t>
            </a:r>
            <a:r>
              <a:rPr lang="en-US" sz="2000" b="1" baseline="-25000" dirty="0" smtClean="0">
                <a:solidFill>
                  <a:srgbClr val="1903BD"/>
                </a:solidFill>
              </a:rPr>
              <a:t>0</a:t>
            </a:r>
            <a:r>
              <a:rPr lang="en-US" sz="2000" b="1" dirty="0" smtClean="0">
                <a:solidFill>
                  <a:srgbClr val="1903BD"/>
                </a:solidFill>
              </a:rPr>
              <a:t>- and TOF-diffractometers are </a:t>
            </a:r>
            <a:r>
              <a:rPr lang="en-US" sz="2000" b="1" dirty="0" smtClean="0">
                <a:solidFill>
                  <a:srgbClr val="C00000"/>
                </a:solidFill>
              </a:rPr>
              <a:t>complementary</a:t>
            </a:r>
            <a:r>
              <a:rPr lang="en-US" sz="2000" b="1" dirty="0" smtClean="0">
                <a:solidFill>
                  <a:srgbClr val="1903BD"/>
                </a:solidFill>
              </a:rPr>
              <a:t> to each other!</a:t>
            </a:r>
            <a:endParaRPr lang="ru-RU" sz="2000" b="1" dirty="0">
              <a:solidFill>
                <a:srgbClr val="1903BD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214313" y="152400"/>
            <a:ext cx="87868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NAC</a:t>
            </a:r>
            <a:r>
              <a:rPr lang="ru-RU" sz="2400" b="1" dirty="0" smtClean="0">
                <a:solidFill>
                  <a:schemeClr val="tx2"/>
                </a:solidFill>
              </a:rPr>
              <a:t>-</a:t>
            </a:r>
            <a:r>
              <a:rPr lang="en-US" sz="2400" b="1" dirty="0" smtClean="0">
                <a:solidFill>
                  <a:schemeClr val="tx2"/>
                </a:solidFill>
              </a:rPr>
              <a:t>standard </a:t>
            </a:r>
            <a:r>
              <a:rPr lang="en-US" sz="2400" b="1" dirty="0">
                <a:solidFill>
                  <a:schemeClr val="tx2"/>
                </a:solidFill>
              </a:rPr>
              <a:t>(Na</a:t>
            </a:r>
            <a:r>
              <a:rPr lang="ru-RU" sz="2400" b="1" baseline="-25000" dirty="0">
                <a:solidFill>
                  <a:schemeClr val="tx2"/>
                </a:solidFill>
              </a:rPr>
              <a:t>2</a:t>
            </a:r>
            <a:r>
              <a:rPr lang="en-US" sz="2400" b="1" dirty="0">
                <a:solidFill>
                  <a:schemeClr val="tx2"/>
                </a:solidFill>
              </a:rPr>
              <a:t>Al</a:t>
            </a:r>
            <a:r>
              <a:rPr lang="ru-RU" sz="2400" b="1" baseline="-25000" dirty="0">
                <a:solidFill>
                  <a:schemeClr val="tx2"/>
                </a:solidFill>
              </a:rPr>
              <a:t>2</a:t>
            </a:r>
            <a:r>
              <a:rPr lang="en-US" sz="2400" b="1" dirty="0">
                <a:solidFill>
                  <a:schemeClr val="tx2"/>
                </a:solidFill>
              </a:rPr>
              <a:t>Ca</a:t>
            </a:r>
            <a:r>
              <a:rPr lang="ru-RU" sz="2400" b="1" baseline="-25000" dirty="0">
                <a:solidFill>
                  <a:schemeClr val="tx2"/>
                </a:solidFill>
              </a:rPr>
              <a:t>3</a:t>
            </a:r>
            <a:r>
              <a:rPr lang="en-US" sz="2400" b="1" dirty="0">
                <a:solidFill>
                  <a:schemeClr val="tx2"/>
                </a:solidFill>
              </a:rPr>
              <a:t>F</a:t>
            </a:r>
            <a:r>
              <a:rPr lang="ru-RU" sz="2400" b="1" baseline="-25000" dirty="0">
                <a:solidFill>
                  <a:schemeClr val="tx2"/>
                </a:solidFill>
              </a:rPr>
              <a:t>14</a:t>
            </a:r>
            <a:r>
              <a:rPr lang="en-US" sz="2400" b="1" dirty="0">
                <a:solidFill>
                  <a:schemeClr val="tx2"/>
                </a:solidFill>
              </a:rPr>
              <a:t>) </a:t>
            </a:r>
            <a:r>
              <a:rPr lang="en-US" sz="2400" b="1" dirty="0" smtClean="0">
                <a:solidFill>
                  <a:schemeClr val="tx2"/>
                </a:solidFill>
              </a:rPr>
              <a:t>at </a:t>
            </a:r>
            <a:r>
              <a:rPr lang="en-US" sz="2400" b="1" dirty="0">
                <a:solidFill>
                  <a:schemeClr val="tx2"/>
                </a:solidFill>
              </a:rPr>
              <a:t>TOF</a:t>
            </a:r>
            <a:r>
              <a:rPr lang="ru-RU" sz="2400" b="1" dirty="0">
                <a:solidFill>
                  <a:schemeClr val="tx2"/>
                </a:solidFill>
              </a:rPr>
              <a:t>-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and </a:t>
            </a:r>
            <a:r>
              <a:rPr lang="el-GR" sz="2400" b="1" dirty="0">
                <a:solidFill>
                  <a:schemeClr val="tx2"/>
                </a:solidFill>
              </a:rPr>
              <a:t>λ</a:t>
            </a:r>
            <a:r>
              <a:rPr lang="en-US" sz="2400" b="1" baseline="-25000" dirty="0" smtClean="0">
                <a:solidFill>
                  <a:schemeClr val="tx2"/>
                </a:solidFill>
              </a:rPr>
              <a:t>0</a:t>
            </a:r>
            <a:r>
              <a:rPr lang="ru-RU" sz="2400" b="1" dirty="0" smtClean="0">
                <a:solidFill>
                  <a:schemeClr val="tx2"/>
                </a:solidFill>
              </a:rPr>
              <a:t>-</a:t>
            </a:r>
            <a:r>
              <a:rPr lang="en-US" sz="2400" b="1" dirty="0" smtClean="0">
                <a:solidFill>
                  <a:schemeClr val="tx2"/>
                </a:solidFill>
              </a:rPr>
              <a:t>diffractometers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after transformation into H-scale (H = 1/</a:t>
            </a:r>
            <a:r>
              <a:rPr lang="en-US" sz="2400" b="1" i="1" dirty="0" smtClean="0">
                <a:solidFill>
                  <a:schemeClr val="tx2"/>
                </a:solidFill>
              </a:rPr>
              <a:t>d</a:t>
            </a:r>
            <a:r>
              <a:rPr lang="en-US" sz="2400" b="1" dirty="0" smtClean="0">
                <a:solidFill>
                  <a:schemeClr val="tx2"/>
                </a:solidFill>
              </a:rPr>
              <a:t>)</a:t>
            </a:r>
            <a:endParaRPr lang="el-GR" sz="2400" b="1" dirty="0">
              <a:solidFill>
                <a:schemeClr val="tx2"/>
              </a:solidFill>
            </a:endParaRPr>
          </a:p>
        </p:txBody>
      </p:sp>
      <p:pic>
        <p:nvPicPr>
          <p:cNvPr id="20" name="Рисунок 19" descr="resolut-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1" y="4038600"/>
            <a:ext cx="3908714" cy="269426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 descr="nac-HRFD-H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109390"/>
            <a:ext cx="3886200" cy="2766147"/>
          </a:xfrm>
          <a:prstGeom prst="rect">
            <a:avLst/>
          </a:prstGeom>
        </p:spPr>
      </p:pic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828800" y="3733800"/>
            <a:ext cx="2133600" cy="2209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0" name="Рисунок 9" descr="nac-HRPT-H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1101862"/>
            <a:ext cx="3886200" cy="2789481"/>
          </a:xfrm>
          <a:prstGeom prst="rect">
            <a:avLst/>
          </a:prstGeom>
        </p:spPr>
      </p:pic>
      <p:sp>
        <p:nvSpPr>
          <p:cNvPr id="19" name="Line 5"/>
          <p:cNvSpPr>
            <a:spLocks noChangeShapeType="1"/>
          </p:cNvSpPr>
          <p:nvPr/>
        </p:nvSpPr>
        <p:spPr bwMode="auto">
          <a:xfrm flipH="1">
            <a:off x="4191000" y="3733800"/>
            <a:ext cx="1143000" cy="914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838200" y="152400"/>
            <a:ext cx="76962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Transitional phenomena terminology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685800"/>
            <a:ext cx="8534400" cy="59400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In situ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/>
              <a:t>= in place, in the natural position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In real time</a:t>
            </a:r>
            <a:r>
              <a:rPr lang="en-US" sz="2000" dirty="0" smtClean="0">
                <a:solidFill>
                  <a:schemeClr val="tx2"/>
                </a:solidFill>
              </a:rPr>
              <a:t> = depicting event at the same rate as a process unfold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In operando</a:t>
            </a:r>
            <a:r>
              <a:rPr lang="en-US" sz="2000" dirty="0" smtClean="0">
                <a:solidFill>
                  <a:schemeClr val="tx2"/>
                </a:solidFill>
              </a:rPr>
              <a:t> = a device (battery) is studied during its operation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Reversible process</a:t>
            </a:r>
            <a:r>
              <a:rPr lang="en-US" sz="2000" dirty="0" smtClean="0">
                <a:solidFill>
                  <a:schemeClr val="tx2"/>
                </a:solidFill>
              </a:rPr>
              <a:t> can be started as many times as needed. “Fast” process in 	</a:t>
            </a:r>
            <a:r>
              <a:rPr lang="en-US" sz="2000" b="1" dirty="0" smtClean="0">
                <a:solidFill>
                  <a:schemeClr val="tx2"/>
                </a:solidFill>
              </a:rPr>
              <a:t>micro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second</a:t>
            </a:r>
            <a:r>
              <a:rPr lang="en-US" sz="2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range.</a:t>
            </a:r>
            <a:r>
              <a:rPr lang="en-US" sz="2000" dirty="0" smtClean="0">
                <a:solidFill>
                  <a:schemeClr val="tx2"/>
                </a:solidFill>
              </a:rPr>
              <a:t> Can be reproduced precisely. </a:t>
            </a:r>
          </a:p>
          <a:p>
            <a:endParaRPr lang="en-US" sz="2000" b="1" i="1" dirty="0" smtClean="0">
              <a:solidFill>
                <a:schemeClr val="tx2"/>
              </a:solidFill>
            </a:endParaRP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Irreversible process</a:t>
            </a:r>
            <a:r>
              <a:rPr lang="en-US" sz="2000" dirty="0" smtClean="0">
                <a:solidFill>
                  <a:schemeClr val="tx2"/>
                </a:solidFill>
              </a:rPr>
              <a:t> can be started only once. “Slow” process in 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second or 	minute</a:t>
            </a:r>
            <a:r>
              <a:rPr lang="en-US" sz="2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range. </a:t>
            </a:r>
            <a:r>
              <a:rPr lang="en-US" sz="2000" dirty="0" smtClean="0">
                <a:solidFill>
                  <a:schemeClr val="tx2"/>
                </a:solidFill>
              </a:rPr>
              <a:t>Cannot be reproduced precisely or at all.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Parametric experiment</a:t>
            </a:r>
            <a:r>
              <a:rPr lang="en-US" sz="2000" dirty="0" smtClean="0">
                <a:solidFill>
                  <a:schemeClr val="tx2"/>
                </a:solidFill>
              </a:rPr>
              <a:t> = a sample is under influence of continuous changes of 	any external parameter (temperature, pressure, …)</a:t>
            </a:r>
          </a:p>
          <a:p>
            <a:endParaRPr lang="en-GB" sz="2000" b="1" i="1" dirty="0" smtClean="0">
              <a:solidFill>
                <a:schemeClr val="tx2"/>
              </a:solidFill>
            </a:endParaRPr>
          </a:p>
          <a:p>
            <a:r>
              <a:rPr lang="en-GB" sz="2000" b="1" i="1" dirty="0" smtClean="0">
                <a:solidFill>
                  <a:schemeClr val="tx2"/>
                </a:solidFill>
              </a:rPr>
              <a:t>Shock</a:t>
            </a:r>
            <a:r>
              <a:rPr lang="en-GB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smtClean="0">
                <a:solidFill>
                  <a:schemeClr val="tx2"/>
                </a:solidFill>
              </a:rPr>
              <a:t>experiment</a:t>
            </a:r>
            <a:r>
              <a:rPr lang="en-US" sz="2000" dirty="0" smtClean="0">
                <a:solidFill>
                  <a:schemeClr val="tx2"/>
                </a:solidFill>
              </a:rPr>
              <a:t> = step-like influence of any external parameter 			(temperature, electric or magnetic field, …) (one-shot experiment)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GB" sz="2000" b="1" i="1" dirty="0" err="1" smtClean="0">
                <a:solidFill>
                  <a:schemeClr val="tx2"/>
                </a:solidFill>
              </a:rPr>
              <a:t>Thermodiffractometry</a:t>
            </a:r>
            <a:r>
              <a:rPr lang="en-GB" sz="2000" dirty="0" smtClean="0">
                <a:solidFill>
                  <a:schemeClr val="tx2"/>
                </a:solidFill>
              </a:rPr>
              <a:t> = t</a:t>
            </a:r>
            <a:r>
              <a:rPr lang="fr-FR" sz="2000" dirty="0" smtClean="0">
                <a:solidFill>
                  <a:schemeClr val="tx2"/>
                </a:solidFill>
              </a:rPr>
              <a:t>emperature dependent neutron or x-ray diffraction</a:t>
            </a:r>
            <a:endParaRPr lang="el-GR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43894</TotalTime>
  <Words>2453</Words>
  <Application>Microsoft Office PowerPoint</Application>
  <PresentationFormat>Экран (4:3)</PresentationFormat>
  <Paragraphs>490</Paragraphs>
  <Slides>39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Default Design</vt:lpstr>
      <vt:lpstr>Рисунок Microsoft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JINR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Bushmeleva</dc:creator>
  <cp:lastModifiedBy>RePack by Diakov</cp:lastModifiedBy>
  <cp:revision>218</cp:revision>
  <dcterms:created xsi:type="dcterms:W3CDTF">2002-10-22T13:43:44Z</dcterms:created>
  <dcterms:modified xsi:type="dcterms:W3CDTF">2016-02-17T10:02:24Z</dcterms:modified>
</cp:coreProperties>
</file>