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314" r:id="rId4"/>
    <p:sldId id="315" r:id="rId5"/>
    <p:sldId id="316" r:id="rId6"/>
    <p:sldId id="317" r:id="rId7"/>
    <p:sldId id="313" r:id="rId8"/>
    <p:sldId id="318" r:id="rId9"/>
    <p:sldId id="319" r:id="rId10"/>
    <p:sldId id="261" r:id="rId11"/>
    <p:sldId id="320" r:id="rId12"/>
    <p:sldId id="312" r:id="rId13"/>
    <p:sldId id="321" r:id="rId14"/>
    <p:sldId id="322" r:id="rId15"/>
    <p:sldId id="323" r:id="rId16"/>
    <p:sldId id="308" r:id="rId17"/>
    <p:sldId id="310" r:id="rId18"/>
    <p:sldId id="257" r:id="rId19"/>
    <p:sldId id="263" r:id="rId20"/>
    <p:sldId id="324" r:id="rId21"/>
    <p:sldId id="287" r:id="rId22"/>
    <p:sldId id="289" r:id="rId23"/>
    <p:sldId id="281" r:id="rId24"/>
    <p:sldId id="291" r:id="rId25"/>
    <p:sldId id="293" r:id="rId26"/>
    <p:sldId id="304" r:id="rId27"/>
    <p:sldId id="296" r:id="rId28"/>
    <p:sldId id="295" r:id="rId29"/>
    <p:sldId id="272" r:id="rId30"/>
    <p:sldId id="271" r:id="rId31"/>
    <p:sldId id="303" r:id="rId32"/>
    <p:sldId id="268" r:id="rId33"/>
    <p:sldId id="269" r:id="rId34"/>
    <p:sldId id="273" r:id="rId35"/>
    <p:sldId id="274" r:id="rId36"/>
    <p:sldId id="277" r:id="rId37"/>
    <p:sldId id="279" r:id="rId38"/>
    <p:sldId id="302" r:id="rId39"/>
    <p:sldId id="325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94660" autoAdjust="0"/>
  </p:normalViewPr>
  <p:slideViewPr>
    <p:cSldViewPr snapToGrid="0" snapToObjects="1">
      <p:cViewPr varScale="1">
        <p:scale>
          <a:sx n="77" d="100"/>
          <a:sy n="77" d="100"/>
        </p:scale>
        <p:origin x="33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0A1-6CFF-4EBF-AD18-7769811037F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CE0-9AD7-4A96-91F3-F62628C3E4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571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0A1-6CFF-4EBF-AD18-7769811037F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CE0-9AD7-4A96-91F3-F62628C3E4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750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0A1-6CFF-4EBF-AD18-7769811037F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CE0-9AD7-4A96-91F3-F62628C3E4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445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0A1-6CFF-4EBF-AD18-7769811037F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CE0-9AD7-4A96-91F3-F62628C3E4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98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0A1-6CFF-4EBF-AD18-7769811037F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CE0-9AD7-4A96-91F3-F62628C3E4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39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0A1-6CFF-4EBF-AD18-7769811037F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CE0-9AD7-4A96-91F3-F62628C3E4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176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0A1-6CFF-4EBF-AD18-7769811037F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CE0-9AD7-4A96-91F3-F62628C3E4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75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0A1-6CFF-4EBF-AD18-7769811037F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CE0-9AD7-4A96-91F3-F62628C3E4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833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0A1-6CFF-4EBF-AD18-7769811037F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CE0-9AD7-4A96-91F3-F62628C3E4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212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0A1-6CFF-4EBF-AD18-7769811037F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CE0-9AD7-4A96-91F3-F62628C3E4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60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40A1-6CFF-4EBF-AD18-7769811037F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CE0-9AD7-4A96-91F3-F62628C3E4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3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540A1-6CFF-4EBF-AD18-7769811037F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CBCE0-9AD7-4A96-91F3-F62628C3E4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06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4843" y="1915948"/>
            <a:ext cx="11281719" cy="4454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+mj-lt"/>
                <a:ea typeface="Yu Gothic UI Light" panose="020B0300000000000000" pitchFamily="34" charset="-128"/>
                <a:cs typeface="Times New Roman" panose="02020603050405020304" pitchFamily="18" charset="0"/>
              </a:rPr>
              <a:t>Е.Г. </a:t>
            </a:r>
            <a:r>
              <a:rPr lang="ru-RU" sz="3200" dirty="0" smtClean="0">
                <a:latin typeface="+mj-lt"/>
                <a:ea typeface="Yu Gothic UI Light" panose="020B0300000000000000" pitchFamily="34" charset="-128"/>
                <a:cs typeface="Times New Roman" panose="02020603050405020304" pitchFamily="18" charset="0"/>
              </a:rPr>
              <a:t>Яновская, Д.В</a:t>
            </a:r>
            <a:r>
              <a:rPr lang="ru-RU" sz="3200" dirty="0">
                <a:latin typeface="+mj-lt"/>
                <a:ea typeface="Yu Gothic UI Light" panose="020B0300000000000000" pitchFamily="34" charset="-128"/>
                <a:cs typeface="Times New Roman" panose="02020603050405020304" pitchFamily="18" charset="0"/>
              </a:rPr>
              <a:t>. </a:t>
            </a:r>
            <a:r>
              <a:rPr lang="ru-RU" sz="3200" dirty="0" smtClean="0">
                <a:latin typeface="+mj-lt"/>
                <a:ea typeface="Yu Gothic UI Light" panose="020B0300000000000000" pitchFamily="34" charset="-128"/>
                <a:cs typeface="Times New Roman" panose="02020603050405020304" pitchFamily="18" charset="0"/>
              </a:rPr>
              <a:t>Альбов</a:t>
            </a:r>
            <a:r>
              <a:rPr lang="en-US" sz="3600" dirty="0" smtClean="0">
                <a:latin typeface="+mj-lt"/>
                <a:ea typeface="Yu Gothic UI Light" panose="020B0300000000000000" pitchFamily="34" charset="-128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latin typeface="+mj-lt"/>
                <a:ea typeface="Yu Gothic UI Light" panose="020B0300000000000000" pitchFamily="34" charset="-128"/>
                <a:cs typeface="Times New Roman" panose="02020603050405020304" pitchFamily="18" charset="0"/>
              </a:rPr>
            </a:br>
            <a:r>
              <a:rPr lang="ru-RU" sz="2400" dirty="0" smtClean="0">
                <a:latin typeface="+mj-lt"/>
                <a:ea typeface="Yu Gothic UI Light" panose="020B0300000000000000" pitchFamily="34" charset="-128"/>
                <a:cs typeface="Times New Roman" panose="02020603050405020304" pitchFamily="18" charset="0"/>
              </a:rPr>
              <a:t>Русское </a:t>
            </a:r>
            <a:r>
              <a:rPr lang="ru-RU" sz="2400" dirty="0">
                <a:latin typeface="+mj-lt"/>
                <a:ea typeface="Yu Gothic UI Light" panose="020B0300000000000000" pitchFamily="34" charset="-128"/>
                <a:cs typeface="Times New Roman" panose="02020603050405020304" pitchFamily="18" charset="0"/>
              </a:rPr>
              <a:t>г</a:t>
            </a:r>
            <a:r>
              <a:rPr lang="ru-RU" sz="2400" dirty="0" smtClean="0">
                <a:latin typeface="+mj-lt"/>
                <a:ea typeface="Yu Gothic UI Light" panose="020B0300000000000000" pitchFamily="34" charset="-128"/>
                <a:cs typeface="Times New Roman" panose="02020603050405020304" pitchFamily="18" charset="0"/>
              </a:rPr>
              <a:t>еографическое общество,</a:t>
            </a:r>
            <a:r>
              <a:rPr lang="en-US" sz="2400" dirty="0" smtClean="0">
                <a:latin typeface="+mj-lt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400" baseline="30000" dirty="0" smtClean="0">
                <a:latin typeface="+mj-lt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+mj-lt"/>
                <a:ea typeface="Yu Gothic UI Light" panose="020B0300000000000000" pitchFamily="34" charset="-128"/>
                <a:cs typeface="Times New Roman" panose="02020603050405020304" pitchFamily="18" charset="0"/>
              </a:rPr>
              <a:t>Химический </a:t>
            </a:r>
            <a:r>
              <a:rPr lang="ru-RU" sz="2400" dirty="0">
                <a:latin typeface="+mj-lt"/>
                <a:ea typeface="Yu Gothic UI Light" panose="020B0300000000000000" pitchFamily="34" charset="-128"/>
                <a:cs typeface="Times New Roman" panose="02020603050405020304" pitchFamily="18" charset="0"/>
              </a:rPr>
              <a:t>факультет МГУ им. </a:t>
            </a:r>
            <a:r>
              <a:rPr lang="ru-RU" sz="2400" dirty="0" smtClean="0">
                <a:latin typeface="+mj-lt"/>
                <a:ea typeface="Yu Gothic UI Light" panose="020B0300000000000000" pitchFamily="34" charset="-128"/>
                <a:cs typeface="Times New Roman" panose="02020603050405020304" pitchFamily="18" charset="0"/>
              </a:rPr>
              <a:t>Ломоносова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+mj-lt"/>
              <a:ea typeface="Yu Gothic UI Light" panose="020B0300000000000000" pitchFamily="34" charset="-128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latin typeface="+mj-lt"/>
              <a:ea typeface="Yu Gothic UI Light" panose="020B0300000000000000" pitchFamily="34" charset="-128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dirty="0" smtClean="0">
                <a:latin typeface="+mj-lt"/>
                <a:ea typeface="Yu Gothic UI Light" panose="020B0300000000000000" pitchFamily="34" charset="-128"/>
                <a:cs typeface="Times New Roman" panose="02020603050405020304" pitchFamily="18" charset="0"/>
              </a:rPr>
              <a:t>ДИФРАКЦИОННЫЕ МЕТОДЫ В ИЗУЧЕНИИ БЕЛОКАМЕННОГО АРХИТЕКТУРНОГО НАСЛЕДИЯ И МЕСТ ДОБЫЧИ БЕЛОГО КАМНЯ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+mj-lt"/>
              <a:ea typeface="Yu Gothic UI Light" panose="020B03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317" y="354701"/>
            <a:ext cx="1537719" cy="15179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49" y="232591"/>
            <a:ext cx="2250612" cy="16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9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0150" y="180474"/>
            <a:ext cx="10613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+mj-lt"/>
              </a:rPr>
              <a:t>СХЕМАТИЧЕСКАЯ ГЕОЛОГИЧЕСКАЯ КАРТА РАННЕМОСКОВСКОЙ РУСИ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67" y="703694"/>
            <a:ext cx="8314593" cy="61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6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109" y="-87965"/>
            <a:ext cx="8345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+mj-lt"/>
              </a:rPr>
              <a:t>Выходы белого камня по берегам рек</a:t>
            </a:r>
            <a:endParaRPr lang="ru-RU" sz="40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6378" y="44968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290148" y="6020944"/>
            <a:ext cx="4348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Карьерная стенка известнякового карьера</a:t>
            </a:r>
          </a:p>
          <a:p>
            <a:r>
              <a:rPr lang="ru-RU" dirty="0" err="1" smtClean="0"/>
              <a:t>Полушкино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3359" y="6020943"/>
            <a:ext cx="4458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Карьерная стенка известнякового карьера. </a:t>
            </a:r>
          </a:p>
          <a:p>
            <a:r>
              <a:rPr lang="ru-RU" dirty="0" smtClean="0"/>
              <a:t>Сальково.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611" y="1100807"/>
            <a:ext cx="8219712" cy="46235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66" y="1100807"/>
            <a:ext cx="7224356" cy="462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0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4305" y="73876"/>
            <a:ext cx="5325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+mj-lt"/>
              </a:rPr>
              <a:t>Подземные каменоломни</a:t>
            </a:r>
            <a:endParaRPr lang="ru-RU" sz="36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4" y="946735"/>
            <a:ext cx="10058400" cy="4691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5190" y="6220326"/>
            <a:ext cx="5902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+mj-lt"/>
              </a:rPr>
              <a:t>Протяженность около 14 километров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8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4305" y="73876"/>
            <a:ext cx="5325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+mj-lt"/>
              </a:rPr>
              <a:t>Подземные каменоломни</a:t>
            </a:r>
            <a:endParaRPr lang="ru-RU" sz="36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5190" y="6220326"/>
            <a:ext cx="5658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+mj-lt"/>
              </a:rPr>
              <a:t>Протяженность около 21 километра</a:t>
            </a:r>
            <a:endParaRPr lang="ru-RU" sz="28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678" y="827657"/>
            <a:ext cx="6486102" cy="528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2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4305" y="73876"/>
            <a:ext cx="5325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+mj-lt"/>
              </a:rPr>
              <a:t>Подземные каменоломни</a:t>
            </a:r>
            <a:endParaRPr lang="ru-RU" sz="36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5190" y="6220326"/>
            <a:ext cx="5902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+mj-lt"/>
              </a:rPr>
              <a:t>Протяженность около 15 километров</a:t>
            </a:r>
            <a:endParaRPr lang="ru-RU" sz="2800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442" y="1643674"/>
            <a:ext cx="12723318" cy="41194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6810" y="1186474"/>
            <a:ext cx="527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j-lt"/>
              </a:rPr>
              <a:t>Юбилейная, </a:t>
            </a:r>
            <a:r>
              <a:rPr lang="ru-RU" dirty="0" err="1" smtClean="0">
                <a:latin typeface="+mj-lt"/>
              </a:rPr>
              <a:t>Мещеринская</a:t>
            </a:r>
            <a:r>
              <a:rPr lang="ru-RU" dirty="0" smtClean="0">
                <a:latin typeface="+mj-lt"/>
              </a:rPr>
              <a:t>, Геологическая, Клубная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696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4611" y="25750"/>
            <a:ext cx="11064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Рыбинские каменоломни, Московская область, д. </a:t>
            </a:r>
            <a:r>
              <a:rPr lang="ru-RU" sz="2400" dirty="0" err="1" smtClean="0">
                <a:latin typeface="+mj-lt"/>
              </a:rPr>
              <a:t>Рыбино</a:t>
            </a:r>
            <a:r>
              <a:rPr lang="ru-RU" sz="2400" dirty="0">
                <a:latin typeface="+mj-lt"/>
              </a:rPr>
              <a:t>, протяженность </a:t>
            </a:r>
            <a:r>
              <a:rPr lang="ru-RU" sz="2400" dirty="0" err="1">
                <a:latin typeface="+mj-lt"/>
              </a:rPr>
              <a:t>ок</a:t>
            </a:r>
            <a:r>
              <a:rPr lang="ru-RU" sz="2400" dirty="0">
                <a:latin typeface="+mj-lt"/>
              </a:rPr>
              <a:t>. 2 </a:t>
            </a:r>
            <a:r>
              <a:rPr lang="ru-RU" sz="2400" dirty="0" smtClean="0">
                <a:latin typeface="+mj-lt"/>
              </a:rPr>
              <a:t>км</a:t>
            </a:r>
            <a:r>
              <a:rPr lang="ru-RU" sz="2400" dirty="0">
                <a:latin typeface="+mj-lt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37" y="623953"/>
            <a:ext cx="9754127" cy="650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6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399" y="771842"/>
            <a:ext cx="9122110" cy="60861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614"/>
            <a:ext cx="4050298" cy="60813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974" y="77496"/>
            <a:ext cx="11394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latin typeface="+mj-lt"/>
              </a:rPr>
              <a:t>Каменоломния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Новленская</a:t>
            </a:r>
            <a:r>
              <a:rPr lang="ru-RU" sz="2400" dirty="0" smtClean="0">
                <a:latin typeface="+mj-lt"/>
              </a:rPr>
              <a:t>, Московская область, д. </a:t>
            </a:r>
            <a:r>
              <a:rPr lang="ru-RU" sz="2400" dirty="0" err="1" smtClean="0">
                <a:latin typeface="+mj-lt"/>
              </a:rPr>
              <a:t>Съяново</a:t>
            </a:r>
            <a:r>
              <a:rPr lang="ru-RU" sz="2400" dirty="0" smtClean="0">
                <a:latin typeface="+mj-lt"/>
              </a:rPr>
              <a:t>, протяженность </a:t>
            </a:r>
            <a:r>
              <a:rPr lang="ru-RU" sz="2400" dirty="0" err="1" smtClean="0">
                <a:latin typeface="+mj-lt"/>
              </a:rPr>
              <a:t>ок</a:t>
            </a:r>
            <a:r>
              <a:rPr lang="ru-RU" sz="2400" dirty="0" smtClean="0">
                <a:latin typeface="+mj-lt"/>
              </a:rPr>
              <a:t>. 2 км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092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685" y="1937085"/>
            <a:ext cx="6809875" cy="45399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26" y="1937085"/>
            <a:ext cx="6809874" cy="4539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0028" y="-12526"/>
            <a:ext cx="5254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+mj-lt"/>
              </a:rPr>
              <a:t>Белокаменная продукция</a:t>
            </a:r>
            <a:endParaRPr lang="ru-RU" sz="3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729" y="1039660"/>
            <a:ext cx="4399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+mj-lt"/>
              </a:rPr>
              <a:t>Заготовки надгробных плит</a:t>
            </a:r>
            <a:endParaRPr lang="ru-RU" sz="2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8371" y="1038223"/>
            <a:ext cx="3651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+mj-lt"/>
              </a:rPr>
              <a:t>Белокаменная лещадь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797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5322" y="319567"/>
            <a:ext cx="5577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600" u="sng" dirty="0" smtClean="0">
                <a:latin typeface="+mj-lt"/>
              </a:rPr>
              <a:t>Основные вопросы </a:t>
            </a:r>
            <a:r>
              <a:rPr lang="ru-RU" sz="3600" u="sng" dirty="0" smtClean="0">
                <a:latin typeface="+mj-lt"/>
              </a:rPr>
              <a:t>проекта</a:t>
            </a:r>
            <a:endParaRPr lang="ru-RU" sz="3600" u="sng" dirty="0">
              <a:latin typeface="+mj-lt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695245" y="1395451"/>
            <a:ext cx="0" cy="52392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48281" y="3731741"/>
            <a:ext cx="11862487" cy="123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9546" y="1795418"/>
            <a:ext cx="48269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j-lt"/>
              </a:rPr>
              <a:t>Датировка и определение </a:t>
            </a:r>
          </a:p>
          <a:p>
            <a:r>
              <a:rPr lang="ru-RU" sz="3200" dirty="0">
                <a:latin typeface="+mj-lt"/>
              </a:rPr>
              <a:t>э</a:t>
            </a:r>
            <a:r>
              <a:rPr lang="ru-RU" sz="3200" dirty="0" smtClean="0">
                <a:latin typeface="+mj-lt"/>
              </a:rPr>
              <a:t>тапов разработки</a:t>
            </a:r>
            <a:endParaRPr lang="ru-RU" sz="32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07209" y="1769183"/>
            <a:ext cx="57050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+mj-lt"/>
              </a:rPr>
              <a:t>Соотнесение каменоломен с построенными объектами</a:t>
            </a:r>
            <a:endParaRPr lang="ru-RU" sz="3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9546" y="4560671"/>
            <a:ext cx="4784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+mj-lt"/>
              </a:rPr>
              <a:t>История развития </a:t>
            </a:r>
            <a:r>
              <a:rPr lang="ru-RU" sz="3200" dirty="0" err="1" smtClean="0">
                <a:latin typeface="+mj-lt"/>
              </a:rPr>
              <a:t>камнедобычи</a:t>
            </a:r>
            <a:r>
              <a:rPr lang="ru-RU" sz="3200" dirty="0" smtClean="0">
                <a:latin typeface="+mj-lt"/>
              </a:rPr>
              <a:t> в регионе</a:t>
            </a:r>
            <a:endParaRPr lang="ru-RU" sz="3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07210" y="4437560"/>
            <a:ext cx="5705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+mj-lt"/>
              </a:rPr>
              <a:t>Сохранение и реставрация памятников</a:t>
            </a:r>
            <a:endParaRPr lang="ru-RU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728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2405" y="1585301"/>
            <a:ext cx="100375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latin typeface="+mj-lt"/>
              </a:rPr>
              <a:t>Наш проект включает в себя использование методов историографии, археологии, палеонтологии и кристаллографии.</a:t>
            </a:r>
            <a:endParaRPr lang="ru-RU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328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9025" y="1648734"/>
            <a:ext cx="101312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+mj-lt"/>
              </a:rPr>
              <a:t>Белый камень (известняк, доломит, известковый туф) – природный строительный материал белого, светло-желтого, сероватого оттенков. </a:t>
            </a:r>
            <a:endParaRPr lang="ru-RU" sz="4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1320" y="1604782"/>
            <a:ext cx="808586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latin typeface="+mj-lt"/>
              </a:rPr>
              <a:t>ПРИМЕНЕНИЕ </a:t>
            </a:r>
          </a:p>
          <a:p>
            <a:r>
              <a:rPr lang="ru-RU" sz="6000" dirty="0" smtClean="0">
                <a:latin typeface="+mj-lt"/>
              </a:rPr>
              <a:t>ЕСТЕСТВЕННОНАУЧНЫХ </a:t>
            </a:r>
          </a:p>
          <a:p>
            <a:r>
              <a:rPr lang="ru-RU" sz="6000" dirty="0" smtClean="0">
                <a:latin typeface="+mj-lt"/>
              </a:rPr>
              <a:t>МЕТОДОВ</a:t>
            </a:r>
            <a:endParaRPr lang="ru-RU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672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1758" y="1840832"/>
            <a:ext cx="83619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+mj-lt"/>
              </a:rPr>
              <a:t>ПАЛЕОНТОЛОГИЧЕСКИЕ МЕТОДЫ ИССЛЕДОВАНИЯ</a:t>
            </a:r>
            <a:endParaRPr lang="ru-RU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35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" y="622433"/>
            <a:ext cx="2731168" cy="65828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28" y="1161448"/>
            <a:ext cx="8683271" cy="6510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2534" y="160768"/>
            <a:ext cx="5439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+mj-lt"/>
              </a:rPr>
              <a:t>СТРАТИГРАФИЯ ПАЛЕОЗОЯ</a:t>
            </a:r>
            <a:endParaRPr lang="ru-RU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52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4200" y="631224"/>
            <a:ext cx="107014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+mj-lt"/>
              </a:rPr>
              <a:t>Фузулиниды - одноклеточные микроорганизмы, имевшие известковую </a:t>
            </a:r>
            <a:r>
              <a:rPr lang="ru-RU" sz="2800" dirty="0" smtClean="0">
                <a:latin typeface="+mj-lt"/>
              </a:rPr>
              <a:t>сложноустроенную </a:t>
            </a:r>
            <a:r>
              <a:rPr lang="ru-RU" sz="2800" dirty="0">
                <a:latin typeface="+mj-lt"/>
              </a:rPr>
              <a:t>раковину  </a:t>
            </a:r>
            <a:endParaRPr lang="ru-RU" sz="2800" dirty="0" smtClean="0">
              <a:latin typeface="+mj-lt"/>
            </a:endParaRPr>
          </a:p>
          <a:p>
            <a:r>
              <a:rPr lang="ru-RU" sz="2800" dirty="0" smtClean="0">
                <a:latin typeface="+mj-lt"/>
              </a:rPr>
              <a:t>различной </a:t>
            </a:r>
            <a:r>
              <a:rPr lang="ru-RU" sz="2800" dirty="0">
                <a:latin typeface="+mj-lt"/>
              </a:rPr>
              <a:t>формы,  </a:t>
            </a:r>
            <a:r>
              <a:rPr lang="ru-RU" sz="2800" dirty="0" smtClean="0">
                <a:latin typeface="+mj-lt"/>
              </a:rPr>
              <a:t>размером </a:t>
            </a:r>
            <a:r>
              <a:rPr lang="ru-RU" sz="2800" dirty="0">
                <a:latin typeface="+mj-lt"/>
              </a:rPr>
              <a:t>от </a:t>
            </a:r>
            <a:endParaRPr lang="ru-RU" sz="2800" dirty="0" smtClean="0">
              <a:latin typeface="+mj-lt"/>
            </a:endParaRPr>
          </a:p>
          <a:p>
            <a:r>
              <a:rPr lang="ru-RU" sz="2800" dirty="0" smtClean="0">
                <a:latin typeface="+mj-lt"/>
              </a:rPr>
              <a:t>десятков </a:t>
            </a:r>
            <a:r>
              <a:rPr lang="ru-RU" sz="2800" dirty="0">
                <a:latin typeface="+mj-lt"/>
              </a:rPr>
              <a:t>долей </a:t>
            </a:r>
            <a:r>
              <a:rPr lang="ru-RU" sz="2800" dirty="0" smtClean="0">
                <a:latin typeface="+mj-lt"/>
              </a:rPr>
              <a:t>миллиметра </a:t>
            </a:r>
            <a:r>
              <a:rPr lang="ru-RU" sz="2800" dirty="0">
                <a:latin typeface="+mj-lt"/>
              </a:rPr>
              <a:t>до </a:t>
            </a:r>
          </a:p>
          <a:p>
            <a:r>
              <a:rPr lang="ru-RU" sz="2800" dirty="0">
                <a:latin typeface="+mj-lt"/>
              </a:rPr>
              <a:t>нескольких миллиметров.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771896" y="427512"/>
            <a:ext cx="10794670" cy="56882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116" y="1948638"/>
            <a:ext cx="2829146" cy="22661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116" y="4417747"/>
            <a:ext cx="2829146" cy="21251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805" y="4417747"/>
            <a:ext cx="2836615" cy="212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4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0194" y="198388"/>
            <a:ext cx="5873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+mj-lt"/>
              </a:rPr>
              <a:t>НОВОИЕРУСАЛИМСКИЙ МОНАСТЫРЬ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46" y="721608"/>
            <a:ext cx="8584421" cy="613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8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2707" y="77873"/>
            <a:ext cx="7345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+mj-lt"/>
              </a:rPr>
              <a:t>МЕСТА ДОБЫЧИ БЕЛОГО КАМНЯ ДЛЯ СТРОИТЕЛЬСТВА </a:t>
            </a:r>
          </a:p>
          <a:p>
            <a:pPr algn="ctr"/>
            <a:r>
              <a:rPr lang="ru-RU" sz="2400" dirty="0" smtClean="0">
                <a:latin typeface="+mj-lt"/>
              </a:rPr>
              <a:t>НОВОИЕРУСАЛИМСКОГО МОНАСТЫРЯ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050" y="1108901"/>
            <a:ext cx="8314593" cy="61543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707" y="1910568"/>
            <a:ext cx="351331" cy="3111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89" y="4420641"/>
            <a:ext cx="375395" cy="33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0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1757" y="1840832"/>
            <a:ext cx="88191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+mj-lt"/>
              </a:rPr>
              <a:t>КРИСТАЛЛОГРАФИЧЕСКИЕ МЕТОДЫ </a:t>
            </a:r>
          </a:p>
          <a:p>
            <a:r>
              <a:rPr lang="ru-RU" sz="6000" dirty="0" smtClean="0">
                <a:latin typeface="+mj-lt"/>
              </a:rPr>
              <a:t>ИССЛЕДОВАНИЯ</a:t>
            </a:r>
            <a:endParaRPr lang="ru-RU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36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48870" y="1256077"/>
            <a:ext cx="9977717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6000" dirty="0" smtClean="0">
                <a:latin typeface="+mj-lt"/>
              </a:rPr>
              <a:t>Кристаллография в искусстве и культурном наследии</a:t>
            </a:r>
          </a:p>
          <a:p>
            <a:endParaRPr lang="ru-RU" sz="6000" dirty="0" smtClean="0">
              <a:latin typeface="+mj-lt"/>
            </a:endParaRPr>
          </a:p>
          <a:p>
            <a:r>
              <a:rPr lang="ru-RU" sz="6000" dirty="0" err="1" smtClean="0">
                <a:latin typeface="+mj-lt"/>
              </a:rPr>
              <a:t>Археоминералогия</a:t>
            </a:r>
            <a:endParaRPr lang="ru-RU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7529" y="487025"/>
            <a:ext cx="10927977" cy="63709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dirty="0" smtClean="0">
                <a:latin typeface="+mj-lt"/>
              </a:rPr>
              <a:t>Белый камень (известняк) </a:t>
            </a:r>
            <a:br>
              <a:rPr lang="ru-RU" sz="3600" dirty="0" smtClean="0">
                <a:latin typeface="+mj-lt"/>
              </a:rPr>
            </a:br>
            <a:r>
              <a:rPr lang="ru-RU" sz="3600" dirty="0" smtClean="0">
                <a:latin typeface="+mj-lt"/>
              </a:rPr>
              <a:t>состоит из минералов в мелкокристаллической форме</a:t>
            </a:r>
            <a:endParaRPr lang="en-US" sz="3600" dirty="0" smtClean="0">
              <a:latin typeface="+mj-lt"/>
            </a:endParaRPr>
          </a:p>
          <a:p>
            <a:pPr algn="ctr"/>
            <a:endParaRPr lang="ru-RU" sz="3600" dirty="0" smtClean="0">
              <a:latin typeface="+mj-lt"/>
            </a:endParaRPr>
          </a:p>
          <a:p>
            <a:r>
              <a:rPr lang="ru-RU" sz="3600" dirty="0" smtClean="0">
                <a:latin typeface="+mj-lt"/>
              </a:rPr>
              <a:t>Основные образующие минералы:</a:t>
            </a:r>
          </a:p>
          <a:p>
            <a:endParaRPr lang="ru-RU" sz="3600" dirty="0" smtClean="0">
              <a:latin typeface="+mj-lt"/>
            </a:endParaRPr>
          </a:p>
          <a:p>
            <a:r>
              <a:rPr lang="ru-RU" sz="3600" dirty="0" smtClean="0">
                <a:latin typeface="+mj-lt"/>
              </a:rPr>
              <a:t>Кальцит  С</a:t>
            </a:r>
            <a:r>
              <a:rPr lang="cs-CZ" sz="3600" dirty="0" smtClean="0">
                <a:latin typeface="+mj-lt"/>
              </a:rPr>
              <a:t>aC</a:t>
            </a:r>
            <a:r>
              <a:rPr lang="en-US" sz="3600" dirty="0" smtClean="0">
                <a:latin typeface="+mj-lt"/>
              </a:rPr>
              <a:t>O</a:t>
            </a:r>
            <a:r>
              <a:rPr lang="en-US" sz="3600" baseline="-25000" dirty="0" smtClean="0">
                <a:latin typeface="+mj-lt"/>
              </a:rPr>
              <a:t>3</a:t>
            </a:r>
            <a:r>
              <a:rPr lang="ru-RU" sz="3600" dirty="0" smtClean="0">
                <a:latin typeface="Calibri Light" pitchFamily="34" charset="0"/>
              </a:rPr>
              <a:t> и</a:t>
            </a:r>
            <a:r>
              <a:rPr lang="en-US" sz="3600" dirty="0" smtClean="0">
                <a:latin typeface="Calibri Light" pitchFamily="34" charset="0"/>
              </a:rPr>
              <a:t> C</a:t>
            </a:r>
            <a:r>
              <a:rPr lang="cs-CZ" sz="3600" dirty="0" smtClean="0">
                <a:latin typeface="Calibri Light" pitchFamily="34" charset="0"/>
              </a:rPr>
              <a:t>a</a:t>
            </a:r>
            <a:r>
              <a:rPr lang="en-US" sz="3600" baseline="-25000" dirty="0" smtClean="0">
                <a:latin typeface="Calibri Light" pitchFamily="34" charset="0"/>
              </a:rPr>
              <a:t>0.9</a:t>
            </a:r>
            <a:r>
              <a:rPr lang="en-US" sz="3600" dirty="0" smtClean="0">
                <a:latin typeface="Calibri Light" pitchFamily="34" charset="0"/>
              </a:rPr>
              <a:t>Mg</a:t>
            </a:r>
            <a:r>
              <a:rPr lang="en-US" sz="3600" baseline="-25000" dirty="0" smtClean="0">
                <a:latin typeface="Calibri Light" pitchFamily="34" charset="0"/>
              </a:rPr>
              <a:t>0.1</a:t>
            </a:r>
            <a:r>
              <a:rPr lang="cs-CZ" sz="3600" dirty="0" smtClean="0">
                <a:latin typeface="Calibri Light" pitchFamily="34" charset="0"/>
              </a:rPr>
              <a:t>C</a:t>
            </a:r>
            <a:r>
              <a:rPr lang="en-US" sz="3600" dirty="0" smtClean="0">
                <a:latin typeface="Calibri Light" pitchFamily="34" charset="0"/>
              </a:rPr>
              <a:t>O</a:t>
            </a:r>
            <a:r>
              <a:rPr lang="en-US" sz="3600" baseline="-25000" dirty="0" smtClean="0">
                <a:latin typeface="Calibri Light" pitchFamily="34" charset="0"/>
              </a:rPr>
              <a:t>3</a:t>
            </a:r>
          </a:p>
          <a:p>
            <a:endParaRPr lang="en-US" sz="3600" baseline="-25000" dirty="0" smtClean="0">
              <a:latin typeface="+mj-lt"/>
            </a:endParaRPr>
          </a:p>
          <a:p>
            <a:r>
              <a:rPr lang="ru-RU" sz="3600" dirty="0" smtClean="0">
                <a:latin typeface="Calibri Light" pitchFamily="34" charset="0"/>
              </a:rPr>
              <a:t>Доломит  С</a:t>
            </a:r>
            <a:r>
              <a:rPr lang="cs-CZ" sz="3600" dirty="0" smtClean="0">
                <a:latin typeface="Calibri Light" pitchFamily="34" charset="0"/>
              </a:rPr>
              <a:t>a</a:t>
            </a:r>
            <a:r>
              <a:rPr lang="en-US" sz="3600" baseline="-25000" dirty="0" smtClean="0">
                <a:latin typeface="Calibri Light" pitchFamily="34" charset="0"/>
              </a:rPr>
              <a:t>0.5</a:t>
            </a:r>
            <a:r>
              <a:rPr lang="en-US" sz="3600" dirty="0" smtClean="0">
                <a:latin typeface="Calibri Light" pitchFamily="34" charset="0"/>
              </a:rPr>
              <a:t>Mg</a:t>
            </a:r>
            <a:r>
              <a:rPr lang="en-US" sz="3600" baseline="-25000" dirty="0" smtClean="0">
                <a:latin typeface="Calibri Light" pitchFamily="34" charset="0"/>
              </a:rPr>
              <a:t>0.5</a:t>
            </a:r>
            <a:r>
              <a:rPr lang="cs-CZ" sz="3600" dirty="0" smtClean="0">
                <a:latin typeface="Calibri Light" pitchFamily="34" charset="0"/>
              </a:rPr>
              <a:t>C</a:t>
            </a:r>
            <a:r>
              <a:rPr lang="en-US" sz="3600" dirty="0" smtClean="0">
                <a:latin typeface="Calibri Light" pitchFamily="34" charset="0"/>
              </a:rPr>
              <a:t>O</a:t>
            </a:r>
            <a:r>
              <a:rPr lang="en-US" sz="3600" baseline="-25000" dirty="0" smtClean="0">
                <a:latin typeface="Calibri Light" pitchFamily="34" charset="0"/>
              </a:rPr>
              <a:t>3</a:t>
            </a:r>
            <a:r>
              <a:rPr lang="ru-RU" sz="3600" dirty="0" smtClean="0">
                <a:latin typeface="Calibri Light" pitchFamily="34" charset="0"/>
              </a:rPr>
              <a:t> и</a:t>
            </a:r>
            <a:r>
              <a:rPr lang="en-US" sz="3600" dirty="0" smtClean="0">
                <a:latin typeface="Calibri Light" pitchFamily="34" charset="0"/>
              </a:rPr>
              <a:t> C</a:t>
            </a:r>
            <a:r>
              <a:rPr lang="cs-CZ" sz="3600" dirty="0" smtClean="0">
                <a:latin typeface="Calibri Light" pitchFamily="34" charset="0"/>
              </a:rPr>
              <a:t>a</a:t>
            </a:r>
            <a:r>
              <a:rPr lang="en-US" sz="3600" baseline="-25000" dirty="0" smtClean="0">
                <a:latin typeface="Calibri Light" pitchFamily="34" charset="0"/>
              </a:rPr>
              <a:t>0.5</a:t>
            </a:r>
            <a:r>
              <a:rPr lang="en-US" sz="3600" dirty="0" smtClean="0">
                <a:latin typeface="Calibri Light" pitchFamily="34" charset="0"/>
              </a:rPr>
              <a:t>Mg</a:t>
            </a:r>
            <a:r>
              <a:rPr lang="en-US" sz="3600" baseline="-25000" dirty="0" smtClean="0">
                <a:latin typeface="Calibri Light" pitchFamily="34" charset="0"/>
              </a:rPr>
              <a:t>0.76</a:t>
            </a:r>
            <a:r>
              <a:rPr lang="en-US" sz="3600" dirty="0" smtClean="0">
                <a:latin typeface="Calibri Light" pitchFamily="34" charset="0"/>
              </a:rPr>
              <a:t>Fe</a:t>
            </a:r>
            <a:r>
              <a:rPr lang="en-US" sz="3600" baseline="-25000" dirty="0" smtClean="0">
                <a:latin typeface="Calibri Light" pitchFamily="34" charset="0"/>
              </a:rPr>
              <a:t>0.24</a:t>
            </a:r>
            <a:r>
              <a:rPr lang="en-US" sz="3600" dirty="0" smtClean="0">
                <a:latin typeface="Calibri Light" pitchFamily="34" charset="0"/>
              </a:rPr>
              <a:t>CO</a:t>
            </a:r>
            <a:r>
              <a:rPr lang="en-US" sz="3600" baseline="-25000" dirty="0" smtClean="0">
                <a:latin typeface="Calibri Light" pitchFamily="34" charset="0"/>
              </a:rPr>
              <a:t>3</a:t>
            </a:r>
            <a:endParaRPr lang="ru-RU" sz="3600" baseline="-25000" dirty="0" smtClean="0">
              <a:latin typeface="Calibri Light" pitchFamily="34" charset="0"/>
            </a:endParaRPr>
          </a:p>
          <a:p>
            <a:endParaRPr lang="ru-RU" sz="3600" baseline="-25000" dirty="0" smtClean="0">
              <a:latin typeface="+mj-lt"/>
            </a:endParaRPr>
          </a:p>
          <a:p>
            <a:r>
              <a:rPr lang="ru-RU" sz="3600" dirty="0" smtClean="0">
                <a:latin typeface="+mj-lt"/>
              </a:rPr>
              <a:t>Кварц  </a:t>
            </a:r>
            <a:r>
              <a:rPr lang="cs-CZ" sz="3600" dirty="0" smtClean="0">
                <a:latin typeface="+mj-lt"/>
              </a:rPr>
              <a:t>Si</a:t>
            </a:r>
            <a:r>
              <a:rPr lang="en-US" sz="3600" dirty="0" smtClean="0">
                <a:latin typeface="+mj-lt"/>
              </a:rPr>
              <a:t>O</a:t>
            </a:r>
            <a:r>
              <a:rPr lang="en-US" sz="3600" baseline="-25000" dirty="0" smtClean="0">
                <a:latin typeface="+mj-lt"/>
              </a:rPr>
              <a:t>2</a:t>
            </a:r>
            <a:endParaRPr lang="en-US" sz="3600" baseline="-25000" dirty="0" smtClean="0">
              <a:latin typeface="Calibri Light" pitchFamily="34" charset="0"/>
            </a:endParaRPr>
          </a:p>
          <a:p>
            <a:endParaRPr lang="en-US" sz="3600" baseline="-25000" dirty="0" smtClean="0">
              <a:latin typeface="Calibri Light" pitchFamily="34" charset="0"/>
            </a:endParaRPr>
          </a:p>
          <a:p>
            <a:endParaRPr lang="en-US" sz="3600" baseline="-25000" dirty="0" smtClean="0">
              <a:latin typeface="+mj-lt"/>
            </a:endParaRPr>
          </a:p>
          <a:p>
            <a:pPr algn="ctr"/>
            <a:endParaRPr lang="ru-RU" sz="3600" baseline="-2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777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377" y="564776"/>
            <a:ext cx="116630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+mj-lt"/>
              </a:rPr>
              <a:t>Рентгенофазовый анализ</a:t>
            </a:r>
          </a:p>
          <a:p>
            <a:pPr algn="ctr"/>
            <a:endParaRPr lang="ru-RU" sz="4800" dirty="0" smtClean="0">
              <a:latin typeface="+mj-lt"/>
            </a:endParaRPr>
          </a:p>
          <a:p>
            <a:pPr algn="ctr"/>
            <a:r>
              <a:rPr lang="ru-RU" sz="4800" dirty="0" smtClean="0">
                <a:latin typeface="+mj-lt"/>
              </a:rPr>
              <a:t>Порошковый рентгеноструктурный анализ</a:t>
            </a:r>
            <a:endParaRPr lang="ru-RU" sz="48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36" y="3159164"/>
            <a:ext cx="4329476" cy="346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9036" y="146023"/>
            <a:ext cx="10985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>
                <a:latin typeface="+mj-lt"/>
              </a:rPr>
              <a:t>Домонгольская</a:t>
            </a:r>
            <a:r>
              <a:rPr lang="ru-RU" sz="3200" dirty="0" smtClean="0">
                <a:latin typeface="+mj-lt"/>
              </a:rPr>
              <a:t> белокаменная архитектура</a:t>
            </a:r>
            <a:endParaRPr lang="ru-RU" sz="32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636"/>
            <a:ext cx="8715822" cy="58123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18532" y="4997885"/>
            <a:ext cx="31272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j-lt"/>
              </a:rPr>
              <a:t>Успенский собор</a:t>
            </a:r>
          </a:p>
          <a:p>
            <a:r>
              <a:rPr lang="ru-RU" sz="3200" dirty="0" smtClean="0">
                <a:latin typeface="+mj-lt"/>
              </a:rPr>
              <a:t>Владимир</a:t>
            </a:r>
          </a:p>
          <a:p>
            <a:r>
              <a:rPr lang="ru-RU" sz="3200" dirty="0" smtClean="0">
                <a:latin typeface="+mj-lt"/>
              </a:rPr>
              <a:t>1158 год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12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u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241" y="0"/>
            <a:ext cx="1021941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66474" y="195590"/>
            <a:ext cx="6734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+mj-lt"/>
              </a:rPr>
              <a:t>Усадьба Дубровицы и Знаменская церковь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785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0305" y="394446"/>
            <a:ext cx="1146586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+mj-lt"/>
              </a:rPr>
              <a:t>Этапы исследования:</a:t>
            </a:r>
          </a:p>
          <a:p>
            <a:r>
              <a:rPr lang="ru-RU" sz="2400" dirty="0" smtClean="0">
                <a:latin typeface="+mj-lt"/>
              </a:rPr>
              <a:t>Взятие образцов камня</a:t>
            </a:r>
          </a:p>
          <a:p>
            <a:r>
              <a:rPr lang="ru-RU" sz="2400" dirty="0" smtClean="0">
                <a:latin typeface="+mj-lt"/>
              </a:rPr>
              <a:t>Распил образцов на камнерезном станке</a:t>
            </a:r>
            <a:endParaRPr lang="en-US" sz="2400" dirty="0" smtClean="0">
              <a:latin typeface="+mj-lt"/>
            </a:endParaRPr>
          </a:p>
          <a:p>
            <a:r>
              <a:rPr lang="ru-RU" sz="2400" dirty="0" smtClean="0">
                <a:latin typeface="+mj-lt"/>
              </a:rPr>
              <a:t>Измельчение в порошок</a:t>
            </a:r>
          </a:p>
          <a:p>
            <a:r>
              <a:rPr lang="ru-RU" sz="2400" dirty="0" smtClean="0">
                <a:latin typeface="+mj-lt"/>
              </a:rPr>
              <a:t>Рентгеновский </a:t>
            </a:r>
            <a:r>
              <a:rPr lang="ru-RU" sz="2400" dirty="0" err="1" smtClean="0">
                <a:latin typeface="+mj-lt"/>
              </a:rPr>
              <a:t>дифрактометр</a:t>
            </a:r>
            <a:r>
              <a:rPr lang="ru-RU" sz="2400" dirty="0" smtClean="0">
                <a:latin typeface="+mj-lt"/>
              </a:rPr>
              <a:t> </a:t>
            </a:r>
            <a:r>
              <a:rPr lang="cs-CZ" sz="2400" dirty="0" smtClean="0">
                <a:latin typeface="+mj-lt"/>
              </a:rPr>
              <a:t>Stoe StadiVari Pilatus</a:t>
            </a:r>
            <a:endParaRPr lang="ru-RU" sz="2400" dirty="0" smtClean="0">
              <a:latin typeface="+mj-lt"/>
            </a:endParaRPr>
          </a:p>
          <a:p>
            <a:r>
              <a:rPr lang="ru-RU" sz="2400" dirty="0" smtClean="0">
                <a:latin typeface="+mj-lt"/>
              </a:rPr>
              <a:t>Фазовый анализ </a:t>
            </a:r>
            <a:r>
              <a:rPr lang="cs-CZ" sz="2400" dirty="0" smtClean="0">
                <a:latin typeface="+mj-lt"/>
              </a:rPr>
              <a:t>Crystal Impact Match</a:t>
            </a:r>
            <a:r>
              <a:rPr lang="en-US" sz="2400" dirty="0" smtClean="0">
                <a:latin typeface="+mj-lt"/>
              </a:rPr>
              <a:t>!</a:t>
            </a:r>
          </a:p>
          <a:p>
            <a:r>
              <a:rPr lang="ru-RU" sz="2400" dirty="0" err="1" smtClean="0">
                <a:latin typeface="+mj-lt"/>
              </a:rPr>
              <a:t>Полнопрофильное</a:t>
            </a:r>
            <a:r>
              <a:rPr lang="ru-RU" sz="2400" dirty="0" smtClean="0">
                <a:latin typeface="+mj-lt"/>
              </a:rPr>
              <a:t> уточнение </a:t>
            </a:r>
            <a:r>
              <a:rPr lang="en-US" sz="2400" dirty="0" err="1" smtClean="0">
                <a:latin typeface="+mj-lt"/>
              </a:rPr>
              <a:t>FullProf</a:t>
            </a:r>
            <a:endParaRPr lang="ru-RU" sz="2400" dirty="0" smtClean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305" y="3550024"/>
            <a:ext cx="3917577" cy="14773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Фон</a:t>
            </a:r>
          </a:p>
          <a:p>
            <a:r>
              <a:rPr lang="ru-RU" dirty="0" smtClean="0">
                <a:latin typeface="+mj-lt"/>
              </a:rPr>
              <a:t>Сдвиг нуля</a:t>
            </a:r>
          </a:p>
          <a:p>
            <a:r>
              <a:rPr lang="ru-RU" dirty="0" smtClean="0">
                <a:latin typeface="+mj-lt"/>
              </a:rPr>
              <a:t>Шкальный фактор</a:t>
            </a:r>
          </a:p>
          <a:p>
            <a:r>
              <a:rPr lang="ru-RU" dirty="0" smtClean="0">
                <a:latin typeface="+mj-lt"/>
              </a:rPr>
              <a:t>Параметры профиля пиков</a:t>
            </a:r>
          </a:p>
          <a:p>
            <a:r>
              <a:rPr lang="ru-RU" dirty="0" smtClean="0">
                <a:latin typeface="+mj-lt"/>
              </a:rPr>
              <a:t>Параметры элементарной ячейки</a:t>
            </a:r>
            <a:endParaRPr lang="ru-RU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7247" y="3550024"/>
            <a:ext cx="3917577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Текстура</a:t>
            </a:r>
          </a:p>
          <a:p>
            <a:r>
              <a:rPr lang="ru-RU" dirty="0" smtClean="0">
                <a:latin typeface="+mj-lt"/>
              </a:rPr>
              <a:t>Координаты атомов</a:t>
            </a:r>
          </a:p>
          <a:p>
            <a:r>
              <a:rPr lang="ru-RU" dirty="0" smtClean="0">
                <a:latin typeface="+mj-lt"/>
              </a:rPr>
              <a:t>Тепловые колебания</a:t>
            </a:r>
          </a:p>
          <a:p>
            <a:r>
              <a:rPr lang="ru-RU" dirty="0" smtClean="0">
                <a:latin typeface="+mj-lt"/>
              </a:rPr>
              <a:t>Заселённость позиций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557247" y="3550024"/>
            <a:ext cx="3917577" cy="12003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7557247" y="3550024"/>
            <a:ext cx="3917577" cy="12003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17811" y="5482371"/>
            <a:ext cx="9390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Точный качественный и количественный минеральный состав образца</a:t>
            </a:r>
            <a:endParaRPr lang="ru-RU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5424" y="286871"/>
            <a:ext cx="9786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+mj-lt"/>
              </a:rPr>
              <a:t>Рентгеновская </a:t>
            </a:r>
            <a:r>
              <a:rPr lang="ru-RU" sz="2800" dirty="0" err="1" smtClean="0">
                <a:latin typeface="+mj-lt"/>
              </a:rPr>
              <a:t>дифрактограмма</a:t>
            </a:r>
            <a:r>
              <a:rPr lang="ru-RU" sz="2800" dirty="0" smtClean="0">
                <a:latin typeface="+mj-lt"/>
              </a:rPr>
              <a:t> образца известняка из карьера</a:t>
            </a:r>
            <a:endParaRPr lang="ru-RU" sz="28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79" y="864297"/>
            <a:ext cx="9228221" cy="588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3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9569" y="357317"/>
            <a:ext cx="9804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 smtClean="0">
                <a:latin typeface="+mj-lt"/>
              </a:rPr>
              <a:t>Дифрактограммы</a:t>
            </a:r>
            <a:r>
              <a:rPr lang="ru-RU" sz="3200" dirty="0" smtClean="0">
                <a:latin typeface="+mj-lt"/>
              </a:rPr>
              <a:t> образцов белого камня из </a:t>
            </a:r>
            <a:r>
              <a:rPr lang="ru-RU" sz="3200" dirty="0" err="1" smtClean="0">
                <a:latin typeface="+mj-lt"/>
              </a:rPr>
              <a:t>Дубровиц</a:t>
            </a:r>
            <a:endParaRPr lang="ru-RU" sz="3200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13" y="735106"/>
            <a:ext cx="11151722" cy="6275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1013" y="1550894"/>
            <a:ext cx="985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Кальцит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63671" y="2248362"/>
            <a:ext cx="105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Доломит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859741" y="4378369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Кварц</a:t>
            </a:r>
            <a:endParaRPr lang="ru-RU" dirty="0"/>
          </a:p>
        </p:txBody>
      </p:sp>
      <p:cxnSp>
        <p:nvCxnSpPr>
          <p:cNvPr id="12" name="Прямая со стрелкой 11"/>
          <p:cNvCxnSpPr>
            <a:stCxn id="8" idx="0"/>
          </p:cNvCxnSpPr>
          <p:nvPr/>
        </p:nvCxnSpPr>
        <p:spPr>
          <a:xfrm flipV="1">
            <a:off x="3248630" y="3908612"/>
            <a:ext cx="41417" cy="46975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8" idx="2"/>
          </p:cNvCxnSpPr>
          <p:nvPr/>
        </p:nvCxnSpPr>
        <p:spPr>
          <a:xfrm>
            <a:off x="3248630" y="4747701"/>
            <a:ext cx="41417" cy="2725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5" idx="1"/>
          </p:cNvCxnSpPr>
          <p:nvPr/>
        </p:nvCxnSpPr>
        <p:spPr>
          <a:xfrm flipH="1" flipV="1">
            <a:off x="4096872" y="1550895"/>
            <a:ext cx="2004141" cy="18466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6" idx="1"/>
          </p:cNvCxnSpPr>
          <p:nvPr/>
        </p:nvCxnSpPr>
        <p:spPr>
          <a:xfrm flipH="1" flipV="1">
            <a:off x="4473388" y="2248362"/>
            <a:ext cx="690283" cy="184666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5" idx="2"/>
          </p:cNvCxnSpPr>
          <p:nvPr/>
        </p:nvCxnSpPr>
        <p:spPr>
          <a:xfrm>
            <a:off x="6593648" y="1920226"/>
            <a:ext cx="2084187" cy="245814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6" idx="2"/>
          </p:cNvCxnSpPr>
          <p:nvPr/>
        </p:nvCxnSpPr>
        <p:spPr>
          <a:xfrm>
            <a:off x="5692983" y="2617694"/>
            <a:ext cx="1245699" cy="1443319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27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37" y="0"/>
            <a:ext cx="98815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0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4878" y="388386"/>
            <a:ext cx="11089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 smtClean="0">
                <a:latin typeface="+mj-lt"/>
              </a:rPr>
              <a:t>Дифрактограммы</a:t>
            </a:r>
            <a:r>
              <a:rPr lang="ru-RU" sz="3600" dirty="0" smtClean="0">
                <a:latin typeface="+mj-lt"/>
              </a:rPr>
              <a:t> образцов из Рыбинских каменоломен</a:t>
            </a:r>
            <a:endParaRPr lang="ru-RU" sz="36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2" y="851647"/>
            <a:ext cx="10673792" cy="60063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61118" y="1509663"/>
            <a:ext cx="105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Доломит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061118" y="3774141"/>
            <a:ext cx="105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Доломит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060588" y="2644588"/>
            <a:ext cx="2059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Кальцит + доломит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060588" y="4921624"/>
            <a:ext cx="2059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Кальцит + доломит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50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020" y="222004"/>
            <a:ext cx="11763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+mj-lt"/>
              </a:rPr>
              <a:t>Сравнение образцов из Знаменской </a:t>
            </a:r>
            <a:r>
              <a:rPr lang="ru-RU" sz="2400" dirty="0">
                <a:latin typeface="+mj-lt"/>
              </a:rPr>
              <a:t>ц</a:t>
            </a:r>
            <a:r>
              <a:rPr lang="ru-RU" sz="2400" dirty="0" smtClean="0">
                <a:latin typeface="+mj-lt"/>
              </a:rPr>
              <a:t>еркви и Рыбинских каменоломен, а также карьеров около деревень </a:t>
            </a:r>
            <a:r>
              <a:rPr lang="ru-RU" sz="2400" dirty="0" err="1" smtClean="0">
                <a:latin typeface="+mj-lt"/>
              </a:rPr>
              <a:t>Лемешово</a:t>
            </a:r>
            <a:r>
              <a:rPr lang="ru-RU" sz="2400" dirty="0" smtClean="0">
                <a:latin typeface="+mj-lt"/>
              </a:rPr>
              <a:t> и Сальково</a:t>
            </a:r>
            <a:endParaRPr lang="ru-RU" sz="24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020" y="1821902"/>
            <a:ext cx="215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Усадьба Дубровицы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1020" y="2496708"/>
            <a:ext cx="1553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Рыбинские</a:t>
            </a:r>
          </a:p>
          <a:p>
            <a:r>
              <a:rPr lang="ru-RU" dirty="0" smtClean="0"/>
              <a:t>каменоломни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1020" y="4235552"/>
            <a:ext cx="2142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Карьеры </a:t>
            </a:r>
            <a:r>
              <a:rPr lang="ru-RU" dirty="0" err="1" smtClean="0"/>
              <a:t>Лемешово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6012" y="5289640"/>
            <a:ext cx="2142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Карьеры </a:t>
            </a:r>
            <a:r>
              <a:rPr lang="ru-RU" dirty="0" err="1" smtClean="0"/>
              <a:t>Лемешово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2" y="1053001"/>
            <a:ext cx="10487028" cy="56600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87525" y="1714038"/>
            <a:ext cx="3926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Кальцит 50%, доломит  48%, кварц 2%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008638" y="2496708"/>
            <a:ext cx="2905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Кальцит 51%, доломит  49%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329495" y="3388659"/>
            <a:ext cx="2584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Доломит  96%, кварц 2%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853083" y="4235552"/>
            <a:ext cx="4061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Доломит  87%, кальцит 10 %, кварц 3%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9178556" y="5104974"/>
            <a:ext cx="273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Кальцит 91%, доломит 9%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46012" y="3434825"/>
            <a:ext cx="1553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Рыбинские</a:t>
            </a:r>
          </a:p>
          <a:p>
            <a:r>
              <a:rPr lang="ru-RU" dirty="0" smtClean="0"/>
              <a:t>каменоломни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44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137" y="565484"/>
            <a:ext cx="11228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+mj-lt"/>
              </a:rPr>
              <a:t>Сравнение образцов из здания Знаменской церкви, с образцами из Рыбинской каменоломни, </a:t>
            </a:r>
            <a:r>
              <a:rPr lang="ru-RU" sz="2400" dirty="0" err="1" smtClean="0">
                <a:latin typeface="+mj-lt"/>
              </a:rPr>
              <a:t>Сальковского</a:t>
            </a:r>
            <a:r>
              <a:rPr lang="ru-RU" sz="2400" dirty="0" smtClean="0">
                <a:latin typeface="+mj-lt"/>
              </a:rPr>
              <a:t> и </a:t>
            </a:r>
            <a:r>
              <a:rPr lang="ru-RU" sz="2400" dirty="0" err="1" smtClean="0">
                <a:latin typeface="+mj-lt"/>
              </a:rPr>
              <a:t>Лемешовского</a:t>
            </a:r>
            <a:r>
              <a:rPr lang="ru-RU" sz="2400" dirty="0" smtClean="0">
                <a:latin typeface="+mj-lt"/>
              </a:rPr>
              <a:t> карьеров</a:t>
            </a:r>
            <a:endParaRPr lang="ru-RU" sz="2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925" y="1768642"/>
            <a:ext cx="215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Усадьба Дубровицы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4925" y="2510135"/>
            <a:ext cx="201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Карьеры Сальково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4925" y="3251628"/>
            <a:ext cx="1553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Рыбинские </a:t>
            </a:r>
          </a:p>
          <a:p>
            <a:r>
              <a:rPr lang="ru-RU" dirty="0" smtClean="0"/>
              <a:t>каменоломни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4925" y="4684067"/>
            <a:ext cx="2142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Карьеры </a:t>
            </a:r>
            <a:r>
              <a:rPr lang="ru-RU" dirty="0" err="1" smtClean="0"/>
              <a:t>Лемешово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97" y="1197940"/>
            <a:ext cx="10058400" cy="56600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4925" y="3897959"/>
            <a:ext cx="1553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Рыбинские</a:t>
            </a:r>
          </a:p>
          <a:p>
            <a:r>
              <a:rPr lang="ru-RU" dirty="0" smtClean="0"/>
              <a:t>каменоломни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4925" y="5436205"/>
            <a:ext cx="2142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Карьеры </a:t>
            </a:r>
            <a:r>
              <a:rPr lang="ru-RU" dirty="0" err="1" smtClean="0"/>
              <a:t>Лемешово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730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4447" y="251012"/>
            <a:ext cx="1163618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+mj-lt"/>
              </a:rPr>
              <a:t>Выводы:</a:t>
            </a:r>
          </a:p>
          <a:p>
            <a:pPr algn="ctr"/>
            <a:endParaRPr lang="ru-RU" sz="3600" dirty="0" smtClean="0">
              <a:latin typeface="+mj-lt"/>
            </a:endParaRPr>
          </a:p>
          <a:p>
            <a:pPr marL="514350" indent="-514350" algn="just">
              <a:buAutoNum type="arabicPeriod"/>
            </a:pPr>
            <a:r>
              <a:rPr lang="ru-RU" sz="2800" dirty="0" smtClean="0">
                <a:latin typeface="+mj-lt"/>
              </a:rPr>
              <a:t>Образцы белого камня из памятников архитектуры и мест добычи можно идентифицировать кристаллографическими методами</a:t>
            </a:r>
          </a:p>
          <a:p>
            <a:pPr marL="514350" indent="-514350" algn="just">
              <a:buAutoNum type="arabicPeriod"/>
            </a:pPr>
            <a:endParaRPr lang="ru-RU" sz="2800" dirty="0" smtClean="0">
              <a:latin typeface="+mj-lt"/>
            </a:endParaRPr>
          </a:p>
          <a:p>
            <a:pPr marL="514350" indent="-514350" algn="just">
              <a:buAutoNum type="arabicPeriod"/>
            </a:pPr>
            <a:r>
              <a:rPr lang="ru-RU" sz="2800" dirty="0" smtClean="0">
                <a:latin typeface="+mj-lt"/>
              </a:rPr>
              <a:t>На основании дифракционных данных можно судить о том, что для постройки Знаменской церкви использовали два разных вида камня, один из них совпадает  по составу с образцами из карьеров у деревни Сальково, второй вид совпадает по составу с образцами из Рыбинских </a:t>
            </a:r>
            <a:r>
              <a:rPr lang="ru-RU" sz="2800" dirty="0" smtClean="0">
                <a:latin typeface="+mj-lt"/>
              </a:rPr>
              <a:t>каменоломен.</a:t>
            </a:r>
            <a:endParaRPr lang="ru-RU" sz="2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131" y="2825770"/>
            <a:ext cx="11636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atin typeface="+mj-lt"/>
              </a:rPr>
              <a:t>СПАСИБО ЗА ВНИМАНИЕ!</a:t>
            </a:r>
            <a:endParaRPr lang="ru-RU" sz="6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099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9036" y="146023"/>
            <a:ext cx="10985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>
                <a:latin typeface="+mj-lt"/>
              </a:rPr>
              <a:t>Домонгольская</a:t>
            </a:r>
            <a:r>
              <a:rPr lang="ru-RU" sz="3200" dirty="0" smtClean="0">
                <a:latin typeface="+mj-lt"/>
              </a:rPr>
              <a:t> белокаменная архитектура</a:t>
            </a:r>
            <a:endParaRPr lang="ru-RU" sz="32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60703" y="4459266"/>
            <a:ext cx="306365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j-lt"/>
              </a:rPr>
              <a:t>Церковь Святого</a:t>
            </a:r>
          </a:p>
          <a:p>
            <a:r>
              <a:rPr lang="ru-RU" sz="3200" dirty="0" smtClean="0">
                <a:latin typeface="+mj-lt"/>
              </a:rPr>
              <a:t>Пантелеймона</a:t>
            </a:r>
          </a:p>
          <a:p>
            <a:r>
              <a:rPr lang="ru-RU" sz="3200" dirty="0" smtClean="0">
                <a:latin typeface="+mj-lt"/>
              </a:rPr>
              <a:t>Галич</a:t>
            </a:r>
          </a:p>
          <a:p>
            <a:r>
              <a:rPr lang="ru-RU" sz="3200" dirty="0" smtClean="0">
                <a:latin typeface="+mj-lt"/>
              </a:rPr>
              <a:t>1194 год</a:t>
            </a:r>
            <a:endParaRPr lang="ru-RU" sz="32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131"/>
            <a:ext cx="7615825" cy="571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6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9036" y="146023"/>
            <a:ext cx="10985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>
                <a:latin typeface="+mj-lt"/>
              </a:rPr>
              <a:t>Домонгольская</a:t>
            </a:r>
            <a:r>
              <a:rPr lang="ru-RU" sz="3200" dirty="0" smtClean="0">
                <a:latin typeface="+mj-lt"/>
              </a:rPr>
              <a:t> белокаменная архитектура</a:t>
            </a:r>
            <a:endParaRPr lang="ru-RU" sz="32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0483" y="4484318"/>
            <a:ext cx="320151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+mj-lt"/>
              </a:rPr>
              <a:t>Церковь Покрова</a:t>
            </a:r>
          </a:p>
          <a:p>
            <a:r>
              <a:rPr lang="ru-RU" sz="3200" dirty="0">
                <a:latin typeface="+mj-lt"/>
              </a:rPr>
              <a:t>н</a:t>
            </a:r>
            <a:r>
              <a:rPr lang="ru-RU" sz="3200" dirty="0" smtClean="0">
                <a:latin typeface="+mj-lt"/>
              </a:rPr>
              <a:t>а Нерли</a:t>
            </a:r>
          </a:p>
          <a:p>
            <a:r>
              <a:rPr lang="ru-RU" sz="3200" dirty="0" smtClean="0">
                <a:latin typeface="+mj-lt"/>
              </a:rPr>
              <a:t>Боголюбово</a:t>
            </a:r>
          </a:p>
          <a:p>
            <a:r>
              <a:rPr lang="ru-RU" sz="3200" dirty="0" smtClean="0">
                <a:latin typeface="+mj-lt"/>
              </a:rPr>
              <a:t>1165 год</a:t>
            </a:r>
            <a:endParaRPr lang="ru-RU" sz="32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1216"/>
            <a:ext cx="8823757" cy="559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2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9036" y="146023"/>
            <a:ext cx="10985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+mj-lt"/>
              </a:rPr>
              <a:t>Возведение белокаменных стен Кремля</a:t>
            </a:r>
            <a:endParaRPr lang="ru-RU" sz="32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0" y="730798"/>
            <a:ext cx="9999594" cy="612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8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758" y="175446"/>
            <a:ext cx="7082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+mj-lt"/>
              </a:rPr>
              <a:t>Белокаменные соборы Москвы</a:t>
            </a:r>
            <a:endParaRPr lang="ru-RU" sz="40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192"/>
            <a:ext cx="6200775" cy="5000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6" y="1121192"/>
            <a:ext cx="6259116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6378" y="44968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538586" y="6328868"/>
            <a:ext cx="5242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Успенский собор Московского Кремля 1475-1479 гг.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3359" y="6328868"/>
            <a:ext cx="505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Архангельский собор Московского Кремля 1333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59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4758" y="200580"/>
            <a:ext cx="762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+mj-lt"/>
              </a:rPr>
              <a:t>Белокаменные постройки Москвы</a:t>
            </a:r>
            <a:endParaRPr lang="ru-RU" sz="40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6378" y="44968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924811" y="6020944"/>
            <a:ext cx="6401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Основание Варварской башни Китай-городской стены</a:t>
            </a:r>
          </a:p>
          <a:p>
            <a:r>
              <a:rPr lang="ru-RU" dirty="0" smtClean="0"/>
              <a:t>В настоящее время часть перехода станции метро Китай-город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3359" y="6020943"/>
            <a:ext cx="5277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Опоры белокаменного моста через Неглинку </a:t>
            </a:r>
            <a:r>
              <a:rPr lang="en-US" dirty="0" smtClean="0"/>
              <a:t>XVII </a:t>
            </a:r>
            <a:r>
              <a:rPr lang="ru-RU" dirty="0" smtClean="0"/>
              <a:t>в.</a:t>
            </a:r>
          </a:p>
          <a:p>
            <a:r>
              <a:rPr lang="ru-RU" dirty="0" smtClean="0"/>
              <a:t>В настоящее время Музей археологии Москвы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857" y="908466"/>
            <a:ext cx="7540668" cy="50271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11" y="908466"/>
            <a:ext cx="7526231" cy="501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1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109" y="-87965"/>
            <a:ext cx="8802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+mj-lt"/>
              </a:rPr>
              <a:t>Белокаменные постройки Подмосковья</a:t>
            </a:r>
            <a:endParaRPr lang="ru-RU" sz="40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6378" y="44968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290148" y="6020944"/>
            <a:ext cx="3174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Владимирская церковь 1789 г.</a:t>
            </a:r>
          </a:p>
          <a:p>
            <a:r>
              <a:rPr lang="ru-RU" dirty="0" smtClean="0"/>
              <a:t>Быково.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3359" y="6020943"/>
            <a:ext cx="3575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Знаменская церковь 1690-1704 гг. </a:t>
            </a:r>
          </a:p>
          <a:p>
            <a:r>
              <a:rPr lang="ru-RU" dirty="0" smtClean="0"/>
              <a:t>Усадьба Дубровицы. Подольск.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736" y="1281714"/>
            <a:ext cx="5394546" cy="40459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62" y="588394"/>
            <a:ext cx="7687230" cy="53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6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TM04033929[[fn=Грифель]]</Template>
  <TotalTime>4198</TotalTime>
  <Words>551</Words>
  <Application>Microsoft Office PowerPoint</Application>
  <PresentationFormat>Широкоэкранный</PresentationFormat>
  <Paragraphs>144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Yu Gothic UI Light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Яновская</dc:creator>
  <cp:lastModifiedBy>Екатерина Яновская</cp:lastModifiedBy>
  <cp:revision>77</cp:revision>
  <dcterms:created xsi:type="dcterms:W3CDTF">2015-12-19T09:29:52Z</dcterms:created>
  <dcterms:modified xsi:type="dcterms:W3CDTF">2016-02-18T21:07:51Z</dcterms:modified>
</cp:coreProperties>
</file>