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</p:sldMasterIdLst>
  <p:sldIdLst>
    <p:sldId id="268" r:id="rId2"/>
    <p:sldId id="269" r:id="rId3"/>
    <p:sldId id="280" r:id="rId4"/>
    <p:sldId id="271" r:id="rId5"/>
    <p:sldId id="279" r:id="rId6"/>
    <p:sldId id="261" r:id="rId7"/>
    <p:sldId id="274" r:id="rId8"/>
    <p:sldId id="275" r:id="rId9"/>
    <p:sldId id="277" r:id="rId10"/>
    <p:sldId id="278" r:id="rId11"/>
    <p:sldId id="273" r:id="rId12"/>
    <p:sldId id="262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71B25-A7E7-4596-A2C7-BDB66D231AC9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1639-0F69-4F51-BBA0-BAC84B9CA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3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7F146-5E9B-4632-8538-0853734E2D1C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F7CFA-1382-498C-BC8B-98B41E565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D3D5C-2275-41CF-936B-1C427021CFFD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F0E7-9F94-4D67-9CBF-95F0BDE28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7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C132D-5FBA-4D4C-B32B-80997291FEEB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C04C0-D928-42B4-95FD-629827D3B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3E67-B162-4835-99A1-352E5F14DEE8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B1F-BD1C-45BC-BE96-D653720314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4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FCBF-79D5-4DFC-BD1D-6BCDED1A5FD3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4636-B1C9-418F-A6CD-2E8F0D97CB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2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D3891-4A59-4430-A7FD-6FF033060739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AB01C-E065-40DA-9E7B-872DE7585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7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10F1A-C10D-4121-A088-6C51E06B8F47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50D1-8A0C-403A-BDBF-079C70692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0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8F1A4-0FFD-48F9-9090-6716A4A7BF0E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93E03-ACFD-422F-8D28-0892E791C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4D30-ACBD-4FAF-91A7-159EF47E0B59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56EE0-220E-4A9D-AD2F-8CE9ED8EA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9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63994-F92E-444A-885F-F5F24975F3D8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9752E-0E04-4BC2-AF9C-308289622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FA2591-BF4B-4EB9-BE48-E09AEBCE3479}" type="datetimeFigureOut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823932-79C0-4A3D-876B-7C9872513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4411" y="2684959"/>
            <a:ext cx="9142413" cy="6470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магнитных 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 фазовых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переходов в простых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оксидах переходных металлов.</a:t>
            </a:r>
            <a:r>
              <a:rPr lang="en-US" sz="36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endParaRPr lang="ru-RU" altLang="ru-RU" sz="3600" dirty="0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1793" y="4509120"/>
            <a:ext cx="9195793" cy="236156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Сумников Сергей</a:t>
            </a:r>
            <a:endParaRPr lang="en-US" alt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6374" y="6149976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Дубна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68" y="-16228"/>
            <a:ext cx="4331824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9" y="-171400"/>
            <a:ext cx="5115697" cy="38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71400"/>
            <a:ext cx="5076056" cy="38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439"/>
            <a:ext cx="5115697" cy="38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2438"/>
            <a:ext cx="5115696" cy="38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Work\RES\NiO_1500nm_Heating\25\15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228600"/>
            <a:ext cx="1038737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00" y="620688"/>
            <a:ext cx="210822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84368" y="3580724"/>
            <a:ext cx="21602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802918"/>
              </p:ext>
            </p:extLst>
          </p:nvPr>
        </p:nvGraphicFramePr>
        <p:xfrm>
          <a:off x="5435600" y="1052513"/>
          <a:ext cx="3240088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088"/>
              </a:tblGrid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1500nm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M=M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(1-(T/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T=53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q=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b=0.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  <p:pic>
        <p:nvPicPr>
          <p:cNvPr id="11283" name="Picture 5" descr="F:\RES\138_new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402013"/>
            <a:ext cx="49482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6" descr="F:\RES\1500_new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53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538663"/>
          <a:ext cx="3168650" cy="1893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650"/>
              </a:tblGrid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138nm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M=M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(1-(T/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=2.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T=52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q=2.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  <a:tr h="3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b=0.3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4±0.0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28184" y="13905"/>
            <a:ext cx="1552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NiO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dirty="0" smtClean="0"/>
              <a:t>Результаты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7715250" cy="2697163"/>
          </a:xfrm>
        </p:spPr>
        <p:txBody>
          <a:bodyPr>
            <a:noAutofit/>
          </a:bodyPr>
          <a:lstStyle/>
          <a:p>
            <a:pPr eaLnBrk="1" hangingPunct="1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28904"/>
              </p:ext>
            </p:extLst>
          </p:nvPr>
        </p:nvGraphicFramePr>
        <p:xfrm>
          <a:off x="323528" y="2708920"/>
          <a:ext cx="8331200" cy="209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326"/>
                <a:gridCol w="2591368"/>
                <a:gridCol w="2337193"/>
                <a:gridCol w="2074313"/>
              </a:tblGrid>
              <a:tr h="322516">
                <a:tc gridSpan="4"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2000" b="1" i="1" dirty="0" smtClean="0">
                          <a:solidFill>
                            <a:schemeClr val="bg1"/>
                          </a:solidFill>
                        </a:rPr>
                        <a:t>Experimental results</a:t>
                      </a:r>
                      <a:endParaRPr lang="ru-RU" altLang="ru-RU" sz="20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2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aseline="-25000" dirty="0" smtClean="0">
                          <a:effectLst/>
                          <a:latin typeface="+mn-lt"/>
                        </a:rPr>
                        <a:t>Sample</a:t>
                      </a:r>
                      <a:r>
                        <a:rPr lang="ru-RU" sz="3600" baseline="-25000" dirty="0">
                          <a:effectLst/>
                          <a:latin typeface="+mn-lt"/>
                        </a:rPr>
                        <a:t> </a:t>
                      </a:r>
                      <a:endParaRPr lang="ru-RU" sz="3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NiO</a:t>
                      </a:r>
                      <a:r>
                        <a:rPr lang="en-US" altLang="ja-JP" sz="1800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800" b="1" i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L</a:t>
                      </a:r>
                      <a:r>
                        <a:rPr lang="en-GB" altLang="ja-JP" sz="1800" b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≈ 1500 nm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NiO</a:t>
                      </a:r>
                      <a:r>
                        <a:rPr lang="en-US" altLang="ja-JP" sz="1800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800" b="1" i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L</a:t>
                      </a:r>
                      <a:r>
                        <a:rPr lang="en-GB" altLang="ja-JP" sz="1800" b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≈ 138 nm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MnO</a:t>
                      </a:r>
                      <a:endParaRPr lang="en-US" altLang="ja-JP" sz="1800" dirty="0" smtClean="0"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</a:tr>
              <a:tr h="35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</a:t>
                      </a:r>
                      <a:r>
                        <a:rPr lang="en-US" sz="1800" baseline="-25000">
                          <a:effectLst/>
                          <a:latin typeface="+mn-lt"/>
                        </a:rPr>
                        <a:t>crystall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483±5</a:t>
                      </a:r>
                      <a:r>
                        <a:rPr lang="en-US" sz="1800">
                          <a:effectLst/>
                          <a:latin typeface="+mn-lt"/>
                        </a:rPr>
                        <a:t>K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478±3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123±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1.5K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T</a:t>
                      </a:r>
                      <a:r>
                        <a:rPr lang="en-US" sz="1800" baseline="-25000" dirty="0" err="1">
                          <a:effectLst/>
                          <a:latin typeface="+mn-lt"/>
                        </a:rPr>
                        <a:t>magnet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530±2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527±3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121.7±0.7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ΔT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47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±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49±4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1.3±1.7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68313" y="2781300"/>
            <a:ext cx="7620000" cy="1316038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простых оксидов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129088" cy="3097212"/>
          </a:xfrm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980914" y="5834063"/>
            <a:ext cx="34237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(000)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(½ ½ ½)</a:t>
            </a: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2378171" y="4995507"/>
            <a:ext cx="2167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4.1946 Å </a:t>
            </a: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524845" y="4992331"/>
            <a:ext cx="1181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F 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99243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4860032" y="4941888"/>
            <a:ext cx="2337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2800" b="1" baseline="-25000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5.904 Å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Прямоугольник 7"/>
          <p:cNvSpPr>
            <a:spLocks noChangeArrowheads="1"/>
          </p:cNvSpPr>
          <p:nvPr/>
        </p:nvSpPr>
        <p:spPr bwMode="auto">
          <a:xfrm>
            <a:off x="5456479" y="5834063"/>
            <a:ext cx="360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latin typeface="Calibri" pitchFamily="34" charset="0"/>
              </a:rPr>
              <a:t>MNi+</a:t>
            </a:r>
            <a:r>
              <a:rPr lang="ru-RU" altLang="ru-RU" sz="2000" b="1">
                <a:latin typeface="Calibri" pitchFamily="34" charset="0"/>
              </a:rPr>
              <a:t> (000)</a:t>
            </a:r>
            <a:r>
              <a:rPr lang="en-US" altLang="ru-RU" sz="2000" b="1">
                <a:latin typeface="Calibri" pitchFamily="34" charset="0"/>
              </a:rPr>
              <a:t> (0</a:t>
            </a:r>
            <a:r>
              <a:rPr lang="ru-RU" altLang="ru-RU" sz="2000" b="1">
                <a:latin typeface="Calibri" pitchFamily="34" charset="0"/>
              </a:rPr>
              <a:t>½ ½</a:t>
            </a:r>
            <a:r>
              <a:rPr lang="en-US" altLang="ru-RU" sz="2000" b="1">
                <a:latin typeface="Calibri" pitchFamily="34" charset="0"/>
              </a:rPr>
              <a:t>) (</a:t>
            </a:r>
            <a:r>
              <a:rPr lang="ru-RU" altLang="ru-RU" sz="2000" b="1">
                <a:latin typeface="Calibri" pitchFamily="34" charset="0"/>
              </a:rPr>
              <a:t>½ </a:t>
            </a:r>
            <a:r>
              <a:rPr lang="en-US" altLang="ru-RU" sz="2000" b="1">
                <a:latin typeface="Calibri" pitchFamily="34" charset="0"/>
              </a:rPr>
              <a:t>0</a:t>
            </a:r>
            <a:r>
              <a:rPr lang="ru-RU" altLang="ru-RU" sz="2000" b="1">
                <a:latin typeface="Calibri" pitchFamily="34" charset="0"/>
              </a:rPr>
              <a:t>½</a:t>
            </a:r>
            <a:r>
              <a:rPr lang="en-US" altLang="ru-RU" sz="2000" b="1">
                <a:latin typeface="Calibri" pitchFamily="34" charset="0"/>
              </a:rPr>
              <a:t>)(</a:t>
            </a:r>
            <a:r>
              <a:rPr lang="ru-RU" altLang="ru-RU" sz="2000" b="1">
                <a:latin typeface="Calibri" pitchFamily="34" charset="0"/>
              </a:rPr>
              <a:t>½ ½</a:t>
            </a:r>
            <a:r>
              <a:rPr lang="en-US" altLang="ru-RU" sz="2000" b="1">
                <a:latin typeface="Calibri" pitchFamily="34" charset="0"/>
              </a:rPr>
              <a:t>0)</a:t>
            </a:r>
          </a:p>
        </p:txBody>
      </p:sp>
      <p:sp>
        <p:nvSpPr>
          <p:cNvPr id="7178" name="Прямоугольник 8"/>
          <p:cNvSpPr>
            <a:spLocks noChangeArrowheads="1"/>
          </p:cNvSpPr>
          <p:nvPr/>
        </p:nvSpPr>
        <p:spPr bwMode="auto">
          <a:xfrm>
            <a:off x="5394566" y="6265863"/>
            <a:ext cx="3667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latin typeface="Calibri" pitchFamily="34" charset="0"/>
              </a:rPr>
              <a:t>MNi-</a:t>
            </a:r>
            <a:r>
              <a:rPr lang="ru-RU" altLang="ru-RU" sz="2000" b="1">
                <a:latin typeface="Calibri" pitchFamily="34" charset="0"/>
              </a:rPr>
              <a:t> (½ ½ ½)</a:t>
            </a:r>
            <a:r>
              <a:rPr lang="en-US" altLang="ru-RU" sz="2000" b="1">
                <a:latin typeface="Calibri" pitchFamily="34" charset="0"/>
              </a:rPr>
              <a:t> (00</a:t>
            </a:r>
            <a:r>
              <a:rPr lang="ru-RU" altLang="ru-RU" sz="2000" b="1">
                <a:latin typeface="Calibri" pitchFamily="34" charset="0"/>
              </a:rPr>
              <a:t> ½</a:t>
            </a:r>
            <a:r>
              <a:rPr lang="en-US" altLang="ru-RU" sz="2000" b="1">
                <a:latin typeface="Calibri" pitchFamily="34" charset="0"/>
              </a:rPr>
              <a:t>) (</a:t>
            </a:r>
            <a:r>
              <a:rPr lang="ru-RU" altLang="ru-RU" sz="2000" b="1">
                <a:latin typeface="Calibri" pitchFamily="34" charset="0"/>
              </a:rPr>
              <a:t>½ </a:t>
            </a:r>
            <a:r>
              <a:rPr lang="en-US" altLang="ru-RU" sz="2000" b="1">
                <a:latin typeface="Calibri" pitchFamily="34" charset="0"/>
              </a:rPr>
              <a:t>00)(0</a:t>
            </a:r>
            <a:r>
              <a:rPr lang="ru-RU" altLang="ru-RU" sz="2000" b="1">
                <a:latin typeface="Calibri" pitchFamily="34" charset="0"/>
              </a:rPr>
              <a:t> ½</a:t>
            </a:r>
            <a:r>
              <a:rPr lang="en-US" altLang="ru-RU" sz="2000" b="1">
                <a:latin typeface="Calibri" pitchFamily="34" charset="0"/>
              </a:rPr>
              <a:t>0)</a:t>
            </a:r>
          </a:p>
        </p:txBody>
      </p:sp>
      <p:sp>
        <p:nvSpPr>
          <p:cNvPr id="7179" name="Прямоугольник 2"/>
          <p:cNvSpPr>
            <a:spLocks noChangeArrowheads="1"/>
          </p:cNvSpPr>
          <p:nvPr/>
        </p:nvSpPr>
        <p:spPr bwMode="auto">
          <a:xfrm>
            <a:off x="7108177" y="491111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2800" b="1" baseline="-25000" dirty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60.06°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3421" y="5354822"/>
            <a:ext cx="165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Δα=α-60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5087193"/>
            <a:ext cx="1440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30625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70874"/>
            <a:ext cx="7769055" cy="247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727684" y="5229200"/>
            <a:ext cx="86409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78068"/>
              </p:ext>
            </p:extLst>
          </p:nvPr>
        </p:nvGraphicFramePr>
        <p:xfrm>
          <a:off x="246585" y="6151956"/>
          <a:ext cx="461344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4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Greenwald, S. Smart, J. S. (1950). </a:t>
                      </a:r>
                      <a:r>
                        <a:rPr lang="en-US" i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Nature, </a:t>
                      </a:r>
                      <a:r>
                        <a:rPr lang="en-US" i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</a:t>
                      </a:r>
                      <a:endParaRPr lang="ru-RU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5413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ФДВР- Ф</a:t>
            </a:r>
            <a:r>
              <a:rPr lang="ru-RU" sz="2800" dirty="0" smtClean="0"/>
              <a:t>урье-</a:t>
            </a:r>
            <a:r>
              <a:rPr lang="ru-RU" sz="2800" dirty="0" err="1" smtClean="0">
                <a:solidFill>
                  <a:srgbClr val="FF0000"/>
                </a:solidFill>
              </a:rPr>
              <a:t>Д</a:t>
            </a:r>
            <a:r>
              <a:rPr lang="ru-RU" sz="2800" dirty="0" err="1" smtClean="0"/>
              <a:t>ифрактометр</a:t>
            </a:r>
            <a:r>
              <a:rPr lang="ru-RU" sz="2800" dirty="0" smtClean="0">
                <a:solidFill>
                  <a:srgbClr val="FF0000"/>
                </a:solidFill>
              </a:rPr>
              <a:t> В</a:t>
            </a:r>
            <a:r>
              <a:rPr lang="ru-RU" sz="2800" dirty="0" smtClean="0"/>
              <a:t>ысокого</a:t>
            </a:r>
            <a:r>
              <a:rPr lang="ru-RU" sz="2800" dirty="0" smtClean="0">
                <a:solidFill>
                  <a:srgbClr val="FF0000"/>
                </a:solidFill>
              </a:rPr>
              <a:t> Р</a:t>
            </a:r>
            <a:r>
              <a:rPr lang="ru-RU" sz="2800" dirty="0" smtClean="0"/>
              <a:t>азрешения</a:t>
            </a:r>
            <a:endParaRPr lang="en-US" dirty="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-468560" y="5187226"/>
            <a:ext cx="8210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dirty="0">
              <a:cs typeface="Times New Roman" pitchFamily="18" charset="0"/>
            </a:endParaRPr>
          </a:p>
        </p:txBody>
      </p:sp>
      <p:pic>
        <p:nvPicPr>
          <p:cNvPr id="5122" name="Picture 2" descr="http://flnp.jinr.ru/img/123/757_pv_HRFD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750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9010" y="458706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max</a:t>
            </a:r>
            <a:r>
              <a:rPr lang="ru-RU" sz="2800" dirty="0" smtClean="0"/>
              <a:t> </a:t>
            </a:r>
            <a:r>
              <a:rPr lang="ru-RU" sz="2800" dirty="0"/>
              <a:t>= 4000 </a:t>
            </a:r>
            <a:r>
              <a:rPr lang="en-US" sz="2800" dirty="0"/>
              <a:t>rpm</a:t>
            </a:r>
          </a:p>
          <a:p>
            <a:r>
              <a:rPr lang="ru-RU" sz="2800" dirty="0"/>
              <a:t>∆</a:t>
            </a:r>
            <a:r>
              <a:rPr lang="en-US" sz="2800" i="1" dirty="0"/>
              <a:t>d</a:t>
            </a:r>
            <a:r>
              <a:rPr lang="ru-RU" sz="2800" dirty="0"/>
              <a:t>/</a:t>
            </a:r>
            <a:r>
              <a:rPr lang="en-US" sz="2800" i="1" dirty="0"/>
              <a:t>d </a:t>
            </a:r>
            <a:r>
              <a:rPr lang="ru-RU" sz="2800" dirty="0"/>
              <a:t>≈ </a:t>
            </a:r>
            <a:r>
              <a:rPr lang="ru-RU" sz="2800" dirty="0" smtClean="0"/>
              <a:t>0.001 </a:t>
            </a:r>
            <a:r>
              <a:rPr lang="ru-RU" sz="2800" dirty="0"/>
              <a:t>при </a:t>
            </a:r>
            <a:r>
              <a:rPr lang="en-US" sz="2800" i="1" dirty="0"/>
              <a:t>d</a:t>
            </a:r>
            <a:r>
              <a:rPr lang="ru-RU" sz="2800" dirty="0"/>
              <a:t> = 2 Å</a:t>
            </a:r>
            <a:endParaRPr lang="en-US" sz="2800" dirty="0"/>
          </a:p>
          <a:p>
            <a:r>
              <a:rPr lang="ru-RU" sz="2800" dirty="0"/>
              <a:t>∆</a:t>
            </a:r>
            <a:r>
              <a:rPr lang="ru-RU" sz="2800" i="1" dirty="0"/>
              <a:t>а</a:t>
            </a:r>
            <a:r>
              <a:rPr lang="ru-RU" sz="2800" dirty="0"/>
              <a:t>/</a:t>
            </a:r>
            <a:r>
              <a:rPr lang="ru-RU" sz="2800" i="1" dirty="0"/>
              <a:t>а </a:t>
            </a:r>
            <a:r>
              <a:rPr lang="ru-RU" sz="2800" dirty="0"/>
              <a:t>≈ 0.0008</a:t>
            </a:r>
            <a:r>
              <a:rPr lang="en-US" sz="2800" dirty="0"/>
              <a:t>        </a:t>
            </a:r>
            <a:endParaRPr lang="ru-RU" sz="2800" dirty="0" smtClean="0"/>
          </a:p>
          <a:p>
            <a:r>
              <a:rPr lang="en-US" sz="2800" i="1" dirty="0" err="1" smtClean="0"/>
              <a:t>L</a:t>
            </a:r>
            <a:r>
              <a:rPr lang="en-US" sz="2800" baseline="-25000" dirty="0" err="1" smtClean="0"/>
              <a:t>coh</a:t>
            </a:r>
            <a:r>
              <a:rPr lang="en-US" sz="2800" dirty="0" smtClean="0"/>
              <a:t> </a:t>
            </a:r>
            <a:r>
              <a:rPr lang="ru-RU" sz="2800" dirty="0"/>
              <a:t>≈ 250 </a:t>
            </a:r>
            <a:r>
              <a:rPr lang="en-US" sz="2800" dirty="0"/>
              <a:t>nm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0859" y="426389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– Замедлитель</a:t>
            </a:r>
            <a:br>
              <a:rPr lang="ru-RU" dirty="0"/>
            </a:br>
            <a:r>
              <a:rPr lang="ru-RU" dirty="0"/>
              <a:t>2 – Фурье прерыватель</a:t>
            </a:r>
            <a:br>
              <a:rPr lang="ru-RU" dirty="0"/>
            </a:br>
            <a:r>
              <a:rPr lang="ru-RU" dirty="0"/>
              <a:t>3 – Зеркальный </a:t>
            </a:r>
            <a:r>
              <a:rPr lang="ru-RU" dirty="0" err="1"/>
              <a:t>нейтроновод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 – Детекторы обратного рассеяния</a:t>
            </a:r>
            <a:br>
              <a:rPr lang="ru-RU" dirty="0"/>
            </a:br>
            <a:r>
              <a:rPr lang="ru-RU" dirty="0"/>
              <a:t>5 – Образец</a:t>
            </a:r>
            <a:br>
              <a:rPr lang="ru-RU" dirty="0"/>
            </a:br>
            <a:r>
              <a:rPr lang="ru-RU" dirty="0"/>
              <a:t>6 – 90°-детектор</a:t>
            </a:r>
            <a:br>
              <a:rPr lang="ru-RU" dirty="0"/>
            </a:br>
            <a:r>
              <a:rPr lang="ru-RU" dirty="0"/>
              <a:t>7 – ПЧД-детектор</a:t>
            </a:r>
            <a:br>
              <a:rPr lang="ru-RU" dirty="0"/>
            </a:br>
            <a:r>
              <a:rPr lang="ru-RU" dirty="0"/>
              <a:t>8 – 10 – Накопление и обработка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401572"/>
            <a:ext cx="8229600" cy="1143000"/>
          </a:xfrm>
        </p:spPr>
        <p:txBody>
          <a:bodyPr/>
          <a:lstStyle/>
          <a:p>
            <a:r>
              <a:rPr lang="ru-RU" dirty="0" smtClean="0"/>
              <a:t>Образцы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" y="2654914"/>
            <a:ext cx="1908212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58077"/>
              </p:ext>
            </p:extLst>
          </p:nvPr>
        </p:nvGraphicFramePr>
        <p:xfrm>
          <a:off x="48681" y="5229200"/>
          <a:ext cx="3033967" cy="1152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775"/>
                <a:gridCol w="792088"/>
                <a:gridCol w="936104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Sample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S1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S2 </a:t>
                      </a:r>
                      <a:endParaRPr lang="ru-RU" sz="2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</a:t>
                      </a:r>
                      <a:r>
                        <a:rPr lang="en-US" sz="1600" dirty="0" smtClean="0"/>
                        <a:t>BET</a:t>
                      </a:r>
                      <a:r>
                        <a:rPr lang="ru-RU" sz="2800" dirty="0" smtClean="0"/>
                        <a:t>(</a:t>
                      </a:r>
                      <a:r>
                        <a:rPr lang="ru-RU" sz="2800" dirty="0" err="1" smtClean="0"/>
                        <a:t>нм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1500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4615" y="1544572"/>
            <a:ext cx="1225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NiO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5" y="2780928"/>
            <a:ext cx="20427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38" y="-6393"/>
            <a:ext cx="4100471" cy="307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6104" y="1531283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MnO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33" y="3977475"/>
            <a:ext cx="3999376" cy="29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5396538" y="2780928"/>
            <a:ext cx="68763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73400" y="3797455"/>
            <a:ext cx="54361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14964" y="279733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14964" y="359972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986"/>
            <a:ext cx="9725187" cy="729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7338" y="549275"/>
            <a:ext cx="8856662" cy="396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/>
              <a:t>Спектры от образцов </a:t>
            </a:r>
            <a:r>
              <a:rPr lang="en-US" altLang="ru-RU" sz="2400" b="1" dirty="0" err="1" smtClean="0"/>
              <a:t>MnO</a:t>
            </a:r>
            <a:r>
              <a:rPr lang="en-US" altLang="ru-RU" sz="2400" b="1" dirty="0" smtClean="0"/>
              <a:t> </a:t>
            </a:r>
            <a:r>
              <a:rPr lang="ru-RU" altLang="ru-RU" sz="2400" b="1" dirty="0" smtClean="0"/>
              <a:t>измеренных при разных температурах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15146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2339752" y="3467864"/>
            <a:ext cx="32529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0"/>
            <a:ext cx="158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MnO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04" y="664118"/>
            <a:ext cx="6449557" cy="45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298534"/>
                  </p:ext>
                </p:extLst>
              </p:nvPr>
            </p:nvGraphicFramePr>
            <p:xfrm>
              <a:off x="3275856" y="5013174"/>
              <a:ext cx="3528392" cy="17359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28392"/>
                  </a:tblGrid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M=M</a:t>
                          </a:r>
                          <a:r>
                            <a:rPr lang="en-US" sz="1800" baseline="-25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(1-(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T/T</a:t>
                          </a:r>
                          <a:r>
                            <a:rPr lang="en-US" sz="105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r>
                            <a:rPr lang="en-US" sz="1800" baseline="30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r>
                            <a:rPr lang="en-US" sz="1800" baseline="30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1800" baseline="-25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r>
                            <a:rPr lang="ru-RU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4.49±0.12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µ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</a:t>
                          </a:r>
                          <a:r>
                            <a:rPr lang="en-US" sz="105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=121.7±0.7K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q=3.6±1.2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b=0.36±0.10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1823906"/>
                  </p:ext>
                </p:extLst>
              </p:nvPr>
            </p:nvGraphicFramePr>
            <p:xfrm>
              <a:off x="3275856" y="5013174"/>
              <a:ext cx="3528392" cy="17359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28392"/>
                  </a:tblGrid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M=M</a:t>
                          </a:r>
                          <a:r>
                            <a:rPr lang="en-US" sz="1800" baseline="-25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(1-(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T/T</a:t>
                          </a:r>
                          <a:r>
                            <a:rPr lang="en-US" sz="105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r>
                            <a:rPr lang="en-US" sz="1800" baseline="30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r>
                            <a:rPr lang="en-US" sz="1800" baseline="30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89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7" marR="68587" marT="0" marB="0">
                        <a:blipFill rotWithShape="1">
                          <a:blip r:embed="rId3"/>
                          <a:stretch>
                            <a:fillRect t="-115789" r="-173" b="-326316"/>
                          </a:stretch>
                        </a:blipFill>
                      </a:tcPr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</a:t>
                          </a:r>
                          <a:r>
                            <a:rPr lang="en-US" sz="105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=121.7±0.7K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q=3.6±1.2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  <a:tr h="346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b=0.36±0.10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7" marR="68587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08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22123</TotalTime>
  <Words>239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Исследование магнитных и структурных фазовых переходов в простых оксидах переходных металлов.    </vt:lpstr>
      <vt:lpstr>Структура простых оксидов</vt:lpstr>
      <vt:lpstr>Презентация PowerPoint</vt:lpstr>
      <vt:lpstr>ФДВР- Фурье-Дифрактометр Высокого Разрешения</vt:lpstr>
      <vt:lpstr>Образцы</vt:lpstr>
      <vt:lpstr>Спектры от образцов MnO измеренных при разных температурах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76</cp:revision>
  <dcterms:created xsi:type="dcterms:W3CDTF">2015-05-11T10:10:13Z</dcterms:created>
  <dcterms:modified xsi:type="dcterms:W3CDTF">2016-02-18T04:47:17Z</dcterms:modified>
</cp:coreProperties>
</file>