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4" r:id="rId3"/>
    <p:sldId id="276" r:id="rId4"/>
    <p:sldId id="275" r:id="rId5"/>
    <p:sldId id="277" r:id="rId6"/>
    <p:sldId id="267" r:id="rId7"/>
    <p:sldId id="263" r:id="rId8"/>
    <p:sldId id="264" r:id="rId9"/>
    <p:sldId id="258" r:id="rId10"/>
    <p:sldId id="265" r:id="rId11"/>
    <p:sldId id="257" r:id="rId12"/>
    <p:sldId id="259" r:id="rId13"/>
    <p:sldId id="268" r:id="rId14"/>
    <p:sldId id="278" r:id="rId15"/>
    <p:sldId id="280" r:id="rId16"/>
    <p:sldId id="261" r:id="rId17"/>
    <p:sldId id="271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>
        <p:scale>
          <a:sx n="88" d="100"/>
          <a:sy n="88" d="100"/>
        </p:scale>
        <p:origin x="-106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2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CB78F-FF37-4556-9907-BDE0D16089B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80A84-046E-4064-B951-C1F84B7A6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en.wikipedia.org/wiki/Geometrical_frustrat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хорошо известно, что эффекты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фрустраций играют важную роль в различных магнитных системах.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частности, антиферромагнетики с треугольной решеткой являются типичным примером таких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фрустрированных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спиновых систем.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 материалов, применимых в новых многофункциональных твердотельных технологиях, стимулировал исследование экзотических электронных </a:t>
            </a:r>
            <a:r>
              <a:rPr lang="ru-RU" sz="1200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явлений упорядочения, которые возникают из-за взаимодействия между магнитными, электронными и структурными степенями свободы. Состояние магнитного упорядочения является результатом сложной системы квантово-механических взаимодействий: обменных, анизотропных, а в ряде случаев и некоторых других взаимодействий. В последнее время существует несомненный интерес к кристаллографической треугольной геометрии. При этом, при заполнении соседствующих позиций антиферромагнитно связанными магнитными атомами, фрустрации низкотемпературных магнитных состояний могут произойти из-за конкуренции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спиновых взаимодействий ближайших соседей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Фрустрированные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магнетики — это вещества, в которых при низких температурах спины не могут упорядоченно выстроиться из-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геометрических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причин. Самый простой пример — треугольник, в вершинах которого находятся спины. Для минимизации энергии все они должны антипараллельно друг к другу, но одновременно для всех такого состояния достичь невозможно. В трехмерном случае аналогичная ситуация встречается в тетраэдрах.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Несоразмерные магнитные структуры</a:t>
            </a:r>
            <a:r>
              <a:rPr lang="ru-RU" baseline="0" dirty="0" smtClean="0"/>
              <a:t> </a:t>
            </a:r>
            <a:r>
              <a:rPr lang="ru-RU" dirty="0" smtClean="0"/>
              <a:t>обычно возникают в кристаллах, в которых либо реализуется конкуренция положительных и отрицательных связей между ближайшими и следующими за ними спинами, либо симметрия решетки допускает существование инвариантов Лифшица в разложении свободной энергии.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06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 материалов, применимых к новой многофункциональной твердотельной технологии, стимулировал исследование экзотических электронных явлений упорядочения, которые возникают из-за взаимодействия между магнитными, электронными и структурными степенями свободы. Состояние магнитного упорядочения является результатом сложной системы квантово-механических взаимодействий: обменных и анизотропных из-за релятивистской спин-орбитальной связи, а в ряде случаев и некоторых других взаимодействий. Изучение магнитных свойств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низкоразмерных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 играет важную роль в физике конденсированного состояния и современном материаловедении. В последнее время существует несомненный интерес к кристаллографической треугольной геометрии. При этом, при заполнении соседствующих позиций антиферромагнитно связанными магнитными атомами, фрустрации низкотемпературных магнитных состояний могут произойти из-за противоречий спиновых взаимодействий этих ближайших соседей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7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ионно-обменном образце MnSb2O6 были проведены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нейтронографические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исследования на двух порошковых нейтронных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ПИЯФ, Гатчина, Россия.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SSPD (длина волны монохроматических нейтронов 1.753 А, диапазон измерений по 2θ: 4-155 град, шаг 0.1 град.) были проведены измерения при комнатной температуре для уточнения деталей кристаллической структуры. Измерения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D1 (длина волны монохроматических нейтронов 1.366 А, диапазон измерений по 2θ: 11-129 град, шаг 0.1 град.)) были осуществлены при температурах 4 К и 20 К для изучения магнитного упорядочения.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Индицирование магнитных рефлексов осуществлялось с помощью программы k-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пакете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Fullprof_suite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Для построения магнитной структуры анализ неприводимых представлений пространственных групп, базисных функций, соответствующих магнитным моментам атомов как аксиальным векторам, проводился с использованием программы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BasIreps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пакете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Fullprof_suite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1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Представленные в данной работе экспериментальные результаты и их математическая обработка позволили уточнить кристаллическую структуру новой ионно-обменной формы тройного оксида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антимоната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марганца MnSb2O6 с пониженной валентностью марганца +2, демонстрирующего слоистое строение c треугольной укладкой магнитных катионов марганца и гексагональной укладкой немагнитных катионов сурьмы строго в разных слоях. Оба катиона находятся в центре кислородных октаэдров.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соединении с такой кристаллической структурой формируется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низкоразмерная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магнитная подрешетка, составленная из магнитно-ионных треугольников и, как было неоднократно показано, когда спиновые обмены между соседними магнитными ионами являются антиферромагнитными, возникают геометрические спиновые фрустрации. Это было обнаружено и на исследуемом соединении низкотемпературной нейтронной дифракцией. Результатом нейтронографического исследования при низких температурах стало обнаружение при температуре 4 К спинового упорядочения антиферромагнитного типа. Был с относительной точностью определен несоразмерный вектор распространения магнитной структуры k = (0.327(2), 0.340(1), 0.196(1)) и сделана предварительная модель спинового упорядочения. Запланировано продолжение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нейтронографических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исследований данного образца на нейтронном порошковом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лучшей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светосилы и разрешения. Это должно позволить нам уточнить, является ли магнитная структура нашего образца действительно несоизмеримой с кристаллической по аналогии с изоструктурным соединением MnAs2O6, где вектор распространения получен равным k = (0.055, 0.389, 0.136) или она все-таки соизмерима и реальные компоненты вектора распространения равны 1/3, 1/3 и 1/5. Также планируется проведение измерений нейтронограмм при многих низких температурах, чтобы проследить температурную эволюцию спинового упорядочения.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трехмерной </a:t>
            </a:r>
            <a:r>
              <a:rPr lang="ru-RU" dirty="0" err="1" smtClean="0"/>
              <a:t>фрустрированной</a:t>
            </a:r>
            <a:r>
              <a:rPr lang="ru-RU" baseline="0" dirty="0" smtClean="0"/>
              <a:t> системы. Реализация в инвертированных опалах, правило льда.</a:t>
            </a:r>
          </a:p>
          <a:p>
            <a:r>
              <a:rPr lang="ru-RU" dirty="0" smtClean="0"/>
              <a:t>В трехмерном случае могут быть различные реализации возможности </a:t>
            </a:r>
            <a:r>
              <a:rPr lang="ru-RU" dirty="0" err="1" smtClean="0"/>
              <a:t>застабилизировать</a:t>
            </a:r>
            <a:r>
              <a:rPr lang="ru-RU" dirty="0" smtClean="0"/>
              <a:t> подобные</a:t>
            </a:r>
            <a:r>
              <a:rPr lang="ru-RU" baseline="0" dirty="0" smtClean="0"/>
              <a:t> системы. Например, случай инвертированных </a:t>
            </a:r>
            <a:r>
              <a:rPr lang="ru-RU" baseline="0" dirty="0" err="1" smtClean="0"/>
              <a:t>опалоподобных</a:t>
            </a:r>
            <a:r>
              <a:rPr lang="ru-RU" baseline="0" dirty="0" smtClean="0"/>
              <a:t> структур.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было указано </a:t>
            </a:r>
            <a:r>
              <a:rPr lang="ru-RU" dirty="0" err="1" smtClean="0"/>
              <a:t>Шибой</a:t>
            </a:r>
            <a:r>
              <a:rPr lang="ru-RU" dirty="0" smtClean="0"/>
              <a:t>, несоразмерные фазы в </a:t>
            </a:r>
            <a:r>
              <a:rPr lang="ru-RU" dirty="0" err="1" smtClean="0"/>
              <a:t>фрустрированном</a:t>
            </a:r>
            <a:r>
              <a:rPr lang="ru-RU" dirty="0" smtClean="0"/>
              <a:t> антиферромагнетике RbFeCl3 возникают за счет нового механизма, реализуемого вследствие неустойчивости конической точки из-за слабого дипольного взаимодействия.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92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Магнитные модели с векторными спинами не имеют аналогов в решетке теории газов.</a:t>
            </a:r>
          </a:p>
          <a:p>
            <a:r>
              <a:rPr lang="ru-RU" dirty="0" smtClean="0"/>
              <a:t>Магнитное упорядочение на двумерных треугольной решетке с ближайшим соседом</a:t>
            </a:r>
            <a:r>
              <a:rPr lang="ru-RU" baseline="0" dirty="0" smtClean="0"/>
              <a:t> </a:t>
            </a:r>
            <a:r>
              <a:rPr lang="ru-RU" dirty="0" smtClean="0"/>
              <a:t>антиферромагнитные взаимодействия является хорошо изученной проблеме. </a:t>
            </a:r>
            <a:r>
              <a:rPr lang="ru-RU" dirty="0" err="1" smtClean="0"/>
              <a:t>Mnnier</a:t>
            </a:r>
            <a:r>
              <a:rPr lang="ru-RU" dirty="0" smtClean="0"/>
              <a:t> (1950) решил</a:t>
            </a:r>
            <a:r>
              <a:rPr lang="ru-RU" baseline="0" dirty="0" smtClean="0"/>
              <a:t> </a:t>
            </a:r>
            <a:r>
              <a:rPr lang="ru-RU" dirty="0" smtClean="0"/>
              <a:t>двумерная модель на треугольной решетке, подтверждающий, что нет дальний порядок происходит, когда ближайший сосед взаимодействие антиферромагнитного. </a:t>
            </a:r>
            <a:r>
              <a:rPr lang="ru-RU" dirty="0" err="1" smtClean="0"/>
              <a:t>антиферомагнитное</a:t>
            </a:r>
            <a:r>
              <a:rPr lang="ru-RU" dirty="0" smtClean="0"/>
              <a:t> упорядочение на одном треугольной решетке </a:t>
            </a:r>
            <a:r>
              <a:rPr lang="ru-RU" dirty="0" err="1" smtClean="0"/>
              <a:t>фрустрировано</a:t>
            </a:r>
            <a:r>
              <a:rPr lang="ru-RU" dirty="0" smtClean="0"/>
              <a:t> поскольку по крайней мере один антиферромагнитного</a:t>
            </a:r>
            <a:r>
              <a:rPr lang="ru-RU" baseline="0" dirty="0" smtClean="0"/>
              <a:t> ион </a:t>
            </a:r>
            <a:r>
              <a:rPr lang="ru-RU" dirty="0" smtClean="0"/>
              <a:t>на каждого треугольника должна быть нарушена, т.е. спины параллельны вместо</a:t>
            </a:r>
          </a:p>
          <a:p>
            <a:r>
              <a:rPr lang="ru-RU" dirty="0" smtClean="0"/>
              <a:t>антипараллельны. Однако, когда на треугольной решетке уложены вдоль третьего измерения</a:t>
            </a:r>
          </a:p>
          <a:p>
            <a:r>
              <a:rPr lang="ru-RU" dirty="0" smtClean="0"/>
              <a:t>и взаимодействия между плоскостями ненулевые, то дальний порядок может</a:t>
            </a:r>
            <a:r>
              <a:rPr lang="ru-RU" baseline="0" dirty="0" smtClean="0"/>
              <a:t> существовать</a:t>
            </a:r>
            <a:r>
              <a:rPr lang="ru-RU" dirty="0" smtClean="0"/>
              <a:t> (</a:t>
            </a:r>
            <a:r>
              <a:rPr lang="ru-RU" dirty="0" err="1" smtClean="0"/>
              <a:t>Blankschtein</a:t>
            </a:r>
            <a:r>
              <a:rPr lang="ru-RU" dirty="0" smtClean="0"/>
              <a:t> э UF 1984, </a:t>
            </a:r>
            <a:r>
              <a:rPr lang="ru-RU" dirty="0" err="1" smtClean="0"/>
              <a:t>Мацубара</a:t>
            </a:r>
            <a:r>
              <a:rPr lang="ru-RU" dirty="0" smtClean="0"/>
              <a:t> и </a:t>
            </a:r>
            <a:r>
              <a:rPr lang="ru-RU" dirty="0" err="1" smtClean="0"/>
              <a:t>Sakari</a:t>
            </a:r>
            <a:r>
              <a:rPr lang="ru-RU" dirty="0" smtClean="0"/>
              <a:t> 1987а, Ким-эль AF 1990). Тип упорядочения зависит от того, как треугольных листы</a:t>
            </a:r>
            <a:r>
              <a:rPr lang="ru-RU" baseline="0" dirty="0" smtClean="0"/>
              <a:t> </a:t>
            </a:r>
            <a:r>
              <a:rPr lang="ru-RU" dirty="0" smtClean="0"/>
              <a:t>укладываются. В некоторых случаях взаимодействие между плоскостями может усугубить фрустрацию, чем в простом двумерном случае.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случае наличия в системе лишь обменного взаимодействия магнитная структура является соразмерной и определяется лишь </a:t>
            </a:r>
            <a:r>
              <a:rPr lang="ru-RU" dirty="0" err="1" smtClean="0"/>
              <a:t>сотношением</a:t>
            </a:r>
            <a:r>
              <a:rPr lang="ru-RU" dirty="0" smtClean="0"/>
              <a:t> между модулями различных обменов.</a:t>
            </a:r>
          </a:p>
          <a:p>
            <a:r>
              <a:rPr lang="ru-RU" dirty="0" smtClean="0"/>
              <a:t>Несоразмерная</a:t>
            </a:r>
            <a:r>
              <a:rPr lang="ru-RU" baseline="0" dirty="0" smtClean="0"/>
              <a:t> структура возможна за счет диполь-дипольного взаимодействия (</a:t>
            </a:r>
            <a:r>
              <a:rPr lang="ru-RU" baseline="0" dirty="0" err="1" smtClean="0"/>
              <a:t>Шиба</a:t>
            </a:r>
            <a:r>
              <a:rPr lang="ru-RU" baseline="0" dirty="0" smtClean="0"/>
              <a:t>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9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кислорода с катионами, занимающими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октаэдрические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пустоты. Реально, формы MnSb2O6 отличаются по типу заполнения этих пустот. SbO6 октаэдры обмениваются по ребрам, в то время как ионы марганца находятся в изолированных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октаэдрических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позициях с симметрией -3m расположенных выше и ниже вакантной позиции, то есть центров сот слоев сурьмы. Структура известного MnSb2O6 (P321) – двухслойная. Гексагональная элементарная ячейка содержит пять атомов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одном слое, но один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три атома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втором слое. Наш ионно-обменный MnSb2O6 имеет одну формульную единицу (два кислородных слоя) в гексагональной элементарной ячейке, так что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занимает 2/3 пустот в пределах одного слоя, таким образом, образуя сотовое расположение, в то время как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занимает 1/3 пустот во втором слое, образуя треугольное расположение и MnO6 октаэдры не имеет общих граней со SbO6 октаэдрами.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7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Совсем недавно было проведено исследование родственного соединения, MnSb2O6, магнетика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киральной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кристаллической структурой, описываемой тригональной пространственной группой P321 и вращающейся в одном направлении циклоидной магнитной спиралью. Ранее структура P321 была обнаружена в железном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лангасите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(Ba3NbFe3Si2O14). Магнитная структура Ba3NbFe3Si2O14 [2,3] является геликоидальной и обладает чисто треугольной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киральностью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индуцированной геометрической фрустрацией, привязанной к кристаллической структуре.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Магнито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-структурная связь, в основном за счет симметричного обмена Гейзенберга, включает в себя структурную киральность, магнитную спиральность и треугольную киральность, которые могут быть объединены в феноменологической инвариант. MnSb2O6 со структурой P321 был предсказан, как мультиферроик с уникальным механизмом сегнетоэлектрического переключения.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4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образца подробно описана там же. Он был получен путем низкотемпературного ионного обмена NaSbO3 с легкоплавкой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эквимолярной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смесью MnSO4,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KBr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соотношением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Mn:Na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составляющим приблизительно 2.5 (т.е. пятикратный избыток по отношению к теоретическому количеству). Реакцию проводили в атмосфере CO2 (для предотвращения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окисления Mn2+) при 470 °C в течение одного часа. Эта новая фаза является метастабильной и превращается в стабильную фазу при нагревании при температуре свыше 1000 °C. В [6] приведены первые измерения этого образца. На нем были проведены исследования температурных зависимостей магнитной восприимчивости и теплоемкости и электронного парамагнитного резонанса при комнатной температуре. Поэтому представленное здесь сравнение результатов, полученных дифракционными методами с результатами других физических методик, кажутся разумным и правомочным.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образцы были аттестованы на рентгене.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1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Также, часть образца, исследуемого на нейтронах, была измерена при комнатной температуре на линии BM01 на европейском синхротроне ESRF, Гренобль, Франция. Использовалось монохроматическое синхротронное излучение с длиной волны 0.6949 А. Используемая далее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ритвельдовской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обработке рентгенограмма измерялась в диапазоне по 2θ: 1.4-64.8 град с шагом по 2θ: 0.02 град.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Полнопрофильная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обработка всех экспериментальных рентгенограмм и нейтронограмм проводилась методом Ритвельда с использованием пакета программ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Fullprof_suite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Графическое построение моделей кристаллической и магнитной структур осуществлялось с применением пакета программ VESTA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FPStudio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пакете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Fullprof_suite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рентгеновской дифракции [6].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Отметим, что на рентгенограмме, опубликованной ранее,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нейтронограммах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измеренных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SSPD и D1 не было обнаружено никаких отражений от исходного материала NaSbO3 или других примесных фаз. Однако на рентгенограмме, измеренной на синхротроне, проявились небольшие дополнительные примесные пики,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 на углах 2θ = (см. рис.2). Они оказались связанными с ….. Их вклад в рентгенограмму не превышал %. Благодаря высокому разрешению синхротронного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дифрактометра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примесные пики стояли обособленно и не оказывали никакого влияния на результирующую подгонку рентгенограммы и полученные структурные параметры, только немного повышая величины параметров качества подгонки.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Нашим коллегам из химического факультета ЮФУ удалось синтезировать соединение MnSb2O6 с другой кристаллической симметрией, чем у MnSb2O6, описанного выше [4,5]. Рентгеновская аттестация показала, что получена новая тригональная фаза MnSb2O6 (пространственная группа P-31m), которая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изоструктурна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MSb2O6 (M =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MAs2O6 (M =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Измерения магнитной восприимчивости, проведенные на кафедре физики низких температур и сверхпроводимости Физического факультета МГУ показали, что этот метастабильный MnSb2O6 содержит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высокоспиновые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Mn2+ ионы и подчиняется закону Кюри-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Вейсса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выше ~50 K с Q = –17 K. Данные ЭПР показывают одиночную линию поглощения, которая характеризуется эффективным g-фактором g = 1.993 ± 0.005, как и ожидается для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высокоспиновых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ионов Mn2+. Магнитная восприимчивость и измерения удельной теплоемкости показывают, что метастабильный MnSb2O6 подвергается 3D АФМ упорядочению ниже TN » 8.5(5) K [6].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Главное отличие нашей новой формы MnSb2O6 от известной, заключается в позициях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смещенных на c/2 от слоя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пустым октаэдрам слоя SbO6. Это приводит к 2.5% расширению в a-направлении (из-за увеличения числа коротких Sb5+- Sb5+ расстояний в пределах слоя) и 1.3% сжатия в с-направлении, что приводит к расширению объема на 3.6%. В соответствии с этим,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 длины связей немного больше, чем соответствующие суммы ионных радиусов (табл.1). Гексагональная ось исследуемого нами MnSb2O6 приблизительно в √3 раз короче, чем у известной формы.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0A84-046E-4064-B951-C1F84B7A66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2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C0C958-8968-46FC-B932-31EAB11672B1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BA22B8-1BE4-4A09-821C-0B7BA4B3D2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/>
              <a:t>Низкоразмерный</a:t>
            </a:r>
            <a:r>
              <a:rPr lang="ru-RU" i="1" dirty="0"/>
              <a:t> </a:t>
            </a:r>
            <a:r>
              <a:rPr lang="ru-RU" i="1" dirty="0" err="1"/>
              <a:t>фрустрированный</a:t>
            </a:r>
            <a:r>
              <a:rPr lang="ru-RU" i="1" dirty="0"/>
              <a:t> магнетизм в новом треугольном P-31m </a:t>
            </a:r>
            <a:r>
              <a:rPr lang="ru-RU" i="1" dirty="0" err="1"/>
              <a:t>антимонате</a:t>
            </a:r>
            <a:r>
              <a:rPr lang="ru-RU" i="1" dirty="0"/>
              <a:t> MnSb</a:t>
            </a:r>
            <a:r>
              <a:rPr lang="ru-RU" sz="3600" i="1" dirty="0"/>
              <a:t>2</a:t>
            </a:r>
            <a:r>
              <a:rPr lang="ru-RU" i="1" dirty="0"/>
              <a:t>O</a:t>
            </a:r>
            <a:r>
              <a:rPr lang="ru-RU" sz="3600" i="1" dirty="0"/>
              <a:t>6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221088"/>
            <a:ext cx="4953000" cy="1752600"/>
          </a:xfrm>
        </p:spPr>
        <p:txBody>
          <a:bodyPr/>
          <a:lstStyle/>
          <a:p>
            <a:pPr algn="r"/>
            <a:r>
              <a:rPr lang="ru-RU" u="sng" dirty="0" err="1" smtClean="0"/>
              <a:t>Кучугура</a:t>
            </a:r>
            <a:r>
              <a:rPr lang="ru-RU" u="sng" dirty="0" smtClean="0"/>
              <a:t> М.Д.</a:t>
            </a:r>
            <a:r>
              <a:rPr lang="ru-RU" dirty="0" smtClean="0"/>
              <a:t>, </a:t>
            </a:r>
            <a:r>
              <a:rPr lang="ru-RU" dirty="0" err="1" smtClean="0"/>
              <a:t>Курбаков</a:t>
            </a:r>
            <a:r>
              <a:rPr lang="ru-RU" dirty="0" smtClean="0"/>
              <a:t> А.И.</a:t>
            </a:r>
          </a:p>
          <a:p>
            <a:pPr algn="r"/>
            <a:r>
              <a:rPr lang="ru-RU" dirty="0" smtClean="0"/>
              <a:t>ПИЯФ НИЦ КИ, СПбГУ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2" y="5229200"/>
            <a:ext cx="2304256" cy="15109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6066" y="5901889"/>
            <a:ext cx="5940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«Дифракция нейтронов – 2016»</a:t>
            </a:r>
            <a:endParaRPr lang="ru-RU" sz="1600" dirty="0"/>
          </a:p>
          <a:p>
            <a:r>
              <a:rPr lang="ru-RU" sz="1600" dirty="0" smtClean="0"/>
              <a:t>18 </a:t>
            </a:r>
            <a:r>
              <a:rPr lang="ru-RU" sz="1600" dirty="0"/>
              <a:t>февраля 2016 г. ФГБУ "ПИЯФ" НИЦ "Курчатовский институт", </a:t>
            </a:r>
            <a:r>
              <a:rPr lang="ru-RU" sz="1600" dirty="0" smtClean="0"/>
              <a:t>г. Гатчина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5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MSb</a:t>
            </a:r>
            <a:r>
              <a:rPr lang="ru-RU" i="1" baseline="-25000" dirty="0"/>
              <a:t>2</a:t>
            </a:r>
            <a:r>
              <a:rPr lang="ru-RU" i="1" dirty="0"/>
              <a:t>O</a:t>
            </a:r>
            <a:r>
              <a:rPr lang="ru-RU" i="1" baseline="-25000" dirty="0"/>
              <a:t>6</a:t>
            </a:r>
            <a:r>
              <a:rPr lang="ru-RU" i="1" dirty="0" smtClean="0"/>
              <a:t> </a:t>
            </a:r>
            <a:r>
              <a:rPr lang="ru-RU" i="1" dirty="0" smtClean="0"/>
              <a:t>новая структура</a:t>
            </a:r>
            <a:endParaRPr lang="ru-RU" dirty="0"/>
          </a:p>
        </p:txBody>
      </p:sp>
      <p:pic>
        <p:nvPicPr>
          <p:cNvPr id="4" name="Рисунок 3" descr="MnSb2O6_300K_300mm_varH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25000" r="41072" b="16251"/>
          <a:stretch>
            <a:fillRect/>
          </a:stretch>
        </p:blipFill>
        <p:spPr bwMode="auto">
          <a:xfrm>
            <a:off x="179512" y="2696344"/>
            <a:ext cx="487265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MnSb2O6_300K_300mm_varH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3750" r="53870" b="16875"/>
          <a:stretch>
            <a:fillRect/>
          </a:stretch>
        </p:blipFill>
        <p:spPr bwMode="auto">
          <a:xfrm>
            <a:off x="5148064" y="2696344"/>
            <a:ext cx="374441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1836712" y="5877272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MAs2O6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Различия в кристаллических структурах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31497" r="11841" b="26085"/>
          <a:stretch/>
        </p:blipFill>
        <p:spPr bwMode="auto">
          <a:xfrm>
            <a:off x="1763688" y="2001599"/>
            <a:ext cx="5976664" cy="218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0462" t="25246" r="44822" b="71919"/>
          <a:stretch/>
        </p:blipFill>
        <p:spPr>
          <a:xfrm>
            <a:off x="669173" y="4170861"/>
            <a:ext cx="294181" cy="2712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50" b="15214"/>
          <a:stretch/>
        </p:blipFill>
        <p:spPr>
          <a:xfrm>
            <a:off x="5436096" y="4293096"/>
            <a:ext cx="2170584" cy="2116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7"/>
          <a:stretch/>
        </p:blipFill>
        <p:spPr>
          <a:xfrm>
            <a:off x="1547664" y="4165160"/>
            <a:ext cx="3599384" cy="24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Измерения магнитной восприимчивости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3862" r="57323" b="29864"/>
          <a:stretch/>
        </p:blipFill>
        <p:spPr bwMode="auto">
          <a:xfrm>
            <a:off x="5099374" y="2249424"/>
            <a:ext cx="3960440" cy="39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4" t="14885" r="30828" b="17042"/>
          <a:stretch/>
        </p:blipFill>
        <p:spPr bwMode="auto">
          <a:xfrm>
            <a:off x="92430" y="2209800"/>
            <a:ext cx="5542291" cy="41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Нейтронные данные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13085" r="12208" b="5607"/>
          <a:stretch/>
        </p:blipFill>
        <p:spPr bwMode="auto">
          <a:xfrm>
            <a:off x="467544" y="4149080"/>
            <a:ext cx="3319760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3785" r="12558" b="5841"/>
          <a:stretch/>
        </p:blipFill>
        <p:spPr bwMode="auto">
          <a:xfrm>
            <a:off x="539552" y="1991308"/>
            <a:ext cx="3240360" cy="2157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572396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= (0.327(2), 0.340(1), 0.196(1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707740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=(1/3, 1/3, 1/5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20834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Измерения нового MnSb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проводились в ПИЯФ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дифрактометрах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SSPD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 = 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.753 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300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(λ = 1.366 А) при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 К, что для данного образца ниже температуры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Нееля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4316903"/>
            <a:ext cx="4235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Эксперименты с большим разрешением были сделаны на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дифрактометре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SPODI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1.548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при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Магнитная структура</a:t>
            </a:r>
            <a:endParaRPr lang="ru-RU" dirty="0"/>
          </a:p>
        </p:txBody>
      </p:sp>
      <p:pic>
        <p:nvPicPr>
          <p:cNvPr id="4" name="Рисунок 3" descr="MnSb2O6_4d5K_300mm_varH2loh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375" r="43452" b="15965"/>
          <a:stretch>
            <a:fillRect/>
          </a:stretch>
        </p:blipFill>
        <p:spPr bwMode="auto">
          <a:xfrm>
            <a:off x="539552" y="2780928"/>
            <a:ext cx="424847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t="11843" r="29561" b="7255"/>
          <a:stretch/>
        </p:blipFill>
        <p:spPr>
          <a:xfrm>
            <a:off x="4674077" y="2204864"/>
            <a:ext cx="42936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Низкотемпературная нейтронная порошковая дифракция наглядно продемонстрировала факт магнитного упорядочения при низких температурах.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Это </a:t>
            </a:r>
            <a:r>
              <a:rPr lang="ru-RU" dirty="0"/>
              <a:t>полностью соответствует опубликованным ранее результатам измерения на этом же образце температурных зависимостей магнитной восприимчивости и теплоемкости. </a:t>
            </a:r>
          </a:p>
          <a:p>
            <a:pPr algn="just">
              <a:lnSpc>
                <a:spcPct val="120000"/>
              </a:lnSpc>
            </a:pPr>
            <a:r>
              <a:rPr lang="ru-RU" dirty="0" smtClean="0"/>
              <a:t>Построена </a:t>
            </a:r>
            <a:r>
              <a:rPr lang="ru-RU" dirty="0"/>
              <a:t>модель спинового упорядочения исследуемого соединения в магнитно-упорядоченном состоянии при </a:t>
            </a:r>
            <a:r>
              <a:rPr lang="ru-RU" dirty="0" smtClean="0"/>
              <a:t>4К. </a:t>
            </a:r>
            <a:r>
              <a:rPr lang="ru-RU" dirty="0"/>
              <a:t>Предложена модель неколлинеарной магнитной структуры с модулированной величиной магнитного момента.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37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576" y="17861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2" y="5476420"/>
            <a:ext cx="1927246" cy="12637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5901889"/>
            <a:ext cx="645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«Дифракция нейтронов – 2016»</a:t>
            </a:r>
            <a:endParaRPr lang="ru-RU" sz="1600" dirty="0"/>
          </a:p>
          <a:p>
            <a:r>
              <a:rPr lang="ru-RU" sz="1600" dirty="0" smtClean="0"/>
              <a:t>18 </a:t>
            </a:r>
            <a:r>
              <a:rPr lang="ru-RU" sz="1600" dirty="0"/>
              <a:t>февраля 2016 г. ФГБУ "ПИЯФ" НИЦ "Курчатовский институт", </a:t>
            </a:r>
            <a:r>
              <a:rPr lang="ru-RU" sz="1600" dirty="0" smtClean="0"/>
              <a:t>г. Гатчина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67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49424"/>
            <a:ext cx="8064896" cy="39158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[1] A.P. Ramirez, Ann. Rev. Mater. Sci. 24 (1994) 453.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[2] K. Marty, V. </a:t>
            </a:r>
            <a:r>
              <a:rPr lang="en-US" sz="2000" dirty="0" err="1"/>
              <a:t>Simonet</a:t>
            </a:r>
            <a:r>
              <a:rPr lang="en-US" sz="2000" dirty="0"/>
              <a:t>, E. </a:t>
            </a:r>
            <a:r>
              <a:rPr lang="en-US" sz="2000" dirty="0" err="1"/>
              <a:t>Ressouche</a:t>
            </a:r>
            <a:r>
              <a:rPr lang="en-US" sz="2000" dirty="0"/>
              <a:t>, R. </a:t>
            </a:r>
            <a:r>
              <a:rPr lang="en-US" sz="2000" dirty="0" err="1"/>
              <a:t>Ballou</a:t>
            </a:r>
            <a:r>
              <a:rPr lang="en-US" sz="2000" dirty="0"/>
              <a:t>, P. </a:t>
            </a:r>
            <a:r>
              <a:rPr lang="en-US" sz="2000" dirty="0" err="1"/>
              <a:t>Lejay</a:t>
            </a:r>
            <a:r>
              <a:rPr lang="en-US" sz="2000" dirty="0"/>
              <a:t>, and P. Bordet, Phys. Rev. </a:t>
            </a:r>
            <a:r>
              <a:rPr lang="en-US" sz="2000" dirty="0" err="1"/>
              <a:t>Lett</a:t>
            </a:r>
            <a:r>
              <a:rPr lang="en-US" sz="2000" dirty="0"/>
              <a:t>. 101, 247201 (2008).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[3] C. Stock, L. C. </a:t>
            </a:r>
            <a:r>
              <a:rPr lang="en-US" sz="2000" dirty="0" err="1"/>
              <a:t>Chapon</a:t>
            </a:r>
            <a:r>
              <a:rPr lang="en-US" sz="2000" dirty="0"/>
              <a:t>, A. </a:t>
            </a:r>
            <a:r>
              <a:rPr lang="en-US" sz="2000" dirty="0" err="1"/>
              <a:t>Schneidewind</a:t>
            </a:r>
            <a:r>
              <a:rPr lang="en-US" sz="2000" dirty="0"/>
              <a:t>, Y. Su, P. G. </a:t>
            </a:r>
            <a:r>
              <a:rPr lang="en-US" sz="2000" dirty="0" err="1"/>
              <a:t>Radaelli</a:t>
            </a:r>
            <a:r>
              <a:rPr lang="en-US" sz="2000" dirty="0"/>
              <a:t>, D. F. </a:t>
            </a:r>
            <a:r>
              <a:rPr lang="en-US" sz="2000" dirty="0" err="1"/>
              <a:t>McMorrow</a:t>
            </a:r>
            <a:r>
              <a:rPr lang="en-US" sz="2000" dirty="0"/>
              <a:t>, A. </a:t>
            </a:r>
            <a:r>
              <a:rPr lang="en-US" sz="2000" dirty="0" err="1"/>
              <a:t>Bombardi</a:t>
            </a:r>
            <a:r>
              <a:rPr lang="en-US" sz="2000" dirty="0"/>
              <a:t>, N. Lee, and S.-W. Cheong, Phys. Rev. B 83 , 104426 (2011).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[4] Johnson, R.D.; Cao, K.; </a:t>
            </a:r>
            <a:r>
              <a:rPr lang="en-US" sz="2000" dirty="0" err="1"/>
              <a:t>Chapon</a:t>
            </a:r>
            <a:r>
              <a:rPr lang="en-US" sz="2000" dirty="0"/>
              <a:t>, L.C.; </a:t>
            </a:r>
            <a:r>
              <a:rPr lang="en-US" sz="2000" dirty="0" err="1"/>
              <a:t>Fabrizi</a:t>
            </a:r>
            <a:r>
              <a:rPr lang="en-US" sz="2000" dirty="0"/>
              <a:t>, F.; Perks, N.; Manuel, P.; Yang, J.J.; Oh, Y.S.; Cheong, S.-W.; </a:t>
            </a:r>
            <a:r>
              <a:rPr lang="en-US" sz="2000" dirty="0" err="1"/>
              <a:t>Radaelli</a:t>
            </a:r>
            <a:r>
              <a:rPr lang="en-US" sz="2000" dirty="0"/>
              <a:t> P.G. Phys. Rev. </a:t>
            </a:r>
            <a:r>
              <a:rPr lang="en-US" sz="2000" dirty="0" err="1"/>
              <a:t>Lett</a:t>
            </a:r>
            <a:r>
              <a:rPr lang="en-US" sz="2000" dirty="0"/>
              <a:t>. 111, 017202 (2013).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[5] J. N. </a:t>
            </a:r>
            <a:r>
              <a:rPr lang="en-US" sz="2000" dirty="0" err="1"/>
              <a:t>Reimers</a:t>
            </a:r>
            <a:r>
              <a:rPr lang="en-US" sz="2000" dirty="0"/>
              <a:t>, J. E. </a:t>
            </a:r>
            <a:r>
              <a:rPr lang="en-US" sz="2000" dirty="0" err="1"/>
              <a:t>Greedan</a:t>
            </a:r>
            <a:r>
              <a:rPr lang="en-US" sz="2000" dirty="0"/>
              <a:t>, and M. A. Subramanian, J. Solid State Chem. 79 , </a:t>
            </a:r>
            <a:r>
              <a:rPr lang="en-US" sz="2000" dirty="0" smtClean="0"/>
              <a:t>263</a:t>
            </a:r>
            <a:r>
              <a:rPr lang="ru-RU" sz="2000" dirty="0" smtClean="0"/>
              <a:t> </a:t>
            </a:r>
            <a:r>
              <a:rPr lang="en-US" sz="2000" dirty="0" smtClean="0"/>
              <a:t>(1989</a:t>
            </a:r>
            <a:r>
              <a:rPr lang="en-US" sz="2000" dirty="0"/>
              <a:t>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[6] </a:t>
            </a:r>
            <a:r>
              <a:rPr lang="en-US" sz="2000" dirty="0" err="1"/>
              <a:t>Nalbandyan</a:t>
            </a:r>
            <a:r>
              <a:rPr lang="en-US" sz="2000" dirty="0"/>
              <a:t> V.B, </a:t>
            </a:r>
            <a:r>
              <a:rPr lang="en-US" sz="2000" dirty="0" err="1"/>
              <a:t>Zvereva</a:t>
            </a:r>
            <a:r>
              <a:rPr lang="en-US" sz="2000" dirty="0"/>
              <a:t> E.A, </a:t>
            </a:r>
            <a:r>
              <a:rPr lang="en-US" sz="2000" dirty="0" err="1"/>
              <a:t>Nikulin</a:t>
            </a:r>
            <a:r>
              <a:rPr lang="en-US" sz="2000" dirty="0"/>
              <a:t> A.Y, </a:t>
            </a:r>
            <a:r>
              <a:rPr lang="en-US" sz="2000" dirty="0" err="1"/>
              <a:t>Shukaev</a:t>
            </a:r>
            <a:r>
              <a:rPr lang="en-US" sz="2000" dirty="0"/>
              <a:t> I.L, </a:t>
            </a:r>
            <a:r>
              <a:rPr lang="en-US" sz="2000" dirty="0" err="1"/>
              <a:t>Whangbo</a:t>
            </a:r>
            <a:r>
              <a:rPr lang="en-US" sz="2000" dirty="0"/>
              <a:t> M.H, Koo H.J, Abdel-</a:t>
            </a:r>
            <a:r>
              <a:rPr lang="en-US" sz="2000" dirty="0" err="1"/>
              <a:t>Hafiez</a:t>
            </a:r>
            <a:r>
              <a:rPr lang="en-US" sz="2000" dirty="0"/>
              <a:t> M, Chen X.J, Koo C, </a:t>
            </a:r>
            <a:r>
              <a:rPr lang="en-US" sz="2000" dirty="0" err="1"/>
              <a:t>Vasiliev</a:t>
            </a:r>
            <a:r>
              <a:rPr lang="en-US" sz="2000" dirty="0"/>
              <a:t> A.N, </a:t>
            </a:r>
            <a:r>
              <a:rPr lang="en-US" sz="2000" dirty="0" err="1"/>
              <a:t>Klingeler</a:t>
            </a:r>
            <a:r>
              <a:rPr lang="en-US" sz="2000" dirty="0"/>
              <a:t> R. Inorganic Chemistry, 54, 1705-1711, (2015).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[7] Koo, H.-J.; </a:t>
            </a:r>
            <a:r>
              <a:rPr lang="en-US" sz="2000" dirty="0" err="1"/>
              <a:t>Whangbo</a:t>
            </a:r>
            <a:r>
              <a:rPr lang="en-US" sz="2000" dirty="0"/>
              <a:t>, M.-H. </a:t>
            </a:r>
            <a:r>
              <a:rPr lang="en-US" sz="2000" dirty="0" err="1"/>
              <a:t>Inorg</a:t>
            </a:r>
            <a:r>
              <a:rPr lang="en-US" sz="2000" dirty="0"/>
              <a:t>. Chem. 2014, 53, 3812−3817.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[8] Hill, R.J. J. Solid State Chem., 1987, 71, 12-18.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[9] Castro, A.; </a:t>
            </a:r>
            <a:r>
              <a:rPr lang="en-US" sz="2000" dirty="0" err="1"/>
              <a:t>Rasines</a:t>
            </a:r>
            <a:r>
              <a:rPr lang="en-US" sz="2000" dirty="0"/>
              <a:t>, I.; Sánchez-</a:t>
            </a:r>
            <a:r>
              <a:rPr lang="en-US" sz="2000" dirty="0" err="1"/>
              <a:t>Martos</a:t>
            </a:r>
            <a:r>
              <a:rPr lang="en-US" sz="2000" dirty="0"/>
              <a:t>, M.C.; </a:t>
            </a:r>
            <a:r>
              <a:rPr lang="en-US" sz="2000" dirty="0" err="1"/>
              <a:t>García-Casado</a:t>
            </a:r>
            <a:r>
              <a:rPr lang="en-US" sz="2000" dirty="0"/>
              <a:t>, P. Powder </a:t>
            </a:r>
            <a:r>
              <a:rPr lang="en-US" sz="2000" dirty="0" err="1"/>
              <a:t>Diffr</a:t>
            </a:r>
            <a:r>
              <a:rPr lang="en-US" sz="2000" dirty="0"/>
              <a:t>., 1988, 3, 219-221.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[10] </a:t>
            </a:r>
            <a:r>
              <a:rPr lang="en-US" sz="2000" dirty="0" err="1"/>
              <a:t>DeBoer</a:t>
            </a:r>
            <a:r>
              <a:rPr lang="en-US" sz="2000" dirty="0"/>
              <a:t>, B.G.; Young, R.A.; </a:t>
            </a:r>
            <a:r>
              <a:rPr lang="en-US" sz="2000" dirty="0" err="1"/>
              <a:t>Sakthivel</a:t>
            </a:r>
            <a:r>
              <a:rPr lang="en-US" sz="2000" dirty="0"/>
              <a:t>, A. </a:t>
            </a:r>
            <a:r>
              <a:rPr lang="en-US" sz="2000" dirty="0" err="1"/>
              <a:t>Acta</a:t>
            </a:r>
            <a:r>
              <a:rPr lang="en-US" sz="2000" dirty="0"/>
              <a:t> </a:t>
            </a:r>
            <a:r>
              <a:rPr lang="en-US" sz="2000" dirty="0" err="1"/>
              <a:t>Cryst</a:t>
            </a:r>
            <a:r>
              <a:rPr lang="en-US" sz="2000" dirty="0"/>
              <a:t>. 1994, C50, 476-482.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[11] </a:t>
            </a:r>
            <a:r>
              <a:rPr lang="en-US" sz="2000" dirty="0" err="1"/>
              <a:t>Nakua</a:t>
            </a:r>
            <a:r>
              <a:rPr lang="en-US" sz="2000" dirty="0"/>
              <a:t>, A.M.; </a:t>
            </a:r>
            <a:r>
              <a:rPr lang="en-US" sz="2000" dirty="0" err="1"/>
              <a:t>Greedan</a:t>
            </a:r>
            <a:r>
              <a:rPr lang="en-US" sz="2000" dirty="0"/>
              <a:t>, J.E. J. Solid State Chem. 118, 402-411 (1995</a:t>
            </a:r>
            <a:r>
              <a:rPr lang="en-US" sz="2000" dirty="0" smtClean="0"/>
              <a:t>).</a:t>
            </a:r>
            <a:endParaRPr lang="ru-RU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[</a:t>
            </a:r>
            <a:r>
              <a:rPr lang="ru-RU" sz="2000" dirty="0" smtClean="0"/>
              <a:t>12</a:t>
            </a:r>
            <a:r>
              <a:rPr lang="en-US" sz="2000" dirty="0" smtClean="0"/>
              <a:t>]</a:t>
            </a:r>
            <a:r>
              <a:rPr lang="ru-RU" sz="2000" dirty="0" smtClean="0"/>
              <a:t> </a:t>
            </a:r>
            <a:r>
              <a:rPr lang="en-US" sz="2000" dirty="0"/>
              <a:t>Hiroyuki SHIBA </a:t>
            </a:r>
            <a:r>
              <a:rPr lang="en-US" sz="2000" dirty="0" smtClean="0"/>
              <a:t>Solid </a:t>
            </a:r>
            <a:r>
              <a:rPr lang="en-US" sz="2000" dirty="0"/>
              <a:t>State Communications, Vol.41, No.7, pp.511-514, 1982.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0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058231" cy="4194160"/>
          </a:xfrm>
        </p:spPr>
      </p:pic>
    </p:spTree>
    <p:extLst>
      <p:ext uri="{BB962C8B-B14F-4D97-AF65-F5344CB8AC3E}">
        <p14:creationId xmlns:p14="http://schemas.microsoft.com/office/powerpoint/2010/main" val="291868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Фрустрированные</a:t>
            </a:r>
            <a:r>
              <a:rPr lang="ru-RU" dirty="0" smtClean="0"/>
              <a:t> магнетики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51" y="3341539"/>
            <a:ext cx="3545085" cy="267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" b="-975"/>
          <a:stretch/>
        </p:blipFill>
        <p:spPr bwMode="auto">
          <a:xfrm>
            <a:off x="162818" y="4198619"/>
            <a:ext cx="5328592" cy="20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0" y="716811"/>
            <a:ext cx="3635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антиферромагнетиках с ромбоэдрической решеткой фрустрации</a:t>
            </a:r>
          </a:p>
          <a:p>
            <a:r>
              <a:rPr lang="ru-RU" dirty="0">
                <a:solidFill>
                  <a:srgbClr val="FF0000"/>
                </a:solidFill>
              </a:rPr>
              <a:t>возможны как в плоскости, так и в третьем направлении. Если </a:t>
            </a:r>
            <a:r>
              <a:rPr lang="ru-RU" dirty="0" err="1">
                <a:solidFill>
                  <a:srgbClr val="FF0000"/>
                </a:solidFill>
              </a:rPr>
              <a:t>фрустра</a:t>
            </a:r>
            <a:r>
              <a:rPr lang="ru-RU" dirty="0">
                <a:solidFill>
                  <a:srgbClr val="FF0000"/>
                </a:solidFill>
              </a:rPr>
              <a:t>$</a:t>
            </a:r>
          </a:p>
          <a:p>
            <a:r>
              <a:rPr lang="ru-RU" dirty="0" err="1">
                <a:solidFill>
                  <a:srgbClr val="FF0000"/>
                </a:solidFill>
              </a:rPr>
              <a:t>ции</a:t>
            </a:r>
            <a:r>
              <a:rPr lang="ru-RU" dirty="0">
                <a:solidFill>
                  <a:srgbClr val="FF0000"/>
                </a:solidFill>
              </a:rPr>
              <a:t> существуют одновременно во всех трех направлениях, то в таких</a:t>
            </a:r>
          </a:p>
          <a:p>
            <a:r>
              <a:rPr lang="ru-RU" dirty="0">
                <a:solidFill>
                  <a:srgbClr val="FF0000"/>
                </a:solidFill>
              </a:rPr>
              <a:t>системах (как, например, фаза твердого кислорода) становится воз$</a:t>
            </a:r>
          </a:p>
          <a:p>
            <a:r>
              <a:rPr lang="ru-RU" dirty="0" err="1">
                <a:solidFill>
                  <a:srgbClr val="FF0000"/>
                </a:solidFill>
              </a:rPr>
              <a:t>можным</a:t>
            </a:r>
            <a:r>
              <a:rPr lang="ru-RU" dirty="0">
                <a:solidFill>
                  <a:srgbClr val="FF0000"/>
                </a:solidFill>
              </a:rPr>
              <a:t> возникновение спиральных структур, непрерывно вырожденных</a:t>
            </a:r>
          </a:p>
          <a:p>
            <a:r>
              <a:rPr lang="ru-RU" dirty="0">
                <a:solidFill>
                  <a:srgbClr val="FF0000"/>
                </a:solidFill>
              </a:rPr>
              <a:t>как по направлению волнового вектора, так и по его величине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4" y="2250693"/>
            <a:ext cx="4000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\mathcal H = - \frac{1}{2} \sum_{i\neq j}  J_{ij}\mathbf s_i\mathbf s_j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31" y="2394709"/>
            <a:ext cx="2515409" cy="8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Трехмерные </a:t>
            </a:r>
            <a:r>
              <a:rPr lang="ru-RU" sz="3200" dirty="0" err="1" smtClean="0"/>
              <a:t>фрустрированные</a:t>
            </a:r>
            <a:r>
              <a:rPr lang="ru-RU" sz="3200" dirty="0" smtClean="0"/>
              <a:t> структуры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749480"/>
            <a:ext cx="5991225" cy="3038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2762674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06211"/>
            <a:ext cx="4176464" cy="43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8104"/>
            <a:ext cx="404279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Фрустрированные</a:t>
            </a:r>
            <a:r>
              <a:rPr lang="ru-RU" dirty="0" smtClean="0"/>
              <a:t> слоистые магнетики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7" t="41498" r="5831" b="19209"/>
          <a:stretch/>
        </p:blipFill>
        <p:spPr bwMode="auto">
          <a:xfrm>
            <a:off x="825042" y="3429000"/>
            <a:ext cx="8304006" cy="336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7" t="12847" r="38030" b="58090"/>
          <a:stretch/>
        </p:blipFill>
        <p:spPr bwMode="auto">
          <a:xfrm>
            <a:off x="4977044" y="836712"/>
            <a:ext cx="3887521" cy="249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7" t="12847" r="38030" b="58090"/>
          <a:stretch/>
        </p:blipFill>
        <p:spPr bwMode="auto">
          <a:xfrm>
            <a:off x="323528" y="476672"/>
            <a:ext cx="4044753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16534" r="36589" b="18547"/>
          <a:stretch/>
        </p:blipFill>
        <p:spPr bwMode="auto">
          <a:xfrm>
            <a:off x="4116710" y="1052736"/>
            <a:ext cx="491978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34443" r="47956" b="17463"/>
          <a:stretch/>
        </p:blipFill>
        <p:spPr bwMode="auto">
          <a:xfrm>
            <a:off x="331332" y="3167230"/>
            <a:ext cx="3448580" cy="364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4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MSb</a:t>
            </a:r>
            <a:r>
              <a:rPr lang="ru-RU" i="1" baseline="-25000" dirty="0" smtClean="0"/>
              <a:t>2</a:t>
            </a:r>
            <a:r>
              <a:rPr lang="ru-RU" i="1" dirty="0" smtClean="0"/>
              <a:t>O</a:t>
            </a:r>
            <a:r>
              <a:rPr lang="ru-RU" i="1" baseline="-25000" dirty="0" smtClean="0"/>
              <a:t>6</a:t>
            </a:r>
            <a:r>
              <a:rPr lang="ru-RU" i="1" dirty="0" smtClean="0"/>
              <a:t> </a:t>
            </a:r>
            <a:r>
              <a:rPr lang="ru-RU" i="1" dirty="0" smtClean="0"/>
              <a:t>возможные формы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t="15720" r="23298" b="28951"/>
          <a:stretch/>
        </p:blipFill>
        <p:spPr bwMode="auto">
          <a:xfrm>
            <a:off x="642121" y="2348880"/>
            <a:ext cx="5802087" cy="367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330291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i="1" dirty="0" err="1" smtClean="0"/>
              <a:t>Ca</a:t>
            </a:r>
            <a:r>
              <a:rPr lang="ru-RU" i="1" dirty="0" smtClean="0"/>
              <a:t>Sb</a:t>
            </a:r>
            <a:r>
              <a:rPr lang="ru-RU" i="1" baseline="-25000" dirty="0" smtClean="0"/>
              <a:t>2</a:t>
            </a:r>
            <a:r>
              <a:rPr lang="ru-RU" i="1" dirty="0" smtClean="0"/>
              <a:t>O</a:t>
            </a:r>
            <a:r>
              <a:rPr lang="ru-RU" i="1" baseline="-25000" dirty="0" smtClean="0"/>
              <a:t>6</a:t>
            </a:r>
            <a:r>
              <a:rPr lang="en-US" i="1" baseline="-25000" dirty="0"/>
              <a:t> </a:t>
            </a:r>
            <a:r>
              <a:rPr lang="en-US" dirty="0" smtClean="0"/>
              <a:t>(P-31m)</a:t>
            </a:r>
          </a:p>
          <a:p>
            <a:pPr marL="342900" indent="-342900">
              <a:buAutoNum type="alphaLcParenR"/>
            </a:pPr>
            <a:r>
              <a:rPr lang="en-US" i="1" dirty="0"/>
              <a:t>N</a:t>
            </a:r>
            <a:r>
              <a:rPr lang="en-US" i="1" dirty="0" smtClean="0"/>
              <a:t>a</a:t>
            </a:r>
            <a:r>
              <a:rPr lang="ru-RU" i="1" dirty="0" err="1" smtClean="0"/>
              <a:t>SbO</a:t>
            </a:r>
            <a:r>
              <a:rPr lang="en-US" i="1" baseline="-25000" dirty="0" smtClean="0"/>
              <a:t>3</a:t>
            </a:r>
            <a:r>
              <a:rPr lang="en-US" dirty="0" smtClean="0"/>
              <a:t>(R-3)</a:t>
            </a:r>
          </a:p>
          <a:p>
            <a:pPr marL="342900" indent="-342900">
              <a:buFontTx/>
              <a:buAutoNum type="alphaLcParenR"/>
            </a:pPr>
            <a:r>
              <a:rPr lang="en-US" i="1" dirty="0" err="1" smtClean="0"/>
              <a:t>Mn</a:t>
            </a:r>
            <a:r>
              <a:rPr lang="ru-RU" i="1" dirty="0" smtClean="0"/>
              <a:t>Sb</a:t>
            </a:r>
            <a:r>
              <a:rPr lang="ru-RU" i="1" baseline="-25000" dirty="0" smtClean="0"/>
              <a:t>2</a:t>
            </a:r>
            <a:r>
              <a:rPr lang="ru-RU" i="1" dirty="0" smtClean="0"/>
              <a:t>O</a:t>
            </a:r>
            <a:r>
              <a:rPr lang="ru-RU" i="1" baseline="-25000" dirty="0" smtClean="0"/>
              <a:t>6</a:t>
            </a:r>
            <a:r>
              <a:rPr lang="en-US" i="1" baseline="-25000" dirty="0" smtClean="0"/>
              <a:t> </a:t>
            </a:r>
            <a:r>
              <a:rPr lang="en-US" dirty="0"/>
              <a:t>(</a:t>
            </a:r>
            <a:r>
              <a:rPr lang="en-US" dirty="0" smtClean="0"/>
              <a:t>P321)</a:t>
            </a:r>
            <a:endParaRPr lang="en-US" dirty="0"/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M</a:t>
            </a:r>
            <a:r>
              <a:rPr lang="en-US" i="1" dirty="0" smtClean="0"/>
              <a:t>n</a:t>
            </a:r>
            <a:r>
              <a:rPr lang="ru-RU" i="1" dirty="0" smtClean="0"/>
              <a:t>Sb</a:t>
            </a:r>
            <a:r>
              <a:rPr lang="ru-RU" i="1" baseline="-25000" dirty="0" smtClean="0"/>
              <a:t>2</a:t>
            </a:r>
            <a:r>
              <a:rPr lang="ru-RU" i="1" dirty="0" smtClean="0"/>
              <a:t>O</a:t>
            </a:r>
            <a:r>
              <a:rPr lang="ru-RU" i="1" baseline="-25000" dirty="0" smtClean="0"/>
              <a:t>6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3707457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9673" r="51496" b="11460"/>
          <a:stretch/>
        </p:blipFill>
        <p:spPr bwMode="auto">
          <a:xfrm>
            <a:off x="4788024" y="1267971"/>
            <a:ext cx="4273176" cy="532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5" t="16006" r="31519" b="16274"/>
          <a:stretch/>
        </p:blipFill>
        <p:spPr bwMode="auto">
          <a:xfrm>
            <a:off x="134948" y="2420888"/>
            <a:ext cx="4725084" cy="37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Синтез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38196" r="52203" b="12515"/>
          <a:stretch/>
        </p:blipFill>
        <p:spPr bwMode="auto">
          <a:xfrm>
            <a:off x="3131840" y="4653136"/>
            <a:ext cx="2664296" cy="212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9726" r="18099" b="62424"/>
          <a:stretch/>
        </p:blipFill>
        <p:spPr bwMode="auto">
          <a:xfrm>
            <a:off x="578677" y="2209800"/>
            <a:ext cx="798664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2744" r="12644" b="6030"/>
          <a:stretch/>
        </p:blipFill>
        <p:spPr>
          <a:xfrm>
            <a:off x="472937" y="1340768"/>
            <a:ext cx="6260618" cy="4608512"/>
          </a:xfrm>
        </p:spPr>
      </p:pic>
      <p:sp>
        <p:nvSpPr>
          <p:cNvPr id="3" name="TextBox 2"/>
          <p:cNvSpPr txBox="1"/>
          <p:nvPr/>
        </p:nvSpPr>
        <p:spPr>
          <a:xfrm>
            <a:off x="6733555" y="1628800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ESRF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Гренобль</a:t>
            </a:r>
            <a:r>
              <a:rPr lang="ru-RU" dirty="0"/>
              <a:t>, Франция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5219" y="284364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ru-RU" dirty="0" smtClean="0"/>
              <a:t>=0.6945 </a:t>
            </a:r>
            <a:r>
              <a:rPr lang="en-US" dirty="0" smtClean="0"/>
              <a:t>Å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19672" y="386104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83768" y="393305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3555" y="3501008"/>
            <a:ext cx="2295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примеси не превышает 3%,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NaSbO3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702</TotalTime>
  <Words>2415</Words>
  <Application>Microsoft Office PowerPoint</Application>
  <PresentationFormat>Экран (4:3)</PresentationFormat>
  <Paragraphs>97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Низкоразмерный фрустрированный магнетизм в новом треугольном P-31m антимонате MnSb2O6</vt:lpstr>
      <vt:lpstr>Фрустрированные магнетики</vt:lpstr>
      <vt:lpstr>Трехмерные фрустрированные структуры</vt:lpstr>
      <vt:lpstr>Фрустрированные слоистые магнетики</vt:lpstr>
      <vt:lpstr>Презентация PowerPoint</vt:lpstr>
      <vt:lpstr>MSb2O6 возможные формы</vt:lpstr>
      <vt:lpstr>MnSb2O6 </vt:lpstr>
      <vt:lpstr>Синтез</vt:lpstr>
      <vt:lpstr>Презентация PowerPoint</vt:lpstr>
      <vt:lpstr>MSb2O6 новая структура</vt:lpstr>
      <vt:lpstr>Различия в кристаллических структурах</vt:lpstr>
      <vt:lpstr>Измерения магнитной восприимчивости</vt:lpstr>
      <vt:lpstr>Нейтронные данные</vt:lpstr>
      <vt:lpstr>Магнитная структура</vt:lpstr>
      <vt:lpstr>Заключение</vt:lpstr>
      <vt:lpstr>Спасибо за внимание!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Низкоразмерный фрустрированный магнетизм в новом треугольном P-31m антимонате MnSb2O6</dc:title>
  <dc:creator>Мария</dc:creator>
  <cp:lastModifiedBy>Мария</cp:lastModifiedBy>
  <cp:revision>92</cp:revision>
  <dcterms:created xsi:type="dcterms:W3CDTF">2016-02-08T08:12:40Z</dcterms:created>
  <dcterms:modified xsi:type="dcterms:W3CDTF">2016-02-18T04:26:25Z</dcterms:modified>
</cp:coreProperties>
</file>