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72" r:id="rId17"/>
    <p:sldId id="273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ED683E-A1BA-43C3-A414-703665610CDB}">
  <a:tblStyle styleId="{C3ED683E-A1BA-43C3-A414-703665610CDB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3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344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396399" y="57874"/>
            <a:ext cx="4351199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2741212" y="2531724"/>
            <a:ext cx="5811899" cy="14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-273543" y="1110024"/>
            <a:ext cx="5811899" cy="432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45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3429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500">
                <a:solidFill>
                  <a:srgbClr val="888888"/>
                </a:solidFill>
              </a:defRPr>
            </a:lvl2pPr>
            <a:lvl3pPr marL="6858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350">
                <a:solidFill>
                  <a:srgbClr val="888888"/>
                </a:solidFill>
              </a:defRPr>
            </a:lvl3pPr>
            <a:lvl4pPr marL="10287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13716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17145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20574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24003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27432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99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99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199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800" b="1"/>
            </a:lvl1pPr>
            <a:lvl2pPr marL="342900" lvl="1" indent="0" rtl="0">
              <a:spcBef>
                <a:spcPts val="0"/>
              </a:spcBef>
              <a:buFont typeface="Calibri"/>
              <a:buNone/>
              <a:defRPr sz="1500" b="1"/>
            </a:lvl2pPr>
            <a:lvl3pPr marL="685800" lvl="2" indent="0" rtl="0">
              <a:spcBef>
                <a:spcPts val="0"/>
              </a:spcBef>
              <a:buFont typeface="Calibri"/>
              <a:buNone/>
              <a:defRPr sz="1350" b="1"/>
            </a:lvl3pPr>
            <a:lvl4pPr marL="1028700" lvl="3" indent="0" rtl="0">
              <a:spcBef>
                <a:spcPts val="0"/>
              </a:spcBef>
              <a:buFont typeface="Calibri"/>
              <a:buNone/>
              <a:defRPr sz="1200" b="1"/>
            </a:lvl4pPr>
            <a:lvl5pPr marL="1371600" lvl="4" indent="0" rtl="0">
              <a:spcBef>
                <a:spcPts val="0"/>
              </a:spcBef>
              <a:buFont typeface="Calibri"/>
              <a:buNone/>
              <a:defRPr sz="1200" b="1"/>
            </a:lvl5pPr>
            <a:lvl6pPr marL="1714500" lvl="5" indent="0" rtl="0">
              <a:spcBef>
                <a:spcPts val="0"/>
              </a:spcBef>
              <a:buFont typeface="Calibri"/>
              <a:buNone/>
              <a:defRPr sz="1200" b="1"/>
            </a:lvl6pPr>
            <a:lvl7pPr marL="2057400" lvl="6" indent="0" rtl="0">
              <a:spcBef>
                <a:spcPts val="0"/>
              </a:spcBef>
              <a:buFont typeface="Calibri"/>
              <a:buNone/>
              <a:defRPr sz="1200" b="1"/>
            </a:lvl7pPr>
            <a:lvl8pPr marL="2400300" lvl="7" indent="0" rtl="0">
              <a:spcBef>
                <a:spcPts val="0"/>
              </a:spcBef>
              <a:buFont typeface="Calibri"/>
              <a:buNone/>
              <a:defRPr sz="1200" b="1"/>
            </a:lvl8pPr>
            <a:lvl9pPr marL="2743200" lvl="8" indent="0" rtl="0">
              <a:spcBef>
                <a:spcPts val="0"/>
              </a:spcBef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199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9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800" b="1"/>
            </a:lvl1pPr>
            <a:lvl2pPr marL="342900" lvl="1" indent="0" rtl="0">
              <a:spcBef>
                <a:spcPts val="0"/>
              </a:spcBef>
              <a:buFont typeface="Calibri"/>
              <a:buNone/>
              <a:defRPr sz="1500" b="1"/>
            </a:lvl2pPr>
            <a:lvl3pPr marL="685800" lvl="2" indent="0" rtl="0">
              <a:spcBef>
                <a:spcPts val="0"/>
              </a:spcBef>
              <a:buFont typeface="Calibri"/>
              <a:buNone/>
              <a:defRPr sz="1350" b="1"/>
            </a:lvl3pPr>
            <a:lvl4pPr marL="1028700" lvl="3" indent="0" rtl="0">
              <a:spcBef>
                <a:spcPts val="0"/>
              </a:spcBef>
              <a:buFont typeface="Calibri"/>
              <a:buNone/>
              <a:defRPr sz="1200" b="1"/>
            </a:lvl4pPr>
            <a:lvl5pPr marL="1371600" lvl="4" indent="0" rtl="0">
              <a:spcBef>
                <a:spcPts val="0"/>
              </a:spcBef>
              <a:buFont typeface="Calibri"/>
              <a:buNone/>
              <a:defRPr sz="1200" b="1"/>
            </a:lvl5pPr>
            <a:lvl6pPr marL="1714500" lvl="5" indent="0" rtl="0">
              <a:spcBef>
                <a:spcPts val="0"/>
              </a:spcBef>
              <a:buFont typeface="Calibri"/>
              <a:buNone/>
              <a:defRPr sz="1200" b="1"/>
            </a:lvl6pPr>
            <a:lvl7pPr marL="2057400" lvl="6" indent="0" rtl="0">
              <a:spcBef>
                <a:spcPts val="0"/>
              </a:spcBef>
              <a:buFont typeface="Calibri"/>
              <a:buNone/>
              <a:defRPr sz="1200" b="1"/>
            </a:lvl7pPr>
            <a:lvl8pPr marL="2400300" lvl="7" indent="0" rtl="0">
              <a:spcBef>
                <a:spcPts val="0"/>
              </a:spcBef>
              <a:buFont typeface="Calibri"/>
              <a:buNone/>
              <a:defRPr sz="1200" b="1"/>
            </a:lvl8pPr>
            <a:lvl9pPr marL="2743200" lvl="8" indent="0" rtl="0">
              <a:spcBef>
                <a:spcPts val="0"/>
              </a:spcBef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9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9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1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500"/>
            </a:lvl4pPr>
            <a:lvl5pPr lvl="4" rtl="0">
              <a:spcBef>
                <a:spcPts val="0"/>
              </a:spcBef>
              <a:defRPr sz="1500"/>
            </a:lvl5pPr>
            <a:lvl6pPr lvl="5" rtl="0">
              <a:spcBef>
                <a:spcPts val="0"/>
              </a:spcBef>
              <a:defRPr sz="1500"/>
            </a:lvl6pPr>
            <a:lvl7pPr lvl="6" rtl="0">
              <a:spcBef>
                <a:spcPts val="0"/>
              </a:spcBef>
              <a:defRPr sz="1500"/>
            </a:lvl7pPr>
            <a:lvl8pPr lvl="7" rtl="0">
              <a:spcBef>
                <a:spcPts val="0"/>
              </a:spcBef>
              <a:defRPr sz="1500"/>
            </a:lvl8pPr>
            <a:lvl9pPr lvl="8" rtl="0">
              <a:spcBef>
                <a:spcPts val="0"/>
              </a:spcBef>
              <a:defRPr sz="15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9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200"/>
            </a:lvl1pPr>
            <a:lvl2pPr marL="342900" lvl="1" indent="0" rtl="0">
              <a:spcBef>
                <a:spcPts val="0"/>
              </a:spcBef>
              <a:buFont typeface="Calibri"/>
              <a:buNone/>
              <a:defRPr sz="1050"/>
            </a:lvl2pPr>
            <a:lvl3pPr marL="685800" lvl="2" indent="0" rtl="0">
              <a:spcBef>
                <a:spcPts val="0"/>
              </a:spcBef>
              <a:buFont typeface="Calibri"/>
              <a:buNone/>
              <a:defRPr sz="900"/>
            </a:lvl3pPr>
            <a:lvl4pPr marL="1028700" lvl="3" indent="0" rtl="0">
              <a:spcBef>
                <a:spcPts val="0"/>
              </a:spcBef>
              <a:buFont typeface="Calibri"/>
              <a:buNone/>
              <a:defRPr sz="750"/>
            </a:lvl4pPr>
            <a:lvl5pPr marL="1371600" lvl="4" indent="0" rtl="0">
              <a:spcBef>
                <a:spcPts val="0"/>
              </a:spcBef>
              <a:buFont typeface="Calibri"/>
              <a:buNone/>
              <a:defRPr sz="750"/>
            </a:lvl5pPr>
            <a:lvl6pPr marL="1714500" lvl="5" indent="0" rtl="0">
              <a:spcBef>
                <a:spcPts val="0"/>
              </a:spcBef>
              <a:buFont typeface="Calibri"/>
              <a:buNone/>
              <a:defRPr sz="750"/>
            </a:lvl6pPr>
            <a:lvl7pPr marL="2057400" lvl="6" indent="0" rtl="0">
              <a:spcBef>
                <a:spcPts val="0"/>
              </a:spcBef>
              <a:buFont typeface="Calibri"/>
              <a:buNone/>
              <a:defRPr sz="750"/>
            </a:lvl7pPr>
            <a:lvl8pPr marL="2400300" lvl="7" indent="0" rtl="0">
              <a:spcBef>
                <a:spcPts val="0"/>
              </a:spcBef>
              <a:buFont typeface="Calibri"/>
              <a:buNone/>
              <a:defRPr sz="750"/>
            </a:lvl8pPr>
            <a:lvl9pPr marL="2743200" lvl="8" indent="0" rtl="0">
              <a:spcBef>
                <a:spcPts val="0"/>
              </a:spcBef>
              <a:buFont typeface="Calibri"/>
              <a:buNone/>
              <a:defRPr sz="75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9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9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200"/>
            </a:lvl1pPr>
            <a:lvl2pPr marL="342900" lvl="1" indent="0" rtl="0">
              <a:spcBef>
                <a:spcPts val="0"/>
              </a:spcBef>
              <a:buFont typeface="Calibri"/>
              <a:buNone/>
              <a:defRPr sz="1050"/>
            </a:lvl2pPr>
            <a:lvl3pPr marL="685800" lvl="2" indent="0" rtl="0">
              <a:spcBef>
                <a:spcPts val="0"/>
              </a:spcBef>
              <a:buFont typeface="Calibri"/>
              <a:buNone/>
              <a:defRPr sz="900"/>
            </a:lvl3pPr>
            <a:lvl4pPr marL="1028700" lvl="3" indent="0" rtl="0">
              <a:spcBef>
                <a:spcPts val="0"/>
              </a:spcBef>
              <a:buFont typeface="Calibri"/>
              <a:buNone/>
              <a:defRPr sz="750"/>
            </a:lvl4pPr>
            <a:lvl5pPr marL="1371600" lvl="4" indent="0" rtl="0">
              <a:spcBef>
                <a:spcPts val="0"/>
              </a:spcBef>
              <a:buFont typeface="Calibri"/>
              <a:buNone/>
              <a:defRPr sz="750"/>
            </a:lvl5pPr>
            <a:lvl6pPr marL="1714500" lvl="5" indent="0" rtl="0">
              <a:spcBef>
                <a:spcPts val="0"/>
              </a:spcBef>
              <a:buFont typeface="Calibri"/>
              <a:buNone/>
              <a:defRPr sz="750"/>
            </a:lvl6pPr>
            <a:lvl7pPr marL="2057400" lvl="6" indent="0" rtl="0">
              <a:spcBef>
                <a:spcPts val="0"/>
              </a:spcBef>
              <a:buFont typeface="Calibri"/>
              <a:buNone/>
              <a:defRPr sz="750"/>
            </a:lvl7pPr>
            <a:lvl8pPr marL="2400300" lvl="7" indent="0" rtl="0">
              <a:spcBef>
                <a:spcPts val="0"/>
              </a:spcBef>
              <a:buFont typeface="Calibri"/>
              <a:buNone/>
              <a:defRPr sz="750"/>
            </a:lvl8pPr>
            <a:lvl9pPr marL="2743200" lvl="8" indent="0" rtl="0">
              <a:spcBef>
                <a:spcPts val="0"/>
              </a:spcBef>
              <a:buFont typeface="Calibri"/>
              <a:buNone/>
              <a:defRPr sz="75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39950" y="1531750"/>
            <a:ext cx="8264099" cy="19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Кристаллическая и  квазидвумерная спиновая структура  сотообразного слоистого Li</a:t>
            </a:r>
            <a:r>
              <a:rPr lang="en-US" sz="3600" b="1" baseline="-25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3600" b="1" baseline="-25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SbO</a:t>
            </a:r>
            <a:r>
              <a:rPr lang="en-US" sz="3600" b="1" baseline="-25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36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антимоната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25" y="200575"/>
            <a:ext cx="174307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3556948" y="6080399"/>
            <a:ext cx="3148651" cy="7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400" b="1" dirty="0" smtClean="0">
                <a:latin typeface="Calibri"/>
                <a:ea typeface="Calibri"/>
                <a:cs typeface="Calibri"/>
                <a:sym typeface="Calibri"/>
              </a:rPr>
              <a:t>Гатчина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2016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750" y="264075"/>
            <a:ext cx="1015999" cy="10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5871950" y="4249950"/>
            <a:ext cx="3145799" cy="96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Докладчик: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Коршунов А. Н.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3392250" y="278375"/>
            <a:ext cx="3119386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0" y="6154075"/>
            <a:ext cx="8931600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445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1.  E.A. </a:t>
            </a:r>
            <a:r>
              <a:rPr lang="en-US" dirty="0" err="1">
                <a:solidFill>
                  <a:schemeClr val="dk1"/>
                </a:solidFill>
              </a:rPr>
              <a:t>Zvereva</a:t>
            </a:r>
            <a:r>
              <a:rPr lang="en-US" dirty="0">
                <a:solidFill>
                  <a:schemeClr val="dk1"/>
                </a:solidFill>
              </a:rPr>
              <a:t>, M.I. </a:t>
            </a:r>
            <a:r>
              <a:rPr lang="en-US" dirty="0" err="1">
                <a:solidFill>
                  <a:schemeClr val="dk1"/>
                </a:solidFill>
              </a:rPr>
              <a:t>Stratan</a:t>
            </a:r>
            <a:r>
              <a:rPr lang="en-US" dirty="0">
                <a:solidFill>
                  <a:schemeClr val="dk1"/>
                </a:solidFill>
              </a:rPr>
              <a:t>, Y.A. </a:t>
            </a:r>
            <a:r>
              <a:rPr lang="en-US" dirty="0" err="1">
                <a:solidFill>
                  <a:schemeClr val="dk1"/>
                </a:solidFill>
              </a:rPr>
              <a:t>Ovchenkov</a:t>
            </a:r>
            <a:r>
              <a:rPr lang="en-US" dirty="0">
                <a:solidFill>
                  <a:schemeClr val="dk1"/>
                </a:solidFill>
              </a:rPr>
              <a:t> et.al., Phys. Rev. B 92, 144401 (2015)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81650" y="1404450"/>
            <a:ext cx="85071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Возможные модели спиновой структуры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88" y="1862681"/>
            <a:ext cx="6030623" cy="3320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574" y="5064805"/>
            <a:ext cx="5124450" cy="11525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392250" y="278375"/>
            <a:ext cx="3160950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81299" y="1209712"/>
            <a:ext cx="9144000" cy="5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3.</a:t>
            </a:r>
            <a:r>
              <a:rPr lang="ru-RU" sz="2400" dirty="0" smtClean="0"/>
              <a:t> </a:t>
            </a:r>
            <a:r>
              <a:rPr lang="en-US" sz="2400" dirty="0" err="1" smtClean="0"/>
              <a:t>Данные</a:t>
            </a:r>
            <a:r>
              <a:rPr lang="en-US" sz="2400" dirty="0" smtClean="0"/>
              <a:t> </a:t>
            </a:r>
            <a:r>
              <a:rPr lang="en-US" sz="2400" dirty="0" err="1" smtClean="0"/>
              <a:t>нейтронной</a:t>
            </a:r>
            <a:r>
              <a:rPr lang="en-US" sz="2400" dirty="0" smtClean="0"/>
              <a:t> </a:t>
            </a:r>
            <a:r>
              <a:rPr lang="en-US" sz="2400" dirty="0" err="1" smtClean="0"/>
              <a:t>дифракции</a:t>
            </a:r>
            <a:r>
              <a:rPr lang="en-US" sz="2400" dirty="0" smtClean="0"/>
              <a:t> G4.1</a:t>
            </a: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95" y="1779736"/>
            <a:ext cx="6956809" cy="459213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392250" y="278375"/>
            <a:ext cx="3618150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188159" y="1344066"/>
            <a:ext cx="8955841" cy="5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Результаты</a:t>
            </a:r>
            <a:r>
              <a:rPr lang="en-US" sz="2400" dirty="0"/>
              <a:t> </a:t>
            </a:r>
            <a:r>
              <a:rPr lang="en-US" sz="2400" dirty="0" err="1"/>
              <a:t>обработки</a:t>
            </a:r>
            <a:r>
              <a:rPr lang="en-US" sz="2400" dirty="0"/>
              <a:t> </a:t>
            </a:r>
            <a:r>
              <a:rPr lang="en-US" sz="2400" dirty="0" err="1"/>
              <a:t>нейтронограммы</a:t>
            </a:r>
            <a:r>
              <a:rPr lang="en-US" sz="2400" dirty="0"/>
              <a:t> Li</a:t>
            </a:r>
            <a:r>
              <a:rPr lang="en-US" sz="2400" baseline="-25000" dirty="0"/>
              <a:t>3</a:t>
            </a:r>
            <a:r>
              <a:rPr lang="en-US" sz="2400" dirty="0"/>
              <a:t>Ni</a:t>
            </a:r>
            <a:r>
              <a:rPr lang="en-US" sz="2400" baseline="-25000" dirty="0"/>
              <a:t>2</a:t>
            </a:r>
            <a:r>
              <a:rPr lang="en-US" sz="2400" dirty="0"/>
              <a:t>SbO</a:t>
            </a:r>
            <a:r>
              <a:rPr lang="en-US" sz="2400" baseline="-25000" dirty="0"/>
              <a:t>6</a:t>
            </a:r>
            <a:r>
              <a:rPr lang="en-US" sz="2400" dirty="0"/>
              <a:t> </a:t>
            </a:r>
            <a:r>
              <a:rPr lang="en-US" sz="2400" dirty="0" smtClean="0"/>
              <a:t>T=1.5 </a:t>
            </a:r>
            <a:r>
              <a:rPr lang="en-US" sz="2400" dirty="0"/>
              <a:t>К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350" y="1992350"/>
            <a:ext cx="6863300" cy="429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392249" y="278375"/>
            <a:ext cx="3742841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0" y="1188416"/>
            <a:ext cx="8985599" cy="5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 err="1"/>
              <a:t>Спиновая</a:t>
            </a:r>
            <a:r>
              <a:rPr lang="en-US" sz="2400" b="1" dirty="0"/>
              <a:t> </a:t>
            </a:r>
            <a:r>
              <a:rPr lang="en-US" sz="2400" b="1" dirty="0" err="1"/>
              <a:t>структура</a:t>
            </a:r>
            <a:r>
              <a:rPr lang="en-US" sz="2400" b="1" dirty="0"/>
              <a:t> 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01" y="1636127"/>
            <a:ext cx="7698940" cy="31905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49742" y="4826675"/>
            <a:ext cx="88942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Магнитная структура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описывается вектором распространения k=(1/2 1/2 0). Т.е. магнитная элементарная ячейка удвоена по сравнению с кристаллической вдоль осей </a:t>
            </a:r>
            <a:r>
              <a:rPr lang="ru-RU" sz="1800" b="1" i="1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ru-RU" sz="1800" b="1" i="1" dirty="0"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. Магнитные моменты лежат перпендикулярно плоскости </a:t>
            </a:r>
            <a:r>
              <a:rPr lang="ru-RU" sz="1800" b="1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ru-RU" sz="1800" b="1" dirty="0" err="1">
                <a:latin typeface="Arial" panose="020B0604020202020204" pitchFamily="34" charset="0"/>
                <a:ea typeface="Arial" panose="020B0604020202020204" pitchFamily="34" charset="0"/>
              </a:rPr>
              <a:t>ab</a:t>
            </a:r>
            <a:r>
              <a:rPr lang="ru-RU" sz="1800" b="1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ru-RU" sz="18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Эта структура может быть рассмотрена как </a:t>
            </a:r>
            <a:r>
              <a:rPr lang="ru-RU" sz="1800" dirty="0" err="1">
                <a:latin typeface="Arial" panose="020B0604020202020204" pitchFamily="34" charset="0"/>
                <a:ea typeface="Arial" panose="020B0604020202020204" pitchFamily="34" charset="0"/>
              </a:rPr>
              <a:t>ферромагнитные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Arial" panose="020B0604020202020204" pitchFamily="34" charset="0"/>
              </a:rPr>
              <a:t>зигзагоподобные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 цепочки, антиферромагнитно связанные между </a:t>
            </a: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собой. </a:t>
            </a: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Взаимодействие вдоль направления </a:t>
            </a:r>
            <a:r>
              <a:rPr lang="ru-RU" sz="1800" b="1" dirty="0" smtClean="0">
                <a:latin typeface="Arial" panose="020B0604020202020204" pitchFamily="34" charset="0"/>
                <a:ea typeface="Arial" panose="020B0604020202020204" pitchFamily="34" charset="0"/>
              </a:rPr>
              <a:t>с</a:t>
            </a: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 – </a:t>
            </a:r>
            <a:r>
              <a:rPr lang="ru-RU" sz="1800" dirty="0" err="1" smtClean="0">
                <a:latin typeface="Arial" panose="020B0604020202020204" pitchFamily="34" charset="0"/>
                <a:ea typeface="Arial" panose="020B0604020202020204" pitchFamily="34" charset="0"/>
              </a:rPr>
              <a:t>ферромагнитное</a:t>
            </a: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Величина магнитного момента </a:t>
            </a:r>
            <a:r>
              <a:rPr lang="en-US" sz="1800" dirty="0" smtClean="0">
                <a:solidFill>
                  <a:schemeClr val="dk1"/>
                </a:solidFill>
              </a:rPr>
              <a:t>μ </a:t>
            </a:r>
            <a:r>
              <a:rPr lang="en-US" sz="1800" dirty="0">
                <a:solidFill>
                  <a:schemeClr val="dk1"/>
                </a:solidFill>
              </a:rPr>
              <a:t>= 1.26 </a:t>
            </a:r>
            <a:r>
              <a:rPr lang="en-US" sz="1800" dirty="0" err="1">
                <a:solidFill>
                  <a:schemeClr val="dk1"/>
                </a:solidFill>
              </a:rPr>
              <a:t>μ</a:t>
            </a:r>
            <a:r>
              <a:rPr lang="en-US" sz="1800" baseline="-25000" dirty="0" err="1">
                <a:solidFill>
                  <a:schemeClr val="dk1"/>
                </a:solidFill>
              </a:rPr>
              <a:t>B</a:t>
            </a:r>
            <a:r>
              <a:rPr lang="en-US" sz="1800" dirty="0">
                <a:solidFill>
                  <a:schemeClr val="dk1"/>
                </a:solidFill>
              </a:rPr>
              <a:t>/Ni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3Ni2SbO6-C2_m_VBN-magn"/>
          <p:cNvPicPr>
            <a:picLocks noChangeAspect="1" noChangeArrowheads="1"/>
          </p:cNvPicPr>
          <p:nvPr/>
        </p:nvPicPr>
        <p:blipFill>
          <a:blip r:embed="rId2" cstate="print"/>
          <a:srcRect l="19241" t="14864" r="26457" b="13802"/>
          <a:stretch>
            <a:fillRect/>
          </a:stretch>
        </p:blipFill>
        <p:spPr bwMode="auto">
          <a:xfrm>
            <a:off x="94671" y="1063012"/>
            <a:ext cx="4967287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20"/>
          <p:cNvSpPr>
            <a:spLocks noChangeArrowheads="1"/>
          </p:cNvSpPr>
          <p:nvPr/>
        </p:nvSpPr>
        <p:spPr bwMode="auto">
          <a:xfrm>
            <a:off x="4696692" y="1061049"/>
            <a:ext cx="4172382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 smtClean="0">
                <a:latin typeface="+mn-lt"/>
                <a:cs typeface="Times New Roman" pitchFamily="18" charset="0"/>
              </a:rPr>
              <a:t>Высокоспиновое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 состояние 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Ni</a:t>
            </a:r>
            <a:r>
              <a:rPr lang="en-US" sz="1800" b="1" baseline="30000" dirty="0" smtClean="0">
                <a:latin typeface="+mn-lt"/>
                <a:cs typeface="Times New Roman" pitchFamily="18" charset="0"/>
              </a:rPr>
              <a:t>2</a:t>
            </a:r>
            <a:r>
              <a:rPr lang="en-US" sz="1800" b="1" baseline="30000" dirty="0">
                <a:latin typeface="+mn-lt"/>
                <a:cs typeface="Times New Roman" pitchFamily="18" charset="0"/>
              </a:rPr>
              <a:t>+</a:t>
            </a:r>
            <a:r>
              <a:rPr lang="en-US" sz="1800" b="1" dirty="0">
                <a:latin typeface="+mn-lt"/>
                <a:cs typeface="Times New Roman" pitchFamily="18" charset="0"/>
              </a:rPr>
              <a:t> (d</a:t>
            </a:r>
            <a:r>
              <a:rPr lang="en-US" sz="1800" b="1" baseline="30000" dirty="0">
                <a:latin typeface="+mn-lt"/>
                <a:cs typeface="Times New Roman" pitchFamily="18" charset="0"/>
              </a:rPr>
              <a:t>8</a:t>
            </a:r>
            <a:r>
              <a:rPr lang="en-US" sz="1800" b="1" dirty="0">
                <a:latin typeface="+mn-lt"/>
                <a:cs typeface="Times New Roman" pitchFamily="18" charset="0"/>
              </a:rPr>
              <a:t>)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в </a:t>
            </a:r>
            <a:r>
              <a:rPr lang="ru-RU" sz="1800" b="1" dirty="0" err="1" smtClean="0">
                <a:latin typeface="+mn-lt"/>
                <a:cs typeface="Times New Roman" pitchFamily="18" charset="0"/>
              </a:rPr>
              <a:t>октаэдрическом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 окружении</a:t>
            </a:r>
            <a:r>
              <a:rPr lang="en-US" sz="1800" b="1" dirty="0" smtClean="0">
                <a:latin typeface="+mn-lt"/>
                <a:cs typeface="Times New Roman" pitchFamily="18" charset="0"/>
              </a:rPr>
              <a:t>(S=1</a:t>
            </a:r>
            <a:r>
              <a:rPr lang="en-US" sz="1800" b="1" dirty="0"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4798797" y="4973294"/>
            <a:ext cx="4248150" cy="17543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dirty="0" err="1" smtClean="0"/>
              <a:t>Суперобменное</a:t>
            </a:r>
            <a:r>
              <a:rPr lang="ru-RU" sz="1800" dirty="0" smtClean="0"/>
              <a:t> взаимодействие между наполовину заполненными </a:t>
            </a:r>
            <a:r>
              <a:rPr lang="ru-RU" sz="1800" dirty="0" err="1" smtClean="0"/>
              <a:t>орбиталями</a:t>
            </a:r>
            <a:r>
              <a:rPr lang="en-US" sz="1800" dirty="0" smtClean="0"/>
              <a:t>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g</a:t>
            </a:r>
            <a:r>
              <a:rPr lang="en-GB" sz="1800" dirty="0"/>
              <a:t> (d</a:t>
            </a:r>
            <a:r>
              <a:rPr lang="en-GB" sz="1800" baseline="-25000" dirty="0"/>
              <a:t>z2</a:t>
            </a:r>
            <a:r>
              <a:rPr lang="en-GB" sz="1800" dirty="0"/>
              <a:t>, d</a:t>
            </a:r>
            <a:r>
              <a:rPr lang="en-GB" sz="1800" baseline="-25000" dirty="0"/>
              <a:t>x2-y2</a:t>
            </a:r>
            <a:r>
              <a:rPr lang="en-GB" sz="1800" dirty="0"/>
              <a:t>)</a:t>
            </a:r>
            <a:r>
              <a:rPr lang="ru-RU" sz="1800" dirty="0" smtClean="0"/>
              <a:t> </a:t>
            </a:r>
            <a:r>
              <a:rPr lang="en-US" sz="1800" dirty="0" smtClean="0"/>
              <a:t>Ni </a:t>
            </a:r>
            <a:r>
              <a:rPr lang="ru-RU" sz="1800" dirty="0"/>
              <a:t>приводит к </a:t>
            </a:r>
            <a:r>
              <a:rPr lang="ru-RU" sz="1800" dirty="0" err="1" smtClean="0"/>
              <a:t>ферромагнитному</a:t>
            </a:r>
            <a:r>
              <a:rPr lang="ru-RU" sz="1800" dirty="0" smtClean="0"/>
              <a:t> упорядочению в случае углов катион-анион </a:t>
            </a:r>
            <a:r>
              <a:rPr lang="en-US" sz="1800" dirty="0" smtClean="0"/>
              <a:t>(Ni – O – Ni) </a:t>
            </a:r>
            <a:r>
              <a:rPr lang="ru-RU" sz="1800" dirty="0" smtClean="0"/>
              <a:t>близких к 90</a:t>
            </a:r>
            <a:r>
              <a:rPr lang="en-GB" sz="1800" dirty="0">
                <a:sym typeface="Symbol" pitchFamily="18" charset="2"/>
              </a:rPr>
              <a:t></a:t>
            </a:r>
            <a:r>
              <a:rPr lang="ru-RU" sz="1800" dirty="0"/>
              <a:t> 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130860" y="5404939"/>
            <a:ext cx="4716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/>
              <a:t>Магнитное взаимодействие согласно правилу </a:t>
            </a:r>
            <a:endParaRPr lang="ru-RU" sz="2400" dirty="0" smtClean="0"/>
          </a:p>
          <a:p>
            <a:r>
              <a:rPr lang="ru-RU" sz="2400" dirty="0" err="1" smtClean="0"/>
              <a:t>Гуденафа-Канамори</a:t>
            </a:r>
            <a:endParaRPr lang="ru-RU" sz="2400" dirty="0"/>
          </a:p>
        </p:txBody>
      </p:sp>
      <p:sp>
        <p:nvSpPr>
          <p:cNvPr id="11273" name="AutoShape 11"/>
          <p:cNvSpPr>
            <a:spLocks noChangeArrowheads="1"/>
          </p:cNvSpPr>
          <p:nvPr/>
        </p:nvSpPr>
        <p:spPr bwMode="auto">
          <a:xfrm>
            <a:off x="4006635" y="5850457"/>
            <a:ext cx="792162" cy="142875"/>
          </a:xfrm>
          <a:prstGeom prst="rightArrow">
            <a:avLst>
              <a:gd name="adj1" fmla="val 50000"/>
              <a:gd name="adj2" fmla="val 1386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745" y="1990950"/>
            <a:ext cx="2431474" cy="2363698"/>
          </a:xfrm>
          <a:prstGeom prst="rect">
            <a:avLst/>
          </a:prstGeom>
        </p:spPr>
      </p:pic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6915582" y="4349554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269700" y="278375"/>
            <a:ext cx="3131100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Заключение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782" y="1697762"/>
            <a:ext cx="825730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ходе работы было проведено исследование кристаллической и спиновой структуры </a:t>
            </a:r>
            <a:r>
              <a:rPr lang="ru-RU" sz="1800" dirty="0" err="1">
                <a:latin typeface="Arial" panose="020B0604020202020204" pitchFamily="34" charset="0"/>
                <a:ea typeface="Arial" panose="020B0604020202020204" pitchFamily="34" charset="0"/>
              </a:rPr>
              <a:t>антимоната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 Li</a:t>
            </a:r>
            <a:r>
              <a:rPr lang="ru-RU" sz="1800" baseline="-25000" dirty="0"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Ni</a:t>
            </a:r>
            <a:r>
              <a:rPr lang="ru-RU" sz="1800" baseline="-25000" dirty="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SbO</a:t>
            </a:r>
            <a:r>
              <a:rPr lang="ru-RU" sz="1800" baseline="-25000" dirty="0"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Кристаллическая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структура данного соединения описывается пространственной группой С2/m. Исходя из анализа </a:t>
            </a:r>
            <a:r>
              <a:rPr lang="ru-RU" sz="1800" dirty="0" err="1">
                <a:latin typeface="Arial" panose="020B0604020202020204" pitchFamily="34" charset="0"/>
                <a:ea typeface="Arial" panose="020B0604020202020204" pitchFamily="34" charset="0"/>
              </a:rPr>
              <a:t>нейтронограмм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 были уточнены параметры решетки и длины </a:t>
            </a: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связей.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Показано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, что дифракционные данные для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ru-RU" sz="1800" baseline="-25000" dirty="0"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Ni</a:t>
            </a:r>
            <a:r>
              <a:rPr lang="ru-RU" sz="1800" baseline="-25000" dirty="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SbO</a:t>
            </a:r>
            <a:r>
              <a:rPr lang="ru-RU" sz="1800" baseline="-25000" dirty="0"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находятся в согласии с результатами измерений </a:t>
            </a: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температурной зависимости магнитной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восприимчивости. </a:t>
            </a:r>
            <a:endParaRPr lang="ru-RU" sz="18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Важным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результатом является экспериментальное обнаружение того, что межслоевое взаимодействие в данной системе является </a:t>
            </a:r>
            <a:r>
              <a:rPr lang="ru-RU" sz="1800" dirty="0" err="1">
                <a:latin typeface="Arial" panose="020B0604020202020204" pitchFamily="34" charset="0"/>
                <a:ea typeface="Arial" panose="020B0604020202020204" pitchFamily="34" charset="0"/>
              </a:rPr>
              <a:t>ферромагнитным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, а в самом слое имеются </a:t>
            </a:r>
            <a:r>
              <a:rPr lang="ru-RU" sz="1800" dirty="0" err="1">
                <a:latin typeface="Arial" panose="020B0604020202020204" pitchFamily="34" charset="0"/>
                <a:ea typeface="Arial" panose="020B0604020202020204" pitchFamily="34" charset="0"/>
              </a:rPr>
              <a:t>ферромагнитные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Arial" panose="020B0604020202020204" pitchFamily="34" charset="0"/>
              </a:rPr>
              <a:t>зигзагоподобные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 цепочки, антиферромагнитно связанные между собой.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2914086" y="278375"/>
            <a:ext cx="4655114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600" b="1" dirty="0" smtClean="0">
                <a:latin typeface="Calibri"/>
                <a:ea typeface="Calibri"/>
                <a:cs typeface="Calibri"/>
                <a:sym typeface="Calibri"/>
              </a:rPr>
              <a:t>Благодарности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121" y="5872490"/>
            <a:ext cx="831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Работа выполнена при поддержке РФФИ, проект  № 16-02-00360.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1121" y="2030617"/>
            <a:ext cx="5215606" cy="367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err="1" smtClean="0"/>
              <a:t>Курбакову</a:t>
            </a:r>
            <a:r>
              <a:rPr lang="ru-RU" sz="2400" b="1" dirty="0" smtClean="0"/>
              <a:t> А. И</a:t>
            </a:r>
            <a:r>
              <a:rPr lang="ru-RU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ru-RU" sz="2400" b="1" dirty="0"/>
              <a:t>Малышеву А. Л</a:t>
            </a:r>
            <a:r>
              <a:rPr lang="ru-RU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ru-RU" sz="2400" b="1" dirty="0" err="1"/>
              <a:t>Подчезерцеву</a:t>
            </a:r>
            <a:r>
              <a:rPr lang="ru-RU" sz="2400" b="1" dirty="0"/>
              <a:t> С. Ю.</a:t>
            </a:r>
          </a:p>
          <a:p>
            <a:pPr>
              <a:lnSpc>
                <a:spcPct val="200000"/>
              </a:lnSpc>
            </a:pPr>
            <a:endParaRPr lang="ru-RU" sz="2400" b="1" dirty="0"/>
          </a:p>
          <a:p>
            <a:pPr>
              <a:lnSpc>
                <a:spcPct val="200000"/>
              </a:lnSpc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381272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20396" y="2844224"/>
            <a:ext cx="590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Спасибо за внимание!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9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3048000" y="284844"/>
            <a:ext cx="3006437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План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доклада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671350" y="1967800"/>
            <a:ext cx="6434100" cy="334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Введение</a:t>
            </a: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Экспериментальная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часть</a:t>
            </a: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Кристаллическая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структура</a:t>
            </a: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3600" dirty="0" smtClean="0">
                <a:latin typeface="Calibri"/>
                <a:ea typeface="Calibri"/>
                <a:cs typeface="Calibri"/>
                <a:sym typeface="Calibri"/>
              </a:rPr>
              <a:t>Спиновая</a:t>
            </a: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ea typeface="Calibri"/>
                <a:cs typeface="Calibri"/>
                <a:sym typeface="Calibri"/>
              </a:rPr>
              <a:t>структура</a:t>
            </a:r>
            <a:endParaRPr lang="ru-RU" sz="36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3600" dirty="0" smtClean="0">
                <a:latin typeface="Calibri"/>
                <a:ea typeface="Calibri"/>
                <a:cs typeface="Calibri"/>
                <a:sym typeface="Calibri"/>
              </a:rPr>
              <a:t>Заключение</a:t>
            </a: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3511050" y="245725"/>
            <a:ext cx="2487968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Введение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528" y="1500656"/>
            <a:ext cx="87422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	</a:t>
            </a:r>
            <a:r>
              <a:rPr lang="ru-RU" sz="1800" dirty="0" smtClean="0"/>
              <a:t>С </a:t>
            </a:r>
            <a:r>
              <a:rPr lang="ru-RU" sz="1800" dirty="0"/>
              <a:t>момента открытия слоистые </a:t>
            </a:r>
            <a:r>
              <a:rPr lang="ru-RU" sz="1800" dirty="0" smtClean="0"/>
              <a:t>оксиды </a:t>
            </a:r>
            <a:r>
              <a:rPr lang="ru-RU" sz="1800" dirty="0"/>
              <a:t>остаются объектом пристального внимания исследователей. Среди этих соединений известны вещества, обладающие самыми разными, в том числе уникальными, физико-химическими свойствами, такими как каталитическая и </a:t>
            </a:r>
            <a:r>
              <a:rPr lang="ru-RU" sz="1800" dirty="0" err="1"/>
              <a:t>фотокаталитическая</a:t>
            </a:r>
            <a:r>
              <a:rPr lang="ru-RU" sz="1800" dirty="0"/>
              <a:t> активность, ионная проводимость, высокотемпературная сверхпроводимость, колоссальное магнетосопротивление. Материалы на основе слоистых оксидов нашли применение в химической, электронной промышленности, энергетике и других </a:t>
            </a:r>
            <a:r>
              <a:rPr lang="ru-RU" sz="1800" dirty="0"/>
              <a:t>областях</a:t>
            </a:r>
            <a:r>
              <a:rPr lang="ru-RU" sz="1800" dirty="0"/>
              <a:t>.</a:t>
            </a:r>
            <a:endParaRPr lang="en-US" sz="1800" dirty="0"/>
          </a:p>
          <a:p>
            <a:r>
              <a:rPr lang="en-US" sz="1800" dirty="0" smtClean="0"/>
              <a:t>	</a:t>
            </a:r>
            <a:r>
              <a:rPr lang="ru-RU" sz="1800" dirty="0" smtClean="0"/>
              <a:t>В </a:t>
            </a:r>
            <a:r>
              <a:rPr lang="ru-RU" sz="1800" dirty="0"/>
              <a:t>настоящее время актуальной проблемой является исследование магнитных свойств подобных соединений, которые проявляются в различных типах магнитного упорядочения и связаны с изменением валентных и спиновых состояний переходных металлов.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1935000" y="245725"/>
            <a:ext cx="6086782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Экспериментальная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часть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306751" y="1927725"/>
            <a:ext cx="8490885" cy="42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-US" sz="2400" dirty="0" err="1" smtClean="0">
                <a:solidFill>
                  <a:schemeClr val="dk1"/>
                </a:solidFill>
              </a:rPr>
              <a:t>Измерение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намагниченности</a:t>
            </a:r>
            <a:r>
              <a:rPr lang="en-US" sz="2400" dirty="0">
                <a:solidFill>
                  <a:schemeClr val="dk1"/>
                </a:solidFill>
              </a:rPr>
              <a:t>, </a:t>
            </a:r>
            <a:r>
              <a:rPr lang="en-US" sz="2400" dirty="0" err="1">
                <a:solidFill>
                  <a:schemeClr val="dk1"/>
                </a:solidFill>
              </a:rPr>
              <a:t>магнитной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восприимчивости</a:t>
            </a:r>
            <a:r>
              <a:rPr lang="en-US" sz="2400" dirty="0">
                <a:solidFill>
                  <a:schemeClr val="dk1"/>
                </a:solidFill>
              </a:rPr>
              <a:t>, </a:t>
            </a:r>
            <a:r>
              <a:rPr lang="en-US" sz="2400" dirty="0" err="1">
                <a:solidFill>
                  <a:schemeClr val="dk1"/>
                </a:solidFill>
              </a:rPr>
              <a:t>фазовый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анализ</a:t>
            </a:r>
            <a:r>
              <a:rPr lang="en-US" sz="2400" dirty="0">
                <a:solidFill>
                  <a:schemeClr val="dk1"/>
                </a:solidFill>
              </a:rPr>
              <a:t> (</a:t>
            </a:r>
            <a:r>
              <a:rPr lang="en-US" sz="2400" dirty="0" err="1" smtClean="0">
                <a:solidFill>
                  <a:schemeClr val="dk1"/>
                </a:solidFill>
              </a:rPr>
              <a:t>групп</a:t>
            </a:r>
            <a:r>
              <a:rPr lang="ru-RU" sz="2400" dirty="0" smtClean="0">
                <a:solidFill>
                  <a:schemeClr val="dk1"/>
                </a:solidFill>
              </a:rPr>
              <a:t>а </a:t>
            </a:r>
            <a:r>
              <a:rPr lang="en-US" sz="2400" dirty="0" err="1" smtClean="0">
                <a:solidFill>
                  <a:schemeClr val="dk1"/>
                </a:solidFill>
              </a:rPr>
              <a:t>Зверевой</a:t>
            </a:r>
            <a:r>
              <a:rPr lang="ru-RU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smtClean="0">
                <a:solidFill>
                  <a:schemeClr val="dk1"/>
                </a:solidFill>
              </a:rPr>
              <a:t>Е</a:t>
            </a:r>
            <a:r>
              <a:rPr lang="en-US" sz="2400" dirty="0">
                <a:solidFill>
                  <a:schemeClr val="dk1"/>
                </a:solidFill>
              </a:rPr>
              <a:t>. А.)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-US" sz="2400" dirty="0" smtClean="0">
                <a:solidFill>
                  <a:schemeClr val="dk1"/>
                </a:solidFill>
              </a:rPr>
              <a:t>SSPD </a:t>
            </a:r>
            <a:r>
              <a:rPr lang="en-US" sz="2400" dirty="0" err="1" smtClean="0"/>
              <a:t>Нейтронная</a:t>
            </a:r>
            <a:r>
              <a:rPr lang="en-US" sz="2400" dirty="0" smtClean="0"/>
              <a:t> </a:t>
            </a:r>
            <a:r>
              <a:rPr lang="en-US" sz="2400" dirty="0" err="1" smtClean="0"/>
              <a:t>дифракция</a:t>
            </a:r>
            <a:r>
              <a:rPr lang="en-US" sz="2400" dirty="0" smtClean="0"/>
              <a:t> </a:t>
            </a:r>
            <a:r>
              <a:rPr lang="en-US" sz="2400" dirty="0" err="1" smtClean="0"/>
              <a:t>при</a:t>
            </a:r>
            <a:r>
              <a:rPr lang="en-US" sz="2400" dirty="0" smtClean="0"/>
              <a:t> </a:t>
            </a:r>
            <a:r>
              <a:rPr lang="en-US" sz="2400" dirty="0" err="1" smtClean="0"/>
              <a:t>комнатной</a:t>
            </a:r>
            <a:r>
              <a:rPr lang="en-US" sz="2400" dirty="0" smtClean="0"/>
              <a:t> </a:t>
            </a:r>
            <a:r>
              <a:rPr lang="en-US" sz="2400" dirty="0" err="1" smtClean="0"/>
              <a:t>температуре</a:t>
            </a:r>
            <a:r>
              <a:rPr lang="en-US" sz="2400" dirty="0" smtClean="0"/>
              <a:t>. </a:t>
            </a:r>
            <a:r>
              <a:rPr lang="en-US" sz="2400" dirty="0" err="1" smtClean="0"/>
              <a:t>Порошковый</a:t>
            </a:r>
            <a:r>
              <a:rPr lang="en-US" sz="2400" dirty="0" smtClean="0"/>
              <a:t> </a:t>
            </a:r>
            <a:r>
              <a:rPr lang="en-US" sz="2400" dirty="0" err="1" smtClean="0"/>
              <a:t>дифрактометр</a:t>
            </a:r>
            <a:r>
              <a:rPr lang="en-US" sz="2400" dirty="0" smtClean="0"/>
              <a:t> SSPD, </a:t>
            </a:r>
            <a:r>
              <a:rPr lang="en-US" sz="2400" dirty="0" err="1" smtClean="0"/>
              <a:t>Гатчина</a:t>
            </a:r>
            <a:r>
              <a:rPr lang="en-US" sz="2400" dirty="0" smtClean="0"/>
              <a:t>. λ = </a:t>
            </a:r>
            <a:r>
              <a:rPr lang="en-US" sz="2400" dirty="0" smtClean="0"/>
              <a:t>1.75 </a:t>
            </a:r>
            <a:r>
              <a:rPr lang="en-US" sz="2400" dirty="0" smtClean="0"/>
              <a:t>Å, 2θ: 4-155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с </a:t>
            </a:r>
            <a:r>
              <a:rPr lang="en-US" sz="2400" dirty="0" err="1" smtClean="0"/>
              <a:t>шагом</a:t>
            </a:r>
            <a:r>
              <a:rPr lang="en-US" sz="2400" dirty="0" smtClean="0"/>
              <a:t> 0.1</a:t>
            </a:r>
            <a:r>
              <a:rPr lang="en-US" sz="2400" baseline="30000" dirty="0" smtClean="0"/>
              <a:t>o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-US" sz="2400" dirty="0" err="1" smtClean="0">
                <a:solidFill>
                  <a:schemeClr val="dk1"/>
                </a:solidFill>
              </a:rPr>
              <a:t>Нейтронная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дифракция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при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низких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температурах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/>
              <a:t>G4.1, </a:t>
            </a:r>
            <a:r>
              <a:rPr lang="en-US" sz="2400" dirty="0" err="1"/>
              <a:t>Сакле</a:t>
            </a:r>
            <a:r>
              <a:rPr lang="en-US" sz="2400" dirty="0"/>
              <a:t>, </a:t>
            </a:r>
            <a:r>
              <a:rPr lang="en-US" sz="2400" dirty="0" err="1"/>
              <a:t>Франция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dk1"/>
                </a:solidFill>
              </a:rPr>
              <a:t>λ = </a:t>
            </a:r>
            <a:r>
              <a:rPr lang="en-US" sz="2400" dirty="0" smtClean="0">
                <a:solidFill>
                  <a:schemeClr val="dk1"/>
                </a:solidFill>
              </a:rPr>
              <a:t>2.42 </a:t>
            </a:r>
            <a:r>
              <a:rPr lang="en-US" sz="2400" dirty="0">
                <a:solidFill>
                  <a:schemeClr val="dk1"/>
                </a:solidFill>
              </a:rPr>
              <a:t>Å, 2θ: 11-91</a:t>
            </a:r>
            <a:r>
              <a:rPr lang="en-US" sz="2400" baseline="30000" dirty="0">
                <a:solidFill>
                  <a:schemeClr val="dk1"/>
                </a:solidFill>
              </a:rPr>
              <a:t>o</a:t>
            </a:r>
            <a:r>
              <a:rPr lang="en-US" sz="2400" dirty="0">
                <a:solidFill>
                  <a:schemeClr val="dk1"/>
                </a:solidFill>
              </a:rPr>
              <a:t> с </a:t>
            </a:r>
            <a:r>
              <a:rPr lang="en-US" sz="2400" dirty="0" err="1">
                <a:solidFill>
                  <a:schemeClr val="dk1"/>
                </a:solidFill>
              </a:rPr>
              <a:t>шагом</a:t>
            </a:r>
            <a:r>
              <a:rPr lang="en-US" sz="2400" dirty="0">
                <a:solidFill>
                  <a:schemeClr val="dk1"/>
                </a:solidFill>
              </a:rPr>
              <a:t> 0.1</a:t>
            </a:r>
            <a:r>
              <a:rPr lang="en-US" sz="2400" baseline="30000" dirty="0">
                <a:solidFill>
                  <a:schemeClr val="dk1"/>
                </a:solidFill>
              </a:rPr>
              <a:t>o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392250" y="278375"/>
            <a:ext cx="2814586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108" y="1291442"/>
            <a:ext cx="861752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Обе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фазы представляют собой сверхструктуры, производные от слоистого типа </a:t>
            </a:r>
            <a:r>
              <a:rPr lang="ru-RU" sz="1800" b="1" dirty="0" smtClean="0">
                <a:latin typeface="Arial" panose="020B0604020202020204" pitchFamily="34" charset="0"/>
                <a:ea typeface="Arial" panose="020B0604020202020204" pitchFamily="34" charset="0"/>
              </a:rPr>
              <a:t>α-NaFeO</a:t>
            </a:r>
            <a:r>
              <a:rPr lang="ru-RU" sz="1800" b="1" baseline="-25000" dirty="0" smtClean="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ru-RU" sz="1800" dirty="0" smtClean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с упорядочением никеля и сурьмы в слоях по сотовому типу. Эти слои имеют в сущности гексагональную симметрию, и порошковые рентгенограммы были первоначально </a:t>
            </a:r>
            <a:r>
              <a:rPr lang="ru-RU" sz="1800" dirty="0" err="1">
                <a:latin typeface="Arial" panose="020B0604020202020204" pitchFamily="34" charset="0"/>
                <a:ea typeface="Arial" panose="020B0604020202020204" pitchFamily="34" charset="0"/>
              </a:rPr>
              <a:t>проиндицированы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 в рамках пространственной группы </a:t>
            </a:r>
            <a:r>
              <a:rPr lang="ru-RU" sz="1800" b="1" dirty="0">
                <a:latin typeface="Arial" panose="020B0604020202020204" pitchFamily="34" charset="0"/>
                <a:ea typeface="Arial" panose="020B0604020202020204" pitchFamily="34" charset="0"/>
              </a:rPr>
              <a:t>P3</a:t>
            </a:r>
            <a:r>
              <a:rPr lang="ru-RU" sz="1800" b="1" baseline="-25000" dirty="0"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ru-RU" sz="1800" b="1" dirty="0">
                <a:latin typeface="Arial" panose="020B0604020202020204" pitchFamily="34" charset="0"/>
                <a:ea typeface="Arial" panose="020B0604020202020204" pitchFamily="34" charset="0"/>
              </a:rPr>
              <a:t>12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, однако </a:t>
            </a:r>
            <a:r>
              <a:rPr lang="ru-RU" sz="1800" dirty="0" err="1">
                <a:latin typeface="Arial" panose="020B0604020202020204" pitchFamily="34" charset="0"/>
                <a:ea typeface="Arial" panose="020B0604020202020204" pitchFamily="34" charset="0"/>
              </a:rPr>
              <a:t>полнопрофильным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 анализом рентгеновских и нейтронных </a:t>
            </a:r>
            <a:r>
              <a:rPr lang="ru-RU" sz="1800" dirty="0" err="1">
                <a:latin typeface="Arial" panose="020B0604020202020204" pitchFamily="34" charset="0"/>
                <a:ea typeface="Arial" panose="020B0604020202020204" pitchFamily="34" charset="0"/>
              </a:rPr>
              <a:t>дифрактограмм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 Li3Ni2SbO6 установлено, что укладка слоёв соответствует моноклинной симметрии </a:t>
            </a:r>
            <a:r>
              <a:rPr lang="ru-RU" sz="1800" b="1" dirty="0">
                <a:latin typeface="Arial" panose="020B0604020202020204" pitchFamily="34" charset="0"/>
                <a:ea typeface="Arial" panose="020B0604020202020204" pitchFamily="34" charset="0"/>
              </a:rPr>
              <a:t>C2/m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8557" b="11766"/>
          <a:stretch>
            <a:fillRect/>
          </a:stretch>
        </p:blipFill>
        <p:spPr bwMode="auto">
          <a:xfrm>
            <a:off x="1001166" y="3649599"/>
            <a:ext cx="6975412" cy="277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37835" y="6428509"/>
            <a:ext cx="727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ru-RU" sz="1600" i="1" dirty="0" smtClean="0">
                <a:solidFill>
                  <a:srgbClr val="FF0000"/>
                </a:solidFill>
              </a:rPr>
              <a:t>3</a:t>
            </a:r>
            <a:r>
              <a:rPr lang="ru-RU" sz="1600" i="1" baseline="-25000" dirty="0" smtClean="0">
                <a:solidFill>
                  <a:srgbClr val="FF0000"/>
                </a:solidFill>
              </a:rPr>
              <a:t>1</a:t>
            </a:r>
            <a:r>
              <a:rPr lang="ru-RU" sz="1600" i="1" dirty="0" smtClean="0">
                <a:solidFill>
                  <a:srgbClr val="FF0000"/>
                </a:solidFill>
              </a:rPr>
              <a:t>12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0050" y="640099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</a:t>
            </a:r>
            <a:r>
              <a:rPr lang="ru-RU" sz="1600" i="1" dirty="0" smtClean="0">
                <a:solidFill>
                  <a:srgbClr val="FF0000"/>
                </a:solidFill>
              </a:rPr>
              <a:t>2/</a:t>
            </a:r>
            <a:r>
              <a:rPr lang="en-US" sz="1600" i="1" dirty="0" smtClean="0">
                <a:solidFill>
                  <a:srgbClr val="FF0000"/>
                </a:solidFill>
              </a:rPr>
              <a:t>m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01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392250" y="278375"/>
            <a:ext cx="2814586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310250" y="1339125"/>
            <a:ext cx="8127168" cy="5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en-US" sz="2400" dirty="0" err="1"/>
              <a:t>Результат</a:t>
            </a:r>
            <a:r>
              <a:rPr lang="en-US" sz="2400" dirty="0"/>
              <a:t> </a:t>
            </a:r>
            <a:r>
              <a:rPr lang="en-US" sz="2400" dirty="0" err="1"/>
              <a:t>обработки</a:t>
            </a:r>
            <a:r>
              <a:rPr lang="en-US" sz="2400" dirty="0"/>
              <a:t> </a:t>
            </a:r>
            <a:r>
              <a:rPr lang="en-US" sz="2400" dirty="0" err="1"/>
              <a:t>нейтронограммы</a:t>
            </a:r>
            <a:r>
              <a:rPr lang="en-US" sz="2400" dirty="0"/>
              <a:t> (</a:t>
            </a:r>
            <a:r>
              <a:rPr lang="en-US" sz="2400" dirty="0" smtClean="0"/>
              <a:t>SSPD</a:t>
            </a:r>
            <a:r>
              <a:rPr lang="ru-RU" sz="2400" dirty="0" smtClean="0"/>
              <a:t>, </a:t>
            </a:r>
            <a:r>
              <a:rPr lang="en-US" sz="2400" dirty="0" smtClean="0"/>
              <a:t>RT)</a:t>
            </a:r>
            <a:endParaRPr lang="en-US" sz="2400" dirty="0"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725" y="1861725"/>
            <a:ext cx="6900549" cy="41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3392250" y="278375"/>
            <a:ext cx="2966986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Результаты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10250" y="1469750"/>
            <a:ext cx="8833800" cy="5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Модель кристаллической структуры (</a:t>
            </a:r>
            <a:r>
              <a:rPr lang="en-US" sz="2400">
                <a:solidFill>
                  <a:schemeClr val="dk1"/>
                </a:solidFill>
              </a:rPr>
              <a:t>Space group: С2/m</a:t>
            </a:r>
            <a:r>
              <a:rPr lang="en-US" sz="2400"/>
              <a:t>)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512" y="2479912"/>
            <a:ext cx="401002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700" y="2479933"/>
            <a:ext cx="4010025" cy="32651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Shape 125"/>
          <p:cNvCxnSpPr/>
          <p:nvPr/>
        </p:nvCxnSpPr>
        <p:spPr>
          <a:xfrm flipH="1">
            <a:off x="1056375" y="3022925"/>
            <a:ext cx="731399" cy="2111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6" name="Shape 126"/>
          <p:cNvCxnSpPr>
            <a:endCxn id="127" idx="3"/>
          </p:cNvCxnSpPr>
          <p:nvPr/>
        </p:nvCxnSpPr>
        <p:spPr>
          <a:xfrm rot="10800000">
            <a:off x="1340225" y="4379887"/>
            <a:ext cx="626400" cy="186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8" name="Shape 128"/>
          <p:cNvCxnSpPr/>
          <p:nvPr/>
        </p:nvCxnSpPr>
        <p:spPr>
          <a:xfrm rot="10800000">
            <a:off x="5395650" y="2795224"/>
            <a:ext cx="422399" cy="4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9" name="Shape 129"/>
          <p:cNvSpPr txBox="1"/>
          <p:nvPr/>
        </p:nvSpPr>
        <p:spPr>
          <a:xfrm>
            <a:off x="310250" y="3022925"/>
            <a:ext cx="9360599" cy="109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D731BF"/>
                </a:solidFill>
              </a:rPr>
              <a:t>SbO</a:t>
            </a:r>
            <a:r>
              <a:rPr lang="en-US" sz="2400" b="1" baseline="-25000" dirty="0">
                <a:solidFill>
                  <a:srgbClr val="D731BF"/>
                </a:solidFill>
              </a:rPr>
              <a:t>6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16525" y="4079287"/>
            <a:ext cx="623700" cy="60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Li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906708" y="2338581"/>
            <a:ext cx="1400282" cy="109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NiO</a:t>
            </a:r>
            <a:r>
              <a:rPr lang="en-US" sz="24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3392250" y="278375"/>
            <a:ext cx="3368768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293900" y="1195832"/>
            <a:ext cx="7690800" cy="5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Параметры</a:t>
            </a:r>
            <a:r>
              <a:rPr lang="en-US" sz="2400" dirty="0"/>
              <a:t> </a:t>
            </a:r>
            <a:r>
              <a:rPr lang="en-US" sz="2400" dirty="0" err="1"/>
              <a:t>модели</a:t>
            </a:r>
            <a:endParaRPr lang="en-US" sz="2400" dirty="0"/>
          </a:p>
        </p:txBody>
      </p:sp>
      <p:graphicFrame>
        <p:nvGraphicFramePr>
          <p:cNvPr id="137" name="Shape 137"/>
          <p:cNvGraphicFramePr/>
          <p:nvPr>
            <p:extLst>
              <p:ext uri="{D42A27DB-BD31-4B8C-83A1-F6EECF244321}">
                <p14:modId xmlns:p14="http://schemas.microsoft.com/office/powerpoint/2010/main" val="1764689334"/>
              </p:ext>
            </p:extLst>
          </p:nvPr>
        </p:nvGraphicFramePr>
        <p:xfrm>
          <a:off x="1187212" y="1704397"/>
          <a:ext cx="6769575" cy="1391715"/>
        </p:xfrm>
        <a:graphic>
          <a:graphicData uri="http://schemas.openxmlformats.org/drawingml/2006/table">
            <a:tbl>
              <a:tblPr>
                <a:noFill/>
                <a:tableStyleId>{C3ED683E-A1BA-43C3-A414-703665610CDB}</a:tableStyleId>
              </a:tblPr>
              <a:tblGrid>
                <a:gridCol w="1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52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Space group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a/ Å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b/ Å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c/ Å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β/</a:t>
                      </a:r>
                      <a:r>
                        <a:rPr lang="en-US" sz="1800" b="1" baseline="30000"/>
                        <a:t>o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0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С2/m (#12)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5.1841(2)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 8.9677(3)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5.1616(1)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109.761(3)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8" name="Shape 138"/>
          <p:cNvGraphicFramePr/>
          <p:nvPr>
            <p:extLst>
              <p:ext uri="{D42A27DB-BD31-4B8C-83A1-F6EECF244321}">
                <p14:modId xmlns:p14="http://schemas.microsoft.com/office/powerpoint/2010/main" val="292511314"/>
              </p:ext>
            </p:extLst>
          </p:nvPr>
        </p:nvGraphicFramePr>
        <p:xfrm>
          <a:off x="1159300" y="3530038"/>
          <a:ext cx="6825400" cy="1903625"/>
        </p:xfrm>
        <a:graphic>
          <a:graphicData uri="http://schemas.openxmlformats.org/drawingml/2006/table">
            <a:tbl>
              <a:tblPr>
                <a:noFill/>
                <a:tableStyleId>{C3ED683E-A1BA-43C3-A414-703665610CDB}</a:tableStyleId>
              </a:tblPr>
              <a:tblGrid>
                <a:gridCol w="170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Sb-O(1)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2.011(6)x2</a:t>
                      </a:r>
                    </a:p>
                  </a:txBody>
                  <a:tcPr marL="63500" marR="63500" marT="63500" marB="6350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Ni-O(1)</a:t>
                      </a:r>
                    </a:p>
                  </a:txBody>
                  <a:tcPr marL="63500" marR="63500" marT="63500" marB="635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 smtClean="0"/>
                        <a:t>2.090(7)x2</a:t>
                      </a:r>
                      <a:endParaRPr lang="en-US" sz="1800" b="1" dirty="0"/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Sb-O(2)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2.002(6)x4</a:t>
                      </a:r>
                    </a:p>
                  </a:txBody>
                  <a:tcPr marL="63500" marR="63500" marT="63500" marB="6350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Ni-O(2)</a:t>
                      </a:r>
                    </a:p>
                  </a:txBody>
                  <a:tcPr marL="63500" marR="63500" marT="63500" marB="635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2.079(5)x2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 b="1"/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800" b="1"/>
                    </a:p>
                  </a:txBody>
                  <a:tcPr marL="63500" marR="63500" marT="63500" marB="6350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Ni-O(2)</a:t>
                      </a:r>
                    </a:p>
                  </a:txBody>
                  <a:tcPr marL="63500" marR="63500" marT="63500" marB="635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2.081(7)x2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Average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2.005</a:t>
                      </a:r>
                    </a:p>
                  </a:txBody>
                  <a:tcPr marL="63500" marR="63500" marT="63500" marB="6350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Average</a:t>
                      </a:r>
                    </a:p>
                  </a:txBody>
                  <a:tcPr marL="63500" marR="63500" marT="63500" marB="635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/>
                        <a:t>2.083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9" name="Shape 139"/>
          <p:cNvSpPr txBox="1"/>
          <p:nvPr/>
        </p:nvSpPr>
        <p:spPr>
          <a:xfrm>
            <a:off x="244949" y="3009199"/>
            <a:ext cx="8654100" cy="5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 err="1"/>
              <a:t>Межатомные</a:t>
            </a:r>
            <a:r>
              <a:rPr lang="en-US" sz="2400" dirty="0"/>
              <a:t> </a:t>
            </a:r>
            <a:r>
              <a:rPr lang="en-US" sz="2400" dirty="0" err="1"/>
              <a:t>расстояния</a:t>
            </a:r>
            <a:r>
              <a:rPr lang="en-US" sz="2400" dirty="0"/>
              <a:t> в </a:t>
            </a:r>
            <a:r>
              <a:rPr lang="en-US" sz="2400" dirty="0" err="1"/>
              <a:t>октаэдрах</a:t>
            </a:r>
            <a:r>
              <a:rPr lang="en-US" sz="2400" dirty="0"/>
              <a:t> с Ni и Sb</a:t>
            </a:r>
          </a:p>
        </p:txBody>
      </p:sp>
      <p:sp>
        <p:nvSpPr>
          <p:cNvPr id="2" name="Овал 1"/>
          <p:cNvSpPr/>
          <p:nvPr/>
        </p:nvSpPr>
        <p:spPr>
          <a:xfrm>
            <a:off x="6279369" y="3334950"/>
            <a:ext cx="1558500" cy="1718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4949" y="5524624"/>
            <a:ext cx="8654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Нет существенной деформации кислородных октаэдров с </a:t>
            </a:r>
            <a:r>
              <a:rPr lang="en-US" sz="2000" dirty="0" smtClean="0"/>
              <a:t>Ni, </a:t>
            </a:r>
            <a:r>
              <a:rPr lang="ru-RU" sz="2000" dirty="0" smtClean="0"/>
              <a:t>в отличии от родственных соединений, содержащих Ян-</a:t>
            </a:r>
            <a:r>
              <a:rPr lang="ru-RU" sz="2000" dirty="0" err="1" smtClean="0"/>
              <a:t>Теллеровские</a:t>
            </a:r>
            <a:r>
              <a:rPr lang="ru-RU" sz="2000" dirty="0" smtClean="0"/>
              <a:t> ионы </a:t>
            </a:r>
            <a:r>
              <a:rPr lang="en-US" sz="2000" dirty="0" smtClean="0"/>
              <a:t>(Cu, </a:t>
            </a:r>
            <a:r>
              <a:rPr lang="en-US" sz="2000" dirty="0" err="1" smtClean="0"/>
              <a:t>Mn</a:t>
            </a:r>
            <a:r>
              <a:rPr lang="en-US" sz="2000" dirty="0" smtClean="0"/>
              <a:t>), </a:t>
            </a:r>
            <a:r>
              <a:rPr lang="ru-RU" sz="2000" dirty="0" smtClean="0"/>
              <a:t>где может возникнуть сильная деформация </a:t>
            </a:r>
            <a:r>
              <a:rPr lang="ru-RU" sz="2000" dirty="0" err="1" smtClean="0"/>
              <a:t>октадров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3392250" y="278375"/>
            <a:ext cx="2648332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 lang="en-US"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261300" y="1367875"/>
            <a:ext cx="8621400" cy="5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2. </a:t>
            </a:r>
            <a:r>
              <a:rPr lang="en-US" sz="2400" dirty="0" err="1"/>
              <a:t>Измерения</a:t>
            </a:r>
            <a:r>
              <a:rPr lang="en-US" sz="2400" dirty="0"/>
              <a:t> </a:t>
            </a:r>
            <a:r>
              <a:rPr lang="en-US" sz="2400" dirty="0" err="1"/>
              <a:t>магнитной</a:t>
            </a:r>
            <a:r>
              <a:rPr lang="en-US" sz="2400" dirty="0"/>
              <a:t> </a:t>
            </a:r>
            <a:r>
              <a:rPr lang="en-US" sz="2400" dirty="0" err="1" smtClean="0"/>
              <a:t>восприимчивости</a:t>
            </a:r>
            <a:r>
              <a:rPr lang="ru-RU" sz="2400" dirty="0" smtClean="0"/>
              <a:t> </a:t>
            </a:r>
            <a:r>
              <a:rPr lang="en-US" sz="2400" dirty="0" smtClean="0"/>
              <a:t>B</a:t>
            </a:r>
            <a:r>
              <a:rPr lang="ru-RU" sz="2400" dirty="0" smtClean="0"/>
              <a:t> </a:t>
            </a:r>
            <a:r>
              <a:rPr lang="en-US" sz="2400" dirty="0" smtClean="0"/>
              <a:t>=</a:t>
            </a:r>
            <a:r>
              <a:rPr lang="ru-RU" sz="2400" dirty="0" smtClean="0"/>
              <a:t> </a:t>
            </a:r>
            <a:r>
              <a:rPr lang="en-US" sz="2400" dirty="0" smtClean="0"/>
              <a:t>0.1 </a:t>
            </a:r>
            <a:r>
              <a:rPr lang="ru-RU" sz="2400" dirty="0" smtClean="0"/>
              <a:t>Т</a:t>
            </a:r>
            <a:endParaRPr lang="en-US" sz="2400" dirty="0"/>
          </a:p>
        </p:txBody>
      </p:sp>
      <p:sp>
        <p:nvSpPr>
          <p:cNvPr id="147" name="Shape 147"/>
          <p:cNvSpPr txBox="1"/>
          <p:nvPr/>
        </p:nvSpPr>
        <p:spPr>
          <a:xfrm>
            <a:off x="0" y="6154075"/>
            <a:ext cx="8931600" cy="70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445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1.  E.A. Zvereva, M.I. Stratan, Y.A. Ovchenkov et.al., Phys. Rev. B 92, 144401 (2015)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461682" y="3634368"/>
            <a:ext cx="2225118" cy="6888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Θ </a:t>
            </a:r>
            <a:r>
              <a:rPr lang="en-US" sz="2400" dirty="0">
                <a:solidFill>
                  <a:schemeClr val="dk1"/>
                </a:solidFill>
              </a:rPr>
              <a:t>= 8K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7" y="1888675"/>
            <a:ext cx="5295900" cy="426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82" y="2579367"/>
            <a:ext cx="2621988" cy="1055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61682" y="1992467"/>
            <a:ext cx="1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T</a:t>
            </a:r>
            <a:r>
              <a:rPr lang="en-US" sz="2400" baseline="-25000" dirty="0"/>
              <a:t>N</a:t>
            </a:r>
            <a:r>
              <a:rPr lang="en-US" sz="2400" dirty="0"/>
              <a:t> = 15K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580</Words>
  <Application>Microsoft Office PowerPoint</Application>
  <PresentationFormat>Экран (4:3)</PresentationFormat>
  <Paragraphs>86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Артём</cp:lastModifiedBy>
  <cp:revision>35</cp:revision>
  <dcterms:modified xsi:type="dcterms:W3CDTF">2016-02-18T07:00:21Z</dcterms:modified>
</cp:coreProperties>
</file>