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2" r:id="rId9"/>
    <p:sldId id="264" r:id="rId10"/>
    <p:sldId id="263" r:id="rId11"/>
    <p:sldId id="265" r:id="rId12"/>
    <p:sldId id="266" r:id="rId13"/>
    <p:sldId id="267" r:id="rId14"/>
    <p:sldId id="269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9218805-A6F8-4A97-B220-4437CCCCDAC2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72"/>
            <p14:sldId id="264"/>
            <p14:sldId id="263"/>
            <p14:sldId id="265"/>
            <p14:sldId id="266"/>
            <p14:sldId id="267"/>
            <p14:sldId id="269"/>
          </p14:sldIdLst>
        </p14:section>
        <p14:section name="Раздел без заголовка" id="{FF50722A-6701-4D0C-988E-D4227B6C206A}">
          <p14:sldIdLst>
            <p14:sldId id="268"/>
            <p14:sldId id="270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91DD-FA7C-4CA1-8A70-FD7060624B7A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5F9C-A75D-4438-888F-48EBEBD81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1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91DD-FA7C-4CA1-8A70-FD7060624B7A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5F9C-A75D-4438-888F-48EBEBD81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9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91DD-FA7C-4CA1-8A70-FD7060624B7A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5F9C-A75D-4438-888F-48EBEBD81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91DD-FA7C-4CA1-8A70-FD7060624B7A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5F9C-A75D-4438-888F-48EBEBD81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9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91DD-FA7C-4CA1-8A70-FD7060624B7A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5F9C-A75D-4438-888F-48EBEBD81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6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91DD-FA7C-4CA1-8A70-FD7060624B7A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5F9C-A75D-4438-888F-48EBEBD81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6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91DD-FA7C-4CA1-8A70-FD7060624B7A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5F9C-A75D-4438-888F-48EBEBD81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0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91DD-FA7C-4CA1-8A70-FD7060624B7A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5F9C-A75D-4438-888F-48EBEBD81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91DD-FA7C-4CA1-8A70-FD7060624B7A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5F9C-A75D-4438-888F-48EBEBD81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7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91DD-FA7C-4CA1-8A70-FD7060624B7A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5F9C-A75D-4438-888F-48EBEBD81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94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91DD-FA7C-4CA1-8A70-FD7060624B7A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5F9C-A75D-4438-888F-48EBEBD81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0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391DD-FA7C-4CA1-8A70-FD7060624B7A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5F9C-A75D-4438-888F-48EBEBD81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9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7796"/>
            <a:ext cx="9144000" cy="1960605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магнитной 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</a:t>
            </a:r>
            <a:r>
              <a:rPr lang="ru-RU" sz="4400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US" sz="4400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4400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3544032"/>
            <a:ext cx="9144001" cy="165576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 С.В.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ПИЯФ НИЦ КИ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Гатчина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496" y="3575432"/>
            <a:ext cx="1414913" cy="1396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5" y="3752900"/>
            <a:ext cx="1859441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4"/>
          <p:cNvSpPr>
            <a:spLocks noChangeAspect="1" noChangeArrowheads="1" noTextEdit="1"/>
          </p:cNvSpPr>
          <p:nvPr/>
        </p:nvSpPr>
        <p:spPr bwMode="auto">
          <a:xfrm>
            <a:off x="644525" y="2852738"/>
            <a:ext cx="28797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V="1">
            <a:off x="1692275" y="7787"/>
            <a:ext cx="74517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81474" y="1558275"/>
            <a:ext cx="3516857" cy="4712165"/>
          </a:xfrm>
          <a:prstGeom prst="roundRect">
            <a:avLst>
              <a:gd name="adj" fmla="val 0"/>
            </a:avLst>
          </a:prstGeom>
          <a:solidFill>
            <a:srgbClr val="F1F6EA"/>
          </a:solidFill>
          <a:ln w="6350">
            <a:solidFill>
              <a:srgbClr val="154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r">
              <a:buFontTx/>
              <a:buChar char="-"/>
            </a:pP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системе возникает сосуществование двух магнитных фаз в широком температурном диапазоне. </a:t>
            </a:r>
          </a:p>
          <a:p>
            <a:pPr marL="285750" indent="-285750" algn="r">
              <a:buFontTx/>
              <a:buChar char="-"/>
            </a:pPr>
            <a:endParaRPr lang="ru-RU" sz="13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Близость друг к другу векторов магнитной структуры двух сосуществующих фаз </a:t>
            </a:r>
            <a:r>
              <a:rPr lang="ru-RU" sz="1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3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1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ru-RU" sz="13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свидетельствует о близости обменных взаимодействий, эффективных в доменах, соответствующих этим фазам.</a:t>
            </a:r>
          </a:p>
          <a:p>
            <a:pPr marL="285750" indent="-285750" algn="r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13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>
              <a:spcAft>
                <a:spcPts val="600"/>
              </a:spcAft>
              <a:buFontTx/>
              <a:buChar char="-"/>
            </a:pP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величина температурного гистерезиса в легированных кристаллах </a:t>
            </a:r>
            <a:r>
              <a:rPr lang="en-US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ru-RU" sz="13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0.8</a:t>
            </a:r>
            <a:r>
              <a:rPr lang="en-US" sz="1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sz="13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en-US" sz="1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13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3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ru-RU" sz="13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0.75</a:t>
            </a:r>
            <a:r>
              <a:rPr lang="en-US" sz="1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sz="13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0.25</a:t>
            </a:r>
            <a:r>
              <a:rPr lang="en-US" sz="1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13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3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связана с высокой концентрацией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мелких </a:t>
            </a:r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магнитных доменов, соответствующих магнитным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фазам.</a:t>
            </a:r>
          </a:p>
          <a:p>
            <a:pPr marL="285750" indent="-285750" algn="r">
              <a:spcAft>
                <a:spcPts val="600"/>
              </a:spcAft>
              <a:buFontTx/>
              <a:buChar char="-"/>
            </a:pPr>
            <a:endParaRPr lang="ru-RU" sz="13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>
              <a:buFontTx/>
              <a:buChar char="-"/>
            </a:pPr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TbMn</a:t>
            </a:r>
            <a:r>
              <a:rPr lang="ru-RU" sz="13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3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более крупных магнитных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доменов приводит </a:t>
            </a:r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уменьшению температурного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гистерезиса.</a:t>
            </a:r>
            <a:endParaRPr lang="ru-RU" sz="1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2" y="1524200"/>
            <a:ext cx="4573048" cy="4712166"/>
          </a:xfrm>
          <a:prstGeom prst="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0" name="Скругленный прямоугольник 39"/>
          <p:cNvSpPr/>
          <p:nvPr/>
        </p:nvSpPr>
        <p:spPr>
          <a:xfrm>
            <a:off x="367468" y="295055"/>
            <a:ext cx="8161233" cy="1041270"/>
          </a:xfrm>
          <a:prstGeom prst="roundRect">
            <a:avLst>
              <a:gd name="adj" fmla="val 0"/>
            </a:avLst>
          </a:prstGeom>
          <a:solidFill>
            <a:srgbClr val="D8E4D8"/>
          </a:solidFill>
          <a:ln w="6350">
            <a:solidFill>
              <a:srgbClr val="154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Э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лектронное» легирование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TbMn</a:t>
            </a:r>
            <a:r>
              <a:rPr lang="ru-RU" sz="1600" b="1" baseline="-25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O</a:t>
            </a:r>
            <a:r>
              <a:rPr lang="ru-RU" sz="1600" b="1" baseline="-25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церием, изменяя соотношение  ионов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Mn</a:t>
            </a:r>
            <a:r>
              <a:rPr lang="ru-RU" sz="1600" b="1" baseline="30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3+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и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Mn</a:t>
            </a:r>
            <a:r>
              <a:rPr lang="ru-RU" sz="1600" b="1" baseline="30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4+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, приводит к заметному изменению структуры магнитных взаимодействий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9"/>
          <p:cNvSpPr>
            <a:spLocks noChangeArrowheads="1"/>
          </p:cNvSpPr>
          <p:nvPr/>
        </p:nvSpPr>
        <p:spPr bwMode="auto">
          <a:xfrm>
            <a:off x="1611927" y="1412775"/>
            <a:ext cx="944919" cy="27781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15471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1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0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0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)</a:t>
            </a:r>
            <a:r>
              <a:rPr lang="ru-RU" sz="1600" b="1" baseline="30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+</a:t>
            </a:r>
            <a:endParaRPr lang="ru-RU" sz="1600" dirty="0">
              <a:solidFill>
                <a:srgbClr val="C6C49E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b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28" y="242567"/>
            <a:ext cx="6097361" cy="18628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30091" y="2167168"/>
            <a:ext cx="6905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сканирования магнитного </a:t>
            </a:r>
            <a:r>
              <a:rPr lang="ru-RU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сателлита 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[-1 0 </a:t>
            </a:r>
            <a:r>
              <a:rPr lang="ru-RU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0]</a:t>
            </a:r>
            <a:r>
              <a:rPr lang="ru-RU" i="1" baseline="30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различных температурах с использованием </a:t>
            </a:r>
            <a:r>
              <a:rPr lang="en-US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-поляризационного анализа в </a:t>
            </a:r>
            <a:r>
              <a:rPr lang="en-US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ru-RU" i="1" baseline="-25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en-US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u-RU" i="1" baseline="-25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i="1" baseline="-25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i="1" baseline="-25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14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4й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3298612"/>
            <a:ext cx="5263564" cy="32422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039649" y="3749768"/>
            <a:ext cx="2528009" cy="233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ru-RU" sz="1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u-RU" sz="1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1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общий мотив магнитной структуры в соразмерной, и в (низкотемпературной) несоразмерной фазе такой же, что и в низкотемпературных фазах в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1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100" dirty="0">
              <a:solidFill>
                <a:srgbClr val="0070C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76" y="1338613"/>
            <a:ext cx="4913802" cy="3688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8615" y="330311"/>
            <a:ext cx="85349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Уточнение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кристаллической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структуры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монокристалльный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дифрактометр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Гренобле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 набор  интенсивностей ядерных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брэгговских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пиков для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ru-RU" sz="1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u-RU" sz="1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1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при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10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60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каждой из температур было измерено порядка 600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брэгговских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рефлексов. </a:t>
            </a:r>
            <a:endParaRPr lang="ru-RU" sz="1100" dirty="0">
              <a:solidFill>
                <a:srgbClr val="0070C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402" y="5315577"/>
            <a:ext cx="269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Pbam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7.356634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 8.540245, 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.683091, 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 </a:t>
            </a:r>
            <a:r>
              <a:rPr lang="ru-RU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β = γ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22" y="5144530"/>
            <a:ext cx="4993057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747" y="1007742"/>
            <a:ext cx="3903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Для определения магнитной структуры </a:t>
            </a:r>
            <a:r>
              <a:rPr lang="en-US" sz="2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Tb</a:t>
            </a:r>
            <a:r>
              <a:rPr lang="ru-RU" sz="2000" baseline="-25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0.8</a:t>
            </a:r>
            <a:r>
              <a:rPr lang="en-US" sz="2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Ce</a:t>
            </a:r>
            <a:r>
              <a:rPr lang="ru-RU" sz="2000" baseline="-25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0.2</a:t>
            </a:r>
            <a:r>
              <a:rPr lang="en-US" sz="2000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Mn</a:t>
            </a:r>
            <a:r>
              <a:rPr lang="ru-RU" sz="2000" baseline="-25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O</a:t>
            </a:r>
            <a:r>
              <a:rPr lang="ru-RU" sz="2000" baseline="-25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5 </a:t>
            </a:r>
            <a:endParaRPr lang="en-US" sz="2000" baseline="-25000" dirty="0" smtClean="0">
              <a:solidFill>
                <a:srgbClr val="C00000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было </a:t>
            </a:r>
            <a:r>
              <a:rPr lang="ru-RU" sz="2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измерено порядка </a:t>
            </a:r>
            <a:r>
              <a:rPr lang="ru-RU" sz="2000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~</a:t>
            </a:r>
            <a:r>
              <a:rPr lang="ru-RU" sz="2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150</a:t>
            </a:r>
            <a:r>
              <a:rPr lang="ru-RU" sz="2000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магнитных </a:t>
            </a:r>
            <a:r>
              <a:rPr lang="ru-RU" sz="2000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сателлитов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61" y="3374959"/>
            <a:ext cx="3825525" cy="2637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61" y="536761"/>
            <a:ext cx="3847038" cy="2680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7" y="3374959"/>
            <a:ext cx="3818159" cy="27027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39730" y="6402472"/>
            <a:ext cx="917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T=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28</a:t>
            </a:r>
            <a:r>
              <a:rPr lang="en-US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K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54697" y="6327133"/>
            <a:ext cx="1018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T=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38 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53391" y="88829"/>
            <a:ext cx="99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Т=10</a:t>
            </a:r>
            <a:r>
              <a:rPr lang="en-US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8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28584" y="331835"/>
            <a:ext cx="4729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Магнитные моменты атомов при Т=28К. Моменты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и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и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имеют одинаковые компоненты.</a:t>
            </a:r>
            <a:endParaRPr lang="ru-RU" sz="2000" dirty="0">
              <a:solidFill>
                <a:srgbClr val="C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2109787"/>
            <a:ext cx="5438775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582911" y="4902413"/>
            <a:ext cx="64661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сравнить результаты с более ранними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чистого соединения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TbMn</a:t>
            </a:r>
            <a:r>
              <a:rPr lang="ru-RU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явным отличием будет то, что магнитные моменты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ru-RU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u-RU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лежат не в плоскости 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а имеют все три компоненты, что совпадает с результатами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-поляризационного анализа.</a:t>
            </a:r>
            <a:endParaRPr lang="ru-RU" sz="1400" dirty="0">
              <a:solidFill>
                <a:srgbClr val="0070C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60" y="685289"/>
            <a:ext cx="4157228" cy="28493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143" y="45346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PHYSICAL REVIEW B 84, 224422 (2011)</a:t>
            </a:r>
          </a:p>
          <a:p>
            <a:r>
              <a:rPr lang="en-US" dirty="0"/>
              <a:t>Temperature evolution of the magnetic structure of TbMn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</a:p>
          <a:p>
            <a:r>
              <a:rPr lang="en-US" dirty="0"/>
              <a:t>C. Wilkinson, P. J. Brown, and T. </a:t>
            </a:r>
            <a:r>
              <a:rPr lang="en-US" dirty="0" err="1"/>
              <a:t>Chatterji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465" y="637660"/>
            <a:ext cx="4121253" cy="29446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97091" y="44198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PHYSICAL REVIEW B </a:t>
            </a:r>
            <a:r>
              <a:rPr lang="en-US" b="1" dirty="0"/>
              <a:t>84</a:t>
            </a:r>
            <a:r>
              <a:rPr lang="en-US" dirty="0"/>
              <a:t>, 224422 (2011)</a:t>
            </a:r>
            <a:endParaRPr lang="en-US" b="1" dirty="0" smtClean="0">
              <a:latin typeface="Times-Bold"/>
            </a:endParaRPr>
          </a:p>
          <a:p>
            <a:r>
              <a:rPr lang="en-US" b="1" dirty="0" smtClean="0">
                <a:latin typeface="Times-Bold"/>
              </a:rPr>
              <a:t>Determination </a:t>
            </a:r>
            <a:r>
              <a:rPr lang="en-US" b="1" dirty="0">
                <a:latin typeface="Times-Bold"/>
              </a:rPr>
              <a:t>of magnetic order of the rare-earth ions in </a:t>
            </a:r>
            <a:r>
              <a:rPr lang="en-US" b="1" dirty="0" err="1">
                <a:latin typeface="Times-Bold"/>
              </a:rPr>
              <a:t>multiferroic</a:t>
            </a:r>
            <a:r>
              <a:rPr lang="en-US" b="1" dirty="0">
                <a:latin typeface="Times-Bold"/>
              </a:rPr>
              <a:t> </a:t>
            </a:r>
            <a:r>
              <a:rPr lang="en-US" b="1" dirty="0" smtClean="0">
                <a:latin typeface="Times-Bold"/>
              </a:rPr>
              <a:t>TbMn</a:t>
            </a:r>
            <a:r>
              <a:rPr lang="en-US" sz="1050" b="1" dirty="0" smtClean="0">
                <a:latin typeface="Times-Bold"/>
              </a:rPr>
              <a:t>2</a:t>
            </a:r>
            <a:r>
              <a:rPr lang="en-US" b="1" dirty="0" smtClean="0">
                <a:latin typeface="Times-Bold"/>
              </a:rPr>
              <a:t>O</a:t>
            </a:r>
            <a:r>
              <a:rPr lang="en-US" sz="1050" b="1" dirty="0" smtClean="0">
                <a:latin typeface="Times-Bold"/>
              </a:rPr>
              <a:t>5</a:t>
            </a:r>
          </a:p>
          <a:p>
            <a:r>
              <a:rPr lang="en-US" dirty="0"/>
              <a:t>R. D. Johnson</a:t>
            </a:r>
            <a:r>
              <a:rPr lang="en-US" dirty="0" smtClean="0"/>
              <a:t>, </a:t>
            </a:r>
            <a:r>
              <a:rPr lang="en-US" dirty="0"/>
              <a:t>S. R. Bland</a:t>
            </a:r>
            <a:r>
              <a:rPr lang="en-US" dirty="0" smtClean="0"/>
              <a:t>, </a:t>
            </a:r>
            <a:r>
              <a:rPr lang="en-US" dirty="0"/>
              <a:t>C. </a:t>
            </a:r>
            <a:r>
              <a:rPr lang="en-US" dirty="0" err="1"/>
              <a:t>Mazzoli</a:t>
            </a:r>
            <a:r>
              <a:rPr lang="en-US" dirty="0" smtClean="0"/>
              <a:t>, </a:t>
            </a:r>
            <a:r>
              <a:rPr lang="en-US" dirty="0"/>
              <a:t>T. A. W. Beale</a:t>
            </a:r>
            <a:r>
              <a:rPr lang="en-US" dirty="0" smtClean="0"/>
              <a:t>, </a:t>
            </a:r>
            <a:r>
              <a:rPr lang="en-US" dirty="0"/>
              <a:t>C-H. Du</a:t>
            </a:r>
            <a:r>
              <a:rPr lang="en-US" dirty="0" smtClean="0"/>
              <a:t>, </a:t>
            </a:r>
            <a:r>
              <a:rPr lang="en-US" dirty="0"/>
              <a:t>C. </a:t>
            </a:r>
            <a:r>
              <a:rPr lang="en-US" dirty="0" err="1"/>
              <a:t>Detlefs</a:t>
            </a:r>
            <a:r>
              <a:rPr lang="en-US" dirty="0" smtClean="0"/>
              <a:t>, </a:t>
            </a:r>
            <a:r>
              <a:rPr lang="en-US" dirty="0"/>
              <a:t>S. B. Wilkins</a:t>
            </a:r>
            <a:r>
              <a:rPr lang="en-US" dirty="0" smtClean="0"/>
              <a:t>, </a:t>
            </a:r>
            <a:r>
              <a:rPr lang="en-US" dirty="0"/>
              <a:t>and P. D. </a:t>
            </a:r>
            <a:r>
              <a:rPr lang="en-US" dirty="0" smtClean="0"/>
              <a:t>Hatton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2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589" y="3503408"/>
            <a:ext cx="3969483" cy="260294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888" y="2191265"/>
            <a:ext cx="7886700" cy="85673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Спасибо за внимание !</a:t>
            </a:r>
            <a:endParaRPr lang="ru-RU" sz="32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2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448733"/>
            <a:ext cx="8949267" cy="58589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Bookman Old Style" panose="02050604050505020204" pitchFamily="18" charset="0"/>
              </a:rPr>
              <a:t>И.А.</a:t>
            </a:r>
            <a:r>
              <a:rPr lang="en-US" sz="3100" dirty="0" smtClean="0">
                <a:latin typeface="Bookman Old Style" panose="02050604050505020204" pitchFamily="18" charset="0"/>
              </a:rPr>
              <a:t> </a:t>
            </a:r>
            <a:r>
              <a:rPr lang="ru-RU" sz="3100" dirty="0" err="1" smtClean="0">
                <a:latin typeface="Bookman Old Style" panose="02050604050505020204" pitchFamily="18" charset="0"/>
              </a:rPr>
              <a:t>Зобкало</a:t>
            </a:r>
            <a:r>
              <a:rPr lang="ru-RU" sz="3100" dirty="0" smtClean="0">
                <a:latin typeface="Bookman Old Style" panose="02050604050505020204" pitchFamily="18" charset="0"/>
              </a:rPr>
              <a:t> – ЛФК ОИКС ОНИ</a:t>
            </a:r>
            <a:br>
              <a:rPr lang="ru-RU" sz="3100" dirty="0" smtClean="0">
                <a:latin typeface="Bookman Old Style" panose="02050604050505020204" pitchFamily="18" charset="0"/>
              </a:rPr>
            </a:br>
            <a:r>
              <a:rPr lang="ru-RU" sz="3100" dirty="0" smtClean="0">
                <a:latin typeface="Bookman Old Style" panose="02050604050505020204" pitchFamily="18" charset="0"/>
              </a:rPr>
              <a:t>ПИЯФ НИЦ КИ, Гатчина</a:t>
            </a:r>
            <a:br>
              <a:rPr lang="ru-RU" sz="3100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/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Е.К. </a:t>
            </a:r>
            <a:r>
              <a:rPr lang="ru-RU" sz="3200" dirty="0" err="1" smtClean="0">
                <a:solidFill>
                  <a:srgbClr val="FF0066"/>
                </a:solidFill>
                <a:latin typeface="Bookman Old Style" panose="02050604050505020204" pitchFamily="18" charset="0"/>
              </a:rPr>
              <a:t>Димакова</a:t>
            </a:r>
            <a:r>
              <a:rPr lang="ru-RU" sz="3200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 – СПбГУ, Физический факультет,</a:t>
            </a:r>
            <a:br>
              <a:rPr lang="ru-RU" sz="3200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</a:br>
            <a:r>
              <a:rPr lang="ru-RU" sz="3200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Кафедра ядерно-физических методов исследования</a:t>
            </a:r>
            <a:r>
              <a:rPr lang="ru-RU" sz="3200" dirty="0">
                <a:latin typeface="Bookman Old Style" panose="02050604050505020204" pitchFamily="18" charset="0"/>
              </a:rPr>
              <a:t/>
            </a:r>
            <a:br>
              <a:rPr lang="ru-RU" sz="3200" dirty="0">
                <a:latin typeface="Bookman Old Style" panose="02050604050505020204" pitchFamily="18" charset="0"/>
              </a:rPr>
            </a:br>
            <a:r>
              <a:rPr lang="en-US" dirty="0" smtClean="0">
                <a:latin typeface="Bookman Old Style" panose="02050604050505020204" pitchFamily="18" charset="0"/>
              </a:rPr>
              <a:t/>
            </a:r>
            <a:br>
              <a:rPr lang="en-US" dirty="0" smtClean="0">
                <a:latin typeface="Bookman Old Style" panose="02050604050505020204" pitchFamily="18" charset="0"/>
              </a:rPr>
            </a:b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E.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Ressouche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–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Институт Лауэ-Ланжевена,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Гренобль, Франция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В.А. Санина, 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Е.И.Головенчиц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Физико-технический институт имени 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А.Ф.Иоффе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РАН, Санкт-Петербург</a:t>
            </a:r>
            <a:endParaRPr lang="ru-RU" sz="31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64068" y="239460"/>
            <a:ext cx="2709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RMn</a:t>
            </a:r>
            <a:r>
              <a:rPr lang="ru-RU" baseline="-25000" dirty="0">
                <a:latin typeface="Bookman Old Style" panose="02050604050505020204" pitchFamily="18" charset="0"/>
              </a:rPr>
              <a:t>2</a:t>
            </a:r>
            <a:r>
              <a:rPr lang="ru-RU" dirty="0">
                <a:latin typeface="Bookman Old Style" panose="02050604050505020204" pitchFamily="18" charset="0"/>
              </a:rPr>
              <a:t>O</a:t>
            </a:r>
            <a:r>
              <a:rPr lang="ru-RU" baseline="-25000" dirty="0">
                <a:latin typeface="Bookman Old Style" panose="02050604050505020204" pitchFamily="18" charset="0"/>
              </a:rPr>
              <a:t>5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Pbam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a = 7.3251 Å,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b </a:t>
            </a:r>
            <a:r>
              <a:rPr lang="ru-RU" dirty="0">
                <a:latin typeface="Bookman Old Style" panose="02050604050505020204" pitchFamily="18" charset="0"/>
              </a:rPr>
              <a:t>= 8.5168 Å</a:t>
            </a:r>
            <a:r>
              <a:rPr lang="ru-RU" dirty="0" smtClean="0"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c = 5.6750 Å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algn="ctr"/>
            <a:endParaRPr lang="ru-RU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О</a:t>
            </a:r>
            <a:r>
              <a:rPr lang="ru-RU" dirty="0" smtClean="0">
                <a:latin typeface="Bookman Old Style" panose="02050604050505020204" pitchFamily="18" charset="0"/>
              </a:rPr>
              <a:t>ктаэдры </a:t>
            </a:r>
            <a:r>
              <a:rPr lang="en-US" dirty="0" err="1">
                <a:latin typeface="Bookman Old Style" panose="02050604050505020204" pitchFamily="18" charset="0"/>
              </a:rPr>
              <a:t>Mn</a:t>
            </a:r>
            <a:r>
              <a:rPr lang="ru-RU" baseline="30000" dirty="0">
                <a:latin typeface="Bookman Old Style" panose="02050604050505020204" pitchFamily="18" charset="0"/>
              </a:rPr>
              <a:t>4+</a:t>
            </a:r>
            <a:r>
              <a:rPr lang="en-US" dirty="0">
                <a:latin typeface="Bookman Old Style" panose="02050604050505020204" pitchFamily="18" charset="0"/>
              </a:rPr>
              <a:t>O</a:t>
            </a:r>
            <a:r>
              <a:rPr lang="ru-RU" baseline="-25000" dirty="0">
                <a:latin typeface="Bookman Old Style" panose="02050604050505020204" pitchFamily="18" charset="0"/>
              </a:rPr>
              <a:t>6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, </a:t>
            </a:r>
            <a:r>
              <a:rPr lang="ru-RU" dirty="0">
                <a:latin typeface="Bookman Old Style" panose="02050604050505020204" pitchFamily="18" charset="0"/>
              </a:rPr>
              <a:t>соединенные по ребру вдоль оси </a:t>
            </a:r>
            <a:r>
              <a:rPr lang="ru-RU" i="1" dirty="0" smtClean="0">
                <a:latin typeface="Bookman Old Style" panose="02050604050505020204" pitchFamily="18" charset="0"/>
              </a:rPr>
              <a:t>с</a:t>
            </a: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 Пары </a:t>
            </a:r>
            <a:r>
              <a:rPr lang="ru-RU" dirty="0">
                <a:latin typeface="Bookman Old Style" panose="02050604050505020204" pitchFamily="18" charset="0"/>
              </a:rPr>
              <a:t>пятиконечных пирамид </a:t>
            </a:r>
            <a:r>
              <a:rPr lang="en-US" dirty="0" err="1">
                <a:latin typeface="Bookman Old Style" panose="02050604050505020204" pitchFamily="18" charset="0"/>
              </a:rPr>
              <a:t>Mn</a:t>
            </a:r>
            <a:r>
              <a:rPr lang="ru-RU" baseline="30000" dirty="0">
                <a:latin typeface="Bookman Old Style" panose="02050604050505020204" pitchFamily="18" charset="0"/>
              </a:rPr>
              <a:t>3+</a:t>
            </a:r>
            <a:r>
              <a:rPr lang="en-US" dirty="0">
                <a:latin typeface="Bookman Old Style" panose="02050604050505020204" pitchFamily="18" charset="0"/>
              </a:rPr>
              <a:t>O</a:t>
            </a:r>
            <a:r>
              <a:rPr lang="ru-RU" baseline="-25000" dirty="0" smtClean="0">
                <a:latin typeface="Bookman Old Style" panose="02050604050505020204" pitchFamily="18" charset="0"/>
              </a:rPr>
              <a:t>5</a:t>
            </a:r>
            <a:r>
              <a:rPr lang="ru-RU" dirty="0" smtClean="0">
                <a:latin typeface="Bookman Old Style" panose="02050604050505020204" pitchFamily="18" charset="0"/>
              </a:rPr>
              <a:t>, </a:t>
            </a:r>
            <a:r>
              <a:rPr lang="ru-RU" dirty="0">
                <a:latin typeface="Bookman Old Style" panose="02050604050505020204" pitchFamily="18" charset="0"/>
              </a:rPr>
              <a:t>соединенных с двумя цепочками </a:t>
            </a:r>
            <a:r>
              <a:rPr lang="en-US" dirty="0" err="1">
                <a:latin typeface="Bookman Old Style" panose="02050604050505020204" pitchFamily="18" charset="0"/>
              </a:rPr>
              <a:t>Mn</a:t>
            </a:r>
            <a:r>
              <a:rPr lang="ru-RU" baseline="30000" dirty="0">
                <a:latin typeface="Bookman Old Style" panose="02050604050505020204" pitchFamily="18" charset="0"/>
              </a:rPr>
              <a:t>4+</a:t>
            </a:r>
            <a:r>
              <a:rPr lang="en-US" dirty="0">
                <a:latin typeface="Bookman Old Style" panose="02050604050505020204" pitchFamily="18" charset="0"/>
              </a:rPr>
              <a:t>O</a:t>
            </a:r>
            <a:r>
              <a:rPr lang="ru-RU" baseline="-25000" dirty="0">
                <a:latin typeface="Bookman Old Style" panose="02050604050505020204" pitchFamily="18" charset="0"/>
              </a:rPr>
              <a:t>6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2" y="162548"/>
            <a:ext cx="5497508" cy="39267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86" y="4136517"/>
            <a:ext cx="4755292" cy="25910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81230" y="4142219"/>
            <a:ext cx="31918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Мы имеем 5 различных, но близких </a:t>
            </a:r>
            <a:r>
              <a:rPr lang="ru-RU" dirty="0"/>
              <a:t>по обменной энергии, взаимодействий J1–J5 между ионами марганца в соседних пирамидах и </a:t>
            </a:r>
            <a:r>
              <a:rPr lang="ru-RU" dirty="0" smtClean="0"/>
              <a:t>октаэдрах – фрустрация системы, ведущая к появлению разнообразия магнитных фаз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9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85" y="321733"/>
            <a:ext cx="8982015" cy="6223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Вследствие магнитного вырождения, реализующегося в исследуемых системах из-за конкуренции близких по величине обменных взаимодействий не только ближайших, но и следующих за ближайшими соседей, в системе происходит каскад магнитных фазовых переходов с появлением/исчезновением независимо как по оси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так и по оси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несоразмерной магнитной структуры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целью изменения магнитного взаимодействия между ионами Mn</a:t>
            </a:r>
            <a:r>
              <a:rPr lang="ru-RU" baseline="30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3+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и Mn</a:t>
            </a:r>
            <a:r>
              <a:rPr lang="ru-RU" baseline="30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4+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используется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допирование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TbMn</a:t>
            </a:r>
            <a:r>
              <a:rPr lang="ru-RU" baseline="-25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</a:t>
            </a:r>
            <a:r>
              <a:rPr lang="ru-RU" baseline="-25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5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церием. Легирующие ионы церия могут иметь валентность от +3 до +4. Радиус иона Ce</a:t>
            </a:r>
            <a:r>
              <a:rPr lang="ru-RU" baseline="30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4+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меньше, чем у Ce</a:t>
            </a:r>
            <a:r>
              <a:rPr lang="ru-RU" baseline="30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3+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(1.11 Å и 1.28 Å соответственно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Ионный радиус Tb</a:t>
            </a:r>
            <a:r>
              <a:rPr lang="ru-RU" baseline="30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3+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- 1.18 Å. Учитывая меньший размер ионов Ce</a:t>
            </a:r>
            <a:r>
              <a:rPr lang="ru-RU" baseline="30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4+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можно предположить, что в Tb</a:t>
            </a:r>
            <a:r>
              <a:rPr lang="ru-RU" baseline="-25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0.8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Ce</a:t>
            </a:r>
            <a:r>
              <a:rPr lang="ru-RU" baseline="-25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0.2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Mn</a:t>
            </a:r>
            <a:r>
              <a:rPr lang="ru-RU" baseline="-25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</a:t>
            </a:r>
            <a:r>
              <a:rPr lang="ru-RU" baseline="-25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5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валентность церия – 4. В результате возникает свободный электрон (R</a:t>
            </a:r>
            <a:r>
              <a:rPr lang="ru-RU" baseline="30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3+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= Ce</a:t>
            </a:r>
            <a:r>
              <a:rPr lang="ru-RU" baseline="30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4+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+ e), который распространяется в подсистеме марганца. Таким образом, легирование ионами Ce</a:t>
            </a:r>
            <a:r>
              <a:rPr lang="ru-RU" baseline="30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4+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меняет соотношение Mn</a:t>
            </a:r>
            <a:r>
              <a:rPr lang="ru-RU" baseline="30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3+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и Mn</a:t>
            </a:r>
            <a:r>
              <a:rPr lang="ru-RU" baseline="30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4</a:t>
            </a:r>
            <a:r>
              <a:rPr lang="ru-RU" baseline="30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+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а также плотность носителей заряда.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431800" y="1072875"/>
            <a:ext cx="103290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118" y="178776"/>
            <a:ext cx="7733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Монокристаллы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Tb</a:t>
            </a:r>
            <a:r>
              <a:rPr lang="ru-RU" sz="2000" baseline="-25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0.8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Ce</a:t>
            </a:r>
            <a:r>
              <a:rPr lang="ru-RU" sz="2000" baseline="-25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0.2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Mn</a:t>
            </a:r>
            <a:r>
              <a:rPr lang="ru-RU" sz="2000" baseline="-25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</a:t>
            </a:r>
            <a:r>
              <a:rPr lang="ru-RU" sz="2000" baseline="-25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5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были выращены методом спонтанной кристаллизации по технологии [42] в Физико-техническом институте им.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Иоффе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и имели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форму «таблетки»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 примерными размерами до 3х3х1мм, 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остав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был установлен флуоресцентным рентгеновским методом. Кристаллическая структура этих соединений, определенная методом нейтронного рассеяния, описывается группой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Pbam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а параметры ячейки a = 7.357(4)Å   b = 8.540(5)Å   c = 5.683(4)Å [43],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8" y="3216688"/>
            <a:ext cx="7955333" cy="321829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86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G06-4-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47" y="836849"/>
            <a:ext cx="3589233" cy="31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07060"/>
              </p:ext>
            </p:extLst>
          </p:nvPr>
        </p:nvGraphicFramePr>
        <p:xfrm>
          <a:off x="240349" y="4153256"/>
          <a:ext cx="8840319" cy="23585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19698"/>
                <a:gridCol w="4420621"/>
              </a:tblGrid>
              <a:tr h="235858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 – поляризующий </a:t>
                      </a:r>
                      <a:r>
                        <a:rPr lang="ru-RU" sz="1400" dirty="0" err="1">
                          <a:effectLst/>
                        </a:rPr>
                        <a:t>нейтроновод</a:t>
                      </a:r>
                      <a:r>
                        <a:rPr lang="ru-RU" sz="1400" dirty="0">
                          <a:effectLst/>
                        </a:rPr>
                        <a:t>;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 – защита </a:t>
                      </a:r>
                      <a:r>
                        <a:rPr lang="ru-RU" sz="1400" dirty="0" err="1">
                          <a:effectLst/>
                        </a:rPr>
                        <a:t>нейтроновода</a:t>
                      </a:r>
                      <a:r>
                        <a:rPr lang="ru-RU" sz="1400" dirty="0">
                          <a:effectLst/>
                        </a:rPr>
                        <a:t>;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3 – защитная маска из </a:t>
                      </a:r>
                      <a:r>
                        <a:rPr lang="ru-RU" sz="1400" dirty="0" err="1">
                          <a:effectLst/>
                        </a:rPr>
                        <a:t>борированного</a:t>
                      </a:r>
                      <a:r>
                        <a:rPr lang="ru-RU" sz="1400" dirty="0">
                          <a:effectLst/>
                        </a:rPr>
                        <a:t> полиэтилена;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4 – консоль со спин- флиппером и фильтром λ/2;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5 – модуль образца;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6 – катушки ведущего поля;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7 – основание;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8 – платформа анализатора – детектора на </a:t>
                      </a:r>
                      <a:r>
                        <a:rPr lang="ru-RU" sz="1400" dirty="0" err="1">
                          <a:effectLst/>
                        </a:rPr>
                        <a:t>пневмоопорах</a:t>
                      </a:r>
                      <a:r>
                        <a:rPr lang="ru-RU" sz="1400" dirty="0">
                          <a:effectLst/>
                        </a:rPr>
                        <a:t>;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9 – поляризующий кристалл – анализатор, монохроматор;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10 – детектор;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11 – коллиматоры;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12 – ловушка прямого пучка.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9" y="857600"/>
            <a:ext cx="4690574" cy="3127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551" y="384561"/>
            <a:ext cx="897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Дифрактометр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поляризованных нейтронов 6 канал ВВР-М ПИЯФ НИЦ КИ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644525" y="2852738"/>
            <a:ext cx="28797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124708" y="121089"/>
            <a:ext cx="7436912" cy="6477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Магнитные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фазы в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Tb</a:t>
            </a:r>
            <a:r>
              <a:rPr lang="ru-RU" sz="20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(1-x)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</a:t>
            </a:r>
            <a:r>
              <a:rPr lang="ru-RU" sz="20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x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Mn</a:t>
            </a:r>
            <a:r>
              <a:rPr lang="ru-RU" sz="20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</a:t>
            </a:r>
            <a:r>
              <a:rPr lang="ru-RU" sz="20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x=0, 0.2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0.25)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0697" y="768789"/>
            <a:ext cx="8300017" cy="107786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154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Соразмерная фаза </a:t>
            </a:r>
            <a:r>
              <a:rPr lang="en-US" sz="13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300" baseline="-25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= (0.5, 0, </a:t>
            </a:r>
            <a:r>
              <a:rPr lang="en-US" sz="1300" i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300" baseline="-250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300" baseline="-25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300" i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300" baseline="-250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300" baseline="-25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=0.25 </a:t>
            </a:r>
            <a:r>
              <a:rPr lang="en-US" sz="1300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300" baseline="-250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~ 39К (для х = 0.2),  </a:t>
            </a:r>
            <a:r>
              <a:rPr lang="en-US" sz="1300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300" baseline="-25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~ 38К (х=0.25). </a:t>
            </a:r>
            <a:endParaRPr lang="ru-RU" sz="130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300" i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300" baseline="-250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300" baseline="-25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увеличивается до 0.280(2)  в диапазоне 15 – 10 </a:t>
            </a:r>
            <a:r>
              <a:rPr lang="ru-RU" sz="13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3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3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в несоразмерную фазу. </a:t>
            </a:r>
            <a:endParaRPr lang="ru-RU" sz="130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6450">
              <a:spcBef>
                <a:spcPts val="600"/>
              </a:spcBef>
              <a:defRPr/>
            </a:pPr>
            <a:r>
              <a:rPr lang="ru-RU" sz="13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Несоразмерная фаза </a:t>
            </a:r>
            <a:r>
              <a:rPr lang="en-US" sz="13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300" baseline="-25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= (1/2, 0, </a:t>
            </a:r>
            <a:r>
              <a:rPr lang="en-US" sz="1300" i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300" baseline="-250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300" baseline="-25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300" i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300" baseline="-250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300" baseline="-25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= 0.256(2), </a:t>
            </a:r>
            <a:r>
              <a:rPr lang="ru-RU" sz="13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300" baseline="-250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= 21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(х=0.2) и 19К (</a:t>
            </a:r>
            <a:r>
              <a:rPr lang="ru-RU" sz="13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х=0.25). </a:t>
            </a:r>
          </a:p>
          <a:p>
            <a:pPr marL="806450">
              <a:defRPr/>
            </a:pPr>
            <a:r>
              <a:rPr lang="en-US" sz="1300" i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300" baseline="-250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300" baseline="-25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изменяется до </a:t>
            </a:r>
            <a:r>
              <a:rPr lang="ru-RU" sz="13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0.292(2) при охлаждении 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3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16К. </a:t>
            </a:r>
          </a:p>
        </p:txBody>
      </p:sp>
      <p:pic>
        <p:nvPicPr>
          <p:cNvPr id="9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7" y="2255221"/>
            <a:ext cx="2791251" cy="3910273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67898" y="2130452"/>
            <a:ext cx="944919" cy="27781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15471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1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0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0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)</a:t>
            </a:r>
            <a:r>
              <a:rPr lang="ru-RU" sz="1600" b="1" baseline="30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+</a:t>
            </a:r>
            <a:endParaRPr lang="ru-RU" sz="1600" dirty="0">
              <a:solidFill>
                <a:srgbClr val="C6C49E"/>
              </a:solidFill>
              <a:latin typeface="Cambria" pitchFamily="18" charset="0"/>
            </a:endParaRPr>
          </a:p>
        </p:txBody>
      </p:sp>
      <p:pic>
        <p:nvPicPr>
          <p:cNvPr id="11" name="Picture 7" descr="E:\ФТТ-статья\kz-two-samp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12" y="2201456"/>
            <a:ext cx="2698076" cy="3978175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3553744" y="2269358"/>
            <a:ext cx="2578840" cy="1670512"/>
          </a:xfrm>
          <a:prstGeom prst="roundRect">
            <a:avLst>
              <a:gd name="adj" fmla="val 0"/>
            </a:avLst>
          </a:prstGeom>
          <a:solidFill>
            <a:srgbClr val="CCFCCE"/>
          </a:solidFill>
          <a:ln w="9525">
            <a:solidFill>
              <a:srgbClr val="154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повышении температуры </a:t>
            </a:r>
            <a:r>
              <a:rPr lang="ru-RU" sz="13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обратное изменение компонент </a:t>
            </a:r>
            <a:r>
              <a:rPr lang="en-US" sz="1300" i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300" baseline="-250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300" baseline="-25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300" i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300" baseline="-250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300" baseline="-25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первоначальным значениям, однако эти изменения происходят при температурах на 7 градусов выше, чем при понижении температуры. </a:t>
            </a:r>
            <a:endParaRPr lang="ru-RU" sz="13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0738" y="3972744"/>
            <a:ext cx="31448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TbMn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=43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несоразмерная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(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~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0.5  0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=33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соразмерная </a:t>
            </a:r>
          </a:p>
          <a:p>
            <a:pPr algn="ctr"/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(0.5  0  0.25),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=24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несоразмерная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(0.48  0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3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296404" y="547645"/>
            <a:ext cx="8730964" cy="4045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US" sz="20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0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XYZ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поляризационный анализ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-й канал ВВР-М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41" y="4437112"/>
            <a:ext cx="2052099" cy="2271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941856" y="3449385"/>
                <a:ext cx="3868799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AutoNum type="arabicPeriod"/>
                </a:pPr>
                <a:r>
                  <a:rPr lang="ru-RU" sz="1200" dirty="0" smtClean="0">
                    <a:solidFill>
                      <a:srgbClr val="002060"/>
                    </a:solidFill>
                    <a:cs typeface="Arial" pitchFamily="34" charset="0"/>
                  </a:rPr>
                  <a:t>Угол </a:t>
                </a:r>
                <a:r>
                  <a:rPr lang="en-US" sz="1200" i="1" dirty="0" smtClean="0">
                    <a:solidFill>
                      <a:srgbClr val="FF0000"/>
                    </a:solidFill>
                    <a:latin typeface="Symbol" panose="05050102010706020507" pitchFamily="18" charset="2"/>
                    <a:cs typeface="Arial" pitchFamily="34" charset="0"/>
                  </a:rPr>
                  <a:t>a</a:t>
                </a:r>
                <a:r>
                  <a:rPr lang="en-US" sz="1200" dirty="0" smtClean="0">
                    <a:solidFill>
                      <a:srgbClr val="002060"/>
                    </a:solidFill>
                    <a:latin typeface="Symbol" panose="05050102010706020507" pitchFamily="18" charset="2"/>
                    <a:cs typeface="Arial" pitchFamily="34" charset="0"/>
                  </a:rPr>
                  <a:t> </a:t>
                </a:r>
                <a:r>
                  <a:rPr lang="ru-RU" sz="1200" dirty="0" smtClean="0">
                    <a:solidFill>
                      <a:srgbClr val="002060"/>
                    </a:solidFill>
                    <a:cs typeface="Arial" pitchFamily="34" charset="0"/>
                  </a:rPr>
                  <a:t>между плоскостью геликоида и плоскостью </a:t>
                </a:r>
                <a:r>
                  <a:rPr lang="en-US" sz="1200" i="1" dirty="0" smtClean="0">
                    <a:solidFill>
                      <a:srgbClr val="002060"/>
                    </a:solidFill>
                    <a:cs typeface="Arial" pitchFamily="34" charset="0"/>
                  </a:rPr>
                  <a:t>ab</a:t>
                </a:r>
                <a:r>
                  <a:rPr lang="en-US" sz="1200" dirty="0" smtClean="0">
                    <a:solidFill>
                      <a:srgbClr val="002060"/>
                    </a:solidFill>
                    <a:cs typeface="Arial" pitchFamily="34" charset="0"/>
                  </a:rPr>
                  <a:t> </a:t>
                </a:r>
                <a:r>
                  <a:rPr lang="ru-RU" sz="1200" dirty="0" smtClean="0">
                    <a:solidFill>
                      <a:srgbClr val="002060"/>
                    </a:solidFill>
                    <a:cs typeface="Arial" pitchFamily="34" charset="0"/>
                  </a:rPr>
                  <a:t>кристалла составляет </a:t>
                </a:r>
                <a14:m>
                  <m:oMath xmlns:m="http://schemas.openxmlformats.org/officeDocument/2006/math">
                    <m:r>
                      <a:rPr lang="ru-RU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4(1)</m:t>
                    </m:r>
                    <m:r>
                      <a:rPr lang="ru-RU" sz="1200" i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1200" dirty="0">
                    <a:solidFill>
                      <a:srgbClr val="002060"/>
                    </a:solidFill>
                    <a:cs typeface="Arial" pitchFamily="34" charset="0"/>
                  </a:rPr>
                  <a:t>.</a:t>
                </a:r>
                <a:endParaRPr lang="ru-RU" sz="1200" b="1" dirty="0">
                  <a:cs typeface="Arial" pitchFamily="34" charset="0"/>
                </a:endParaRPr>
              </a:p>
              <a:p>
                <a:pPr marL="342900" indent="-342900" algn="just">
                  <a:buFontTx/>
                  <a:buAutoNum type="arabicPeriod"/>
                </a:pPr>
                <a:r>
                  <a:rPr lang="ru-RU" sz="1200" dirty="0">
                    <a:solidFill>
                      <a:srgbClr val="002060"/>
                    </a:solidFill>
                    <a:cs typeface="Arial" pitchFamily="34" charset="0"/>
                  </a:rPr>
                  <a:t>Н</a:t>
                </a:r>
                <a:r>
                  <a:rPr lang="ru-RU" sz="1200" dirty="0" smtClean="0">
                    <a:solidFill>
                      <a:srgbClr val="002060"/>
                    </a:solidFill>
                    <a:cs typeface="Arial" pitchFamily="34" charset="0"/>
                  </a:rPr>
                  <a:t>еравновесная заселенность </a:t>
                </a:r>
                <a:r>
                  <a:rPr lang="ru-RU" sz="1200" dirty="0" err="1" smtClean="0">
                    <a:solidFill>
                      <a:srgbClr val="002060"/>
                    </a:solidFill>
                    <a:cs typeface="Arial" pitchFamily="34" charset="0"/>
                  </a:rPr>
                  <a:t>киральных</a:t>
                </a:r>
                <a:r>
                  <a:rPr lang="ru-RU" sz="1200" dirty="0" smtClean="0">
                    <a:solidFill>
                      <a:srgbClr val="002060"/>
                    </a:solidFill>
                    <a:cs typeface="Arial" pitchFamily="34" charset="0"/>
                  </a:rPr>
                  <a:t> доменов ~ </a:t>
                </a:r>
                <a:r>
                  <a:rPr lang="ru-RU" sz="1200" dirty="0" smtClean="0">
                    <a:solidFill>
                      <a:srgbClr val="FF0000"/>
                    </a:solidFill>
                    <a:cs typeface="Arial" pitchFamily="34" charset="0"/>
                  </a:rPr>
                  <a:t>70:30</a:t>
                </a:r>
                <a:endParaRPr lang="ru-RU" sz="1200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856" y="3449385"/>
                <a:ext cx="3868799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58" t="-735" b="-51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3" y="1789832"/>
            <a:ext cx="4451667" cy="4087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769547" y="2297842"/>
                <a:ext cx="2106709" cy="963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1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𝑆𝐹</m:t>
                          </m:r>
                        </m:sup>
                      </m:sSubSup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=0.91</m:t>
                      </m:r>
                      <m:d>
                        <m:d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  </m:t>
                      </m:r>
                      <m:sSubSup>
                        <m:sSubSup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𝑁𝑆𝐹</m:t>
                          </m:r>
                        </m:sup>
                      </m:sSubSup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=0.09</m:t>
                      </m:r>
                      <m:d>
                        <m:d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𝑆𝐹</m:t>
                          </m:r>
                        </m:sup>
                      </m:sSubSup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=0.82</m:t>
                      </m:r>
                      <m:d>
                        <m:d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  </m:t>
                      </m:r>
                      <m:sSubSup>
                        <m:sSubSup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𝑁𝑆𝐹</m:t>
                          </m:r>
                        </m:sup>
                      </m:sSubSup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=0.18</m:t>
                      </m:r>
                      <m:d>
                        <m:d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𝑆𝐹</m:t>
                          </m:r>
                        </m:sup>
                      </m:sSubSup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=0.15</m:t>
                      </m:r>
                      <m:d>
                        <m:d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  </m:t>
                      </m:r>
                      <m:sSubSup>
                        <m:sSubSup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𝑁𝑆𝐹</m:t>
                          </m:r>
                        </m:sup>
                      </m:sSubSup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=0.85</m:t>
                      </m:r>
                      <m:d>
                        <m:d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547" y="2297842"/>
                <a:ext cx="2106709" cy="9637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741368" y="2294006"/>
                <a:ext cx="2286000" cy="963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1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𝑆𝐹</m:t>
                          </m:r>
                        </m:sup>
                      </m:sSubSup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=0.97</m:t>
                      </m:r>
                      <m:d>
                        <m:d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  </m:t>
                      </m:r>
                      <m:sSubSup>
                        <m:sSubSup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𝑁𝑆𝐹</m:t>
                          </m:r>
                        </m:sup>
                      </m:sSubSup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=0.03</m:t>
                      </m:r>
                      <m:d>
                        <m:d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𝑆𝐹</m:t>
                          </m:r>
                        </m:sup>
                      </m:sSubSup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=0.78</m:t>
                      </m:r>
                      <m:d>
                        <m:d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  </m:t>
                      </m:r>
                      <m:sSubSup>
                        <m:sSubSup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𝑁𝑆𝐹</m:t>
                          </m:r>
                        </m:sup>
                      </m:sSubSup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=0.22</m:t>
                      </m:r>
                      <m:d>
                        <m:d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𝑆𝐹</m:t>
                          </m:r>
                        </m:sup>
                      </m:sSubSup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=0.19</m:t>
                      </m:r>
                      <m:d>
                        <m:d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  </m:t>
                      </m:r>
                      <m:sSubSup>
                        <m:sSubSup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𝑁𝑆𝐹</m:t>
                          </m:r>
                        </m:sup>
                      </m:sSubSup>
                      <m:r>
                        <a:rPr lang="ru-RU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=0.81</m:t>
                      </m:r>
                      <m:d>
                        <m:dPr>
                          <m:ctrlPr>
                            <a:rPr lang="ru-RU" sz="11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368" y="2294006"/>
                <a:ext cx="2286000" cy="9637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аголовок 2"/>
          <p:cNvSpPr txBox="1">
            <a:spLocks/>
          </p:cNvSpPr>
          <p:nvPr/>
        </p:nvSpPr>
        <p:spPr>
          <a:xfrm>
            <a:off x="6751040" y="1645145"/>
            <a:ext cx="1979712" cy="4045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Tb</a:t>
            </a:r>
            <a:r>
              <a:rPr lang="en-US" sz="1400" baseline="-250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0.8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Ce</a:t>
            </a:r>
            <a:r>
              <a:rPr lang="en-US" sz="1400" baseline="-250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0.2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Mn</a:t>
            </a:r>
            <a:r>
              <a:rPr lang="ru-RU" sz="1400" baseline="-250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O</a:t>
            </a:r>
            <a:r>
              <a:rPr lang="ru-RU" sz="1400" baseline="-250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5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4896544" y="1649626"/>
            <a:ext cx="1979712" cy="4045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Tb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Mn</a:t>
            </a:r>
            <a:r>
              <a:rPr lang="ru-RU" sz="1400" baseline="-250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O</a:t>
            </a:r>
            <a:r>
              <a:rPr lang="ru-RU" sz="1400" baseline="-250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5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-1" y="11389"/>
            <a:ext cx="9370913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152373" y="4962632"/>
            <a:ext cx="3669743" cy="287157"/>
          </a:xfrm>
          <a:prstGeom prst="rect">
            <a:avLst/>
          </a:prstGeom>
          <a:solidFill>
            <a:srgbClr val="92D050">
              <a:alpha val="48000"/>
            </a:srgb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Фазовая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диаграмма TbMn</a:t>
            </a:r>
            <a:r>
              <a:rPr lang="ru-RU" sz="12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 descr="E:\ФТТ-статья\TbMn2O5-Phase_dia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12" y="1524593"/>
            <a:ext cx="4285220" cy="44578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Скругленный прямоугольник 38"/>
          <p:cNvSpPr>
            <a:spLocks noChangeArrowheads="1"/>
          </p:cNvSpPr>
          <p:nvPr/>
        </p:nvSpPr>
        <p:spPr bwMode="auto">
          <a:xfrm>
            <a:off x="1006535" y="428041"/>
            <a:ext cx="7431437" cy="671453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Магнитные </a:t>
            </a:r>
            <a:r>
              <a:rPr lang="ru-RU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фазы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в </a:t>
            </a:r>
            <a:r>
              <a:rPr lang="ru-RU" sz="24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Tb</a:t>
            </a:r>
            <a:r>
              <a:rPr lang="ru-RU" sz="2400" baseline="-25000" dirty="0">
                <a:solidFill>
                  <a:srgbClr val="C00000"/>
                </a:solidFill>
                <a:latin typeface="Bookman Old Style" panose="02050604050505020204" pitchFamily="18" charset="0"/>
              </a:rPr>
              <a:t>(1-x)</a:t>
            </a:r>
            <a:r>
              <a:rPr lang="ru-RU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Ce</a:t>
            </a:r>
            <a:r>
              <a:rPr lang="ru-RU" sz="2400" baseline="-25000" dirty="0">
                <a:solidFill>
                  <a:srgbClr val="C00000"/>
                </a:solidFill>
                <a:latin typeface="Bookman Old Style" panose="020506040505050202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Mn</a:t>
            </a:r>
            <a:r>
              <a:rPr lang="ru-RU" sz="2400" baseline="-25000" dirty="0">
                <a:solidFill>
                  <a:srgbClr val="C00000"/>
                </a:solidFill>
                <a:latin typeface="Bookman Old Style" panose="02050604050505020204" pitchFamily="18" charset="0"/>
              </a:rPr>
              <a:t>2</a:t>
            </a:r>
            <a:r>
              <a:rPr lang="ru-RU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O</a:t>
            </a:r>
            <a:r>
              <a:rPr lang="ru-RU" sz="2400" baseline="-25000" dirty="0">
                <a:solidFill>
                  <a:srgbClr val="C00000"/>
                </a:solidFill>
                <a:latin typeface="Bookman Old Style" panose="02050604050505020204" pitchFamily="18" charset="0"/>
              </a:rPr>
              <a:t>5</a:t>
            </a:r>
            <a:r>
              <a:rPr lang="ru-RU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 (</a:t>
            </a:r>
            <a:r>
              <a:rPr lang="ru-RU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x=0, 0.2</a:t>
            </a:r>
            <a:r>
              <a:rPr lang="ru-RU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, 0.25)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25474" y="2668314"/>
            <a:ext cx="3796642" cy="1856678"/>
          </a:xfrm>
          <a:prstGeom prst="roundRect">
            <a:avLst>
              <a:gd name="adj" fmla="val 0"/>
            </a:avLst>
          </a:prstGeom>
          <a:solidFill>
            <a:srgbClr val="D8E4D8"/>
          </a:solidFill>
          <a:ln w="9525">
            <a:solidFill>
              <a:srgbClr val="154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ru-RU" sz="1400" baseline="30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1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sz="1400" baseline="30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4+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лектрон 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распространяется в подсистеме ионов марганца (</a:t>
            </a:r>
            <a:r>
              <a:rPr lang="en-US" sz="1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1400" baseline="30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4+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↔ </a:t>
            </a:r>
            <a:r>
              <a:rPr lang="en-US" sz="1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1400" baseline="30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40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образом, легирование изменяет соотношение числа ионов </a:t>
            </a:r>
            <a:r>
              <a:rPr lang="en-US" sz="1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1400" baseline="30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1400" baseline="30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aseline="300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увеличивая концентрацию ионов </a:t>
            </a:r>
            <a:r>
              <a:rPr lang="en-US" sz="1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1400" baseline="30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сравнении с </a:t>
            </a:r>
            <a:r>
              <a:rPr lang="en-US" sz="1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1400" baseline="30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4+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baseline="-2500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152373" y="1524592"/>
            <a:ext cx="3765164" cy="594915"/>
          </a:xfrm>
          <a:prstGeom prst="roundRect">
            <a:avLst>
              <a:gd name="adj" fmla="val 0"/>
            </a:avLst>
          </a:prstGeom>
          <a:solidFill>
            <a:srgbClr val="D8E4D8"/>
          </a:solidFill>
          <a:ln w="9525">
            <a:solidFill>
              <a:srgbClr val="154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 smtClean="0">
                <a:solidFill>
                  <a:schemeClr val="tx2"/>
                </a:solidFill>
                <a:latin typeface="Cambria" pitchFamily="18" charset="0"/>
              </a:rPr>
              <a:t>Tb</a:t>
            </a:r>
            <a:r>
              <a:rPr lang="ru-RU" sz="1600" b="1" baseline="-25000" dirty="0" smtClean="0">
                <a:solidFill>
                  <a:schemeClr val="tx2"/>
                </a:solidFill>
                <a:latin typeface="Cambria" pitchFamily="18" charset="0"/>
              </a:rPr>
              <a:t>(1-x)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Ce</a:t>
            </a:r>
            <a:r>
              <a:rPr lang="ru-RU" sz="1600" b="1" baseline="-25000" dirty="0" smtClean="0">
                <a:solidFill>
                  <a:schemeClr val="tx2"/>
                </a:solidFill>
                <a:latin typeface="Cambria" pitchFamily="18" charset="0"/>
              </a:rPr>
              <a:t>x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Mn</a:t>
            </a:r>
            <a:r>
              <a:rPr lang="ru-RU" sz="1600" b="1" baseline="-25000" dirty="0" smtClean="0">
                <a:solidFill>
                  <a:schemeClr val="tx2"/>
                </a:solidFill>
                <a:latin typeface="Cambria" pitchFamily="18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O</a:t>
            </a:r>
            <a:r>
              <a:rPr lang="ru-RU" sz="1600" b="1" baseline="-25000" dirty="0" smtClean="0">
                <a:solidFill>
                  <a:schemeClr val="tx2"/>
                </a:solidFill>
                <a:latin typeface="Cambria" pitchFamily="18" charset="0"/>
              </a:rPr>
              <a:t>5</a:t>
            </a:r>
            <a:r>
              <a:rPr lang="ru-RU" sz="1600" baseline="-25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1600" baseline="-25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«электронное» легирование</a:t>
            </a:r>
            <a:endParaRPr lang="ru-RU" b="1" baseline="-2500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</TotalTime>
  <Words>1197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Исследование магнитной  структуры  Tb0.8Ce0.2MnO5</vt:lpstr>
      <vt:lpstr> И.А. Зобкало – ЛФК ОИКС ОНИ ПИЯФ НИЦ КИ, Гатчина  Е.К. Димакова – СПбГУ, Физический факультет, Кафедра ядерно-физических методов исследования   E. Ressouche  – Институт Лауэ-Ланжевена,  Гренобль, Франция  В.А. Санина, Е.И.Головенчиц  Физико-технический институт имени А.Ф.Иоффе РАН, Санкт-Петербург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</dc:creator>
  <cp:lastModifiedBy>WORK</cp:lastModifiedBy>
  <cp:revision>71</cp:revision>
  <dcterms:created xsi:type="dcterms:W3CDTF">2014-12-14T13:42:41Z</dcterms:created>
  <dcterms:modified xsi:type="dcterms:W3CDTF">2016-02-18T08:19:37Z</dcterms:modified>
</cp:coreProperties>
</file>