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14"/>
  </p:notesMasterIdLst>
  <p:handoutMasterIdLst>
    <p:handoutMasterId r:id="rId15"/>
  </p:handoutMasterIdLst>
  <p:sldIdLst>
    <p:sldId id="685" r:id="rId2"/>
    <p:sldId id="684" r:id="rId3"/>
    <p:sldId id="693" r:id="rId4"/>
    <p:sldId id="694" r:id="rId5"/>
    <p:sldId id="690" r:id="rId6"/>
    <p:sldId id="688" r:id="rId7"/>
    <p:sldId id="689" r:id="rId8"/>
    <p:sldId id="691" r:id="rId9"/>
    <p:sldId id="687" r:id="rId10"/>
    <p:sldId id="692" r:id="rId11"/>
    <p:sldId id="672" r:id="rId12"/>
    <p:sldId id="686" r:id="rId13"/>
  </p:sldIdLst>
  <p:sldSz cx="9906000" cy="6858000" type="A4"/>
  <p:notesSz cx="6858000" cy="9715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 Golosovsk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0021"/>
    <a:srgbClr val="0000FF"/>
    <a:srgbClr val="FF0000"/>
    <a:srgbClr val="000000"/>
    <a:srgbClr val="CC3300"/>
    <a:srgbClr val="DFBD5F"/>
    <a:srgbClr val="00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0" autoAdjust="0"/>
    <p:restoredTop sz="94624" autoAdjust="0"/>
  </p:normalViewPr>
  <p:slideViewPr>
    <p:cSldViewPr>
      <p:cViewPr>
        <p:scale>
          <a:sx n="100" d="100"/>
          <a:sy n="100" d="100"/>
        </p:scale>
        <p:origin x="-1110" y="-4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80" y="-101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BC8F26-DC8F-4AA3-A27A-D20CCC424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62563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112E74-B5DD-4E53-8C4D-263683931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8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r>
              <a:rPr lang="en-GB" smtClean="0"/>
              <a:t>  </a:t>
            </a:r>
            <a:fld id="{9277AE61-73B0-411F-AF7D-E15B598AD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0A13-4F48-4FF6-A9F9-6875CA2E555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56C8-5776-4D38-90B7-DB264A3841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15400" cy="432048"/>
          </a:xfrm>
          <a:prstGeom prst="rect">
            <a:avLst/>
          </a:prstGeom>
        </p:spPr>
        <p:txBody>
          <a:bodyPr/>
          <a:lstStyle>
            <a:lvl1pPr>
              <a:defRPr sz="2400" i="1">
                <a:solidFill>
                  <a:srgbClr val="A500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3BBC7D-6BD4-4DCC-B789-A4D9FA369BA1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8497-0AC9-4618-9A3F-12F9DBC3DB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626A-BB76-4F39-AC06-DAC624DA9D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0A64E1A5-6139-4F8A-BFE8-F1276B345CC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6972-658C-4A74-8CCC-3628FA39E0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8900-AA2B-486C-8EF0-CED5550207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708F-BC80-4E4A-B99F-2A27A20E80A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88997E-BDDE-465C-87FF-927C96E398F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2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8" y="44450"/>
            <a:ext cx="412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3"/>
          <p:cNvSpPr txBox="1">
            <a:spLocks noChangeArrowheads="1"/>
          </p:cNvSpPr>
          <p:nvPr userDrawn="1"/>
        </p:nvSpPr>
        <p:spPr bwMode="auto">
          <a:xfrm>
            <a:off x="560388" y="115888"/>
            <a:ext cx="2492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57263"/>
            <a:r>
              <a:rPr lang="en-US" sz="1200" b="1" i="1"/>
              <a:t>Petersburg Nuclear Physics Institute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748" r:id="rId12"/>
    <p:sldLayoutId id="2147483752" r:id="rId13"/>
    <p:sldLayoutId id="214748376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chope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4.wdp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5.wdp"/><Relationship Id="rId4" Type="http://schemas.openxmlformats.org/officeDocument/2006/relationships/image" Target="../media/image34.jpe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9919" y="71527"/>
            <a:ext cx="9577064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altLang="ja-JP" sz="3600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Нанокристаллические</a:t>
            </a:r>
            <a:r>
              <a:rPr lang="ru-RU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altLang="ja-JP" sz="3600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магнитомягкие</a:t>
            </a:r>
            <a:r>
              <a:rPr lang="en-US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/>
            </a:r>
            <a:br>
              <a:rPr lang="en-US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ru-RU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сплавы </a:t>
            </a:r>
            <a:r>
              <a:rPr lang="en-US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Fe-Si-B-</a:t>
            </a:r>
            <a:r>
              <a:rPr lang="en-US" altLang="ja-JP" sz="3600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Nb</a:t>
            </a:r>
            <a:r>
              <a:rPr lang="en-US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-Cu</a:t>
            </a:r>
            <a:r>
              <a:rPr lang="ru-RU" altLang="ja-JP" sz="36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ru-RU" altLang="ja-JP" sz="1800" i="1" dirty="0" smtClean="0">
              <a:latin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altLang="ja-JP" sz="2000" i="1" dirty="0" smtClean="0">
                <a:latin typeface="Tahoma" pitchFamily="34" charset="0"/>
                <a:cs typeface="Tahoma" pitchFamily="34" charset="0"/>
              </a:rPr>
              <a:t>Ю.П. Черненков</a:t>
            </a:r>
            <a:r>
              <a:rPr lang="en-US" altLang="ja-JP" sz="2000" i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altLang="ja-JP" sz="2000" i="1" dirty="0" smtClean="0">
              <a:latin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(87-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x)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Nb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</a:t>
            </a:r>
            <a:r>
              <a:rPr lang="ru-RU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dirty="0" smtClean="0"/>
              <a:t>  </a:t>
            </a:r>
            <a:r>
              <a:rPr lang="ru-RU" altLang="ja-JP" sz="20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ja-JP" sz="2000" i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altLang="ja-JP" sz="2000" i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400" dirty="0" smtClean="0"/>
              <a:t>N.V. </a:t>
            </a:r>
            <a:r>
              <a:rPr lang="en-US" sz="1400" dirty="0" err="1" smtClean="0"/>
              <a:t>Ershov</a:t>
            </a:r>
            <a:r>
              <a:rPr lang="en-US" sz="1400" dirty="0" smtClean="0"/>
              <a:t>, </a:t>
            </a:r>
            <a:r>
              <a:rPr lang="en-US" sz="1400" dirty="0" err="1" smtClean="0"/>
              <a:t>Yu.P</a:t>
            </a:r>
            <a:r>
              <a:rPr lang="en-US" sz="1400" dirty="0" smtClean="0"/>
              <a:t>. </a:t>
            </a:r>
            <a:r>
              <a:rPr lang="en-US" sz="1400" dirty="0" err="1" smtClean="0"/>
              <a:t>Chernenkov</a:t>
            </a:r>
            <a:r>
              <a:rPr lang="en-US" sz="1400" dirty="0" smtClean="0"/>
              <a:t>, V.I. </a:t>
            </a:r>
            <a:r>
              <a:rPr lang="en-US" sz="1400" dirty="0" err="1" smtClean="0"/>
              <a:t>Fedorov</a:t>
            </a:r>
            <a:r>
              <a:rPr lang="en-US" sz="1400" dirty="0" smtClean="0"/>
              <a:t>, V.A. </a:t>
            </a:r>
            <a:r>
              <a:rPr lang="en-US" sz="1400" dirty="0" err="1" smtClean="0"/>
              <a:t>Lukshina</a:t>
            </a:r>
            <a:r>
              <a:rPr lang="en-US" sz="1400" dirty="0" smtClean="0"/>
              <a:t>, A.P. </a:t>
            </a:r>
            <a:r>
              <a:rPr lang="en-US" sz="1400" dirty="0" err="1" smtClean="0"/>
              <a:t>Potapov</a:t>
            </a:r>
            <a:r>
              <a:rPr lang="en-US" sz="1400" dirty="0" smtClean="0"/>
              <a:t>. Thermal </a:t>
            </a:r>
            <a:r>
              <a:rPr lang="en-US" sz="1400" dirty="0"/>
              <a:t>stability of strains induced in Fe</a:t>
            </a:r>
            <a:r>
              <a:rPr lang="en-US" sz="1400" baseline="-25000" dirty="0"/>
              <a:t>81</a:t>
            </a:r>
            <a:r>
              <a:rPr lang="en-US" sz="1400" dirty="0"/>
              <a:t>Si</a:t>
            </a:r>
            <a:r>
              <a:rPr lang="en-US" sz="1400" baseline="-25000" dirty="0"/>
              <a:t>6</a:t>
            </a:r>
            <a:r>
              <a:rPr lang="en-US" sz="1400" dirty="0"/>
              <a:t>Nb</a:t>
            </a:r>
            <a:r>
              <a:rPr lang="en-US" sz="1400" baseline="-25000" dirty="0"/>
              <a:t>3</a:t>
            </a:r>
            <a:r>
              <a:rPr lang="en-US" sz="1400" dirty="0"/>
              <a:t>B</a:t>
            </a:r>
            <a:r>
              <a:rPr lang="en-US" sz="1400" baseline="-25000" dirty="0"/>
              <a:t>9</a:t>
            </a:r>
            <a:r>
              <a:rPr lang="en-US" sz="1400" dirty="0"/>
              <a:t>Cu</a:t>
            </a:r>
            <a:r>
              <a:rPr lang="en-US" sz="1400" baseline="-25000" dirty="0"/>
              <a:t>1</a:t>
            </a:r>
            <a:r>
              <a:rPr lang="en-US" sz="1400" dirty="0"/>
              <a:t> alloy </a:t>
            </a:r>
            <a:r>
              <a:rPr lang="en-US" sz="1400" dirty="0" err="1"/>
              <a:t>nanocrystals</a:t>
            </a:r>
            <a:r>
              <a:rPr lang="en-US" sz="1400" dirty="0"/>
              <a:t> during annealing under tensile </a:t>
            </a:r>
            <a:r>
              <a:rPr lang="en-US" sz="1400" dirty="0" smtClean="0"/>
              <a:t>loading. Physics </a:t>
            </a:r>
            <a:r>
              <a:rPr lang="en-US" sz="1400" dirty="0"/>
              <a:t>of the Solid State, Volume 57, Issue 1, </a:t>
            </a:r>
            <a:r>
              <a:rPr lang="en-US" sz="1400" dirty="0" err="1"/>
              <a:t>pp</a:t>
            </a:r>
            <a:r>
              <a:rPr lang="en-US" sz="1400" dirty="0"/>
              <a:t> 5-13 (2015</a:t>
            </a:r>
            <a:r>
              <a:rPr lang="en-US" sz="1400" dirty="0" smtClean="0"/>
              <a:t>)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/>
              <a:t>N.V. </a:t>
            </a:r>
            <a:r>
              <a:rPr lang="en-US" sz="1400" dirty="0" err="1"/>
              <a:t>Ershov</a:t>
            </a:r>
            <a:r>
              <a:rPr lang="en-US" sz="1400" dirty="0"/>
              <a:t>, </a:t>
            </a:r>
            <a:r>
              <a:rPr lang="en-US" sz="1400" dirty="0" err="1"/>
              <a:t>Yu.P</a:t>
            </a:r>
            <a:r>
              <a:rPr lang="en-US" sz="1400" dirty="0"/>
              <a:t>. </a:t>
            </a:r>
            <a:r>
              <a:rPr lang="en-US" sz="1400" dirty="0" err="1"/>
              <a:t>Chernenkov</a:t>
            </a:r>
            <a:r>
              <a:rPr lang="en-US" sz="1400" dirty="0"/>
              <a:t>, V.I. </a:t>
            </a:r>
            <a:r>
              <a:rPr lang="en-US" sz="1400" dirty="0" err="1"/>
              <a:t>Fedorov</a:t>
            </a:r>
            <a:r>
              <a:rPr lang="en-US" sz="1400" dirty="0"/>
              <a:t>, V.A. </a:t>
            </a:r>
            <a:r>
              <a:rPr lang="en-US" sz="1400" dirty="0" err="1"/>
              <a:t>Lukshina</a:t>
            </a:r>
            <a:r>
              <a:rPr lang="en-US" sz="1400" dirty="0"/>
              <a:t>, A.P. </a:t>
            </a:r>
            <a:r>
              <a:rPr lang="en-US" sz="1400" dirty="0" err="1"/>
              <a:t>Potapov</a:t>
            </a:r>
            <a:r>
              <a:rPr lang="en-US" sz="1400" dirty="0"/>
              <a:t> </a:t>
            </a:r>
            <a:r>
              <a:rPr lang="en-US" sz="1400" dirty="0" smtClean="0"/>
              <a:t>. </a:t>
            </a:r>
            <a:r>
              <a:rPr lang="ru-RU" sz="1400" dirty="0" err="1" smtClean="0"/>
              <a:t>Effect</a:t>
            </a:r>
            <a:r>
              <a:rPr lang="ru-RU" sz="1400" dirty="0" smtClean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annealing</a:t>
            </a:r>
            <a:r>
              <a:rPr lang="ru-RU" sz="1400" dirty="0"/>
              <a:t> </a:t>
            </a:r>
            <a:r>
              <a:rPr lang="ru-RU" sz="1400" dirty="0" err="1"/>
              <a:t>under</a:t>
            </a:r>
            <a:r>
              <a:rPr lang="ru-RU" sz="1400" dirty="0"/>
              <a:t> </a:t>
            </a:r>
            <a:r>
              <a:rPr lang="ru-RU" sz="1400" dirty="0" err="1"/>
              <a:t>tensile</a:t>
            </a:r>
            <a:r>
              <a:rPr lang="ru-RU" sz="1400" dirty="0"/>
              <a:t> </a:t>
            </a:r>
            <a:r>
              <a:rPr lang="ru-RU" sz="1400" dirty="0" err="1"/>
              <a:t>loading</a:t>
            </a:r>
            <a:r>
              <a:rPr lang="ru-RU" sz="1400" dirty="0"/>
              <a:t> </a:t>
            </a:r>
            <a:r>
              <a:rPr lang="ru-RU" sz="1400" dirty="0" err="1"/>
              <a:t>on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structure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nanocrystals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Finemet</a:t>
            </a:r>
            <a:r>
              <a:rPr lang="ru-RU" sz="1400" dirty="0"/>
              <a:t> </a:t>
            </a:r>
            <a:r>
              <a:rPr lang="ru-RU" sz="1400" dirty="0" err="1" smtClean="0"/>
              <a:t>alloy</a:t>
            </a:r>
            <a:r>
              <a:rPr lang="en-US" sz="1400" dirty="0" smtClean="0"/>
              <a:t>.  Physics </a:t>
            </a:r>
            <a:r>
              <a:rPr lang="en-US" sz="1400" dirty="0"/>
              <a:t>of the Solid State, Volume 56, Issue 11, </a:t>
            </a:r>
            <a:r>
              <a:rPr lang="en-US" sz="1400" dirty="0" err="1"/>
              <a:t>pp</a:t>
            </a:r>
            <a:r>
              <a:rPr lang="en-US" sz="1400" dirty="0"/>
              <a:t> 2217-2226 (2014</a:t>
            </a:r>
            <a:r>
              <a:rPr lang="en-US" sz="1400" dirty="0" smtClean="0"/>
              <a:t>) </a:t>
            </a:r>
          </a:p>
          <a:p>
            <a:endParaRPr lang="en-US" sz="1400" dirty="0" smtClean="0"/>
          </a:p>
          <a:p>
            <a:r>
              <a:rPr lang="ru-RU" sz="1400" dirty="0"/>
              <a:t>N.V. </a:t>
            </a:r>
            <a:r>
              <a:rPr lang="ru-RU" sz="1400" dirty="0" err="1"/>
              <a:t>Ershov</a:t>
            </a:r>
            <a:r>
              <a:rPr lang="ru-RU" sz="1400" dirty="0"/>
              <a:t>, V.A. </a:t>
            </a:r>
            <a:r>
              <a:rPr lang="ru-RU" sz="1400" dirty="0" err="1"/>
              <a:t>Lukshina</a:t>
            </a:r>
            <a:r>
              <a:rPr lang="ru-RU" sz="1400" dirty="0"/>
              <a:t>, V.I. </a:t>
            </a:r>
            <a:r>
              <a:rPr lang="ru-RU" sz="1400" dirty="0" err="1"/>
              <a:t>Fedorov</a:t>
            </a:r>
            <a:r>
              <a:rPr lang="ru-RU" sz="1400" dirty="0"/>
              <a:t>, N.V. </a:t>
            </a:r>
            <a:r>
              <a:rPr lang="ru-RU" sz="1400" dirty="0" err="1"/>
              <a:t>Dmitrieva</a:t>
            </a:r>
            <a:r>
              <a:rPr lang="ru-RU" sz="1400" dirty="0"/>
              <a:t>, </a:t>
            </a:r>
            <a:r>
              <a:rPr lang="ru-RU" sz="1400" dirty="0" err="1"/>
              <a:t>Yu.P</a:t>
            </a:r>
            <a:r>
              <a:rPr lang="ru-RU" sz="1400" dirty="0"/>
              <a:t>. </a:t>
            </a:r>
            <a:r>
              <a:rPr lang="ru-RU" sz="1400" dirty="0" err="1"/>
              <a:t>Chernenkov</a:t>
            </a:r>
            <a:r>
              <a:rPr lang="ru-RU" sz="1400" dirty="0"/>
              <a:t>, A.P. </a:t>
            </a:r>
            <a:r>
              <a:rPr lang="ru-RU" sz="1400" dirty="0" err="1" smtClean="0"/>
              <a:t>Potapov</a:t>
            </a:r>
            <a:r>
              <a:rPr lang="en-US" sz="1400" dirty="0" smtClean="0"/>
              <a:t>.   </a:t>
            </a:r>
            <a:r>
              <a:rPr lang="ru-RU" sz="1400" dirty="0" err="1" smtClean="0"/>
              <a:t>Effect</a:t>
            </a:r>
            <a:r>
              <a:rPr lang="ru-RU" sz="1400" dirty="0" smtClean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thermomagnetic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thermomechanical</a:t>
            </a:r>
            <a:r>
              <a:rPr lang="ru-RU" sz="1400" dirty="0"/>
              <a:t> </a:t>
            </a:r>
            <a:r>
              <a:rPr lang="ru-RU" sz="1400" dirty="0" err="1"/>
              <a:t>treatments</a:t>
            </a:r>
            <a:r>
              <a:rPr lang="ru-RU" sz="1400" dirty="0"/>
              <a:t> </a:t>
            </a:r>
            <a:r>
              <a:rPr lang="ru-RU" sz="1400" dirty="0" err="1"/>
              <a:t>on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magnetic</a:t>
            </a:r>
            <a:r>
              <a:rPr lang="ru-RU" sz="1400" dirty="0"/>
              <a:t> </a:t>
            </a:r>
            <a:r>
              <a:rPr lang="ru-RU" sz="1400" dirty="0" err="1"/>
              <a:t>properties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structure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nanocrystalline</a:t>
            </a:r>
            <a:r>
              <a:rPr lang="ru-RU" sz="1400" dirty="0"/>
              <a:t> </a:t>
            </a:r>
            <a:r>
              <a:rPr lang="ru-RU" sz="1400" dirty="0" err="1"/>
              <a:t>soft</a:t>
            </a:r>
            <a:r>
              <a:rPr lang="ru-RU" sz="1400" dirty="0"/>
              <a:t> </a:t>
            </a:r>
            <a:r>
              <a:rPr lang="ru-RU" sz="1400" dirty="0" err="1"/>
              <a:t>magnetic</a:t>
            </a:r>
            <a:r>
              <a:rPr lang="ru-RU" sz="1400" dirty="0"/>
              <a:t> </a:t>
            </a:r>
            <a:r>
              <a:rPr lang="ru-RU" sz="1400" dirty="0" err="1"/>
              <a:t>alloy</a:t>
            </a:r>
            <a:r>
              <a:rPr lang="ru-RU" sz="1400" dirty="0"/>
              <a:t> </a:t>
            </a:r>
            <a:r>
              <a:rPr lang="en-US" sz="1400" dirty="0"/>
              <a:t>Fe</a:t>
            </a:r>
            <a:r>
              <a:rPr lang="en-US" sz="1400" baseline="-25000" dirty="0"/>
              <a:t>81</a:t>
            </a:r>
            <a:r>
              <a:rPr lang="en-US" sz="1400" dirty="0"/>
              <a:t>Si</a:t>
            </a:r>
            <a:r>
              <a:rPr lang="en-US" sz="1400" baseline="-25000" dirty="0"/>
              <a:t>6</a:t>
            </a:r>
            <a:r>
              <a:rPr lang="en-US" sz="1400" dirty="0"/>
              <a:t>Nb</a:t>
            </a:r>
            <a:r>
              <a:rPr lang="en-US" sz="1400" baseline="-25000" dirty="0"/>
              <a:t>3</a:t>
            </a:r>
            <a:r>
              <a:rPr lang="en-US" sz="1400" dirty="0"/>
              <a:t>B</a:t>
            </a:r>
            <a:r>
              <a:rPr lang="en-US" sz="1400" baseline="-25000" dirty="0"/>
              <a:t>9</a:t>
            </a:r>
            <a:r>
              <a:rPr lang="en-US" sz="1400" dirty="0"/>
              <a:t>Cu</a:t>
            </a:r>
            <a:r>
              <a:rPr lang="en-US" sz="1400" baseline="-25000" dirty="0"/>
              <a:t>1 </a:t>
            </a:r>
            <a:r>
              <a:rPr lang="en-US" sz="1400" dirty="0" smtClean="0"/>
              <a:t>Physics </a:t>
            </a:r>
            <a:r>
              <a:rPr lang="en-US" sz="1400" dirty="0"/>
              <a:t>of the Solid State, Volume 55, Issue 3, </a:t>
            </a:r>
            <a:r>
              <a:rPr lang="en-US" sz="1400" dirty="0" err="1"/>
              <a:t>pp</a:t>
            </a:r>
            <a:r>
              <a:rPr lang="en-US" sz="1400" dirty="0"/>
              <a:t> 508-519 (2013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ru-RU" sz="1400" dirty="0"/>
              <a:t>N.V. </a:t>
            </a:r>
            <a:r>
              <a:rPr lang="ru-RU" sz="1400" dirty="0" err="1"/>
              <a:t>Ershov</a:t>
            </a:r>
            <a:r>
              <a:rPr lang="ru-RU" sz="1400" dirty="0"/>
              <a:t>, N.V. </a:t>
            </a:r>
            <a:r>
              <a:rPr lang="ru-RU" sz="1400" dirty="0" err="1"/>
              <a:t>Dmitrieva</a:t>
            </a:r>
            <a:r>
              <a:rPr lang="ru-RU" sz="1400" dirty="0"/>
              <a:t>, </a:t>
            </a:r>
            <a:r>
              <a:rPr lang="ru-RU" sz="1400" dirty="0" err="1"/>
              <a:t>Yu.P</a:t>
            </a:r>
            <a:r>
              <a:rPr lang="ru-RU" sz="1400" dirty="0"/>
              <a:t>. </a:t>
            </a:r>
            <a:r>
              <a:rPr lang="ru-RU" sz="1400" dirty="0" err="1"/>
              <a:t>Chernenkov</a:t>
            </a:r>
            <a:r>
              <a:rPr lang="ru-RU" sz="1400" dirty="0"/>
              <a:t>, V.A. </a:t>
            </a:r>
            <a:r>
              <a:rPr lang="ru-RU" sz="1400" dirty="0" err="1"/>
              <a:t>Lukshina</a:t>
            </a:r>
            <a:r>
              <a:rPr lang="ru-RU" sz="1400" dirty="0"/>
              <a:t>, V.I. </a:t>
            </a:r>
            <a:r>
              <a:rPr lang="ru-RU" sz="1400" dirty="0" err="1"/>
              <a:t>Fedorov</a:t>
            </a:r>
            <a:r>
              <a:rPr lang="ru-RU" sz="1400" dirty="0"/>
              <a:t>, A.P. </a:t>
            </a:r>
            <a:r>
              <a:rPr lang="ru-RU" sz="1400" dirty="0" err="1" smtClean="0"/>
              <a:t>Potapov</a:t>
            </a:r>
            <a:r>
              <a:rPr lang="en-US" sz="1400" dirty="0" smtClean="0"/>
              <a:t>.  </a:t>
            </a:r>
            <a:r>
              <a:rPr lang="ru-RU" sz="1400" dirty="0" err="1" smtClean="0"/>
              <a:t>Relaxation</a:t>
            </a:r>
            <a:r>
              <a:rPr lang="ru-RU" sz="1400" dirty="0" smtClean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state</a:t>
            </a:r>
            <a:r>
              <a:rPr lang="ru-RU" sz="1400" dirty="0"/>
              <a:t> </a:t>
            </a:r>
            <a:r>
              <a:rPr lang="ru-RU" sz="1400" dirty="0" err="1"/>
              <a:t>with</a:t>
            </a:r>
            <a:r>
              <a:rPr lang="ru-RU" sz="1400" dirty="0"/>
              <a:t> </a:t>
            </a:r>
            <a:r>
              <a:rPr lang="ru-RU" sz="1400" dirty="0" err="1"/>
              <a:t>induced</a:t>
            </a:r>
            <a:r>
              <a:rPr lang="ru-RU" sz="1400" dirty="0"/>
              <a:t> </a:t>
            </a:r>
            <a:r>
              <a:rPr lang="ru-RU" sz="1400" dirty="0" err="1"/>
              <a:t>transverse</a:t>
            </a:r>
            <a:r>
              <a:rPr lang="ru-RU" sz="1400" dirty="0"/>
              <a:t> </a:t>
            </a:r>
            <a:r>
              <a:rPr lang="ru-RU" sz="1400" dirty="0" err="1"/>
              <a:t>magnetic</a:t>
            </a:r>
            <a:r>
              <a:rPr lang="ru-RU" sz="1400" dirty="0"/>
              <a:t> </a:t>
            </a:r>
            <a:r>
              <a:rPr lang="ru-RU" sz="1400" dirty="0" err="1"/>
              <a:t>anisotropy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soft</a:t>
            </a:r>
            <a:r>
              <a:rPr lang="ru-RU" sz="1400" dirty="0"/>
              <a:t> </a:t>
            </a:r>
            <a:r>
              <a:rPr lang="ru-RU" sz="1400" dirty="0" err="1"/>
              <a:t>magnetic</a:t>
            </a:r>
            <a:r>
              <a:rPr lang="ru-RU" sz="1400" dirty="0"/>
              <a:t> </a:t>
            </a:r>
            <a:r>
              <a:rPr lang="ru-RU" sz="1400" dirty="0" err="1"/>
              <a:t>nanocrystalline</a:t>
            </a:r>
            <a:r>
              <a:rPr lang="ru-RU" sz="1400" dirty="0"/>
              <a:t> </a:t>
            </a:r>
            <a:r>
              <a:rPr lang="ru-RU" sz="1400" dirty="0" err="1"/>
              <a:t>alloy</a:t>
            </a:r>
            <a:r>
              <a:rPr lang="ru-RU" sz="1400" dirty="0"/>
              <a:t> Fe</a:t>
            </a:r>
            <a:r>
              <a:rPr lang="ru-RU" sz="1400" baseline="-25000" dirty="0"/>
              <a:t>73.5</a:t>
            </a:r>
            <a:r>
              <a:rPr lang="ru-RU" sz="1400" dirty="0"/>
              <a:t>Si</a:t>
            </a:r>
            <a:r>
              <a:rPr lang="ru-RU" sz="1400" baseline="-25000" dirty="0"/>
              <a:t>13.5</a:t>
            </a:r>
            <a:r>
              <a:rPr lang="ru-RU" sz="1400" dirty="0"/>
              <a:t>Nb</a:t>
            </a:r>
            <a:r>
              <a:rPr lang="ru-RU" sz="1400" baseline="-25000" dirty="0"/>
              <a:t>3</a:t>
            </a:r>
            <a:r>
              <a:rPr lang="ru-RU" sz="1400" dirty="0"/>
              <a:t>B</a:t>
            </a:r>
            <a:r>
              <a:rPr lang="ru-RU" sz="1400" baseline="-25000" dirty="0"/>
              <a:t>9</a:t>
            </a:r>
            <a:r>
              <a:rPr lang="ru-RU" sz="1400" dirty="0"/>
              <a:t>Cu</a:t>
            </a:r>
            <a:r>
              <a:rPr lang="ru-RU" sz="1400" baseline="-25000" dirty="0"/>
              <a:t>1</a:t>
            </a:r>
          </a:p>
          <a:p>
            <a:r>
              <a:rPr lang="en-US" sz="1400" dirty="0" smtClean="0"/>
              <a:t>Physics </a:t>
            </a:r>
            <a:r>
              <a:rPr lang="en-US" sz="1400" dirty="0"/>
              <a:t>of the Solid State, Volume 54, Issue 9, </a:t>
            </a:r>
            <a:r>
              <a:rPr lang="en-US" sz="1400" dirty="0" err="1"/>
              <a:t>pp</a:t>
            </a:r>
            <a:r>
              <a:rPr lang="en-US" sz="1400" dirty="0"/>
              <a:t> 1817-1826 (2012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dirty="0" err="1"/>
              <a:t>Nikolay</a:t>
            </a:r>
            <a:r>
              <a:rPr lang="en-US" sz="1400" dirty="0"/>
              <a:t> V. </a:t>
            </a:r>
            <a:r>
              <a:rPr lang="en-US" sz="1400" dirty="0" err="1"/>
              <a:t>Ershov</a:t>
            </a:r>
            <a:r>
              <a:rPr lang="en-US" sz="1400" dirty="0"/>
              <a:t>, Yuri P. </a:t>
            </a:r>
            <a:r>
              <a:rPr lang="en-US" sz="1400" dirty="0" err="1"/>
              <a:t>Chernenkov</a:t>
            </a:r>
            <a:r>
              <a:rPr lang="en-US" sz="1400" dirty="0"/>
              <a:t>, Vladimir I. </a:t>
            </a:r>
            <a:r>
              <a:rPr lang="en-US" sz="1400" dirty="0" err="1"/>
              <a:t>Fedorov</a:t>
            </a:r>
            <a:r>
              <a:rPr lang="en-US" sz="1400" dirty="0"/>
              <a:t>, Vera A. </a:t>
            </a:r>
            <a:r>
              <a:rPr lang="en-US" sz="1400" dirty="0" err="1"/>
              <a:t>Lukshina</a:t>
            </a:r>
            <a:r>
              <a:rPr lang="en-US" sz="1400" dirty="0"/>
              <a:t>, </a:t>
            </a:r>
            <a:r>
              <a:rPr lang="en-US" sz="1400" dirty="0" err="1"/>
              <a:t>Nadezda</a:t>
            </a:r>
            <a:r>
              <a:rPr lang="en-US" sz="1400" dirty="0"/>
              <a:t> M. </a:t>
            </a:r>
            <a:r>
              <a:rPr lang="en-US" sz="1400" dirty="0" err="1"/>
              <a:t>Kleinerman</a:t>
            </a:r>
            <a:r>
              <a:rPr lang="en-US" sz="1400" dirty="0"/>
              <a:t>, </a:t>
            </a:r>
            <a:r>
              <a:rPr lang="en-US" sz="1400" dirty="0" err="1"/>
              <a:t>Vadim</a:t>
            </a:r>
            <a:r>
              <a:rPr lang="en-US" sz="1400" dirty="0"/>
              <a:t> V. </a:t>
            </a:r>
            <a:r>
              <a:rPr lang="en-US" sz="1400" dirty="0" err="1"/>
              <a:t>Serikov</a:t>
            </a:r>
            <a:r>
              <a:rPr lang="en-US" sz="1400" dirty="0"/>
              <a:t>, Anatoly P. </a:t>
            </a:r>
            <a:r>
              <a:rPr lang="en-US" sz="1400" dirty="0" err="1"/>
              <a:t>Potapov</a:t>
            </a:r>
            <a:r>
              <a:rPr lang="en-US" sz="1400" dirty="0"/>
              <a:t> and Nikita K. </a:t>
            </a:r>
            <a:r>
              <a:rPr lang="en-US" sz="1400" dirty="0" err="1"/>
              <a:t>Yurchenko</a:t>
            </a:r>
            <a:r>
              <a:rPr lang="en-US" sz="1400" dirty="0" smtClean="0"/>
              <a:t>. Structure </a:t>
            </a:r>
            <a:r>
              <a:rPr lang="en-US" sz="1400" dirty="0"/>
              <a:t>of </a:t>
            </a:r>
            <a:r>
              <a:rPr lang="en-US" sz="1400" dirty="0" err="1"/>
              <a:t>Nanocrystals</a:t>
            </a:r>
            <a:r>
              <a:rPr lang="en-US" sz="1400" dirty="0"/>
              <a:t> in </a:t>
            </a:r>
            <a:r>
              <a:rPr lang="en-US" sz="1400" dirty="0" err="1"/>
              <a:t>Finemets</a:t>
            </a:r>
            <a:r>
              <a:rPr lang="en-US" sz="1400" dirty="0"/>
              <a:t> with Different Silicon Content and Stress-Induced Magnetic </a:t>
            </a:r>
            <a:r>
              <a:rPr lang="en-US" sz="1400" dirty="0" smtClean="0"/>
              <a:t>Anisotropy.     </a:t>
            </a:r>
            <a:r>
              <a:rPr lang="en-US" sz="1400" dirty="0" err="1" smtClean="0"/>
              <a:t>Nanocrystal</a:t>
            </a:r>
            <a:r>
              <a:rPr lang="en-US" sz="1400" dirty="0"/>
              <a:t>, </a:t>
            </a:r>
            <a:r>
              <a:rPr lang="en-US" sz="1400" dirty="0" err="1"/>
              <a:t>Yoshitake</a:t>
            </a:r>
            <a:r>
              <a:rPr lang="en-US" sz="1400" dirty="0"/>
              <a:t> Masuda (Ed.), ISBN: 978-953-307-199-2, </a:t>
            </a:r>
            <a:r>
              <a:rPr lang="en-US" sz="1400" dirty="0" err="1"/>
              <a:t>InTech</a:t>
            </a:r>
            <a:r>
              <a:rPr lang="en-US" sz="1400" dirty="0"/>
              <a:t>, p. 415-436 (2011).   Available from: </a:t>
            </a:r>
            <a:r>
              <a:rPr lang="en-US" sz="1400" dirty="0">
                <a:hlinkClick r:id="rId2"/>
              </a:rPr>
              <a:t>http://www.intechopen.com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err="1"/>
              <a:t>Yu.P</a:t>
            </a:r>
            <a:r>
              <a:rPr lang="ru-RU" sz="1400" dirty="0"/>
              <a:t>. </a:t>
            </a:r>
            <a:r>
              <a:rPr lang="ru-RU" sz="1400" dirty="0" err="1"/>
              <a:t>Chernenkov</a:t>
            </a:r>
            <a:r>
              <a:rPr lang="ru-RU" sz="1400" dirty="0"/>
              <a:t>, N.V. </a:t>
            </a:r>
            <a:r>
              <a:rPr lang="ru-RU" sz="1400" dirty="0" err="1"/>
              <a:t>Ershov</a:t>
            </a:r>
            <a:r>
              <a:rPr lang="ru-RU" sz="1400" dirty="0"/>
              <a:t>, V.I. </a:t>
            </a:r>
            <a:r>
              <a:rPr lang="ru-RU" sz="1400" dirty="0" err="1"/>
              <a:t>Fedorov</a:t>
            </a:r>
            <a:r>
              <a:rPr lang="ru-RU" sz="1400" dirty="0"/>
              <a:t>, V.A. </a:t>
            </a:r>
            <a:r>
              <a:rPr lang="ru-RU" sz="1400" dirty="0" err="1"/>
              <a:t>Lukshina</a:t>
            </a:r>
            <a:r>
              <a:rPr lang="ru-RU" sz="1400" dirty="0"/>
              <a:t>, A.P. </a:t>
            </a:r>
            <a:r>
              <a:rPr lang="ru-RU" sz="1400" dirty="0" err="1"/>
              <a:t>Potapov</a:t>
            </a:r>
            <a:endParaRPr lang="ru-RU" sz="1400" dirty="0"/>
          </a:p>
          <a:p>
            <a:r>
              <a:rPr lang="ru-RU" sz="1400" dirty="0"/>
              <a:t>X-</a:t>
            </a:r>
            <a:r>
              <a:rPr lang="ru-RU" sz="1400" dirty="0" err="1"/>
              <a:t>ray</a:t>
            </a:r>
            <a:r>
              <a:rPr lang="ru-RU" sz="1400" dirty="0"/>
              <a:t> </a:t>
            </a:r>
            <a:r>
              <a:rPr lang="ru-RU" sz="1400" dirty="0" err="1"/>
              <a:t>diffraction</a:t>
            </a:r>
            <a:r>
              <a:rPr lang="ru-RU" sz="1400" dirty="0"/>
              <a:t> </a:t>
            </a:r>
            <a:r>
              <a:rPr lang="ru-RU" sz="1400" dirty="0" err="1"/>
              <a:t>studies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structure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nanocrystals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alloy</a:t>
            </a:r>
            <a:r>
              <a:rPr lang="ru-RU" sz="1400" dirty="0"/>
              <a:t> Fe</a:t>
            </a:r>
            <a:r>
              <a:rPr lang="ru-RU" sz="1400" baseline="-25000" dirty="0"/>
              <a:t>73.5</a:t>
            </a:r>
            <a:r>
              <a:rPr lang="ru-RU" sz="1400" dirty="0"/>
              <a:t>Si</a:t>
            </a:r>
            <a:r>
              <a:rPr lang="ru-RU" sz="1400" baseline="-25000" dirty="0"/>
              <a:t>13.5</a:t>
            </a:r>
            <a:r>
              <a:rPr lang="ru-RU" sz="1400" dirty="0"/>
              <a:t>Nb</a:t>
            </a:r>
            <a:r>
              <a:rPr lang="ru-RU" sz="1400" baseline="-25000" dirty="0"/>
              <a:t>3</a:t>
            </a:r>
            <a:r>
              <a:rPr lang="ru-RU" sz="1400" dirty="0"/>
              <a:t>B</a:t>
            </a:r>
            <a:r>
              <a:rPr lang="ru-RU" sz="1400" baseline="-25000" dirty="0"/>
              <a:t>9</a:t>
            </a:r>
            <a:r>
              <a:rPr lang="ru-RU" sz="1400" dirty="0"/>
              <a:t>Cu</a:t>
            </a:r>
            <a:r>
              <a:rPr lang="ru-RU" sz="1400" baseline="-25000" dirty="0"/>
              <a:t>1</a:t>
            </a:r>
            <a:r>
              <a:rPr lang="ru-RU" sz="1400" dirty="0" smtClean="0"/>
              <a:t> </a:t>
            </a:r>
            <a:r>
              <a:rPr lang="ru-RU" sz="1400" dirty="0" err="1"/>
              <a:t>soft</a:t>
            </a:r>
            <a:r>
              <a:rPr lang="ru-RU" sz="1400" dirty="0"/>
              <a:t> </a:t>
            </a:r>
            <a:r>
              <a:rPr lang="ru-RU" sz="1400" dirty="0" err="1"/>
              <a:t>magnetic</a:t>
            </a:r>
            <a:r>
              <a:rPr lang="ru-RU" sz="1400" dirty="0"/>
              <a:t> </a:t>
            </a:r>
            <a:r>
              <a:rPr lang="ru-RU" sz="1400" dirty="0" err="1"/>
              <a:t>alloys</a:t>
            </a:r>
            <a:r>
              <a:rPr lang="ru-RU" sz="1400" dirty="0"/>
              <a:t> </a:t>
            </a:r>
            <a:r>
              <a:rPr lang="ru-RU" sz="1400" dirty="0" err="1"/>
              <a:t>before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after</a:t>
            </a:r>
            <a:r>
              <a:rPr lang="ru-RU" sz="1400" dirty="0"/>
              <a:t> </a:t>
            </a:r>
            <a:r>
              <a:rPr lang="ru-RU" sz="1400" dirty="0" err="1"/>
              <a:t>thermomechanical</a:t>
            </a:r>
            <a:r>
              <a:rPr lang="ru-RU" sz="1400" dirty="0"/>
              <a:t> </a:t>
            </a:r>
            <a:r>
              <a:rPr lang="ru-RU" sz="1400" dirty="0" err="1" smtClean="0"/>
              <a:t>treatment</a:t>
            </a:r>
            <a:r>
              <a:rPr lang="en-US" sz="1400" dirty="0" smtClean="0"/>
              <a:t>.  Physics </a:t>
            </a:r>
            <a:r>
              <a:rPr lang="en-US" sz="1400" dirty="0"/>
              <a:t>of the Solid State, Volume 52, Issue 3, </a:t>
            </a:r>
            <a:r>
              <a:rPr lang="en-US" sz="1400" dirty="0" err="1"/>
              <a:t>pp</a:t>
            </a:r>
            <a:r>
              <a:rPr lang="en-US" sz="1400" dirty="0"/>
              <a:t> 554-560 (2010</a:t>
            </a:r>
            <a:r>
              <a:rPr lang="en-US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7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68824" y="44624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 err="1" smtClean="0"/>
              <a:t>Fe</a:t>
            </a:r>
            <a:r>
              <a:rPr lang="en-US" sz="2400" baseline="-25000" dirty="0" smtClean="0"/>
              <a:t>(87-x)</a:t>
            </a:r>
            <a:r>
              <a:rPr lang="ru-RU" sz="2400" dirty="0" err="1" smtClean="0"/>
              <a:t>Si</a:t>
            </a:r>
            <a:r>
              <a:rPr lang="en-US" sz="2400" baseline="-25000" dirty="0" smtClean="0"/>
              <a:t>x</a:t>
            </a:r>
            <a:r>
              <a:rPr lang="ru-RU" sz="2400" dirty="0" smtClean="0"/>
              <a:t>Nb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B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Cu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8464" y="6021288"/>
            <a:ext cx="46134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 err="1"/>
              <a:t>Magnetostriction</a:t>
            </a:r>
            <a:r>
              <a:rPr lang="en-US" sz="1400" dirty="0"/>
              <a:t> constants as functions of Si concentrations, determined by </a:t>
            </a:r>
            <a:r>
              <a:rPr lang="en-US" sz="1400" dirty="0" err="1" smtClean="0"/>
              <a:t>straingauge</a:t>
            </a:r>
            <a:r>
              <a:rPr lang="en-US" sz="1400" dirty="0" smtClean="0"/>
              <a:t> measurements </a:t>
            </a:r>
            <a:r>
              <a:rPr lang="en-US" sz="1400" dirty="0"/>
              <a:t>on single </a:t>
            </a:r>
            <a:r>
              <a:rPr lang="en-US" sz="1400" dirty="0" smtClean="0"/>
              <a:t>crystals</a:t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/>
              <a:t>room temperature).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7" y="620689"/>
            <a:ext cx="3528391" cy="549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619151"/>
            <a:ext cx="47529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47958" y="5328790"/>
            <a:ext cx="52010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/>
              <a:t>a - scheme of the distortions of the </a:t>
            </a:r>
            <a:r>
              <a:rPr lang="en-US" sz="1400" dirty="0" err="1"/>
              <a:t>nanocrystal</a:t>
            </a:r>
            <a:r>
              <a:rPr lang="en-US" sz="1400" dirty="0"/>
              <a:t> lattice (dashed lines</a:t>
            </a:r>
            <a:r>
              <a:rPr lang="en-US" sz="1400" dirty="0" smtClean="0"/>
              <a:t>)</a:t>
            </a:r>
            <a:br>
              <a:rPr lang="en-US" sz="1400" dirty="0" smtClean="0"/>
            </a:br>
            <a:r>
              <a:rPr lang="en-US" sz="1400" dirty="0" smtClean="0"/>
              <a:t>     for different directions </a:t>
            </a:r>
            <a:r>
              <a:rPr lang="en-US" sz="1400" dirty="0"/>
              <a:t>of tensile load application parallel to </a:t>
            </a:r>
            <a:r>
              <a:rPr lang="en-US" sz="1400" dirty="0" smtClean="0"/>
              <a:t>the</a:t>
            </a:r>
            <a:br>
              <a:rPr lang="en-US" sz="1400" dirty="0" smtClean="0"/>
            </a:br>
            <a:r>
              <a:rPr lang="en-US" sz="1400" dirty="0" smtClean="0"/>
              <a:t>     radius </a:t>
            </a:r>
            <a:r>
              <a:rPr lang="en-US" sz="1400" dirty="0"/>
              <a:t>vectors [111], [010] and [110</a:t>
            </a:r>
            <a:r>
              <a:rPr lang="en-US" sz="1400" dirty="0" smtClean="0"/>
              <a:t>].</a:t>
            </a:r>
          </a:p>
          <a:p>
            <a:pPr>
              <a:defRPr/>
            </a:pPr>
            <a:r>
              <a:rPr lang="en-US" sz="1400" dirty="0"/>
              <a:t>b – the corresponding variants of orientations of the crystallographic axes &lt;100&gt; (</a:t>
            </a:r>
            <a:r>
              <a:rPr lang="en-US" sz="1400" dirty="0" smtClean="0"/>
              <a:t>straight lines </a:t>
            </a:r>
            <a:r>
              <a:rPr lang="en-US" sz="1400" dirty="0"/>
              <a:t>with arrows) and magnetization (dashed lines with arrows) in the </a:t>
            </a:r>
            <a:r>
              <a:rPr lang="en-US" sz="1400" dirty="0" err="1"/>
              <a:t>nanocrystals</a:t>
            </a:r>
            <a:r>
              <a:rPr lang="en-US" sz="1400" dirty="0"/>
              <a:t> </a:t>
            </a:r>
            <a:r>
              <a:rPr lang="en-US" sz="1400" dirty="0" smtClean="0"/>
              <a:t>with the </a:t>
            </a:r>
            <a:r>
              <a:rPr lang="en-US" sz="1400" dirty="0"/>
              <a:t>transverse </a:t>
            </a:r>
            <a:r>
              <a:rPr lang="en-US" sz="1400" dirty="0" err="1"/>
              <a:t>Villari</a:t>
            </a:r>
            <a:r>
              <a:rPr lang="en-US" sz="1400" dirty="0"/>
              <a:t> effect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612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37" y="764702"/>
            <a:ext cx="2700039" cy="1869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764703"/>
            <a:ext cx="2700042" cy="18692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8427"/>
          <a:stretch/>
        </p:blipFill>
        <p:spPr bwMode="auto">
          <a:xfrm>
            <a:off x="236476" y="2791379"/>
            <a:ext cx="2557462" cy="1958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65797" y="179398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 smtClean="0"/>
              <a:t>Fe</a:t>
            </a:r>
            <a:r>
              <a:rPr lang="ru-RU" sz="2400" baseline="-25000" dirty="0" smtClean="0"/>
              <a:t>73.5</a:t>
            </a:r>
            <a:r>
              <a:rPr lang="ru-RU" sz="2400" dirty="0" smtClean="0"/>
              <a:t>Si</a:t>
            </a:r>
            <a:r>
              <a:rPr lang="ru-RU" sz="2400" baseline="-25000" dirty="0" smtClean="0"/>
              <a:t>13.5</a:t>
            </a:r>
            <a:r>
              <a:rPr lang="ru-RU" sz="2400" dirty="0" smtClean="0"/>
              <a:t>Nb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B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Cu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5005" r="4824" b="6254"/>
          <a:stretch/>
        </p:blipFill>
        <p:spPr>
          <a:xfrm>
            <a:off x="128463" y="764704"/>
            <a:ext cx="2724187" cy="1877837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54905" y="3068960"/>
            <a:ext cx="678636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400" dirty="0"/>
              <a:t>В  спин-волновом приближении  при  квадратичном  законе дисперсии энергия спиновых волн равна </a:t>
            </a:r>
            <a:r>
              <a:rPr lang="ru-RU" sz="1400" i="1" dirty="0">
                <a:sym typeface="Symbol"/>
              </a:rPr>
              <a:t></a:t>
            </a:r>
            <a:r>
              <a:rPr lang="ru-RU" sz="1400" dirty="0"/>
              <a:t> = </a:t>
            </a:r>
            <a:r>
              <a:rPr lang="en-US" sz="1400" i="1" dirty="0" err="1"/>
              <a:t>Dq</a:t>
            </a:r>
            <a:r>
              <a:rPr lang="ru-RU" sz="1400" baseline="30000" dirty="0"/>
              <a:t>2</a:t>
            </a:r>
            <a:r>
              <a:rPr lang="ru-RU" sz="1400" dirty="0"/>
              <a:t>, где </a:t>
            </a:r>
            <a:r>
              <a:rPr lang="en-US" sz="1400" i="1" dirty="0"/>
              <a:t>D </a:t>
            </a:r>
            <a:r>
              <a:rPr lang="ru-RU" sz="1400" dirty="0"/>
              <a:t>– спин-волновая жесткость, </a:t>
            </a:r>
            <a:r>
              <a:rPr lang="en-US" sz="1400" i="1" dirty="0"/>
              <a:t>q</a:t>
            </a:r>
            <a:r>
              <a:rPr lang="en-US" sz="1400" dirty="0"/>
              <a:t> </a:t>
            </a:r>
            <a:r>
              <a:rPr lang="ru-RU" sz="1400" dirty="0"/>
              <a:t>=2</a:t>
            </a:r>
            <a:r>
              <a:rPr lang="ru-RU" sz="1400" dirty="0">
                <a:sym typeface="Symbol"/>
              </a:rPr>
              <a:t></a:t>
            </a:r>
            <a:r>
              <a:rPr lang="ru-RU" sz="1400" dirty="0"/>
              <a:t>/</a:t>
            </a:r>
            <a:r>
              <a:rPr lang="ru-RU" sz="1400" dirty="0">
                <a:sym typeface="Symbol"/>
              </a:rPr>
              <a:t></a:t>
            </a:r>
            <a:r>
              <a:rPr lang="ru-RU" sz="1400" dirty="0"/>
              <a:t> – переданный волновой </a:t>
            </a:r>
            <a:r>
              <a:rPr lang="ru-RU" sz="1400" dirty="0" smtClean="0"/>
              <a:t>вектор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>
                <a:sym typeface="Symbol"/>
              </a:rPr>
              <a:t></a:t>
            </a:r>
            <a:r>
              <a:rPr lang="ru-RU" sz="1400" dirty="0"/>
              <a:t> &lt;&lt; 1 - угол рассеяния, </a:t>
            </a:r>
            <a:r>
              <a:rPr lang="ru-RU" sz="1400" dirty="0">
                <a:sym typeface="Symbol"/>
              </a:rPr>
              <a:t></a:t>
            </a:r>
            <a:r>
              <a:rPr lang="ru-RU" sz="1400" dirty="0"/>
              <a:t>- длина волны нейтронов,  </a:t>
            </a:r>
            <a:r>
              <a:rPr lang="ru-RU" sz="1400" b="1" dirty="0"/>
              <a:t>q</a:t>
            </a:r>
            <a:r>
              <a:rPr lang="ru-RU" sz="1400" dirty="0"/>
              <a:t> = </a:t>
            </a:r>
            <a:r>
              <a:rPr lang="ru-RU" sz="1400" b="1" dirty="0"/>
              <a:t>k</a:t>
            </a:r>
            <a:r>
              <a:rPr lang="ru-RU" sz="1400" dirty="0"/>
              <a:t> - </a:t>
            </a:r>
            <a:r>
              <a:rPr lang="ru-RU" sz="1400" b="1" dirty="0"/>
              <a:t>k</a:t>
            </a:r>
            <a:r>
              <a:rPr lang="ru-RU" sz="1400" dirty="0"/>
              <a:t>', где  </a:t>
            </a:r>
            <a:r>
              <a:rPr lang="ru-RU" sz="1400" b="1" dirty="0"/>
              <a:t>k</a:t>
            </a:r>
            <a:r>
              <a:rPr lang="ru-RU" sz="1400" dirty="0"/>
              <a:t> ,  </a:t>
            </a:r>
            <a:r>
              <a:rPr lang="ru-RU" sz="1400" b="1" dirty="0"/>
              <a:t>k</a:t>
            </a:r>
            <a:r>
              <a:rPr lang="ru-RU" sz="1400" dirty="0"/>
              <a:t>' - соответственно волновые векторы падающих и рассеянных нейтронов).  Угловой диапазон, в котором должно наблюдаться рассеяние нейтронов с поглощением или возбуждением спиновой  волны, не превышает угла отсечки </a:t>
            </a:r>
            <a:r>
              <a:rPr lang="ru-RU" sz="1400" i="1" dirty="0">
                <a:sym typeface="Symbol"/>
              </a:rPr>
              <a:t></a:t>
            </a:r>
            <a:r>
              <a:rPr lang="ru-RU" sz="1400" baseline="-25000" dirty="0"/>
              <a:t>0</a:t>
            </a:r>
            <a:r>
              <a:rPr lang="ru-RU" sz="1400" dirty="0" smtClean="0"/>
              <a:t>:   </a:t>
            </a:r>
            <a:endParaRPr lang="ru-RU" sz="1400" dirty="0"/>
          </a:p>
          <a:p>
            <a:r>
              <a:rPr lang="ru-RU" sz="1400" i="1" dirty="0" smtClean="0">
                <a:sym typeface="Symbol"/>
              </a:rPr>
              <a:t>                                         </a:t>
            </a:r>
            <a:r>
              <a:rPr lang="ru-RU" sz="1400" baseline="-25000" dirty="0"/>
              <a:t>0</a:t>
            </a:r>
            <a:r>
              <a:rPr lang="ru-RU" sz="1400" dirty="0"/>
              <a:t> = </a:t>
            </a:r>
            <a:r>
              <a:rPr lang="en-US" sz="1400" dirty="0"/>
              <a:t>E</a:t>
            </a:r>
            <a:r>
              <a:rPr lang="ru-RU" sz="1400" dirty="0"/>
              <a:t>/</a:t>
            </a:r>
            <a:r>
              <a:rPr lang="en-US" sz="1400" i="1" dirty="0" err="1"/>
              <a:t>Dk</a:t>
            </a:r>
            <a:r>
              <a:rPr lang="ru-RU" sz="1400" i="1" baseline="30000" dirty="0"/>
              <a:t>2</a:t>
            </a:r>
            <a:r>
              <a:rPr lang="ru-RU" sz="1400" baseline="30000" dirty="0"/>
              <a:t> </a:t>
            </a:r>
            <a:r>
              <a:rPr lang="ru-RU" sz="1400" dirty="0"/>
              <a:t>&lt;&lt; </a:t>
            </a:r>
            <a:r>
              <a:rPr lang="ru-RU" sz="1400" dirty="0" smtClean="0"/>
              <a:t>1,   где </a:t>
            </a:r>
            <a:r>
              <a:rPr lang="en-US" sz="1400" i="1" dirty="0"/>
              <a:t>E</a:t>
            </a:r>
            <a:r>
              <a:rPr lang="ru-RU" sz="1400" dirty="0"/>
              <a:t> – энергия  нейтронов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 smtClean="0"/>
              <a:t>Константа </a:t>
            </a:r>
            <a:r>
              <a:rPr lang="ru-RU" sz="1400" dirty="0"/>
              <a:t>спин-волновой жесткости как </a:t>
            </a:r>
            <a:r>
              <a:rPr lang="en-US" sz="1400" dirty="0"/>
              <a:t>D </a:t>
            </a:r>
            <a:r>
              <a:rPr lang="en-US" sz="1400" dirty="0">
                <a:sym typeface="Symbol"/>
              </a:rPr>
              <a:t></a:t>
            </a:r>
            <a:r>
              <a:rPr lang="ru-RU" sz="1400" dirty="0"/>
              <a:t> 500 мэВÅ</a:t>
            </a:r>
            <a:r>
              <a:rPr lang="ru-RU" sz="1400" baseline="30000" dirty="0"/>
              <a:t>2</a:t>
            </a:r>
            <a:r>
              <a:rPr lang="ru-RU" sz="1400" dirty="0"/>
              <a:t>, исходя из оценки угла отсечки </a:t>
            </a:r>
            <a:r>
              <a:rPr lang="ru-RU" sz="1400" i="1" dirty="0">
                <a:sym typeface="Symbol"/>
              </a:rPr>
              <a:t></a:t>
            </a:r>
            <a:r>
              <a:rPr lang="ru-RU" sz="1400" baseline="-25000" dirty="0"/>
              <a:t>0</a:t>
            </a:r>
            <a:r>
              <a:rPr lang="ru-RU" sz="1400" dirty="0"/>
              <a:t> ≤ 0.004 рад.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5" y="4820593"/>
            <a:ext cx="255746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2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352551" y="3068959"/>
            <a:ext cx="7656900" cy="72040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674"/>
              </a:avLst>
            </a:prstTxWarp>
          </a:bodyPr>
          <a:lstStyle/>
          <a:p>
            <a:pPr algn="ctr"/>
            <a:r>
              <a:rPr lang="ru-RU" sz="3600" kern="10" normalizeH="1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3300">
                        <a:gamma/>
                        <a:shade val="46275"/>
                        <a:invGamma/>
                      </a:srgbClr>
                    </a:gs>
                    <a:gs pos="50000">
                      <a:srgbClr val="CC3300">
                        <a:alpha val="70000"/>
                      </a:srgbClr>
                    </a:gs>
                    <a:gs pos="100000">
                      <a:srgbClr val="CC33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158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819172"/>
            <a:ext cx="6997975" cy="578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0472" y="115321"/>
            <a:ext cx="9433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/>
              <a:t>Trade </a:t>
            </a:r>
            <a:r>
              <a:rPr lang="en-US" sz="1800" dirty="0"/>
              <a:t>name "FINEMET</a:t>
            </a:r>
            <a:r>
              <a:rPr lang="en-US" sz="1800" dirty="0" smtClean="0"/>
              <a:t>®" </a:t>
            </a:r>
            <a:r>
              <a:rPr lang="en-US" sz="1800" dirty="0"/>
              <a:t>known as a pioneer material </a:t>
            </a:r>
            <a:r>
              <a:rPr lang="en-US" sz="1800" dirty="0" smtClean="0"/>
              <a:t>in </a:t>
            </a:r>
            <a:r>
              <a:rPr lang="en-US" sz="1800" dirty="0" err="1" smtClean="0"/>
              <a:t>nanocrystalline</a:t>
            </a:r>
            <a:r>
              <a:rPr lang="en-US" sz="1800" dirty="0" smtClean="0"/>
              <a:t> </a:t>
            </a:r>
            <a:r>
              <a:rPr lang="en-US" sz="1800" dirty="0"/>
              <a:t>soft magnetic </a:t>
            </a:r>
            <a:r>
              <a:rPr lang="en-US" sz="1800" dirty="0" smtClean="0"/>
              <a:t>materials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Yoshizawa</a:t>
            </a:r>
            <a:r>
              <a:rPr lang="en-US" sz="1800" dirty="0"/>
              <a:t> et </a:t>
            </a:r>
            <a:r>
              <a:rPr lang="en-US" sz="1800" dirty="0" err="1"/>
              <a:t>aI</a:t>
            </a:r>
            <a:r>
              <a:rPr lang="en-US" sz="1800" dirty="0"/>
              <a:t>., </a:t>
            </a:r>
            <a:r>
              <a:rPr lang="en-US" sz="1800" dirty="0" smtClean="0"/>
              <a:t>1988)</a:t>
            </a:r>
            <a:endParaRPr lang="ru-RU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808506"/>
            <a:ext cx="24003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43" y="2875170"/>
            <a:ext cx="2531541" cy="167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60647"/>
            <a:ext cx="4608512" cy="35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8464" y="3787763"/>
            <a:ext cx="47885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1 </a:t>
            </a:r>
            <a:r>
              <a:rPr lang="en-US" sz="1400" b="1" dirty="0" err="1" smtClean="0">
                <a:solidFill>
                  <a:srgbClr val="FF0000"/>
                </a:solidFill>
              </a:rPr>
              <a:t>oE</a:t>
            </a:r>
            <a:r>
              <a:rPr lang="en-US" sz="1400" b="1" dirty="0" smtClean="0">
                <a:solidFill>
                  <a:srgbClr val="FF0000"/>
                </a:solidFill>
              </a:rPr>
              <a:t> = 80 A/m    </a:t>
            </a:r>
            <a:r>
              <a:rPr lang="en-US" sz="1400" b="1" dirty="0" smtClean="0">
                <a:solidFill>
                  <a:srgbClr val="FF0000"/>
                </a:solidFill>
                <a:sym typeface="Wingdings" pitchFamily="2" charset="2"/>
              </a:rPr>
              <a:t>   1 A/m = 0.0125 </a:t>
            </a:r>
            <a:r>
              <a:rPr lang="en-US" sz="1400" b="1" dirty="0" err="1" smtClean="0">
                <a:solidFill>
                  <a:srgbClr val="FF0000"/>
                </a:solidFill>
                <a:sym typeface="Wingdings" pitchFamily="2" charset="2"/>
              </a:rPr>
              <a:t>oE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dirty="0" smtClean="0"/>
              <a:t>Schematic </a:t>
            </a:r>
            <a:r>
              <a:rPr lang="en-US" sz="1400" dirty="0"/>
              <a:t>plot of coercive field </a:t>
            </a:r>
            <a:r>
              <a:rPr lang="en-US" sz="1400" dirty="0" err="1"/>
              <a:t>Hc</a:t>
            </a:r>
            <a:r>
              <a:rPr lang="en-US" sz="1400" dirty="0"/>
              <a:t> vs. crystal anisotropy </a:t>
            </a:r>
            <a:r>
              <a:rPr lang="en-US" sz="1400" dirty="0" smtClean="0"/>
              <a:t>K1</a:t>
            </a:r>
            <a:br>
              <a:rPr lang="en-US" sz="1400" dirty="0" smtClean="0"/>
            </a:br>
            <a:r>
              <a:rPr lang="en-US" sz="1400" dirty="0" smtClean="0"/>
              <a:t>for </a:t>
            </a:r>
            <a:r>
              <a:rPr lang="en-US" sz="1400" dirty="0"/>
              <a:t>prominent soft, hard, and extremely hard magnetic materials.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0647"/>
            <a:ext cx="4841628" cy="354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97016" y="3787763"/>
            <a:ext cx="4680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/>
              <a:t>Typical initial </a:t>
            </a:r>
            <a:r>
              <a:rPr lang="en-US" sz="1400" dirty="0" err="1"/>
              <a:t>permeabilities</a:t>
            </a:r>
            <a:r>
              <a:rPr lang="en-US" sz="1400" dirty="0"/>
              <a:t> and saturation magnetization for near-zero </a:t>
            </a:r>
            <a:r>
              <a:rPr lang="en-US" sz="1400" dirty="0" err="1"/>
              <a:t>magnetostrictive</a:t>
            </a:r>
            <a:r>
              <a:rPr lang="en-US" sz="1400" dirty="0"/>
              <a:t>, soft magnetic materials with flat-type hysteresis loop.</a:t>
            </a:r>
            <a:endParaRPr lang="ru-RU" sz="1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2480" y="4725144"/>
            <a:ext cx="92890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dirty="0" err="1"/>
              <a:t>Nanocrystalline</a:t>
            </a:r>
            <a:r>
              <a:rPr lang="en-US" sz="2000" dirty="0"/>
              <a:t> materials have a limited long-range order (which is the same as the short-range order) with a structural correlation length (the grain size) on the nanometer scale, typically 5–20 nm</a:t>
            </a:r>
            <a:r>
              <a:rPr lang="en-US" sz="2000" dirty="0" smtClean="0"/>
              <a:t>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optimum</a:t>
            </a:r>
            <a:r>
              <a:rPr lang="en-US" sz="2000" dirty="0"/>
              <a:t> alloy composition originally proposed (</a:t>
            </a:r>
            <a:r>
              <a:rPr lang="en-US" sz="2000" dirty="0" err="1"/>
              <a:t>Yoshizawa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 1988) and subsequently not much changed is Fe</a:t>
            </a:r>
            <a:r>
              <a:rPr lang="en-US" sz="2000" b="1" baseline="-25000" dirty="0">
                <a:solidFill>
                  <a:srgbClr val="FF0000"/>
                </a:solidFill>
              </a:rPr>
              <a:t>73.5</a:t>
            </a:r>
            <a:r>
              <a:rPr lang="en-US" sz="2000" dirty="0"/>
              <a:t>Cu</a:t>
            </a:r>
            <a:r>
              <a:rPr lang="en-US" sz="2000" baseline="-25000" dirty="0"/>
              <a:t>1</a:t>
            </a:r>
            <a:r>
              <a:rPr lang="en-US" sz="2000" dirty="0"/>
              <a:t>Nb</a:t>
            </a:r>
            <a:r>
              <a:rPr lang="en-US" sz="2000" baseline="-25000" dirty="0"/>
              <a:t>3</a:t>
            </a:r>
            <a:r>
              <a:rPr lang="en-US" sz="2000" dirty="0"/>
              <a:t>Si</a:t>
            </a:r>
            <a:r>
              <a:rPr lang="en-US" sz="2000" b="1" baseline="-25000" dirty="0">
                <a:solidFill>
                  <a:srgbClr val="FF0000"/>
                </a:solidFill>
              </a:rPr>
              <a:t>13.5</a:t>
            </a:r>
            <a:r>
              <a:rPr lang="en-US" sz="2000" dirty="0"/>
              <a:t>B</a:t>
            </a:r>
            <a:r>
              <a:rPr lang="en-US" sz="2000" baseline="-25000" dirty="0"/>
              <a:t>9</a:t>
            </a:r>
            <a:r>
              <a:rPr lang="en-US" sz="2000" dirty="0"/>
              <a:t> (at.%)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7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9" y="116632"/>
            <a:ext cx="3355851" cy="27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16632"/>
            <a:ext cx="3514136" cy="276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3068961"/>
            <a:ext cx="3030345" cy="23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9" y="3068960"/>
            <a:ext cx="3355851" cy="23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5572125"/>
            <a:ext cx="33718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78782" y="4688850"/>
            <a:ext cx="481052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dirty="0" err="1"/>
              <a:t>Дифрактограммы</a:t>
            </a:r>
            <a:r>
              <a:rPr lang="ru-RU" sz="1400" dirty="0"/>
              <a:t> сплавов Fe73.5 Si13.5B9Nb3Cu1 (снизу</a:t>
            </a:r>
          </a:p>
          <a:p>
            <a:pPr>
              <a:defRPr/>
            </a:pPr>
            <a:r>
              <a:rPr lang="ru-RU" sz="1400" dirty="0"/>
              <a:t>вверх): в исходном состоянии, после </a:t>
            </a:r>
            <a:r>
              <a:rPr lang="ru-RU" sz="1400" dirty="0" err="1" smtClean="0"/>
              <a:t>нанокристаллизующего</a:t>
            </a:r>
            <a:r>
              <a:rPr lang="en-US" sz="1400" dirty="0" smtClean="0"/>
              <a:t> </a:t>
            </a:r>
            <a:r>
              <a:rPr lang="ru-RU" sz="1400" dirty="0" smtClean="0"/>
              <a:t>отжига </a:t>
            </a:r>
            <a:r>
              <a:rPr lang="ru-RU" sz="1400" dirty="0"/>
              <a:t>и после </a:t>
            </a:r>
            <a:r>
              <a:rPr lang="ru-RU" sz="1400" dirty="0" err="1"/>
              <a:t>ТМехО</a:t>
            </a:r>
            <a:r>
              <a:rPr lang="ru-RU" sz="1400" dirty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измеренные </a:t>
            </a:r>
            <a:r>
              <a:rPr lang="ru-RU" sz="1400" dirty="0"/>
              <a:t>при сканировании: </a:t>
            </a:r>
            <a:r>
              <a:rPr lang="ru-RU" sz="1400" dirty="0" smtClean="0"/>
              <a:t>светлые </a:t>
            </a:r>
            <a:r>
              <a:rPr lang="ru-RU" sz="1400" dirty="0"/>
              <a:t>кружки — вдоль, темные — </a:t>
            </a:r>
            <a:r>
              <a:rPr lang="ru-RU" sz="1400" dirty="0" err="1"/>
              <a:t>пеперек</a:t>
            </a:r>
            <a:r>
              <a:rPr lang="ru-RU" sz="1400" dirty="0"/>
              <a:t> ленты). </a:t>
            </a:r>
            <a:r>
              <a:rPr lang="ru-RU" sz="1400" dirty="0" smtClean="0"/>
              <a:t>Вертикальными </a:t>
            </a:r>
            <a:r>
              <a:rPr lang="ru-RU" sz="1400" dirty="0"/>
              <a:t>штриховыми линиями показаны положения пиков для </a:t>
            </a:r>
            <a:r>
              <a:rPr lang="ru-RU" sz="1400" dirty="0" smtClean="0"/>
              <a:t>ОЦК-структуры</a:t>
            </a:r>
            <a:r>
              <a:rPr lang="ru-RU" sz="1400" dirty="0"/>
              <a:t>, треугольниками — положения </a:t>
            </a:r>
            <a:r>
              <a:rPr lang="ru-RU" sz="1400" dirty="0" smtClean="0"/>
              <a:t>сверхструктурных</a:t>
            </a:r>
            <a:r>
              <a:rPr lang="en-US" sz="1400" dirty="0" smtClean="0"/>
              <a:t> </a:t>
            </a:r>
            <a:r>
              <a:rPr lang="ru-RU" sz="1400" dirty="0" smtClean="0"/>
              <a:t>пиков </a:t>
            </a:r>
            <a:r>
              <a:rPr lang="ru-RU" sz="1400" dirty="0"/>
              <a:t>фазы Fe3Si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90882" y="157863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 smtClean="0"/>
              <a:t>Fe</a:t>
            </a:r>
            <a:r>
              <a:rPr lang="ru-RU" sz="2400" baseline="-25000" dirty="0" smtClean="0"/>
              <a:t>73.5</a:t>
            </a:r>
            <a:r>
              <a:rPr lang="ru-RU" sz="2400" dirty="0" smtClean="0"/>
              <a:t>Si</a:t>
            </a:r>
            <a:r>
              <a:rPr lang="ru-RU" sz="2400" baseline="-25000" dirty="0" smtClean="0"/>
              <a:t>13.5</a:t>
            </a:r>
            <a:r>
              <a:rPr lang="ru-RU" sz="2400" dirty="0" smtClean="0"/>
              <a:t>Nb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B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Cu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55" y="845143"/>
            <a:ext cx="3429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824370"/>
            <a:ext cx="2659812" cy="204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726922" y="1569134"/>
            <a:ext cx="857926" cy="14998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04377" y="2037186"/>
            <a:ext cx="1252479" cy="18958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140968"/>
            <a:ext cx="266068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7" y="1066979"/>
            <a:ext cx="2622018" cy="344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330255" y="848824"/>
            <a:ext cx="35757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200" b="1" dirty="0"/>
              <a:t>Journal of Non-Crystalline Solids </a:t>
            </a:r>
            <a:r>
              <a:rPr lang="en-US" sz="1200" b="1" dirty="0" smtClean="0"/>
              <a:t>354</a:t>
            </a:r>
            <a:r>
              <a:rPr lang="ru-RU" sz="1200" b="1" dirty="0" smtClean="0"/>
              <a:t>,</a:t>
            </a:r>
            <a:r>
              <a:rPr lang="en-US" sz="1200" b="1" dirty="0"/>
              <a:t> </a:t>
            </a:r>
            <a:r>
              <a:rPr lang="en-US" sz="1200" b="1" dirty="0" smtClean="0"/>
              <a:t>4871 </a:t>
            </a:r>
            <a:r>
              <a:rPr lang="en-US" sz="1200" b="1" dirty="0"/>
              <a:t>(2008</a:t>
            </a:r>
            <a:r>
              <a:rPr lang="en-US" sz="1200" b="1" dirty="0" smtClean="0"/>
              <a:t>)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4828484"/>
            <a:ext cx="2063675" cy="146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8" y="5489069"/>
            <a:ext cx="1010791" cy="114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8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808" y="6057582"/>
            <a:ext cx="58533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dirty="0" err="1"/>
              <a:t>Дифрактограммы</a:t>
            </a:r>
            <a:r>
              <a:rPr lang="ru-RU" sz="1400" dirty="0"/>
              <a:t> образца сплава, подвергнутого </a:t>
            </a:r>
            <a:r>
              <a:rPr lang="ru-RU" sz="1400" dirty="0" err="1"/>
              <a:t>ТМехО</a:t>
            </a:r>
            <a:r>
              <a:rPr lang="ru-RU" sz="1400" dirty="0"/>
              <a:t>. На вставках в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увеличенном </a:t>
            </a:r>
            <a:r>
              <a:rPr lang="ru-RU" sz="1400" dirty="0"/>
              <a:t>виде показаны профили </a:t>
            </a:r>
            <a:r>
              <a:rPr lang="ru-RU" sz="1400" dirty="0" smtClean="0"/>
              <a:t>отдельных</a:t>
            </a:r>
            <a:r>
              <a:rPr lang="en-US" sz="1400" dirty="0" smtClean="0"/>
              <a:t> </a:t>
            </a:r>
            <a:r>
              <a:rPr lang="ru-RU" sz="1400" dirty="0" smtClean="0"/>
              <a:t>пиков </a:t>
            </a:r>
            <a:r>
              <a:rPr lang="ru-RU" sz="1400" dirty="0"/>
              <a:t>при </a:t>
            </a:r>
            <a:r>
              <a:rPr lang="ru-RU" sz="1400" dirty="0" smtClean="0"/>
              <a:t>продольном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светлые кружки) и поперечном (темные кружки) сканировании.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21610" y="144274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 smtClean="0"/>
              <a:t>Fe</a:t>
            </a:r>
            <a:r>
              <a:rPr lang="ru-RU" sz="2400" baseline="-25000" dirty="0" smtClean="0"/>
              <a:t>73.5</a:t>
            </a:r>
            <a:r>
              <a:rPr lang="ru-RU" sz="2400" dirty="0" smtClean="0"/>
              <a:t>Si</a:t>
            </a:r>
            <a:r>
              <a:rPr lang="ru-RU" sz="2400" baseline="-25000" dirty="0" smtClean="0"/>
              <a:t>13.5</a:t>
            </a:r>
            <a:r>
              <a:rPr lang="ru-RU" sz="2400" dirty="0" smtClean="0"/>
              <a:t>Nb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B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Cu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05941"/>
            <a:ext cx="5686482" cy="55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32" y="605941"/>
            <a:ext cx="379639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3429000"/>
            <a:ext cx="27908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76143" y="5580528"/>
            <a:ext cx="3707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/>
              <a:t>The relative volume fraction of the ordered phase Fe3Si </a:t>
            </a:r>
            <a:r>
              <a:rPr lang="en-US" sz="1400" dirty="0" smtClean="0"/>
              <a:t>in </a:t>
            </a:r>
            <a:r>
              <a:rPr lang="en-US" sz="1400" dirty="0"/>
              <a:t>the </a:t>
            </a:r>
            <a:r>
              <a:rPr lang="en-US" sz="1400" dirty="0" err="1"/>
              <a:t>nanocrystalline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Fe</a:t>
            </a:r>
            <a:r>
              <a:rPr lang="en-US" sz="1400" baseline="-25000" dirty="0"/>
              <a:t>87-X</a:t>
            </a:r>
            <a:r>
              <a:rPr lang="en-US" sz="1400" dirty="0"/>
              <a:t>Si</a:t>
            </a:r>
            <a:r>
              <a:rPr lang="en-US" sz="1400" baseline="-25000" dirty="0"/>
              <a:t>X</a:t>
            </a:r>
            <a:r>
              <a:rPr lang="en-US" sz="1400" dirty="0"/>
              <a:t>B9Nb3Cu1 alloy depending on the average silicon concentration - X.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013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0472" y="3612235"/>
            <a:ext cx="40324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dirty="0" smtClean="0"/>
              <a:t>Профиль пика </a:t>
            </a:r>
            <a:r>
              <a:rPr lang="ru-RU" sz="1400" dirty="0"/>
              <a:t>(200</a:t>
            </a:r>
            <a:r>
              <a:rPr lang="ru-RU" sz="1400" dirty="0" smtClean="0"/>
              <a:t>) при сканировании вдоль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светлые кружки) и поперек (</a:t>
            </a:r>
            <a:r>
              <a:rPr lang="ru-RU" sz="1400" dirty="0" smtClean="0"/>
              <a:t>темные кружки)</a:t>
            </a:r>
          </a:p>
          <a:p>
            <a:pPr>
              <a:defRPr/>
            </a:pPr>
            <a:r>
              <a:rPr lang="ru-RU" sz="1400" dirty="0" smtClean="0"/>
              <a:t>ленты </a:t>
            </a:r>
            <a:r>
              <a:rPr lang="ru-RU" sz="1400" dirty="0"/>
              <a:t>образца сплава, подвергнутого </a:t>
            </a:r>
            <a:r>
              <a:rPr lang="ru-RU" sz="1400" dirty="0" err="1"/>
              <a:t>ТМехО</a:t>
            </a:r>
            <a:r>
              <a:rPr lang="ru-RU" sz="1400" dirty="0"/>
              <a:t> (a</a:t>
            </a:r>
            <a:r>
              <a:rPr lang="ru-RU" sz="1400" dirty="0" smtClean="0"/>
              <a:t>),</a:t>
            </a:r>
            <a:br>
              <a:rPr lang="ru-RU" sz="1400" dirty="0" smtClean="0"/>
            </a:br>
            <a:r>
              <a:rPr lang="ru-RU" sz="1400" dirty="0" smtClean="0"/>
              <a:t>с аналогичными </a:t>
            </a:r>
            <a:r>
              <a:rPr lang="ru-RU" sz="1400" dirty="0"/>
              <a:t>профилями от образца</a:t>
            </a:r>
            <a:r>
              <a:rPr lang="ru-RU" sz="1400" dirty="0" smtClean="0"/>
              <a:t>,</a:t>
            </a:r>
          </a:p>
          <a:p>
            <a:pPr>
              <a:defRPr/>
            </a:pPr>
            <a:r>
              <a:rPr lang="ru-RU" sz="1400" dirty="0" smtClean="0"/>
              <a:t>прошедшего </a:t>
            </a:r>
            <a:r>
              <a:rPr lang="ru-RU" sz="1400" dirty="0" err="1" smtClean="0"/>
              <a:t>нанокристаллизующий</a:t>
            </a:r>
            <a:r>
              <a:rPr lang="ru-RU" sz="1400" dirty="0" smtClean="0"/>
              <a:t> </a:t>
            </a:r>
            <a:r>
              <a:rPr lang="ru-RU" sz="1400" dirty="0"/>
              <a:t>отжиг (b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24808" y="20451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 smtClean="0"/>
              <a:t>Fe</a:t>
            </a:r>
            <a:r>
              <a:rPr lang="ru-RU" sz="2400" baseline="-25000" dirty="0" smtClean="0"/>
              <a:t>73.5</a:t>
            </a:r>
            <a:r>
              <a:rPr lang="ru-RU" sz="2400" dirty="0" smtClean="0"/>
              <a:t>Si</a:t>
            </a:r>
            <a:r>
              <a:rPr lang="ru-RU" sz="2400" baseline="-25000" dirty="0" smtClean="0"/>
              <a:t>13.5</a:t>
            </a:r>
            <a:r>
              <a:rPr lang="ru-RU" sz="2400" dirty="0" smtClean="0"/>
              <a:t>Nb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B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Cu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82116"/>
            <a:ext cx="3240361" cy="311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482116"/>
            <a:ext cx="4391355" cy="311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62151" y="3631386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dirty="0"/>
              <a:t>Зависимость изменений величины межплоскостных</a:t>
            </a:r>
          </a:p>
          <a:p>
            <a:pPr>
              <a:defRPr/>
            </a:pPr>
            <a:r>
              <a:rPr lang="ru-RU" sz="1400" dirty="0"/>
              <a:t>расстояний d в продольном и поперечном сканах от угла φ</a:t>
            </a:r>
          </a:p>
          <a:p>
            <a:pPr>
              <a:defRPr/>
            </a:pPr>
            <a:r>
              <a:rPr lang="ru-RU" sz="1400" dirty="0"/>
              <a:t>между направлением вектора [</a:t>
            </a:r>
            <a:r>
              <a:rPr lang="ru-RU" sz="1400" dirty="0" err="1"/>
              <a:t>hkl</a:t>
            </a:r>
            <a:r>
              <a:rPr lang="ru-RU" sz="1400" dirty="0"/>
              <a:t>] и </a:t>
            </a:r>
            <a:r>
              <a:rPr lang="ru-RU" sz="1400" dirty="0" err="1"/>
              <a:t>ближайш</a:t>
            </a:r>
            <a:r>
              <a:rPr lang="ru-RU" sz="1400" dirty="0"/>
              <a:t> ей осью </a:t>
            </a:r>
            <a:r>
              <a:rPr lang="en-US" sz="1400" dirty="0" smtClean="0"/>
              <a:t>&lt;</a:t>
            </a:r>
            <a:r>
              <a:rPr lang="ru-RU" sz="1400" dirty="0" smtClean="0"/>
              <a:t>111</a:t>
            </a:r>
            <a:r>
              <a:rPr lang="en-US" sz="1400" dirty="0" smtClean="0"/>
              <a:t>&gt;</a:t>
            </a:r>
            <a:r>
              <a:rPr lang="ru-RU" sz="1400" dirty="0" smtClean="0"/>
              <a:t> </a:t>
            </a:r>
            <a:r>
              <a:rPr lang="ru-RU" sz="1400" dirty="0"/>
              <a:t>и</a:t>
            </a:r>
          </a:p>
          <a:p>
            <a:pPr>
              <a:defRPr/>
            </a:pPr>
            <a:r>
              <a:rPr lang="ru-RU" sz="1400" dirty="0"/>
              <a:t>ее аппроксимация квадратичной функцией (сплошная линия).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11" y="4606031"/>
            <a:ext cx="5467048" cy="1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8464" y="5411830"/>
            <a:ext cx="40324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dirty="0"/>
              <a:t>Ориентации осей </a:t>
            </a:r>
            <a:r>
              <a:rPr lang="ru-RU" sz="1400" dirty="0" err="1"/>
              <a:t>нанокристаллов</a:t>
            </a:r>
            <a:r>
              <a:rPr lang="ru-RU" sz="1400" dirty="0"/>
              <a:t>, вносящих вклад в рефлекс (</a:t>
            </a:r>
            <a:r>
              <a:rPr lang="ru-RU" sz="1400" dirty="0" err="1"/>
              <a:t>hkl</a:t>
            </a:r>
            <a:r>
              <a:rPr lang="ru-RU" sz="1400" dirty="0"/>
              <a:t>) </a:t>
            </a:r>
            <a:r>
              <a:rPr lang="ru-RU" sz="1400" dirty="0" err="1"/>
              <a:t>дифрактограммы</a:t>
            </a:r>
            <a:r>
              <a:rPr lang="ru-RU" sz="1400" dirty="0"/>
              <a:t>, полученной при θ−2θ-сканировании</a:t>
            </a:r>
          </a:p>
          <a:p>
            <a:pPr>
              <a:defRPr/>
            </a:pPr>
            <a:r>
              <a:rPr lang="ru-RU" sz="1400" dirty="0"/>
              <a:t>вдоль вектора рассеяния q (a), и частные случаи для рефлексов (200) (b) и (222) (c).</a:t>
            </a:r>
          </a:p>
        </p:txBody>
      </p:sp>
    </p:spTree>
    <p:extLst>
      <p:ext uri="{BB962C8B-B14F-4D97-AF65-F5344CB8AC3E}">
        <p14:creationId xmlns:p14="http://schemas.microsoft.com/office/powerpoint/2010/main" val="22774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0944" y="5682800"/>
            <a:ext cx="550160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/>
              <a:t>Relative changes in the </a:t>
            </a:r>
            <a:r>
              <a:rPr lang="en-US" sz="1400" dirty="0" err="1"/>
              <a:t>interplanar</a:t>
            </a:r>
            <a:r>
              <a:rPr lang="en-US" sz="1400" dirty="0"/>
              <a:t> spacing </a:t>
            </a:r>
            <a:r>
              <a:rPr lang="en-US" sz="1400" dirty="0" err="1"/>
              <a:t>Δd</a:t>
            </a:r>
            <a:r>
              <a:rPr lang="en-US" sz="1400" dirty="0"/>
              <a:t>/d: longitudinal strains (○</a:t>
            </a:r>
            <a:r>
              <a:rPr lang="en-US" sz="1400" dirty="0" smtClean="0"/>
              <a:t>),</a:t>
            </a:r>
            <a:br>
              <a:rPr lang="en-US" sz="1400" dirty="0" smtClean="0"/>
            </a:br>
            <a:r>
              <a:rPr lang="en-US" sz="1400" dirty="0" smtClean="0"/>
              <a:t>and transverse </a:t>
            </a:r>
            <a:r>
              <a:rPr lang="en-US" sz="1400" dirty="0"/>
              <a:t>reductions (•) in the alloys with different silicon content </a:t>
            </a:r>
            <a:r>
              <a:rPr lang="en-US" sz="1400" dirty="0" smtClean="0"/>
              <a:t>X</a:t>
            </a:r>
            <a:br>
              <a:rPr lang="en-US" sz="1400" dirty="0" smtClean="0"/>
            </a:br>
            <a:r>
              <a:rPr lang="en-US" sz="1400" dirty="0" smtClean="0"/>
              <a:t>depending </a:t>
            </a:r>
            <a:r>
              <a:rPr lang="en-US" sz="1400" dirty="0"/>
              <a:t>on </a:t>
            </a:r>
            <a:r>
              <a:rPr lang="en-US" sz="1400" dirty="0" smtClean="0"/>
              <a:t>the angle </a:t>
            </a:r>
            <a:r>
              <a:rPr lang="en-US" sz="1400" dirty="0"/>
              <a:t>Φ between the direction [</a:t>
            </a:r>
            <a:r>
              <a:rPr lang="en-US" sz="1400" dirty="0" err="1"/>
              <a:t>hkl</a:t>
            </a:r>
            <a:r>
              <a:rPr lang="en-US" sz="1400" dirty="0"/>
              <a:t>] and the closest </a:t>
            </a:r>
            <a:r>
              <a:rPr lang="en-US" sz="1400" dirty="0" smtClean="0"/>
              <a:t>axis</a:t>
            </a:r>
            <a:br>
              <a:rPr lang="en-US" sz="1400" dirty="0" smtClean="0"/>
            </a:br>
            <a:r>
              <a:rPr lang="en-US" sz="1400" dirty="0" smtClean="0"/>
              <a:t>&lt;</a:t>
            </a:r>
            <a:r>
              <a:rPr lang="en-US" sz="1400" dirty="0"/>
              <a:t>111&gt;. Lines show the variants </a:t>
            </a:r>
            <a:r>
              <a:rPr lang="en-US" sz="1400" dirty="0" smtClean="0"/>
              <a:t>of fitting </a:t>
            </a:r>
            <a:r>
              <a:rPr lang="en-US" sz="1400" dirty="0"/>
              <a:t>by linear or quadratic </a:t>
            </a:r>
            <a:r>
              <a:rPr lang="en-US" sz="1400" dirty="0" smtClean="0"/>
              <a:t>functions</a:t>
            </a:r>
            <a:br>
              <a:rPr lang="en-US" sz="1400" dirty="0" smtClean="0"/>
            </a:br>
            <a:r>
              <a:rPr lang="en-US" sz="1400" dirty="0" smtClean="0"/>
              <a:t>of </a:t>
            </a:r>
            <a:r>
              <a:rPr lang="en-US" sz="1400" dirty="0"/>
              <a:t>the angle.</a:t>
            </a:r>
            <a:endParaRPr lang="ru-RU" sz="14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68824" y="44624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 err="1" smtClean="0"/>
              <a:t>Fe</a:t>
            </a:r>
            <a:r>
              <a:rPr lang="en-US" sz="2400" baseline="-25000" dirty="0" smtClean="0"/>
              <a:t>(87-x)</a:t>
            </a:r>
            <a:r>
              <a:rPr lang="ru-RU" sz="2400" dirty="0" err="1" smtClean="0"/>
              <a:t>Si</a:t>
            </a:r>
            <a:r>
              <a:rPr lang="en-US" sz="2400" baseline="-25000" dirty="0" smtClean="0"/>
              <a:t>x</a:t>
            </a:r>
            <a:r>
              <a:rPr lang="ru-RU" sz="2400" dirty="0" smtClean="0"/>
              <a:t>Nb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B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Cu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0" y="548680"/>
            <a:ext cx="5062314" cy="513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21" y="548680"/>
            <a:ext cx="3635737" cy="513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501605" y="5689479"/>
            <a:ext cx="43437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 err="1"/>
              <a:t>Mössbauer</a:t>
            </a:r>
            <a:r>
              <a:rPr lang="en-US" sz="1400" dirty="0"/>
              <a:t> spectra of the alloys with different values of X after NCA at 520°C </a:t>
            </a:r>
            <a:r>
              <a:rPr lang="en-US" sz="1400" dirty="0" smtClean="0"/>
              <a:t>for 120 </a:t>
            </a:r>
            <a:r>
              <a:rPr lang="en-US" sz="1400" dirty="0"/>
              <a:t>minutes and TSA at 520°C for 120 minutes under a tensile stress of 440 </a:t>
            </a:r>
            <a:r>
              <a:rPr lang="en-US" sz="1400" dirty="0" err="1"/>
              <a:t>MPa</a:t>
            </a:r>
            <a:r>
              <a:rPr lang="en-US" sz="14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58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5340" y="5841558"/>
            <a:ext cx="49856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dirty="0"/>
              <a:t>Hysteresis loops measured for </a:t>
            </a:r>
            <a:r>
              <a:rPr lang="en-US" sz="1400" dirty="0" err="1"/>
              <a:t>nanocrystalline</a:t>
            </a:r>
            <a:r>
              <a:rPr lang="en-US" sz="1400" dirty="0"/>
              <a:t> </a:t>
            </a:r>
            <a:r>
              <a:rPr lang="en-US" sz="1400" dirty="0" smtClean="0"/>
              <a:t>Fe</a:t>
            </a:r>
            <a:r>
              <a:rPr lang="en-US" sz="1400" baseline="-25000" dirty="0" smtClean="0"/>
              <a:t>87-X</a:t>
            </a:r>
            <a:r>
              <a:rPr lang="en-US" sz="1400" dirty="0" smtClean="0"/>
              <a:t>Si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B9Nb3Cu1</a:t>
            </a:r>
            <a:br>
              <a:rPr lang="en-US" sz="1400" dirty="0" smtClean="0"/>
            </a:br>
            <a:r>
              <a:rPr lang="en-US" sz="1400" dirty="0" smtClean="0"/>
              <a:t>alloy </a:t>
            </a:r>
            <a:r>
              <a:rPr lang="en-US" sz="1400" dirty="0"/>
              <a:t>after </a:t>
            </a:r>
            <a:r>
              <a:rPr lang="en-US" sz="1400" dirty="0" smtClean="0"/>
              <a:t>the </a:t>
            </a:r>
            <a:r>
              <a:rPr lang="en-US" sz="1400" dirty="0" err="1" smtClean="0"/>
              <a:t>nanocrystallization</a:t>
            </a:r>
            <a:r>
              <a:rPr lang="en-US" sz="1400" dirty="0" smtClean="0"/>
              <a:t> </a:t>
            </a:r>
            <a:r>
              <a:rPr lang="en-US" sz="1400" dirty="0"/>
              <a:t>annealing (NCA) and </a:t>
            </a:r>
            <a:r>
              <a:rPr lang="en-US" sz="1400" dirty="0" smtClean="0"/>
              <a:t>tensile</a:t>
            </a:r>
            <a:br>
              <a:rPr lang="en-US" sz="1400" dirty="0" smtClean="0"/>
            </a:br>
            <a:r>
              <a:rPr lang="en-US" sz="1400" dirty="0" smtClean="0"/>
              <a:t>stress </a:t>
            </a:r>
            <a:r>
              <a:rPr lang="en-US" sz="1400" dirty="0"/>
              <a:t>annealing (TSA).</a:t>
            </a:r>
            <a:endParaRPr lang="ru-RU" sz="1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45019" y="157862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 err="1" smtClean="0"/>
              <a:t>Fe</a:t>
            </a:r>
            <a:r>
              <a:rPr lang="en-US" sz="2400" baseline="-25000" dirty="0" smtClean="0"/>
              <a:t>(87-x)</a:t>
            </a:r>
            <a:r>
              <a:rPr lang="ru-RU" sz="2400" dirty="0" err="1" smtClean="0"/>
              <a:t>Si</a:t>
            </a:r>
            <a:r>
              <a:rPr lang="en-US" sz="2400" baseline="-25000" dirty="0" smtClean="0"/>
              <a:t>x</a:t>
            </a:r>
            <a:r>
              <a:rPr lang="ru-RU" sz="2400" dirty="0" smtClean="0"/>
              <a:t>Nb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B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Cu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0" y="619528"/>
            <a:ext cx="4896544" cy="52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288578" y="2899456"/>
            <a:ext cx="454680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dirty="0" smtClean="0"/>
              <a:t>Корреляция </a:t>
            </a:r>
            <a:r>
              <a:rPr lang="ru-RU" sz="1400" dirty="0"/>
              <a:t>относительных изменений </a:t>
            </a:r>
            <a:r>
              <a:rPr lang="ru-RU" sz="1400" dirty="0" smtClean="0"/>
              <a:t>межплоскостных </a:t>
            </a:r>
            <a:r>
              <a:rPr lang="ru-RU" sz="1400" dirty="0"/>
              <a:t>расстояний </a:t>
            </a:r>
            <a:r>
              <a:rPr lang="ru-RU" sz="1400" dirty="0" smtClean="0"/>
              <a:t>(</a:t>
            </a:r>
            <a:r>
              <a:rPr lang="ru-RU" sz="1400" dirty="0" err="1"/>
              <a:t>hkl</a:t>
            </a:r>
            <a:r>
              <a:rPr lang="ru-RU" sz="1400" dirty="0"/>
              <a:t>) и остаточной </a:t>
            </a:r>
            <a:r>
              <a:rPr lang="ru-RU" sz="1400" dirty="0" smtClean="0"/>
              <a:t>величины константы </a:t>
            </a:r>
            <a:r>
              <a:rPr lang="ru-RU" sz="1400" dirty="0"/>
              <a:t>индуцированной магнитной анизотропии R. </a:t>
            </a:r>
            <a:r>
              <a:rPr lang="ru-RU" sz="1400" dirty="0" smtClean="0"/>
              <a:t>Остаточные </a:t>
            </a:r>
            <a:r>
              <a:rPr lang="ru-RU" sz="1400" dirty="0"/>
              <a:t>растяжения и сжатия отмечены светлыми и </a:t>
            </a:r>
            <a:r>
              <a:rPr lang="ru-RU" sz="1400" dirty="0" smtClean="0"/>
              <a:t>темными</a:t>
            </a:r>
            <a:r>
              <a:rPr lang="en-US" sz="1400" dirty="0" smtClean="0"/>
              <a:t> </a:t>
            </a:r>
            <a:r>
              <a:rPr lang="ru-RU" sz="1400" dirty="0" smtClean="0"/>
              <a:t>точками </a:t>
            </a:r>
            <a:r>
              <a:rPr lang="ru-RU" sz="1400" dirty="0"/>
              <a:t>соответственно.</a:t>
            </a:r>
            <a:endParaRPr lang="ru-RU" sz="12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6" y="613530"/>
            <a:ext cx="3240360" cy="22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037559" y="156374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 smtClean="0"/>
              <a:t>Fe</a:t>
            </a:r>
            <a:r>
              <a:rPr lang="ru-RU" sz="2400" baseline="-25000" dirty="0" smtClean="0"/>
              <a:t>73.5</a:t>
            </a:r>
            <a:r>
              <a:rPr lang="ru-RU" sz="2400" dirty="0" smtClean="0"/>
              <a:t>Si</a:t>
            </a:r>
            <a:r>
              <a:rPr lang="ru-RU" sz="2400" baseline="-25000" dirty="0" smtClean="0"/>
              <a:t>13.5</a:t>
            </a:r>
            <a:r>
              <a:rPr lang="ru-RU" sz="2400" dirty="0" smtClean="0"/>
              <a:t>Nb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B</a:t>
            </a:r>
            <a:r>
              <a:rPr lang="ru-RU" sz="2400" baseline="-25000" dirty="0" smtClean="0"/>
              <a:t>9</a:t>
            </a:r>
            <a:r>
              <a:rPr lang="ru-RU" sz="2400" dirty="0" smtClean="0"/>
              <a:t>Cu</a:t>
            </a:r>
            <a:r>
              <a:rPr lang="ru-RU" sz="2400" baseline="-25000" dirty="0" smtClean="0"/>
              <a:t>1</a:t>
            </a:r>
            <a:endParaRPr lang="ru-RU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81" y="4069007"/>
            <a:ext cx="3486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1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17759</TotalTime>
  <Words>459</Words>
  <Application>Microsoft Office PowerPoint</Application>
  <PresentationFormat>Лист A4 (210x297 мм)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fig-vam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LLB</dc:title>
  <dc:creator>Igor</dc:creator>
  <cp:lastModifiedBy>YuCher</cp:lastModifiedBy>
  <cp:revision>1368</cp:revision>
  <cp:lastPrinted>1601-01-01T00:00:00Z</cp:lastPrinted>
  <dcterms:created xsi:type="dcterms:W3CDTF">2002-10-13T11:56:53Z</dcterms:created>
  <dcterms:modified xsi:type="dcterms:W3CDTF">2016-02-18T10:32:53Z</dcterms:modified>
</cp:coreProperties>
</file>