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0" r:id="rId5"/>
    <p:sldId id="264" r:id="rId6"/>
    <p:sldId id="271" r:id="rId7"/>
    <p:sldId id="266" r:id="rId8"/>
    <p:sldId id="268" r:id="rId9"/>
    <p:sldId id="290" r:id="rId10"/>
    <p:sldId id="291" r:id="rId11"/>
    <p:sldId id="269" r:id="rId12"/>
    <p:sldId id="272" r:id="rId13"/>
    <p:sldId id="284" r:id="rId14"/>
    <p:sldId id="285" r:id="rId15"/>
    <p:sldId id="276" r:id="rId16"/>
    <p:sldId id="282" r:id="rId17"/>
    <p:sldId id="275" r:id="rId18"/>
    <p:sldId id="273" r:id="rId19"/>
    <p:sldId id="274" r:id="rId20"/>
    <p:sldId id="278" r:id="rId21"/>
    <p:sldId id="277" r:id="rId22"/>
    <p:sldId id="287" r:id="rId23"/>
    <p:sldId id="279" r:id="rId24"/>
    <p:sldId id="288" r:id="rId25"/>
    <p:sldId id="280" r:id="rId26"/>
    <p:sldId id="281" r:id="rId27"/>
    <p:sldId id="26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628800"/>
            <a:ext cx="8692288" cy="2520280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Bef>
                <a:spcPts val="600"/>
              </a:spcBef>
              <a:tabLst>
                <a:tab pos="142875" algn="l"/>
              </a:tabLst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Кристаллическая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 магнитная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структура сложных манганитов-мультиферроиков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Yb-Sr-Mn-O3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5322" y="500582"/>
            <a:ext cx="6393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«Дифракция нейтронов – 2016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18-19 февраля 2016 г. г. Гатчина,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ФГБУ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"ПИЯФ" НИЦ "Курчатовский институт"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Гатчина, 18 февраля, 2016 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04052"/>
            <a:ext cx="1452928" cy="952740"/>
          </a:xfrm>
          <a:prstGeom prst="rect">
            <a:avLst/>
          </a:prstGeom>
        </p:spPr>
      </p:pic>
      <p:pic>
        <p:nvPicPr>
          <p:cNvPr id="2050" name="Picture 2" descr="http://www.pnpi.spb.ru/gif/logogra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0448"/>
            <a:ext cx="648634" cy="64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660" y="4293096"/>
            <a:ext cx="7926680" cy="153888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u="sng" dirty="0">
                <a:latin typeface="Times New Roman"/>
                <a:ea typeface="Times New Roman"/>
              </a:rPr>
              <a:t>Э. О. Быков</a:t>
            </a:r>
            <a:r>
              <a:rPr lang="ru-RU" sz="2000" i="1" u="sng" baseline="30000" dirty="0">
                <a:latin typeface="Times New Roman"/>
                <a:ea typeface="Times New Roman"/>
              </a:rPr>
              <a:t>1, 2</a:t>
            </a:r>
            <a:r>
              <a:rPr lang="ru-RU" sz="2000" i="1" dirty="0">
                <a:latin typeface="Times New Roman"/>
                <a:ea typeface="Times New Roman"/>
              </a:rPr>
              <a:t>, А. И. Курбаков</a:t>
            </a:r>
            <a:r>
              <a:rPr lang="ru-RU" sz="2000" i="1" baseline="30000" dirty="0">
                <a:latin typeface="Times New Roman"/>
                <a:ea typeface="Times New Roman"/>
              </a:rPr>
              <a:t>1, 2</a:t>
            </a:r>
            <a:r>
              <a:rPr lang="ru-RU" sz="2000" i="1" dirty="0">
                <a:latin typeface="Times New Roman"/>
                <a:ea typeface="Times New Roman"/>
              </a:rPr>
              <a:t>, А.Л Малышев</a:t>
            </a:r>
            <a:r>
              <a:rPr lang="ru-RU" sz="2000" i="1" baseline="30000" dirty="0">
                <a:latin typeface="Times New Roman"/>
                <a:ea typeface="Times New Roman"/>
              </a:rPr>
              <a:t>1</a:t>
            </a:r>
            <a:endParaRPr lang="ru-RU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latin typeface="Arial"/>
                <a:ea typeface="Times New Roman"/>
              </a:rPr>
              <a:t> </a:t>
            </a:r>
            <a:endParaRPr lang="ru-RU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i="1" baseline="30000" dirty="0">
                <a:latin typeface="Times New Roman"/>
                <a:ea typeface="Times New Roman"/>
              </a:rPr>
              <a:t>1 </a:t>
            </a:r>
            <a:r>
              <a:rPr lang="ru-RU" i="1" dirty="0">
                <a:latin typeface="Times New Roman"/>
                <a:ea typeface="Times New Roman"/>
              </a:rPr>
              <a:t>Петербургский институт ядерной физики им. Б.П. Константинова, НИЦ</a:t>
            </a:r>
            <a:r>
              <a:rPr lang="en-US" i="1" dirty="0">
                <a:latin typeface="Times New Roman"/>
                <a:ea typeface="Times New Roman"/>
              </a:rPr>
              <a:t> </a:t>
            </a:r>
            <a:r>
              <a:rPr lang="ru-RU" i="1" dirty="0">
                <a:latin typeface="Times New Roman"/>
                <a:ea typeface="Times New Roman"/>
              </a:rPr>
              <a:t>«Курчатовский</a:t>
            </a:r>
            <a:r>
              <a:rPr lang="en-US" i="1" dirty="0">
                <a:latin typeface="Times New Roman"/>
                <a:ea typeface="Times New Roman"/>
              </a:rPr>
              <a:t> </a:t>
            </a:r>
            <a:r>
              <a:rPr lang="ru-RU" i="1" dirty="0">
                <a:latin typeface="Times New Roman"/>
                <a:ea typeface="Times New Roman"/>
              </a:rPr>
              <a:t>институт»</a:t>
            </a:r>
            <a:endParaRPr lang="ru-RU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i="1" baseline="30000" dirty="0">
                <a:latin typeface="Times New Roman"/>
                <a:ea typeface="Times New Roman"/>
              </a:rPr>
              <a:t>2 </a:t>
            </a:r>
            <a:r>
              <a:rPr lang="ru-RU" i="1" dirty="0">
                <a:latin typeface="Times New Roman"/>
                <a:ea typeface="Times New Roman"/>
              </a:rPr>
              <a:t>Санкт-Петербургский государственный университет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40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98025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Pbnm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bn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00" y="1512000"/>
            <a:ext cx="7920000" cy="443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86528" y="3046884"/>
            <a:ext cx="8370944" cy="7642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Эксперимент</a:t>
            </a:r>
          </a:p>
        </p:txBody>
      </p:sp>
    </p:spTree>
    <p:extLst>
      <p:ext uri="{BB962C8B-B14F-4D97-AF65-F5344CB8AC3E}">
        <p14:creationId xmlns:p14="http://schemas.microsoft.com/office/powerpoint/2010/main" val="123369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7642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Экспериментальная установка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3" descr="D:\ЦКП НИКС\Канал-9\n9-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300" y="1988840"/>
            <a:ext cx="5616624" cy="206871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7504" y="3861048"/>
            <a:ext cx="60899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Дифрактометр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SSPD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Изогнутый и прямой нейтроновод. 2.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Фокусирующий монохроматор. 3.Четыре независимых измерительных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секций.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4. Полированная платформа. 5. Узел образца. 6. Образец 7. Датчик абсолютного отсчета угла.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60997"/>
            <a:ext cx="2808312" cy="392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3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4" y="1196752"/>
            <a:ext cx="8688720" cy="48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8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YbMnO3, RT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2\Dropbox\Дифракция\YbMnO3, RT\RT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4071" r="12629" b="5578"/>
          <a:stretch/>
        </p:blipFill>
        <p:spPr bwMode="auto">
          <a:xfrm rot="10800000" flipH="1" flipV="1">
            <a:off x="251520" y="1204571"/>
            <a:ext cx="8496944" cy="481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90340" y="1412776"/>
            <a:ext cx="199285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2.32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YbMnO3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94(7)%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Yb2O3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5.7(3)%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YbMnO3, RT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99" y="1123970"/>
            <a:ext cx="4899189" cy="21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916" y="1188813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2.32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= 6,05592 (9) </a:t>
            </a:r>
            <a:r>
              <a:rPr lang="en-US" dirty="0">
                <a:latin typeface="Times New Roman"/>
                <a:cs typeface="Times New Roman"/>
              </a:rPr>
              <a:t>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11,3185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latin typeface="Times New Roman"/>
                <a:cs typeface="Times New Roman"/>
              </a:rPr>
              <a:t>Å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359.48 (1) </a:t>
            </a:r>
            <a:r>
              <a:rPr lang="en-US" dirty="0" smtClean="0">
                <a:latin typeface="Times New Roman"/>
                <a:cs typeface="Times New Roman"/>
              </a:rPr>
              <a:t>Å</a:t>
            </a:r>
            <a:r>
              <a:rPr lang="he-IL" dirty="0" smtClean="0">
                <a:latin typeface="Times New Roman"/>
                <a:cs typeface="Times New Roman"/>
              </a:rPr>
              <a:t>³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YbMnO3 – 94(7)%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Yb2O3 – 5.7(3)%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568" y="4322516"/>
            <a:ext cx="4139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1) – результаты настоящей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нейтроны),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2) – данные группы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Van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Aken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(Mo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radiation)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56992"/>
            <a:ext cx="4124119" cy="285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19313" r="13882" b="12008"/>
          <a:stretch/>
        </p:blipFill>
        <p:spPr bwMode="auto">
          <a:xfrm>
            <a:off x="114320" y="1071464"/>
            <a:ext cx="8922176" cy="491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YbMnO3, 7K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0032" y="1242626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5.33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6.04316(8)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11.3155(3)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YbMnO3 –</a:t>
            </a:r>
            <a:r>
              <a:rPr lang="ru-RU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en-US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ru-RU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Yb2O3 –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5.9(1)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6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Магнитная структура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8804" r="24925" b="10516"/>
          <a:stretch/>
        </p:blipFill>
        <p:spPr bwMode="auto">
          <a:xfrm>
            <a:off x="539036" y="1196752"/>
            <a:ext cx="3432344" cy="38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9424" y="2492896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Симметрийно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возможные упорядочения спинов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гексагональной фазе RMnO3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-8232" y="5157192"/>
            <a:ext cx="9152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F.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Bertaut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Magnetism, edited by G.T.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Rado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and H. Shul ~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New York, 1963!, Vol. III, Chap.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149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Fabreges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X. Magnetic order in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YbMnO3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studied by neutron diffraction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Mössbauer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spectroscopy/ X.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Fabreges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Mirebeau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P. Bonville, S. Petit,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Lebras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-Jasmin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A. Forget, G. Andre, and S.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Pailhes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// Phys. Rev.—2008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.—B.78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.—P.214422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7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Магнитная структура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6056" y="5229200"/>
            <a:ext cx="2231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MAG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13.8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522920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MAG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14.3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00" y="1640001"/>
            <a:ext cx="6192688" cy="357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9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2\Desktop\G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7" y="1042120"/>
            <a:ext cx="7191772" cy="522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Магнитная структура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4616" y="4365104"/>
            <a:ext cx="3599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MAG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13.8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 = 3.69(6) 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03764" y="260648"/>
            <a:ext cx="489850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 доклада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40768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Мультиферроизм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ложные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манганиты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  <a:endPara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Yb0.82Sr0.18MnO3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8" y="1045831"/>
            <a:ext cx="8370946" cy="51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1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Yb0.82Sr0.18MnO3, RT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857" y="1412776"/>
            <a:ext cx="46085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2.41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P6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 – 86 (6) 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6.06216 (7)</a:t>
            </a:r>
            <a:r>
              <a:rPr lang="en-US" dirty="0">
                <a:latin typeface="Times New Roman"/>
                <a:cs typeface="Times New Roman"/>
              </a:rPr>
              <a:t> 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11.3408 (3)</a:t>
            </a:r>
            <a:r>
              <a:rPr lang="en-US" dirty="0">
                <a:latin typeface="Times New Roman"/>
                <a:cs typeface="Times New Roman"/>
              </a:rPr>
              <a:t> 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Pbnm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5.7 (3) 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5.401(2)</a:t>
            </a:r>
            <a:r>
              <a:rPr lang="en-US" dirty="0" smtClean="0">
                <a:latin typeface="Times New Roman"/>
                <a:cs typeface="Times New Roman"/>
              </a:rPr>
              <a:t> 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5.458 (2) </a:t>
            </a:r>
            <a:r>
              <a:rPr lang="en-US" dirty="0" smtClean="0">
                <a:latin typeface="Times New Roman"/>
                <a:cs typeface="Times New Roman"/>
              </a:rPr>
              <a:t>Å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7.552 (4) </a:t>
            </a:r>
            <a:r>
              <a:rPr lang="en-US" dirty="0" smtClean="0">
                <a:latin typeface="Times New Roman"/>
                <a:cs typeface="Times New Roman"/>
              </a:rPr>
              <a:t>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SrMnO3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P6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/mmc)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8.6(4) 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30" y="4293096"/>
            <a:ext cx="63817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792" y="1425174"/>
            <a:ext cx="44196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8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488" y="216496"/>
            <a:ext cx="9091024" cy="854968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Магнитная структура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Yb0.82Sr0.18MnO3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656" y="4869160"/>
            <a:ext cx="3599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P6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cm –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86(5)%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MAG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10.9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 = 3.19(8) 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004" y="4869160"/>
            <a:ext cx="3599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Pbnm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4.4(2)%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???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14646" r="12096" b="14088"/>
          <a:stretch/>
        </p:blipFill>
        <p:spPr bwMode="auto">
          <a:xfrm>
            <a:off x="291010" y="1196752"/>
            <a:ext cx="8169422" cy="361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04048" y="1896636"/>
            <a:ext cx="1316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4.53</a:t>
            </a:r>
            <a:endParaRPr lang="ru-RU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3" t="33544" r="2276" b="7599"/>
          <a:stretch/>
        </p:blipFill>
        <p:spPr bwMode="auto">
          <a:xfrm>
            <a:off x="463503" y="4958010"/>
            <a:ext cx="1442086" cy="106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Yb0.6Sr0.4MnO3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50937"/>
            <a:ext cx="85725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2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Yb0.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Sr0.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MnO3, RT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857" y="1412776"/>
            <a:ext cx="46085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7.15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P63cm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49(4)%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6.0547(2)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11.3479(5)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Pbnm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47(6)%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5.3897(5)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5.4112(5)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7.5757(5)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SrMnO3 (P6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/mmc)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4.4(4)%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64" y="1412776"/>
            <a:ext cx="66579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14" y="4005064"/>
            <a:ext cx="65627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1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14647" r="12877" b="12008"/>
          <a:stretch/>
        </p:blipFill>
        <p:spPr bwMode="auto">
          <a:xfrm>
            <a:off x="666856" y="1225743"/>
            <a:ext cx="7073496" cy="34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Магнитная структура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Yb0.6Sr0.4MnO3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656" y="4797152"/>
            <a:ext cx="3599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P6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cm –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45(3)%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MAG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31.2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 = 2.8(1) 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004" y="4797152"/>
            <a:ext cx="3599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Pbnm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50(2)%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???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1896636"/>
            <a:ext cx="1316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14.3</a:t>
            </a:r>
            <a:endParaRPr lang="ru-RU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3" t="33544" r="2276" b="7599"/>
          <a:stretch/>
        </p:blipFill>
        <p:spPr bwMode="auto">
          <a:xfrm>
            <a:off x="463503" y="4958010"/>
            <a:ext cx="1442086" cy="106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09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Итоги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196752"/>
            <a:ext cx="77048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модели кристаллических структур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Обнаружено сосуществование гексагональной и ромбической фаз вместо ожидаемого преобразования из гексагональной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ромбическую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магнитные структуры для гексагональных фаз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3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698" y="2854036"/>
            <a:ext cx="8028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22748" y="3001516"/>
            <a:ext cx="4898504" cy="854968"/>
          </a:xfrm>
          <a:prstGeom prst="rect">
            <a:avLst/>
          </a:prstGeom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Мультиферроизм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03764" y="216496"/>
            <a:ext cx="489850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Мультиферроизм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://misis.ru/portals/0/Kaf_TFiKT/images/multi/multiferro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94" y="1041480"/>
            <a:ext cx="5374104" cy="32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131840" y="4077072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20072" y="4077072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96888" y="4581128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22303" y="4595644"/>
            <a:ext cx="4590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Спинтроника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Спиновые полевые транзисторы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техника и т.д.</a:t>
            </a:r>
          </a:p>
        </p:txBody>
      </p:sp>
    </p:spTree>
    <p:extLst>
      <p:ext uri="{BB962C8B-B14F-4D97-AF65-F5344CB8AC3E}">
        <p14:creationId xmlns:p14="http://schemas.microsoft.com/office/powerpoint/2010/main" val="5899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86528" y="300151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Манганиты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854968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Структурная фазовая диаграмма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RMnO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₃ в зависимости от ионного радиуса.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" r="-9967"/>
          <a:stretch/>
        </p:blipFill>
        <p:spPr bwMode="auto">
          <a:xfrm>
            <a:off x="727512" y="1196752"/>
            <a:ext cx="8380992" cy="496855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904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162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err="1">
                <a:latin typeface="Times New Roman" pitchFamily="18" charset="0"/>
                <a:cs typeface="Times New Roman" pitchFamily="18" charset="0"/>
              </a:rPr>
              <a:t>Гетеровалентное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замещение стронцием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YbMnO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₃ +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Yb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₁₋ₓ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SrₓMnO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₃</a:t>
            </a:r>
          </a:p>
          <a:p>
            <a:pPr marL="0" indent="0" algn="ctr">
              <a:buNone/>
            </a:pP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P6₃cm →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Orthorombic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162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err="1">
                <a:latin typeface="Times New Roman" pitchFamily="18" charset="0"/>
                <a:cs typeface="Times New Roman" pitchFamily="18" charset="0"/>
              </a:rPr>
              <a:t>Гетеровалентное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замещение стронцием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YbMnO₃ + Sr → Yb₁₋ₓSrₓMnO₃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800" i="1" smtClean="0">
                <a:latin typeface="Times New Roman" pitchFamily="18" charset="0"/>
                <a:cs typeface="Times New Roman" pitchFamily="18" charset="0"/>
              </a:rPr>
              <a:t>P6₃cm → Pbnm + P6₃cm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16496"/>
            <a:ext cx="8370944" cy="98025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P6</a:t>
            </a:r>
            <a:r>
              <a:rPr lang="en-US" i="1" dirty="0" smtClean="0">
                <a:latin typeface="Calibri"/>
                <a:cs typeface="Times New Roman" pitchFamily="18" charset="0"/>
              </a:rPr>
              <a:t>₃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cm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февраля, 2016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Быков Э.О.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Кристаллическая и магнитная структура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Yb-Sr-Mn-O</a:t>
            </a:r>
            <a:r>
              <a:rPr lang="ru-RU" sz="1600" i="1" baseline="-25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1" name="P63cm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00" y="1512000"/>
            <a:ext cx="7920000" cy="44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688</Words>
  <Application>Microsoft Office PowerPoint</Application>
  <PresentationFormat>Экран (4:3)</PresentationFormat>
  <Paragraphs>192</Paragraphs>
  <Slides>27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Кристаллическая и магнитная структура сложных манганитов-мультиферроиков Yb-Sr-Mn-O3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???</dc:title>
  <dc:creator>Gector</dc:creator>
  <cp:lastModifiedBy>mcgector</cp:lastModifiedBy>
  <cp:revision>101</cp:revision>
  <dcterms:created xsi:type="dcterms:W3CDTF">2016-01-25T11:08:40Z</dcterms:created>
  <dcterms:modified xsi:type="dcterms:W3CDTF">2016-02-18T00:56:42Z</dcterms:modified>
</cp:coreProperties>
</file>