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89" r:id="rId4"/>
    <p:sldId id="290" r:id="rId5"/>
    <p:sldId id="282" r:id="rId6"/>
    <p:sldId id="258" r:id="rId7"/>
    <p:sldId id="286" r:id="rId8"/>
    <p:sldId id="261" r:id="rId9"/>
    <p:sldId id="259" r:id="rId10"/>
    <p:sldId id="284" r:id="rId11"/>
    <p:sldId id="262" r:id="rId12"/>
    <p:sldId id="283" r:id="rId13"/>
    <p:sldId id="291" r:id="rId14"/>
    <p:sldId id="285" r:id="rId15"/>
    <p:sldId id="287" r:id="rId16"/>
    <p:sldId id="292" r:id="rId17"/>
    <p:sldId id="281"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50" autoAdjust="0"/>
    <p:restoredTop sz="74453" autoAdjust="0"/>
  </p:normalViewPr>
  <p:slideViewPr>
    <p:cSldViewPr snapToGrid="0">
      <p:cViewPr varScale="1">
        <p:scale>
          <a:sx n="59" d="100"/>
          <a:sy n="59" d="100"/>
        </p:scale>
        <p:origin x="121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F4750A-EA75-4E54-9133-6957E0F6518C}" type="datetimeFigureOut">
              <a:rPr lang="ru-RU" smtClean="0"/>
              <a:t>18.02.2016</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E52F6C-BDDC-43F4-8F9F-9D38298D3F45}" type="slidenum">
              <a:rPr lang="ru-RU" smtClean="0"/>
              <a:t>‹#›</a:t>
            </a:fld>
            <a:endParaRPr lang="ru-RU"/>
          </a:p>
        </p:txBody>
      </p:sp>
    </p:spTree>
    <p:extLst>
      <p:ext uri="{BB962C8B-B14F-4D97-AF65-F5344CB8AC3E}">
        <p14:creationId xmlns:p14="http://schemas.microsoft.com/office/powerpoint/2010/main" val="2413220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kern="1200" dirty="0" smtClean="0">
                <a:solidFill>
                  <a:schemeClr val="tx1"/>
                </a:solidFill>
                <a:effectLst/>
                <a:latin typeface="+mn-lt"/>
                <a:ea typeface="+mn-ea"/>
                <a:cs typeface="+mn-cs"/>
              </a:rPr>
              <a:t>Известно что для перовскитоподобных соединений два РЗМ</a:t>
            </a:r>
            <a:r>
              <a:rPr lang="ru-RU" sz="1200" b="0" kern="1200" baseline="0" dirty="0" smtClean="0">
                <a:solidFill>
                  <a:schemeClr val="tx1"/>
                </a:solidFill>
                <a:effectLst/>
                <a:latin typeface="+mn-lt"/>
                <a:ea typeface="+mn-ea"/>
                <a:cs typeface="+mn-cs"/>
              </a:rPr>
              <a:t> иона имеют лучшие факторы толерантности для этой решетки  - это празеодим и лантан.  </a:t>
            </a:r>
            <a:r>
              <a:rPr lang="ru-RU" sz="1200" b="0" kern="1200" dirty="0" smtClean="0">
                <a:solidFill>
                  <a:schemeClr val="tx1"/>
                </a:solidFill>
                <a:effectLst/>
                <a:latin typeface="+mn-lt"/>
                <a:ea typeface="+mn-ea"/>
                <a:cs typeface="+mn-cs"/>
              </a:rPr>
              <a:t>Двухслойный манганит </a:t>
            </a:r>
            <a:r>
              <a:rPr lang="en-US" sz="1200" b="0" i="0" u="none" strike="noStrike" kern="1200" baseline="0" dirty="0" smtClean="0">
                <a:solidFill>
                  <a:schemeClr val="tx1"/>
                </a:solidFill>
                <a:latin typeface="+mn-lt"/>
                <a:ea typeface="+mn-ea"/>
                <a:cs typeface="+mn-cs"/>
              </a:rPr>
              <a:t>La2-2xSr1+2xMn2O7</a:t>
            </a:r>
            <a:r>
              <a:rPr lang="ru-RU" sz="1200" b="0" i="0" u="none" strike="noStrike" kern="1200" baseline="0" dirty="0" smtClean="0">
                <a:solidFill>
                  <a:schemeClr val="tx1"/>
                </a:solidFill>
                <a:latin typeface="+mn-lt"/>
                <a:ea typeface="+mn-ea"/>
                <a:cs typeface="+mn-cs"/>
              </a:rPr>
              <a:t> с х=3 о котором я хочу рассказать являются вторым членом ряда Рудлестен-Поппера и имеет наилучшие характеристики по допированию стронцием для эффекта КМС. На слайде представлена тетрагональная структура этого соединения, видно, что она  представляет собой двойные слои кислородных октаэдров с внедренным магнитным марганцем, которые разделены слоями редкоземельных металлов. Система привлекает внимание, так как обладая эффектом КМС имеет меньшую размерность чем члены ряда с большим </a:t>
            </a:r>
            <a:r>
              <a:rPr lang="en-US" sz="1200" b="0" i="0" u="none" strike="noStrike" kern="1200" baseline="0" dirty="0" smtClean="0">
                <a:solidFill>
                  <a:schemeClr val="tx1"/>
                </a:solidFill>
                <a:latin typeface="+mn-lt"/>
                <a:ea typeface="+mn-ea"/>
                <a:cs typeface="+mn-cs"/>
              </a:rPr>
              <a:t>n</a:t>
            </a:r>
            <a:r>
              <a:rPr lang="ru-RU" sz="1200" b="0" i="0" u="none" strike="noStrike" kern="1200" baseline="0" dirty="0" smtClean="0">
                <a:solidFill>
                  <a:schemeClr val="tx1"/>
                </a:solidFill>
                <a:latin typeface="+mn-lt"/>
                <a:ea typeface="+mn-ea"/>
                <a:cs typeface="+mn-cs"/>
              </a:rPr>
              <a:t>, а значит вблизи температур парамагнитного перехода усиление ферромагнитных флуктуаций, что приводит к большей чувствительности эффекта к магнитному полю. В то же время система имеет не самый низкий номер в ряду, чтобы быть сложно синтезируемой. </a:t>
            </a:r>
            <a:r>
              <a:rPr lang="ru-RU" sz="1200" b="0" i="0" u="none" strike="noStrike" kern="1200" baseline="0" dirty="0" smtClean="0">
                <a:solidFill>
                  <a:schemeClr val="tx1"/>
                </a:solidFill>
                <a:latin typeface="+mn-lt"/>
                <a:ea typeface="+mn-ea"/>
                <a:cs typeface="+mn-cs"/>
              </a:rPr>
              <a:t>Размер </a:t>
            </a:r>
            <a:r>
              <a:rPr lang="ru-RU" sz="1200" b="0" i="0" u="none" strike="noStrike" kern="1200" baseline="0" dirty="0" smtClean="0">
                <a:solidFill>
                  <a:schemeClr val="tx1"/>
                </a:solidFill>
                <a:latin typeface="+mn-lt"/>
                <a:ea typeface="+mn-ea"/>
                <a:cs typeface="+mn-cs"/>
              </a:rPr>
              <a:t>атома стронция меньше атома лантана и эффективно допированием можно регулировать взаимодействия между магнитными плоскостями марганца.  Этот эффект виден из представленных фазовых диаграмм по увеличению критической температуры при допировании стронцием. В то же время при допировании двухвалентным стронцием в позицию трехвалентного лантана </a:t>
            </a:r>
            <a:r>
              <a:rPr lang="ru-RU" sz="1200" kern="1200" dirty="0" smtClean="0">
                <a:solidFill>
                  <a:schemeClr val="tx1"/>
                </a:solidFill>
                <a:effectLst/>
                <a:latin typeface="+mn-lt"/>
                <a:ea typeface="+mn-ea"/>
                <a:cs typeface="+mn-cs"/>
              </a:rPr>
              <a:t>атом </a:t>
            </a:r>
            <a:r>
              <a:rPr lang="en-US" sz="1200" kern="1200" dirty="0" smtClean="0">
                <a:solidFill>
                  <a:schemeClr val="tx1"/>
                </a:solidFill>
                <a:effectLst/>
                <a:latin typeface="+mn-lt"/>
                <a:ea typeface="+mn-ea"/>
                <a:cs typeface="+mn-cs"/>
              </a:rPr>
              <a:t>Sr</a:t>
            </a:r>
            <a:r>
              <a:rPr lang="ru-RU" sz="1200" kern="1200" dirty="0" smtClean="0">
                <a:solidFill>
                  <a:schemeClr val="tx1"/>
                </a:solidFill>
                <a:effectLst/>
                <a:latin typeface="+mn-lt"/>
                <a:ea typeface="+mn-ea"/>
                <a:cs typeface="+mn-cs"/>
              </a:rPr>
              <a:t> порождает дырку в 3</a:t>
            </a:r>
            <a:r>
              <a:rPr lang="en-US" sz="1200" i="1" kern="1200" dirty="0" smtClean="0">
                <a:solidFill>
                  <a:schemeClr val="tx1"/>
                </a:solidFill>
                <a:effectLst/>
                <a:latin typeface="+mn-lt"/>
                <a:ea typeface="+mn-ea"/>
                <a:cs typeface="+mn-cs"/>
              </a:rPr>
              <a:t>d</a:t>
            </a:r>
            <a:r>
              <a:rPr lang="ru-RU" sz="1200" kern="1200" dirty="0" smtClean="0">
                <a:solidFill>
                  <a:schemeClr val="tx1"/>
                </a:solidFill>
                <a:effectLst/>
                <a:latin typeface="+mn-lt"/>
                <a:ea typeface="+mn-ea"/>
                <a:cs typeface="+mn-cs"/>
              </a:rPr>
              <a:t>-состояниях иона </a:t>
            </a:r>
            <a:r>
              <a:rPr lang="en-US" sz="1200" kern="1200" dirty="0" smtClean="0">
                <a:solidFill>
                  <a:schemeClr val="tx1"/>
                </a:solidFill>
                <a:effectLst/>
                <a:latin typeface="+mn-lt"/>
                <a:ea typeface="+mn-ea"/>
                <a:cs typeface="+mn-cs"/>
              </a:rPr>
              <a:t>Mn</a:t>
            </a:r>
            <a:r>
              <a:rPr lang="ru-RU" sz="1200" kern="1200" dirty="0" smtClean="0">
                <a:solidFill>
                  <a:schemeClr val="tx1"/>
                </a:solidFill>
                <a:effectLst/>
                <a:latin typeface="+mn-lt"/>
                <a:ea typeface="+mn-ea"/>
                <a:cs typeface="+mn-cs"/>
              </a:rPr>
              <a:t>,</a:t>
            </a:r>
            <a:r>
              <a:rPr lang="ru-RU" sz="1200" kern="1200" baseline="0" dirty="0" smtClean="0">
                <a:solidFill>
                  <a:schemeClr val="tx1"/>
                </a:solidFill>
                <a:effectLst/>
                <a:latin typeface="+mn-lt"/>
                <a:ea typeface="+mn-ea"/>
                <a:cs typeface="+mn-cs"/>
              </a:rPr>
              <a:t> что приводит к появлению локальной области ферромагнетизма на </a:t>
            </a:r>
            <a:r>
              <a:rPr lang="ru-RU" sz="1200" kern="1200" dirty="0" smtClean="0">
                <a:solidFill>
                  <a:schemeClr val="tx1"/>
                </a:solidFill>
                <a:effectLst/>
                <a:latin typeface="+mn-lt"/>
                <a:ea typeface="+mn-ea"/>
                <a:cs typeface="+mn-cs"/>
              </a:rPr>
              <a:t>ближайших ионах </a:t>
            </a:r>
            <a:r>
              <a:rPr lang="en-US" sz="1200" kern="1200" dirty="0" smtClean="0">
                <a:solidFill>
                  <a:schemeClr val="tx1"/>
                </a:solidFill>
                <a:effectLst/>
                <a:latin typeface="+mn-lt"/>
                <a:ea typeface="+mn-ea"/>
                <a:cs typeface="+mn-cs"/>
              </a:rPr>
              <a:t>Mn</a:t>
            </a:r>
            <a:r>
              <a:rPr lang="ru-RU" sz="1200" kern="1200" dirty="0" smtClean="0">
                <a:solidFill>
                  <a:schemeClr val="tx1"/>
                </a:solidFill>
                <a:effectLst/>
                <a:latin typeface="+mn-lt"/>
                <a:ea typeface="+mn-ea"/>
                <a:cs typeface="+mn-cs"/>
              </a:rPr>
              <a:t>. По</a:t>
            </a:r>
            <a:r>
              <a:rPr lang="ru-RU" sz="1200" kern="1200" baseline="0" dirty="0" smtClean="0">
                <a:solidFill>
                  <a:schemeClr val="tx1"/>
                </a:solidFill>
                <a:effectLst/>
                <a:latin typeface="+mn-lt"/>
                <a:ea typeface="+mn-ea"/>
                <a:cs typeface="+mn-cs"/>
              </a:rPr>
              <a:t> мере увеличения </a:t>
            </a:r>
            <a:r>
              <a:rPr lang="ru-RU" sz="1200" kern="1200" dirty="0" smtClean="0">
                <a:solidFill>
                  <a:schemeClr val="tx1"/>
                </a:solidFill>
                <a:effectLst/>
                <a:latin typeface="+mn-lt"/>
                <a:ea typeface="+mn-ea"/>
                <a:cs typeface="+mn-cs"/>
              </a:rPr>
              <a:t>концентрации </a:t>
            </a:r>
            <a:r>
              <a:rPr lang="en-US" sz="1200" kern="1200" dirty="0" smtClean="0">
                <a:solidFill>
                  <a:schemeClr val="tx1"/>
                </a:solidFill>
                <a:effectLst/>
                <a:latin typeface="+mn-lt"/>
                <a:ea typeface="+mn-ea"/>
                <a:cs typeface="+mn-cs"/>
              </a:rPr>
              <a:t>Sr</a:t>
            </a:r>
            <a:r>
              <a:rPr lang="en-US" sz="1200" kern="1200" baseline="0" dirty="0" smtClean="0">
                <a:solidFill>
                  <a:schemeClr val="tx1"/>
                </a:solidFill>
                <a:effectLst/>
                <a:latin typeface="+mn-lt"/>
                <a:ea typeface="+mn-ea"/>
                <a:cs typeface="+mn-cs"/>
              </a:rPr>
              <a:t> </a:t>
            </a:r>
            <a:r>
              <a:rPr lang="ru-RU" sz="1200" kern="1200" baseline="0" dirty="0" smtClean="0">
                <a:solidFill>
                  <a:schemeClr val="tx1"/>
                </a:solidFill>
                <a:effectLst/>
                <a:latin typeface="+mn-lt"/>
                <a:ea typeface="+mn-ea"/>
                <a:cs typeface="+mn-cs"/>
              </a:rPr>
              <a:t>областей с ФМ упорядочением становится больше и система переходит в ФМ состояние.  На этот процесс так же влияет температура, видно что в малых концентрациях стронция при повышении температуры система переходит из ФМ в АФМ состояние, а только затем в ПМ. Это обстоятельство и приводит к появлению эффекта КМС, области которого отмечены на ФД.  </a:t>
            </a:r>
            <a:endParaRPr lang="ru-RU" b="0" dirty="0"/>
          </a:p>
        </p:txBody>
      </p:sp>
      <p:sp>
        <p:nvSpPr>
          <p:cNvPr id="4" name="Номер слайда 3"/>
          <p:cNvSpPr>
            <a:spLocks noGrp="1"/>
          </p:cNvSpPr>
          <p:nvPr>
            <p:ph type="sldNum" sz="quarter" idx="10"/>
          </p:nvPr>
        </p:nvSpPr>
        <p:spPr/>
        <p:txBody>
          <a:bodyPr/>
          <a:lstStyle/>
          <a:p>
            <a:fld id="{6DE52F6C-BDDC-43F4-8F9F-9D38298D3F45}" type="slidenum">
              <a:rPr lang="ru-RU" smtClean="0"/>
              <a:t>1</a:t>
            </a:fld>
            <a:endParaRPr lang="ru-RU"/>
          </a:p>
        </p:txBody>
      </p:sp>
    </p:spTree>
    <p:extLst>
      <p:ext uri="{BB962C8B-B14F-4D97-AF65-F5344CB8AC3E}">
        <p14:creationId xmlns:p14="http://schemas.microsoft.com/office/powerpoint/2010/main" val="793087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Для выяснения магнитной природы состава</a:t>
            </a:r>
            <a:r>
              <a:rPr lang="ru-RU" sz="1200" kern="1200" baseline="0" dirty="0" smtClean="0">
                <a:solidFill>
                  <a:schemeClr val="tx1"/>
                </a:solidFill>
                <a:effectLst/>
                <a:latin typeface="+mn-lt"/>
                <a:ea typeface="+mn-ea"/>
                <a:cs typeface="+mn-cs"/>
              </a:rPr>
              <a:t> были получены порошковые нейтронограммы в различных температурах. На слайде слева представлен пример расшифровки в температуре 40</a:t>
            </a:r>
            <a:r>
              <a:rPr lang="en-US" sz="1200" kern="1200" baseline="0" dirty="0" smtClean="0">
                <a:solidFill>
                  <a:schemeClr val="tx1"/>
                </a:solidFill>
                <a:effectLst/>
                <a:latin typeface="+mn-lt"/>
                <a:ea typeface="+mn-ea"/>
                <a:cs typeface="+mn-cs"/>
              </a:rPr>
              <a:t>K.</a:t>
            </a:r>
            <a:r>
              <a:rPr lang="ru-RU" sz="1200" kern="1200" baseline="0" dirty="0" smtClean="0">
                <a:solidFill>
                  <a:schemeClr val="tx1"/>
                </a:solidFill>
                <a:effectLst/>
                <a:latin typeface="+mn-lt"/>
                <a:ea typeface="+mn-ea"/>
                <a:cs typeface="+mn-cs"/>
              </a:rPr>
              <a:t> Было установлено существование ФМ в температурах ниже </a:t>
            </a:r>
            <a:r>
              <a:rPr lang="en-US" sz="1200" kern="1200" baseline="0" dirty="0" smtClean="0">
                <a:solidFill>
                  <a:schemeClr val="tx1"/>
                </a:solidFill>
                <a:effectLst/>
                <a:latin typeface="+mn-lt"/>
                <a:ea typeface="+mn-ea"/>
                <a:cs typeface="+mn-cs"/>
              </a:rPr>
              <a:t>7</a:t>
            </a:r>
            <a:r>
              <a:rPr lang="ru-RU" sz="1200" kern="1200" baseline="0" dirty="0" smtClean="0">
                <a:solidFill>
                  <a:schemeClr val="tx1"/>
                </a:solidFill>
                <a:effectLst/>
                <a:latin typeface="+mn-lt"/>
                <a:ea typeface="+mn-ea"/>
                <a:cs typeface="+mn-cs"/>
              </a:rPr>
              <a:t>0 </a:t>
            </a:r>
            <a:r>
              <a:rPr lang="en-US" sz="1200" kern="1200" baseline="0" dirty="0" smtClean="0">
                <a:solidFill>
                  <a:schemeClr val="tx1"/>
                </a:solidFill>
                <a:effectLst/>
                <a:latin typeface="+mn-lt"/>
                <a:ea typeface="+mn-ea"/>
                <a:cs typeface="+mn-cs"/>
              </a:rPr>
              <a:t>K </a:t>
            </a:r>
            <a:r>
              <a:rPr lang="ru-RU" sz="1200" kern="1200" baseline="0" dirty="0" smtClean="0">
                <a:solidFill>
                  <a:schemeClr val="tx1"/>
                </a:solidFill>
                <a:effectLst/>
                <a:latin typeface="+mn-lt"/>
                <a:ea typeface="+mn-ea"/>
                <a:cs typeface="+mn-cs"/>
              </a:rPr>
              <a:t>направленного вдоль легкой оси. </a:t>
            </a:r>
            <a:r>
              <a:rPr lang="ru-RU" sz="1200" kern="1200" dirty="0" smtClean="0">
                <a:solidFill>
                  <a:schemeClr val="tx1"/>
                </a:solidFill>
                <a:effectLst/>
                <a:latin typeface="+mn-lt"/>
                <a:ea typeface="+mn-ea"/>
                <a:cs typeface="+mn-cs"/>
              </a:rPr>
              <a:t>Величины</a:t>
            </a:r>
            <a:r>
              <a:rPr lang="ru-RU" sz="1200" kern="1200" baseline="0" dirty="0" smtClean="0">
                <a:solidFill>
                  <a:schemeClr val="tx1"/>
                </a:solidFill>
                <a:effectLst/>
                <a:latin typeface="+mn-lt"/>
                <a:ea typeface="+mn-ea"/>
                <a:cs typeface="+mn-cs"/>
              </a:rPr>
              <a:t> магнитных м</a:t>
            </a:r>
            <a:r>
              <a:rPr lang="ru-RU" sz="1200" kern="1200" dirty="0" smtClean="0">
                <a:solidFill>
                  <a:schemeClr val="tx1"/>
                </a:solidFill>
                <a:effectLst/>
                <a:latin typeface="+mn-lt"/>
                <a:ea typeface="+mn-ea"/>
                <a:cs typeface="+mn-cs"/>
              </a:rPr>
              <a:t>оментов согласуются с данными, известными из литературы для родственных соединений. </a:t>
            </a:r>
            <a:r>
              <a:rPr lang="ru-RU" sz="1200" kern="1200" baseline="0" dirty="0" smtClean="0">
                <a:solidFill>
                  <a:schemeClr val="tx1"/>
                </a:solidFill>
                <a:effectLst/>
                <a:latin typeface="+mn-lt"/>
                <a:ea typeface="+mn-ea"/>
                <a:cs typeface="+mn-cs"/>
              </a:rPr>
              <a:t>Однако ожидаемых антиферромагнитных пиков обнаружено не было, что вызвало некоторое затруднение, так как диэлектрический склон колокола сопротивления на зависимости сопротивления от температуры приписывается именно АФМ матрице. </a:t>
            </a:r>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6DE52F6C-BDDC-43F4-8F9F-9D38298D3F45}" type="slidenum">
              <a:rPr lang="ru-RU" smtClean="0"/>
              <a:t>10</a:t>
            </a:fld>
            <a:endParaRPr lang="ru-RU"/>
          </a:p>
        </p:txBody>
      </p:sp>
    </p:spTree>
    <p:extLst>
      <p:ext uri="{BB962C8B-B14F-4D97-AF65-F5344CB8AC3E}">
        <p14:creationId xmlns:p14="http://schemas.microsoft.com/office/powerpoint/2010/main" val="4157905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latin typeface="+mn-lt"/>
                <a:ea typeface="+mn-ea"/>
                <a:cs typeface="+mn-cs"/>
              </a:rPr>
              <a:t>Для выхода из этой ситуации были получены</a:t>
            </a:r>
            <a:r>
              <a:rPr lang="ru-RU" sz="1200" kern="1200" baseline="0" dirty="0" smtClean="0">
                <a:solidFill>
                  <a:schemeClr val="tx1"/>
                </a:solidFill>
                <a:latin typeface="+mn-lt"/>
                <a:ea typeface="+mn-ea"/>
                <a:cs typeface="+mn-cs"/>
              </a:rPr>
              <a:t> карты рассеяния в низких температурах</a:t>
            </a:r>
            <a:r>
              <a:rPr lang="en-US" sz="1200" kern="1200" baseline="0" dirty="0" smtClean="0">
                <a:solidFill>
                  <a:schemeClr val="tx1"/>
                </a:solidFill>
                <a:latin typeface="+mn-lt"/>
                <a:ea typeface="+mn-ea"/>
                <a:cs typeface="+mn-cs"/>
              </a:rPr>
              <a:t> </a:t>
            </a:r>
            <a:r>
              <a:rPr lang="ru-RU" sz="1200" kern="1200" baseline="0" dirty="0" smtClean="0">
                <a:solidFill>
                  <a:schemeClr val="tx1"/>
                </a:solidFill>
                <a:latin typeface="+mn-lt"/>
                <a:ea typeface="+mn-ea"/>
                <a:cs typeface="+mn-cs"/>
              </a:rPr>
              <a:t>на монокристалле. Такая карта для температуры 1,5</a:t>
            </a:r>
            <a:r>
              <a:rPr lang="en-US" sz="1200" kern="1200" baseline="0" dirty="0" smtClean="0">
                <a:solidFill>
                  <a:schemeClr val="tx1"/>
                </a:solidFill>
                <a:latin typeface="+mn-lt"/>
                <a:ea typeface="+mn-ea"/>
                <a:cs typeface="+mn-cs"/>
              </a:rPr>
              <a:t> K</a:t>
            </a:r>
            <a:r>
              <a:rPr lang="ru-RU" sz="1200" kern="1200" baseline="0" dirty="0" smtClean="0">
                <a:solidFill>
                  <a:schemeClr val="tx1"/>
                </a:solidFill>
                <a:latin typeface="+mn-lt"/>
                <a:ea typeface="+mn-ea"/>
                <a:cs typeface="+mn-cs"/>
              </a:rPr>
              <a:t> представлена на слайде. Пики в запрещенных позициях относятся к  рассеянию на примесях и к влиянию второй гармоники подающего пучка.  Обращает на себя появление перемычек между ядерными пиками вдоль оси с, отмеченных стрелкой. Такие стержни можно отнести к появлению в этих температурах антиферромагнитных корреляций между парами магнитных плоскостей. На рисунке справа представлено поведения такого стрежня от температуры, еще правее представлены интенсивности в характерных температурах. К сожалению интенсивности стержня малы, так что говорить о количественном описании такого поведения не приходится. Однако можно увидеть что при удалении от температуры Нееля горб выполаживается, что характерно для корреляций. Так же можно уточнить поведение ферромагнитной компоненты магнитного порядка. Это было сделано по пику 105, интенсивность которого а также интегральная интенсивность АФМ корреляций в зависимости от температуры представлена на нижнем графике. Видно, что ФМ появляется ниже 45</a:t>
            </a:r>
            <a:r>
              <a:rPr lang="en-US" sz="1200" kern="1200" baseline="0" dirty="0" smtClean="0">
                <a:solidFill>
                  <a:schemeClr val="tx1"/>
                </a:solidFill>
                <a:latin typeface="+mn-lt"/>
                <a:ea typeface="+mn-ea"/>
                <a:cs typeface="+mn-cs"/>
              </a:rPr>
              <a:t>K</a:t>
            </a:r>
            <a:r>
              <a:rPr lang="ru-RU" sz="1200" kern="1200" baseline="0" dirty="0" smtClean="0">
                <a:solidFill>
                  <a:schemeClr val="tx1"/>
                </a:solidFill>
                <a:latin typeface="+mn-lt"/>
                <a:ea typeface="+mn-ea"/>
                <a:cs typeface="+mn-cs"/>
              </a:rPr>
              <a:t>, в то время как АФМ корреляции появляются уже в районе 70К.  </a:t>
            </a:r>
            <a:r>
              <a:rPr lang="ru-RU" sz="1200" kern="1200" dirty="0" smtClean="0">
                <a:solidFill>
                  <a:schemeClr val="tx1"/>
                </a:solidFill>
                <a:latin typeface="+mn-lt"/>
                <a:ea typeface="+mn-ea"/>
                <a:cs typeface="+mn-cs"/>
              </a:rPr>
              <a:t>На</a:t>
            </a:r>
            <a:r>
              <a:rPr lang="ru-RU" sz="1200" kern="1200" baseline="0" dirty="0" smtClean="0">
                <a:solidFill>
                  <a:schemeClr val="tx1"/>
                </a:solidFill>
                <a:latin typeface="+mn-lt"/>
                <a:ea typeface="+mn-ea"/>
                <a:cs typeface="+mn-cs"/>
              </a:rPr>
              <a:t> исходном составе были проведены неупругие эксперименты. Сейчас я не хочу на этом останавливаться, однако можно сказать, что найти меж двуслойные магнонные ветви вдоль оси с соответствующие корреляциям </a:t>
            </a:r>
            <a:r>
              <a:rPr lang="ru-RU" sz="1200" dirty="0" smtClean="0">
                <a:solidFill>
                  <a:schemeClr val="tx1"/>
                </a:solidFill>
              </a:rPr>
              <a:t>в низких температурах не получилось. </a:t>
            </a:r>
            <a:r>
              <a:rPr lang="ru-RU" sz="1200" kern="1200" baseline="0" dirty="0" smtClean="0">
                <a:solidFill>
                  <a:schemeClr val="tx1"/>
                </a:solidFill>
                <a:latin typeface="+mn-lt"/>
                <a:ea typeface="+mn-ea"/>
                <a:cs typeface="+mn-cs"/>
              </a:rPr>
              <a:t>Таким образом, наблюдается ситуация характерная для не оптимально продопированного дырками манганита. Можно сказать, что кобальт изъял дырки из системы и сдвинул состав на концентрационной диаграмме в область без дальнего антиферромагнитного порядка. </a:t>
            </a:r>
            <a:endParaRPr lang="ru-RU" dirty="0"/>
          </a:p>
        </p:txBody>
      </p:sp>
      <p:sp>
        <p:nvSpPr>
          <p:cNvPr id="4" name="Номер слайда 3"/>
          <p:cNvSpPr>
            <a:spLocks noGrp="1"/>
          </p:cNvSpPr>
          <p:nvPr>
            <p:ph type="sldNum" sz="quarter" idx="10"/>
          </p:nvPr>
        </p:nvSpPr>
        <p:spPr/>
        <p:txBody>
          <a:bodyPr/>
          <a:lstStyle/>
          <a:p>
            <a:fld id="{6DE52F6C-BDDC-43F4-8F9F-9D38298D3F45}" type="slidenum">
              <a:rPr lang="ru-RU" smtClean="0"/>
              <a:t>11</a:t>
            </a:fld>
            <a:endParaRPr lang="ru-RU"/>
          </a:p>
        </p:txBody>
      </p:sp>
    </p:spTree>
    <p:extLst>
      <p:ext uri="{BB962C8B-B14F-4D97-AF65-F5344CB8AC3E}">
        <p14:creationId xmlns:p14="http://schemas.microsoft.com/office/powerpoint/2010/main" val="2011446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Итак дифракционными экспериментами было установлено, что система имеет ниже 70</a:t>
            </a:r>
            <a:r>
              <a:rPr lang="en-US" sz="1200" kern="1200" dirty="0" smtClean="0">
                <a:solidFill>
                  <a:schemeClr val="tx1"/>
                </a:solidFill>
                <a:latin typeface="+mn-lt"/>
                <a:ea typeface="+mn-ea"/>
                <a:cs typeface="+mn-cs"/>
              </a:rPr>
              <a:t>K</a:t>
            </a:r>
            <a:r>
              <a:rPr lang="en-US" sz="1200" kern="1200" baseline="0" dirty="0" smtClean="0">
                <a:solidFill>
                  <a:schemeClr val="tx1"/>
                </a:solidFill>
                <a:latin typeface="+mn-lt"/>
                <a:ea typeface="+mn-ea"/>
                <a:cs typeface="+mn-cs"/>
              </a:rPr>
              <a:t> </a:t>
            </a:r>
            <a:r>
              <a:rPr lang="ru-RU" sz="1200" kern="1200" baseline="0" dirty="0" smtClean="0">
                <a:solidFill>
                  <a:schemeClr val="tx1"/>
                </a:solidFill>
                <a:latin typeface="+mn-lt"/>
                <a:ea typeface="+mn-ea"/>
                <a:cs typeface="+mn-cs"/>
              </a:rPr>
              <a:t>антиферромагнитные корреляции и ниже 45К 3</a:t>
            </a:r>
            <a:r>
              <a:rPr lang="en-US" sz="1200" kern="1200" baseline="0" dirty="0" smtClean="0">
                <a:solidFill>
                  <a:schemeClr val="tx1"/>
                </a:solidFill>
                <a:latin typeface="+mn-lt"/>
                <a:ea typeface="+mn-ea"/>
                <a:cs typeface="+mn-cs"/>
              </a:rPr>
              <a:t>D </a:t>
            </a:r>
            <a:r>
              <a:rPr lang="ru-RU" sz="1200" kern="1200" baseline="0" dirty="0" smtClean="0">
                <a:solidFill>
                  <a:schemeClr val="tx1"/>
                </a:solidFill>
                <a:latin typeface="+mn-lt"/>
                <a:ea typeface="+mn-ea"/>
                <a:cs typeface="+mn-cs"/>
              </a:rPr>
              <a:t>ФМ фазу и АФМ корреляции. Большим количеством экспериментов было доказано существование объёмного фазового расслоения в оптимально допированных системах с дальним магнитным порядком. Нет оснований предполагать, что здесь другая ситуация. </a:t>
            </a:r>
            <a:r>
              <a:rPr lang="ru-RU" sz="1200" kern="1200" dirty="0" smtClean="0">
                <a:solidFill>
                  <a:schemeClr val="tx1"/>
                </a:solidFill>
                <a:latin typeface="+mn-lt"/>
                <a:ea typeface="+mn-ea"/>
                <a:cs typeface="+mn-cs"/>
              </a:rPr>
              <a:t>Каким</a:t>
            </a:r>
            <a:r>
              <a:rPr lang="ru-RU" sz="1200" kern="1200" baseline="0" dirty="0" smtClean="0">
                <a:solidFill>
                  <a:schemeClr val="tx1"/>
                </a:solidFill>
                <a:latin typeface="+mn-lt"/>
                <a:ea typeface="+mn-ea"/>
                <a:cs typeface="+mn-cs"/>
              </a:rPr>
              <a:t> образом это отразилось на макроскопике? </a:t>
            </a:r>
            <a:r>
              <a:rPr lang="ru-RU" dirty="0" smtClean="0"/>
              <a:t>На данном слайде представлены</a:t>
            </a:r>
            <a:r>
              <a:rPr lang="ru-RU" baseline="0" dirty="0" smtClean="0"/>
              <a:t> кривые сопротивления для допированного и не допированого состава в зависимости от температуры. Видно, что поведение составов существенно отличается. Колокол на кривой канонического состава объясняют переходом металл диэлектрик, где в АФМ матрице образуется перколяционный проводящий ФМ кластер. Сопротивление допированного состава имеет два максимума, кроме того значения в низких температурах его существенно выше. Однако АФМ фаза появляется только в 70К и приписать диэлектрический характер матрицы спин зависимому транспорту на АФМ порядке не получается. Однако пары магнитных слоев упорядочиваются в довольно больших температурах и ферромагнитные корреляции идут до самого момента образования АФМ матрицы. Именно они по видимому ответственны за полупроводниковый характер зависимости сопротивления до температур магнитного упорядочения. Данное утверждение имеет общий характер, такую же ситуацию можно увидеть на слайде в начале, где АФМ упорядочение возникает при Т меньших температуры колокола. Итак, перколяционный кластер это по видимому 3</a:t>
            </a:r>
            <a:r>
              <a:rPr lang="en-US" baseline="0" dirty="0" smtClean="0"/>
              <a:t>D </a:t>
            </a:r>
            <a:r>
              <a:rPr lang="ru-RU" baseline="0" dirty="0" smtClean="0"/>
              <a:t>ФМ порядок в матрице 2</a:t>
            </a:r>
            <a:r>
              <a:rPr lang="en-US" baseline="0" dirty="0" smtClean="0"/>
              <a:t>D </a:t>
            </a:r>
            <a:r>
              <a:rPr lang="ru-RU" baseline="0" dirty="0" smtClean="0"/>
              <a:t>ФМ флуктуаций. Пик сопротивления в низких температурах можно приписать фазовому переходу ФМ части образца в состояние АФМ флуктуаций, что вызывает увеличение спин зависимого сопротивления. Также видно небольшой пик в нулевом поле в допированом составе в температуре появления АФМ флуктуаций. Такой же пик появляется и в не допированом составе, скорее всего это связано с нарушениями в стехиометрии, подробная аттестация </a:t>
            </a:r>
            <a:r>
              <a:rPr lang="ru-RU" baseline="0" dirty="0" err="1" smtClean="0"/>
              <a:t>недопированного</a:t>
            </a:r>
            <a:r>
              <a:rPr lang="ru-RU" baseline="0" dirty="0" smtClean="0"/>
              <a:t> соединения находится в процессе. </a:t>
            </a:r>
            <a:endParaRPr lang="ru-RU" dirty="0"/>
          </a:p>
        </p:txBody>
      </p:sp>
      <p:sp>
        <p:nvSpPr>
          <p:cNvPr id="4" name="Номер слайда 3"/>
          <p:cNvSpPr>
            <a:spLocks noGrp="1"/>
          </p:cNvSpPr>
          <p:nvPr>
            <p:ph type="sldNum" sz="quarter" idx="10"/>
          </p:nvPr>
        </p:nvSpPr>
        <p:spPr/>
        <p:txBody>
          <a:bodyPr/>
          <a:lstStyle/>
          <a:p>
            <a:fld id="{6DE52F6C-BDDC-43F4-8F9F-9D38298D3F45}" type="slidenum">
              <a:rPr lang="ru-RU" smtClean="0"/>
              <a:t>12</a:t>
            </a:fld>
            <a:endParaRPr lang="ru-RU"/>
          </a:p>
        </p:txBody>
      </p:sp>
    </p:spTree>
    <p:extLst>
      <p:ext uri="{BB962C8B-B14F-4D97-AF65-F5344CB8AC3E}">
        <p14:creationId xmlns:p14="http://schemas.microsoft.com/office/powerpoint/2010/main" val="1003426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 данном</a:t>
            </a:r>
            <a:r>
              <a:rPr lang="ru-RU" baseline="0" dirty="0" smtClean="0"/>
              <a:t> слайде представлены полевые зависимости сопротивления в различных направлениях в кристалле. В данных температурах проводящий кластер по видимому не играет заметной роли и за магнитосопротивление приписывают двойному обмену между атомами марганца, один из которых заряжен +4, те содержит дырку через промежуточный кислород. Видно, что в не допированом соединении нет гистерезиса, в то время как в допированом наблюдается. На правом графике наблюдается положительное магнитосопротивление, которое было объектом исследования в предыдущей работе. Связано оно по видимому с изменением интеграла перескока от положения поворачиваемых полем моментов марганца в двойных слоях в модели двойного обмена. Скачок на левом графике для поля приложенного в плоскости в большом поле соответствует вероятно процессам подобным спин флопу для антиферромагнитных корреляций, возникающих в веществе. </a:t>
            </a:r>
            <a:endParaRPr lang="ru-RU" dirty="0"/>
          </a:p>
        </p:txBody>
      </p:sp>
      <p:sp>
        <p:nvSpPr>
          <p:cNvPr id="4" name="Номер слайда 3"/>
          <p:cNvSpPr>
            <a:spLocks noGrp="1"/>
          </p:cNvSpPr>
          <p:nvPr>
            <p:ph type="sldNum" sz="quarter" idx="10"/>
          </p:nvPr>
        </p:nvSpPr>
        <p:spPr/>
        <p:txBody>
          <a:bodyPr/>
          <a:lstStyle/>
          <a:p>
            <a:fld id="{6DE52F6C-BDDC-43F4-8F9F-9D38298D3F45}" type="slidenum">
              <a:rPr lang="ru-RU" smtClean="0"/>
              <a:t>13</a:t>
            </a:fld>
            <a:endParaRPr lang="ru-RU"/>
          </a:p>
        </p:txBody>
      </p:sp>
    </p:spTree>
    <p:extLst>
      <p:ext uri="{BB962C8B-B14F-4D97-AF65-F5344CB8AC3E}">
        <p14:creationId xmlns:p14="http://schemas.microsoft.com/office/powerpoint/2010/main" val="1383207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latin typeface="+mn-lt"/>
                <a:ea typeface="+mn-ea"/>
                <a:cs typeface="+mn-cs"/>
              </a:rPr>
              <a:t>Гистерезис</a:t>
            </a:r>
            <a:r>
              <a:rPr lang="ru-RU" sz="1200" kern="1200" baseline="0" dirty="0" smtClean="0">
                <a:solidFill>
                  <a:schemeClr val="tx1"/>
                </a:solidFill>
                <a:latin typeface="+mn-lt"/>
                <a:ea typeface="+mn-ea"/>
                <a:cs typeface="+mn-cs"/>
              </a:rPr>
              <a:t> на прошлом слайде можно подробнее оценить на зависимостях </a:t>
            </a:r>
            <a:r>
              <a:rPr lang="en-US" sz="1200" kern="1200" baseline="0" dirty="0" smtClean="0">
                <a:solidFill>
                  <a:schemeClr val="tx1"/>
                </a:solidFill>
                <a:latin typeface="+mn-lt"/>
                <a:ea typeface="+mn-ea"/>
                <a:cs typeface="+mn-cs"/>
              </a:rPr>
              <a:t>M (H</a:t>
            </a:r>
            <a:r>
              <a:rPr lang="ru-RU" sz="1200" kern="1200" baseline="0" dirty="0" smtClean="0">
                <a:solidFill>
                  <a:schemeClr val="tx1"/>
                </a:solidFill>
                <a:latin typeface="+mn-lt"/>
                <a:ea typeface="+mn-ea"/>
                <a:cs typeface="+mn-cs"/>
              </a:rPr>
              <a:t>). Видно, что допированными состав более магнитожесткой в низкой температуре чем исходный, поле насыщения существенно выше, а значения намагниченности ниже</a:t>
            </a:r>
            <a:r>
              <a:rPr lang="ru-RU" sz="1200" kern="1200" baseline="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ru-RU" sz="1200" kern="1200" baseline="0" dirty="0" smtClean="0">
                <a:solidFill>
                  <a:schemeClr val="tx1"/>
                </a:solidFill>
                <a:latin typeface="+mn-lt"/>
                <a:ea typeface="+mn-ea"/>
                <a:cs typeface="+mn-cs"/>
              </a:rPr>
              <a:t>Можно вспомнить, что подобное увеличение магнитожесткости наблюдалось и при допировании </a:t>
            </a:r>
            <a:r>
              <a:rPr lang="ru-RU" sz="1200" kern="1200" baseline="0" dirty="0" err="1" smtClean="0">
                <a:solidFill>
                  <a:schemeClr val="tx1"/>
                </a:solidFill>
                <a:latin typeface="+mn-lt"/>
                <a:ea typeface="+mn-ea"/>
                <a:cs typeface="+mn-cs"/>
              </a:rPr>
              <a:t>ниодимом</a:t>
            </a:r>
            <a:r>
              <a:rPr lang="ru-RU" sz="1200" kern="1200" baseline="0" smtClean="0">
                <a:solidFill>
                  <a:schemeClr val="tx1"/>
                </a:solidFill>
                <a:latin typeface="+mn-lt"/>
                <a:ea typeface="+mn-ea"/>
                <a:cs typeface="+mn-cs"/>
              </a:rPr>
              <a:t>. </a:t>
            </a:r>
            <a:r>
              <a:rPr lang="ru-RU" sz="1200" kern="1200" baseline="0" dirty="0" smtClean="0">
                <a:solidFill>
                  <a:schemeClr val="tx1"/>
                </a:solidFill>
                <a:latin typeface="+mn-lt"/>
                <a:ea typeface="+mn-ea"/>
                <a:cs typeface="+mn-cs"/>
              </a:rPr>
              <a:t>Скачка намагниченности в 50 </a:t>
            </a:r>
            <a:r>
              <a:rPr lang="ru-RU" sz="1200" kern="1200" baseline="0" dirty="0" err="1" smtClean="0">
                <a:solidFill>
                  <a:schemeClr val="tx1"/>
                </a:solidFill>
                <a:latin typeface="+mn-lt"/>
                <a:ea typeface="+mn-ea"/>
                <a:cs typeface="+mn-cs"/>
              </a:rPr>
              <a:t>кОе</a:t>
            </a:r>
            <a:r>
              <a:rPr lang="ru-RU" sz="1200" kern="1200" baseline="0" dirty="0" smtClean="0">
                <a:solidFill>
                  <a:schemeClr val="tx1"/>
                </a:solidFill>
                <a:latin typeface="+mn-lt"/>
                <a:ea typeface="+mn-ea"/>
                <a:cs typeface="+mn-cs"/>
              </a:rPr>
              <a:t> в плоскости </a:t>
            </a:r>
            <a:r>
              <a:rPr lang="ru-RU" sz="1200" kern="1200" baseline="0" dirty="0" err="1" smtClean="0">
                <a:solidFill>
                  <a:schemeClr val="tx1"/>
                </a:solidFill>
                <a:latin typeface="+mn-lt"/>
                <a:ea typeface="+mn-ea"/>
                <a:cs typeface="+mn-cs"/>
              </a:rPr>
              <a:t>аб</a:t>
            </a:r>
            <a:r>
              <a:rPr lang="ru-RU" sz="1200" kern="1200" baseline="0" dirty="0" smtClean="0">
                <a:solidFill>
                  <a:schemeClr val="tx1"/>
                </a:solidFill>
                <a:latin typeface="+mn-lt"/>
                <a:ea typeface="+mn-ea"/>
                <a:cs typeface="+mn-cs"/>
              </a:rPr>
              <a:t> не наблюдается, что оставляет вопрос о скачке магнитосопротивления на предыдущем слайде открытым. Масштаб кривой довольно большой, в то же время эффект от флуктуаций может оказаться маленьким.</a:t>
            </a:r>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6DE52F6C-BDDC-43F4-8F9F-9D38298D3F45}" type="slidenum">
              <a:rPr lang="ru-RU" smtClean="0"/>
              <a:t>14</a:t>
            </a:fld>
            <a:endParaRPr lang="ru-RU"/>
          </a:p>
        </p:txBody>
      </p:sp>
    </p:spTree>
    <p:extLst>
      <p:ext uri="{BB962C8B-B14F-4D97-AF65-F5344CB8AC3E}">
        <p14:creationId xmlns:p14="http://schemas.microsoft.com/office/powerpoint/2010/main" val="1742671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На</a:t>
            </a:r>
            <a:r>
              <a:rPr lang="ru-RU" baseline="0" dirty="0" smtClean="0"/>
              <a:t> данном графике представлены температурные зависимости магнитного момента. На графике для не допированного состава виден СПФМП </a:t>
            </a:r>
            <a:r>
              <a:rPr lang="ru-RU" sz="1200" kern="1200" dirty="0" smtClean="0">
                <a:solidFill>
                  <a:schemeClr val="tx1"/>
                </a:solidFill>
                <a:latin typeface="+mn-lt"/>
                <a:ea typeface="+mn-ea"/>
                <a:cs typeface="+mn-cs"/>
              </a:rPr>
              <a:t>в температуре около 75 К. Переход</a:t>
            </a:r>
            <a:r>
              <a:rPr lang="ru-RU" sz="1200" kern="1200" baseline="0" dirty="0" smtClean="0">
                <a:solidFill>
                  <a:schemeClr val="tx1"/>
                </a:solidFill>
                <a:latin typeface="+mn-lt"/>
                <a:ea typeface="+mn-ea"/>
                <a:cs typeface="+mn-cs"/>
              </a:rPr>
              <a:t> при повышении температуры происходит от упорядочения типа легкая ось к порядку типа легкая плоскость. Чуть ниже температуры СПФМП на кривых видны особенности которые по температуре соответствуют появлению пику на кривой сопротивления и приписываются к появлению АФМ порядка в системе. Видно однако, что общий характер кривой не меняется, то есть в более низких температурах система остается ФМ. Возможно в исходной системе АФМ порядок возникает в небольшой части объёма и в небольшом интервале температур, что известно из литературы. Это можно понять если вспомнить, что ФМ упорядочение возникает при концентрации носителей в локальной области, которое происходит при понижении температуры. Допированый же состав, видно из кривой обратной восприимчивости  от 70 к ферромагнитный а в температуре порядка 40К начинается подъем кривой соответствующий АФМ упорядочению. </a:t>
            </a:r>
            <a:endParaRPr lang="ru-RU" dirty="0" smtClean="0"/>
          </a:p>
          <a:p>
            <a:endParaRPr lang="ru-RU" dirty="0"/>
          </a:p>
        </p:txBody>
      </p:sp>
      <p:sp>
        <p:nvSpPr>
          <p:cNvPr id="4" name="Номер слайда 3"/>
          <p:cNvSpPr>
            <a:spLocks noGrp="1"/>
          </p:cNvSpPr>
          <p:nvPr>
            <p:ph type="sldNum" sz="quarter" idx="10"/>
          </p:nvPr>
        </p:nvSpPr>
        <p:spPr/>
        <p:txBody>
          <a:bodyPr/>
          <a:lstStyle/>
          <a:p>
            <a:fld id="{6DE52F6C-BDDC-43F4-8F9F-9D38298D3F45}" type="slidenum">
              <a:rPr lang="ru-RU" smtClean="0"/>
              <a:t>15</a:t>
            </a:fld>
            <a:endParaRPr lang="ru-RU"/>
          </a:p>
        </p:txBody>
      </p:sp>
    </p:spTree>
    <p:extLst>
      <p:ext uri="{BB962C8B-B14F-4D97-AF65-F5344CB8AC3E}">
        <p14:creationId xmlns:p14="http://schemas.microsoft.com/office/powerpoint/2010/main" val="2894766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двухслойных манганитах</a:t>
            </a:r>
            <a:r>
              <a:rPr lang="ru-RU" baseline="0" dirty="0" smtClean="0"/>
              <a:t> корреляциям в литературе уделяется большая роль. Так авторы связывают появление пространственных корреляций – поляронов с усилением эффекта зарядового упорядочения. Так же известно, что допирование кобальтом усиливает такие корреляции в системе.  С этим и связан по видимому усиление макроскопики в этой работе. Объяснить это можно неустойчивостью фрустрированной системы, то есть внешним воздействиям легче перевести систему в новое состояние. Существенное усиление магнитострикции происходит вдоль оси с, то есть как раз в направлении наблюдаемых АФМ флуктуаций.</a:t>
            </a:r>
            <a:endParaRPr lang="ru-RU" dirty="0"/>
          </a:p>
        </p:txBody>
      </p:sp>
      <p:sp>
        <p:nvSpPr>
          <p:cNvPr id="4" name="Номер слайда 3"/>
          <p:cNvSpPr>
            <a:spLocks noGrp="1"/>
          </p:cNvSpPr>
          <p:nvPr>
            <p:ph type="sldNum" sz="quarter" idx="10"/>
          </p:nvPr>
        </p:nvSpPr>
        <p:spPr/>
        <p:txBody>
          <a:bodyPr/>
          <a:lstStyle/>
          <a:p>
            <a:fld id="{6DE52F6C-BDDC-43F4-8F9F-9D38298D3F45}" type="slidenum">
              <a:rPr lang="ru-RU" smtClean="0"/>
              <a:t>16</a:t>
            </a:fld>
            <a:endParaRPr lang="ru-RU"/>
          </a:p>
        </p:txBody>
      </p:sp>
    </p:spTree>
    <p:extLst>
      <p:ext uri="{BB962C8B-B14F-4D97-AF65-F5344CB8AC3E}">
        <p14:creationId xmlns:p14="http://schemas.microsoft.com/office/powerpoint/2010/main" val="3267360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E52F6C-BDDC-43F4-8F9F-9D38298D3F45}" type="slidenum">
              <a:rPr lang="ru-RU" smtClean="0"/>
              <a:t>17</a:t>
            </a:fld>
            <a:endParaRPr lang="ru-RU"/>
          </a:p>
        </p:txBody>
      </p:sp>
    </p:spTree>
    <p:extLst>
      <p:ext uri="{BB962C8B-B14F-4D97-AF65-F5344CB8AC3E}">
        <p14:creationId xmlns:p14="http://schemas.microsoft.com/office/powerpoint/2010/main" val="181501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Данные о магнитной</a:t>
            </a:r>
            <a:r>
              <a:rPr lang="ru-RU" sz="1200" kern="1200" baseline="0" dirty="0" smtClean="0">
                <a:solidFill>
                  <a:schemeClr val="tx1"/>
                </a:solidFill>
                <a:effectLst/>
                <a:latin typeface="+mn-lt"/>
                <a:ea typeface="+mn-ea"/>
                <a:cs typeface="+mn-cs"/>
              </a:rPr>
              <a:t> структуре довольно противоречивы. Это связанно по видимому с высокой чувствительностью состава к стехиометрии, так переход системы из АФМ в ФМ упорядочения на концентрационной диаграмме происходит за 0,1 атомного процента. Последние работы на основе нейтронной дифракции под давлением и инфракрасной спектроскопии говорят о том, что при высоких температурах не дозированное</a:t>
            </a:r>
            <a:r>
              <a:rPr lang="ru-RU" sz="1200" kern="1200" dirty="0" smtClean="0">
                <a:solidFill>
                  <a:schemeClr val="tx1"/>
                </a:solidFill>
                <a:effectLst/>
                <a:latin typeface="+mn-lt"/>
                <a:ea typeface="+mn-ea"/>
                <a:cs typeface="+mn-cs"/>
              </a:rPr>
              <a:t> соединение имеет ФМ двумерный порядок</a:t>
            </a:r>
            <a:r>
              <a:rPr lang="ru-RU" sz="1200" kern="1200" baseline="0" dirty="0" smtClean="0">
                <a:solidFill>
                  <a:schemeClr val="tx1"/>
                </a:solidFill>
                <a:effectLst/>
                <a:latin typeface="+mn-lt"/>
                <a:ea typeface="+mn-ea"/>
                <a:cs typeface="+mn-cs"/>
              </a:rPr>
              <a:t> в плоскости, за что ответственен двойной обмен между ионами марганца через кислород в парах ближайших плоскостей. При понижении температуры ниже</a:t>
            </a:r>
            <a:r>
              <a:rPr lang="ru-RU" sz="1200" kern="1200" dirty="0" smtClean="0">
                <a:solidFill>
                  <a:schemeClr val="tx1"/>
                </a:solidFill>
                <a:effectLst/>
                <a:latin typeface="+mn-lt"/>
                <a:ea typeface="+mn-ea"/>
                <a:cs typeface="+mn-cs"/>
              </a:rPr>
              <a:t> 100К появляется трехмерный антиферромагнитный порядок, а </a:t>
            </a:r>
            <a:r>
              <a:rPr lang="ru-RU" sz="1200" kern="1200" baseline="0" dirty="0" smtClean="0">
                <a:solidFill>
                  <a:schemeClr val="tx1"/>
                </a:solidFill>
                <a:effectLst/>
                <a:latin typeface="+mn-lt"/>
                <a:ea typeface="+mn-ea"/>
                <a:cs typeface="+mn-cs"/>
              </a:rPr>
              <a:t>при температурах ниже 80 К в система начинает переходить в ФМ состояние. Однако можно заметить, температуры КМС несколько выше чем появление диэлектрической АФМ матрицы. </a:t>
            </a:r>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6DE52F6C-BDDC-43F4-8F9F-9D38298D3F45}" type="slidenum">
              <a:rPr lang="ru-RU" smtClean="0"/>
              <a:t>2</a:t>
            </a:fld>
            <a:endParaRPr lang="ru-RU"/>
          </a:p>
        </p:txBody>
      </p:sp>
    </p:spTree>
    <p:extLst>
      <p:ext uri="{BB962C8B-B14F-4D97-AF65-F5344CB8AC3E}">
        <p14:creationId xmlns:p14="http://schemas.microsoft.com/office/powerpoint/2010/main" val="2305123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Всегда интересно посмотреть на поведение</a:t>
            </a:r>
            <a:r>
              <a:rPr lang="ru-RU" baseline="0" dirty="0" smtClean="0"/>
              <a:t> системы в зависимости от допированния. Кроме обсужденных на первом слайде магнитных фазовых диаграмм в зависимости от допированния стронцием существует довольно много вариантов. Так допирование </a:t>
            </a:r>
            <a:r>
              <a:rPr lang="en-US" baseline="0" dirty="0" err="1" smtClean="0"/>
              <a:t>Nd</a:t>
            </a:r>
            <a:r>
              <a:rPr lang="ru-RU" baseline="0" dirty="0" smtClean="0"/>
              <a:t> (справа), имеющим ту же валентность что и </a:t>
            </a:r>
            <a:r>
              <a:rPr lang="en-US" baseline="0" dirty="0" smtClean="0"/>
              <a:t>La+3</a:t>
            </a:r>
            <a:r>
              <a:rPr lang="ru-RU" baseline="0" dirty="0" smtClean="0"/>
              <a:t>, но имеющего меньший размер иона не меняет положение соединения на фазовой диаграмме на первом слайде. Однако это приводит к эффекту так называемого химического давления, то есть ситуация когда допирование приводит к сжатию решетки. Макроскопически это выливается в существенном увеличении эффекта</a:t>
            </a:r>
            <a:r>
              <a:rPr lang="en-US" baseline="0" dirty="0" smtClean="0"/>
              <a:t> </a:t>
            </a:r>
            <a:r>
              <a:rPr lang="ru-RU" baseline="0" dirty="0" smtClean="0"/>
              <a:t>КМС и магнитострикции, а микроскопически состоит в эффективном ослаблении антиферромагнитной части обменов между плоскостями. Это Видно на магнитных фазовых диаграммах справа для ряда допированного неодимом – по мере увеличения концентрации неодима область АФМ упорядочения на диаграмме схлапывается в ноль. Авторы, утверждают, что к изменению АФМ компоненты обменов приводит именно химическое давление. Так же допирование можно осуществлять и в позицию марганца, что было проделано для всех 3</a:t>
            </a:r>
            <a:r>
              <a:rPr lang="en-US" baseline="0" dirty="0" smtClean="0"/>
              <a:t>d </a:t>
            </a:r>
            <a:r>
              <a:rPr lang="ru-RU" baseline="0" dirty="0" smtClean="0"/>
              <a:t>элементов и цинка. Для всех кроме хрома это привело к понижению температуры перехода металл диэлектрик, что говорит о подавлении двойного обмена при допировании в эту позицию. </a:t>
            </a:r>
            <a:r>
              <a:rPr lang="ru-RU" sz="1200" kern="1200" baseline="0" dirty="0" smtClean="0">
                <a:solidFill>
                  <a:schemeClr val="tx1"/>
                </a:solidFill>
                <a:effectLst/>
                <a:latin typeface="+mn-lt"/>
                <a:ea typeface="+mn-ea"/>
                <a:cs typeface="+mn-cs"/>
              </a:rPr>
              <a:t>Надо отметить, что не только допированием в позицию РЗМ можно менять магнитный порядок, так насыщение кислородом при нахождении антиферромагнитного состава на воздухе приводит к образованию ферромагнитного поверхностного слоя.</a:t>
            </a:r>
            <a:endParaRPr lang="ru-RU" b="0" dirty="0" smtClean="0"/>
          </a:p>
        </p:txBody>
      </p:sp>
      <p:sp>
        <p:nvSpPr>
          <p:cNvPr id="4" name="Номер слайда 3"/>
          <p:cNvSpPr>
            <a:spLocks noGrp="1"/>
          </p:cNvSpPr>
          <p:nvPr>
            <p:ph type="sldNum" sz="quarter" idx="10"/>
          </p:nvPr>
        </p:nvSpPr>
        <p:spPr/>
        <p:txBody>
          <a:bodyPr/>
          <a:lstStyle/>
          <a:p>
            <a:fld id="{6DE52F6C-BDDC-43F4-8F9F-9D38298D3F45}" type="slidenum">
              <a:rPr lang="ru-RU" smtClean="0"/>
              <a:t>3</a:t>
            </a:fld>
            <a:endParaRPr lang="ru-RU"/>
          </a:p>
        </p:txBody>
      </p:sp>
    </p:spTree>
    <p:extLst>
      <p:ext uri="{BB962C8B-B14F-4D97-AF65-F5344CB8AC3E}">
        <p14:creationId xmlns:p14="http://schemas.microsoft.com/office/powerpoint/2010/main" val="3285330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На данном слайде представлены графики из той же работы, что и на прошлом слайде, то есть исследование влияния допирования неодимом на свойства системы. Видно, что наибольшее изменение параметров решетки происходит при концентрации неодима 0,1. В той же концентрации происходит существенное изменение намагниченности системы – она становится более магнитожесткой, на кривой намагниченности появляются особенности. </a:t>
            </a:r>
            <a:r>
              <a:rPr lang="ru-RU" dirty="0" smtClean="0"/>
              <a:t>Известно, что относительная магнитострикция</a:t>
            </a:r>
            <a:r>
              <a:rPr lang="ru-RU" baseline="0" dirty="0" smtClean="0"/>
              <a:t> в металлах и сплавах невелика, на уровне 10-6. В этом отношении манганиты с уровнем стрикции 10-3 и выше привлекательный объект исследования. Есть две основные причины магнитострикции: изменение обменной энергии при деформации и изменение взаимодействия спин-орбита-кристаллическое поле. Первая возникает при смене магнитного порядка, вторая при СПФМП. Из литературы известно, что в манганитах в одних и тех же температурах протекает переход метал изолятор, СПФМП и переход АФМ - ФМ. То есть определить причину МС, а значит факторы влияющие на нее однозначно не просто. В первом случае это были бы факторы влияющие на заполнение зоны, то есть допирование носителями. Во втором случае рассматривается модель жесткого анизотропного электронного облака  при повороте деформирующего решетку, то есть влияние анизотропии допируемого иона часто редкоземельного. </a:t>
            </a:r>
          </a:p>
          <a:p>
            <a:endParaRPr lang="ru-RU" dirty="0"/>
          </a:p>
        </p:txBody>
      </p:sp>
      <p:sp>
        <p:nvSpPr>
          <p:cNvPr id="4" name="Номер слайда 3"/>
          <p:cNvSpPr>
            <a:spLocks noGrp="1"/>
          </p:cNvSpPr>
          <p:nvPr>
            <p:ph type="sldNum" sz="quarter" idx="10"/>
          </p:nvPr>
        </p:nvSpPr>
        <p:spPr/>
        <p:txBody>
          <a:bodyPr/>
          <a:lstStyle/>
          <a:p>
            <a:fld id="{6DE52F6C-BDDC-43F4-8F9F-9D38298D3F45}" type="slidenum">
              <a:rPr lang="ru-RU" smtClean="0"/>
              <a:t>4</a:t>
            </a:fld>
            <a:endParaRPr lang="ru-RU"/>
          </a:p>
        </p:txBody>
      </p:sp>
    </p:spTree>
    <p:extLst>
      <p:ext uri="{BB962C8B-B14F-4D97-AF65-F5344CB8AC3E}">
        <p14:creationId xmlns:p14="http://schemas.microsoft.com/office/powerpoint/2010/main" val="682614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Для</a:t>
            </a:r>
            <a:r>
              <a:rPr lang="ru-RU" sz="1200" kern="1200" baseline="0" dirty="0" smtClean="0">
                <a:solidFill>
                  <a:schemeClr val="tx1"/>
                </a:solidFill>
                <a:latin typeface="+mn-lt"/>
                <a:ea typeface="+mn-ea"/>
                <a:cs typeface="+mn-cs"/>
              </a:rPr>
              <a:t> подтверждения или опровержения гипотезы о химическом давлении можно рассмотреть систему допированное в позицию марганца, так как допирование в эту позицию не приводит к изменению расстоянию между парами плоскостей. Обращает на себя внимание большое количество публикаций о появлении коррелированных искажений решетки в системе в широком диапазоне температур вблизи области перехода в не оптимально допированных системах. Такие колебания наблюдались методом инфракрасной и электрон спин резонансной спектрометрии и рентгеновской дифракции. Авторы связывают эффект зарядового упорядочения, квазичастицы которого, поляроны, есть по сути локальные Ян </a:t>
            </a:r>
            <a:r>
              <a:rPr lang="ru-RU" sz="1200" kern="1200" baseline="0" dirty="0" err="1" smtClean="0">
                <a:solidFill>
                  <a:schemeClr val="tx1"/>
                </a:solidFill>
                <a:latin typeface="+mn-lt"/>
                <a:ea typeface="+mn-ea"/>
                <a:cs typeface="+mn-cs"/>
              </a:rPr>
              <a:t>Теллеровские</a:t>
            </a:r>
            <a:r>
              <a:rPr lang="ru-RU" sz="1200" kern="1200" baseline="0" dirty="0" smtClean="0">
                <a:solidFill>
                  <a:schemeClr val="tx1"/>
                </a:solidFill>
                <a:latin typeface="+mn-lt"/>
                <a:ea typeface="+mn-ea"/>
                <a:cs typeface="+mn-cs"/>
              </a:rPr>
              <a:t> искажения кислородных октаэдров с появлением таких коррелированных искажений решетки. Кроме того появление зарядового упорядочения, то есть неоднородного распределения электронных облаков однозначно связывают с магнитной структурой, как показано на слайде. </a:t>
            </a:r>
            <a:r>
              <a:rPr lang="ru-RU" baseline="0" dirty="0" smtClean="0"/>
              <a:t>Данная работа нацелена на исследование соединения допированного кобальтом. </a:t>
            </a:r>
            <a:endParaRPr lang="ru-RU" sz="1200" kern="1200" baseline="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6DE52F6C-BDDC-43F4-8F9F-9D38298D3F45}" type="slidenum">
              <a:rPr lang="ru-RU" smtClean="0"/>
              <a:t>5</a:t>
            </a:fld>
            <a:endParaRPr lang="ru-RU"/>
          </a:p>
        </p:txBody>
      </p:sp>
    </p:spTree>
    <p:extLst>
      <p:ext uri="{BB962C8B-B14F-4D97-AF65-F5344CB8AC3E}">
        <p14:creationId xmlns:p14="http://schemas.microsoft.com/office/powerpoint/2010/main" val="1223467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effectLst/>
                <a:latin typeface="Calibri" panose="020F0502020204030204" pitchFamily="34" charset="0"/>
                <a:ea typeface="Times New Roman" panose="02020603050405020304" pitchFamily="18" charset="0"/>
                <a:cs typeface="Times New Roman" panose="02020603050405020304" pitchFamily="18" charset="0"/>
              </a:rPr>
              <a:t>Синтез был произведен на установке </a:t>
            </a:r>
            <a:r>
              <a:rPr lang="pl-PL" dirty="0" smtClean="0">
                <a:effectLst/>
                <a:latin typeface="Calibri" panose="020F0502020204030204" pitchFamily="34" charset="0"/>
                <a:ea typeface="Times New Roman" panose="02020603050405020304" pitchFamily="18" charset="0"/>
                <a:cs typeface="Times New Roman" panose="02020603050405020304" pitchFamily="18" charset="0"/>
              </a:rPr>
              <a:t>FZ 4000-H</a:t>
            </a:r>
            <a:r>
              <a:rPr lang="ru-RU" dirty="0" smtClean="0">
                <a:effectLst/>
                <a:latin typeface="Calibri" panose="020F0502020204030204" pitchFamily="34" charset="0"/>
                <a:ea typeface="Times New Roman" panose="02020603050405020304" pitchFamily="18" charset="0"/>
                <a:cs typeface="Times New Roman" panose="02020603050405020304" pitchFamily="18" charset="0"/>
              </a:rPr>
              <a:t> методом оптической зонной плавки, который обеспечивает наиболее</a:t>
            </a:r>
            <a:r>
              <a:rPr lang="ru-RU" baseline="0" dirty="0" smtClean="0">
                <a:effectLst/>
                <a:latin typeface="Calibri" panose="020F0502020204030204" pitchFamily="34" charset="0"/>
                <a:ea typeface="Times New Roman" panose="02020603050405020304" pitchFamily="18" charset="0"/>
                <a:cs typeface="Times New Roman" panose="02020603050405020304" pitchFamily="18" charset="0"/>
              </a:rPr>
              <a:t> химически чистый синтез соединений, так как исключает влияние тигля на процесс. </a:t>
            </a:r>
            <a:endParaRPr lang="ru-RU" dirty="0"/>
          </a:p>
        </p:txBody>
      </p:sp>
      <p:sp>
        <p:nvSpPr>
          <p:cNvPr id="4" name="Номер слайда 3"/>
          <p:cNvSpPr>
            <a:spLocks noGrp="1"/>
          </p:cNvSpPr>
          <p:nvPr>
            <p:ph type="sldNum" sz="quarter" idx="10"/>
          </p:nvPr>
        </p:nvSpPr>
        <p:spPr/>
        <p:txBody>
          <a:bodyPr/>
          <a:lstStyle/>
          <a:p>
            <a:fld id="{6DE52F6C-BDDC-43F4-8F9F-9D38298D3F45}" type="slidenum">
              <a:rPr lang="ru-RU" smtClean="0"/>
              <a:t>6</a:t>
            </a:fld>
            <a:endParaRPr lang="ru-RU"/>
          </a:p>
        </p:txBody>
      </p:sp>
    </p:spTree>
    <p:extLst>
      <p:ext uri="{BB962C8B-B14F-4D97-AF65-F5344CB8AC3E}">
        <p14:creationId xmlns:p14="http://schemas.microsoft.com/office/powerpoint/2010/main" val="599900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latin typeface="+mn-lt"/>
                <a:ea typeface="+mn-ea"/>
                <a:cs typeface="+mn-cs"/>
              </a:rPr>
              <a:t>Перво-наперво</a:t>
            </a:r>
            <a:r>
              <a:rPr lang="ru-RU" sz="1200" kern="1200" baseline="0" dirty="0" smtClean="0">
                <a:solidFill>
                  <a:schemeClr val="tx1"/>
                </a:solidFill>
                <a:latin typeface="+mn-lt"/>
                <a:ea typeface="+mn-ea"/>
                <a:cs typeface="+mn-cs"/>
              </a:rPr>
              <a:t>, для проверки гипотезы о химическом сжатии были проведены измерения магнитострикции соединений. Видно, что допированное соединение показывает эффект на два порядка больший чем исходное. То есть допирование в позицию внутри слоя, которая не может приводить к химическому давлению приводит к существенному изменению макроскопических свойств. Кроме того видно, что эффект вдоль оси с существенно больше, чем вдоль </a:t>
            </a:r>
            <a:r>
              <a:rPr lang="ru-RU" sz="1200" kern="1200" baseline="0" dirty="0" err="1" smtClean="0">
                <a:solidFill>
                  <a:schemeClr val="tx1"/>
                </a:solidFill>
                <a:latin typeface="+mn-lt"/>
                <a:ea typeface="+mn-ea"/>
                <a:cs typeface="+mn-cs"/>
              </a:rPr>
              <a:t>аб</a:t>
            </a:r>
            <a:r>
              <a:rPr lang="ru-RU" sz="1200" kern="1200" baseline="0" dirty="0" smtClean="0">
                <a:solidFill>
                  <a:schemeClr val="tx1"/>
                </a:solidFill>
                <a:latin typeface="+mn-lt"/>
                <a:ea typeface="+mn-ea"/>
                <a:cs typeface="+mn-cs"/>
              </a:rPr>
              <a:t>, то есть основную роль играют некие взаимодействия направленные вдоль этой оси. Так же, было проведены магнитные и транспортные измерения, которые показали наличие эффект КМС, а также повышение магнитожесткости материала. Особенности макроскопического поведения составов будут обсуждаться ниже.</a:t>
            </a:r>
            <a:endParaRPr lang="ru-RU" dirty="0"/>
          </a:p>
        </p:txBody>
      </p:sp>
      <p:sp>
        <p:nvSpPr>
          <p:cNvPr id="4" name="Номер слайда 3"/>
          <p:cNvSpPr>
            <a:spLocks noGrp="1"/>
          </p:cNvSpPr>
          <p:nvPr>
            <p:ph type="sldNum" sz="quarter" idx="10"/>
          </p:nvPr>
        </p:nvSpPr>
        <p:spPr/>
        <p:txBody>
          <a:bodyPr/>
          <a:lstStyle/>
          <a:p>
            <a:fld id="{6DE52F6C-BDDC-43F4-8F9F-9D38298D3F45}" type="slidenum">
              <a:rPr lang="ru-RU" smtClean="0"/>
              <a:t>7</a:t>
            </a:fld>
            <a:endParaRPr lang="ru-RU"/>
          </a:p>
        </p:txBody>
      </p:sp>
    </p:spTree>
    <p:extLst>
      <p:ext uri="{BB962C8B-B14F-4D97-AF65-F5344CB8AC3E}">
        <p14:creationId xmlns:p14="http://schemas.microsoft.com/office/powerpoint/2010/main" val="1008582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На данном слайде представлены</a:t>
            </a:r>
            <a:r>
              <a:rPr lang="ru-RU" sz="1200" kern="1200" baseline="0" dirty="0" smtClean="0">
                <a:solidFill>
                  <a:schemeClr val="tx1"/>
                </a:solidFill>
                <a:effectLst/>
                <a:latin typeface="+mn-lt"/>
                <a:ea typeface="+mn-ea"/>
                <a:cs typeface="+mn-cs"/>
              </a:rPr>
              <a:t> рентгеновские порошковые дифрактограммы, сделанные в ресурсном центре СПбГУ слева и дифрактограмма известная из литературы. Видно, что полнопрофильный анализ сделать не получилось. Дело в том, что манганит в ряду Рудлестена-Поппера с малым порядковым номером на воздухе склонен к деградации, то есть поверхностный слой насыщается дополнительным кислородом. Это приводит к раздвоению пиков, но на приборе с относительно большим шагом по углу, то есть таком, какой использовали мы, разрешить такой нюанс не получается. На дифрактограмме это мы наблюдаем как уширение пиков и увеличение их интенсивности, что в свою очередь приводит к невозможности достоверно определить занятости позиций в кристалле. Однако же сделать некоторые выводы можно. Во первых достоверно можно установить количество фаз, их группы, параметры решетки в режиме </a:t>
            </a:r>
            <a:r>
              <a:rPr lang="en-US" sz="1200" kern="1200" baseline="0" dirty="0" smtClean="0">
                <a:solidFill>
                  <a:schemeClr val="tx1"/>
                </a:solidFill>
                <a:effectLst/>
                <a:latin typeface="+mn-lt"/>
                <a:ea typeface="+mn-ea"/>
                <a:cs typeface="+mn-cs"/>
              </a:rPr>
              <a:t>profile matching</a:t>
            </a:r>
            <a:r>
              <a:rPr lang="ru-RU" sz="1200" kern="1200" baseline="0" dirty="0" smtClean="0">
                <a:solidFill>
                  <a:schemeClr val="tx1"/>
                </a:solidFill>
                <a:effectLst/>
                <a:latin typeface="+mn-lt"/>
                <a:ea typeface="+mn-ea"/>
                <a:cs typeface="+mn-cs"/>
              </a:rPr>
              <a:t>. Во вторых, грубый фазовый анализ говорит о том, что количество примеси у нас около 4%. В третьих, можно точно сказать, что в позиции марганца присутствует кобальт. Это видно из дифрактограммы взятой из литературы. Видно, что при увеличении концентрации кобальта авторы наблюдали увеличение интенсивности пика 0010 относительно других, например интенсивности 200. В нашем случае 0010 по интенсивности превышает 200, что говорит о том, что следует ожидать концентрации кобальта больше 0,15. Заявленная концентрация при синтезе была 0,2, то есть дифрактограмма похожа на ожидаемую. Кроме того, можно видеть, что изменение решетки вдоль с оси при допировании кобальтом происходит в первом знаке после запятой, в то время как было видно из предыдущих слайдов допирование неодимом давало изменение только во втором. </a:t>
            </a:r>
            <a:endParaRPr lang="en-US" sz="1200" kern="1200" baseline="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6DE52F6C-BDDC-43F4-8F9F-9D38298D3F45}" type="slidenum">
              <a:rPr lang="ru-RU" smtClean="0"/>
              <a:t>8</a:t>
            </a:fld>
            <a:endParaRPr lang="ru-RU"/>
          </a:p>
        </p:txBody>
      </p:sp>
    </p:spTree>
    <p:extLst>
      <p:ext uri="{BB962C8B-B14F-4D97-AF65-F5344CB8AC3E}">
        <p14:creationId xmlns:p14="http://schemas.microsoft.com/office/powerpoint/2010/main" val="3100135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latin typeface="+mn-lt"/>
                <a:ea typeface="+mn-ea"/>
                <a:cs typeface="+mn-cs"/>
              </a:rPr>
              <a:t>Для</a:t>
            </a:r>
            <a:r>
              <a:rPr lang="ru-RU" sz="1200" kern="1200" baseline="0" dirty="0" smtClean="0">
                <a:solidFill>
                  <a:schemeClr val="tx1"/>
                </a:solidFill>
                <a:latin typeface="+mn-lt"/>
                <a:ea typeface="+mn-ea"/>
                <a:cs typeface="+mn-cs"/>
              </a:rPr>
              <a:t> уточнения концентрации лантана и стронция был произведен рентгеновский энерго дисперсионный микроанализ. На слайде приведена характерное изображение поверхности а так же спектр. Видно что поверхность однородна а на спектре хорошо разрешены пики только тяжелых металлов. В результате измерения в 4 различных точках на кристалле была получена относительная концентрация лантана и стронция, как видно она совпала с полученной из порошковой дифракции. В данный момент в качестве рабочей версии мы принимаем именно эту формулу.</a:t>
            </a:r>
            <a:endParaRPr lang="ru-RU" dirty="0"/>
          </a:p>
        </p:txBody>
      </p:sp>
      <p:sp>
        <p:nvSpPr>
          <p:cNvPr id="4" name="Номер слайда 3"/>
          <p:cNvSpPr>
            <a:spLocks noGrp="1"/>
          </p:cNvSpPr>
          <p:nvPr>
            <p:ph type="sldNum" sz="quarter" idx="10"/>
          </p:nvPr>
        </p:nvSpPr>
        <p:spPr/>
        <p:txBody>
          <a:bodyPr/>
          <a:lstStyle/>
          <a:p>
            <a:fld id="{6DE52F6C-BDDC-43F4-8F9F-9D38298D3F45}" type="slidenum">
              <a:rPr lang="ru-RU" smtClean="0"/>
              <a:t>9</a:t>
            </a:fld>
            <a:endParaRPr lang="ru-RU"/>
          </a:p>
        </p:txBody>
      </p:sp>
    </p:spTree>
    <p:extLst>
      <p:ext uri="{BB962C8B-B14F-4D97-AF65-F5344CB8AC3E}">
        <p14:creationId xmlns:p14="http://schemas.microsoft.com/office/powerpoint/2010/main" val="13470093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970E9DDC-F61F-4030-8449-7D5E946DED09}" type="datetimeFigureOut">
              <a:rPr lang="ru-RU" smtClean="0"/>
              <a:t>18.02.2016</a:t>
            </a:fld>
            <a:endParaRPr lang="ru-RU"/>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ru-RU"/>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CC1E7D61-68C4-4B5B-919B-D67E75218C03}" type="slidenum">
              <a:rPr lang="ru-RU" smtClean="0"/>
              <a:t>‹#›</a:t>
            </a:fld>
            <a:endParaRPr lang="ru-RU"/>
          </a:p>
        </p:txBody>
      </p:sp>
    </p:spTree>
    <p:extLst>
      <p:ext uri="{BB962C8B-B14F-4D97-AF65-F5344CB8AC3E}">
        <p14:creationId xmlns:p14="http://schemas.microsoft.com/office/powerpoint/2010/main" val="1246084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70E9DDC-F61F-4030-8449-7D5E946DED09}" type="datetimeFigureOut">
              <a:rPr lang="ru-RU" smtClean="0"/>
              <a:t>18.02.2016</a:t>
            </a:fld>
            <a:endParaRPr lang="ru-RU"/>
          </a:p>
        </p:txBody>
      </p:sp>
      <p:sp>
        <p:nvSpPr>
          <p:cNvPr id="6" name="Footer Placeholder 5"/>
          <p:cNvSpPr>
            <a:spLocks noGrp="1"/>
          </p:cNvSpPr>
          <p:nvPr>
            <p:ph type="ftr" sz="quarter" idx="11"/>
          </p:nvPr>
        </p:nvSpPr>
        <p:spPr/>
        <p:txBody>
          <a:bodyPr/>
          <a:lstStyle/>
          <a:p>
            <a:endParaRPr lang="ru-R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C1E7D61-68C4-4B5B-919B-D67E75218C03}" type="slidenum">
              <a:rPr lang="ru-RU" smtClean="0"/>
              <a:t>‹#›</a:t>
            </a:fld>
            <a:endParaRPr lang="ru-RU"/>
          </a:p>
        </p:txBody>
      </p:sp>
    </p:spTree>
    <p:extLst>
      <p:ext uri="{BB962C8B-B14F-4D97-AF65-F5344CB8AC3E}">
        <p14:creationId xmlns:p14="http://schemas.microsoft.com/office/powerpoint/2010/main" val="3135383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970E9DDC-F61F-4030-8449-7D5E946DED09}" type="datetimeFigureOut">
              <a:rPr lang="ru-RU" smtClean="0"/>
              <a:t>18.02.2016</a:t>
            </a:fld>
            <a:endParaRPr lang="ru-RU"/>
          </a:p>
        </p:txBody>
      </p:sp>
      <p:sp>
        <p:nvSpPr>
          <p:cNvPr id="5" name="Footer Placeholder 4"/>
          <p:cNvSpPr>
            <a:spLocks noGrp="1"/>
          </p:cNvSpPr>
          <p:nvPr>
            <p:ph type="ftr" sz="quarter" idx="11"/>
          </p:nvPr>
        </p:nvSpPr>
        <p:spPr/>
        <p:txBody>
          <a:bodyPr/>
          <a:lstStyle/>
          <a:p>
            <a:endParaRPr lang="ru-RU"/>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C1E7D61-68C4-4B5B-919B-D67E75218C03}" type="slidenum">
              <a:rPr lang="ru-RU" smtClean="0"/>
              <a:t>‹#›</a:t>
            </a:fld>
            <a:endParaRPr lang="ru-RU"/>
          </a:p>
        </p:txBody>
      </p:sp>
    </p:spTree>
    <p:extLst>
      <p:ext uri="{BB962C8B-B14F-4D97-AF65-F5344CB8AC3E}">
        <p14:creationId xmlns:p14="http://schemas.microsoft.com/office/powerpoint/2010/main" val="2106697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ru-RU" smtClean="0"/>
              <a:t>Образец заголовка</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970E9DDC-F61F-4030-8449-7D5E946DED09}" type="datetimeFigureOut">
              <a:rPr lang="ru-RU" smtClean="0"/>
              <a:t>18.02.2016</a:t>
            </a:fld>
            <a:endParaRPr lang="ru-RU"/>
          </a:p>
        </p:txBody>
      </p:sp>
      <p:sp>
        <p:nvSpPr>
          <p:cNvPr id="5" name="Footer Placeholder 4"/>
          <p:cNvSpPr>
            <a:spLocks noGrp="1"/>
          </p:cNvSpPr>
          <p:nvPr>
            <p:ph type="ftr" sz="quarter" idx="11"/>
          </p:nvPr>
        </p:nvSpPr>
        <p:spPr/>
        <p:txBody>
          <a:bodyPr/>
          <a:lstStyle/>
          <a:p>
            <a:endParaRPr lang="ru-RU"/>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C1E7D61-68C4-4B5B-919B-D67E75218C03}" type="slidenum">
              <a:rPr lang="ru-RU" smtClean="0"/>
              <a:t>‹#›</a:t>
            </a:fld>
            <a:endParaRPr lang="ru-RU"/>
          </a:p>
        </p:txBody>
      </p:sp>
    </p:spTree>
    <p:extLst>
      <p:ext uri="{BB962C8B-B14F-4D97-AF65-F5344CB8AC3E}">
        <p14:creationId xmlns:p14="http://schemas.microsoft.com/office/powerpoint/2010/main" val="327590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70E9DDC-F61F-4030-8449-7D5E946DED09}" type="datetimeFigureOut">
              <a:rPr lang="ru-RU" smtClean="0"/>
              <a:t>18.02.2016</a:t>
            </a:fld>
            <a:endParaRPr lang="ru-RU"/>
          </a:p>
        </p:txBody>
      </p:sp>
      <p:sp>
        <p:nvSpPr>
          <p:cNvPr id="5" name="Footer Placeholder 4"/>
          <p:cNvSpPr>
            <a:spLocks noGrp="1"/>
          </p:cNvSpPr>
          <p:nvPr>
            <p:ph type="ftr" sz="quarter" idx="11"/>
          </p:nvPr>
        </p:nvSpPr>
        <p:spPr/>
        <p:txBody>
          <a:bodyPr/>
          <a:lstStyle/>
          <a:p>
            <a:endParaRPr lang="ru-RU"/>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C1E7D61-68C4-4B5B-919B-D67E75218C03}" type="slidenum">
              <a:rPr lang="ru-RU" smtClean="0"/>
              <a:t>‹#›</a:t>
            </a:fld>
            <a:endParaRPr lang="ru-RU"/>
          </a:p>
        </p:txBody>
      </p:sp>
    </p:spTree>
    <p:extLst>
      <p:ext uri="{BB962C8B-B14F-4D97-AF65-F5344CB8AC3E}">
        <p14:creationId xmlns:p14="http://schemas.microsoft.com/office/powerpoint/2010/main" val="1514947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70E9DDC-F61F-4030-8449-7D5E946DED09}" type="datetimeFigureOut">
              <a:rPr lang="ru-RU" smtClean="0"/>
              <a:t>18.02.2016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C1E7D61-68C4-4B5B-919B-D67E75218C03}" type="slidenum">
              <a:rPr lang="ru-RU" smtClean="0"/>
              <a:t>‹#›</a:t>
            </a:fld>
            <a:endParaRPr lang="ru-RU"/>
          </a:p>
        </p:txBody>
      </p:sp>
    </p:spTree>
    <p:extLst>
      <p:ext uri="{BB962C8B-B14F-4D97-AF65-F5344CB8AC3E}">
        <p14:creationId xmlns:p14="http://schemas.microsoft.com/office/powerpoint/2010/main" val="2142300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70E9DDC-F61F-4030-8449-7D5E946DED09}" type="datetimeFigureOut">
              <a:rPr lang="ru-RU" smtClean="0"/>
              <a:t>18.02.2016</a:t>
            </a:fld>
            <a:endParaRPr lang="ru-RU"/>
          </a:p>
        </p:txBody>
      </p:sp>
      <p:sp>
        <p:nvSpPr>
          <p:cNvPr id="8" name="Footer Placeholder 7"/>
          <p:cNvSpPr>
            <a:spLocks noGrp="1"/>
          </p:cNvSpPr>
          <p:nvPr>
            <p:ph type="ftr" sz="quarter" idx="11"/>
          </p:nvPr>
        </p:nvSpPr>
        <p:spPr>
          <a:xfrm>
            <a:off x="561111" y="6391838"/>
            <a:ext cx="3644282" cy="304801"/>
          </a:xfrm>
        </p:spPr>
        <p:txBody>
          <a:bodyPr/>
          <a:lstStyle/>
          <a:p>
            <a:endParaRPr lang="ru-RU"/>
          </a:p>
        </p:txBody>
      </p:sp>
      <p:sp>
        <p:nvSpPr>
          <p:cNvPr id="9" name="Slide Number Placeholder 8"/>
          <p:cNvSpPr>
            <a:spLocks noGrp="1"/>
          </p:cNvSpPr>
          <p:nvPr>
            <p:ph type="sldNum" sz="quarter" idx="12"/>
          </p:nvPr>
        </p:nvSpPr>
        <p:spPr/>
        <p:txBody>
          <a:bodyPr/>
          <a:lstStyle/>
          <a:p>
            <a:fld id="{CC1E7D61-68C4-4B5B-919B-D67E75218C03}" type="slidenum">
              <a:rPr lang="ru-RU" smtClean="0"/>
              <a:t>‹#›</a:t>
            </a:fld>
            <a:endParaRPr lang="ru-RU"/>
          </a:p>
        </p:txBody>
      </p:sp>
    </p:spTree>
    <p:extLst>
      <p:ext uri="{BB962C8B-B14F-4D97-AF65-F5344CB8AC3E}">
        <p14:creationId xmlns:p14="http://schemas.microsoft.com/office/powerpoint/2010/main" val="404066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970E9DDC-F61F-4030-8449-7D5E946DED09}" type="datetimeFigureOut">
              <a:rPr lang="ru-RU" smtClean="0"/>
              <a:t>18.02.2016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C1E7D61-68C4-4B5B-919B-D67E75218C03}" type="slidenum">
              <a:rPr lang="ru-RU" smtClean="0"/>
              <a:t>‹#›</a:t>
            </a:fld>
            <a:endParaRPr lang="ru-RU"/>
          </a:p>
        </p:txBody>
      </p:sp>
    </p:spTree>
    <p:extLst>
      <p:ext uri="{BB962C8B-B14F-4D97-AF65-F5344CB8AC3E}">
        <p14:creationId xmlns:p14="http://schemas.microsoft.com/office/powerpoint/2010/main" val="2447360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970E9DDC-F61F-4030-8449-7D5E946DED09}" type="datetimeFigureOut">
              <a:rPr lang="ru-RU" smtClean="0"/>
              <a:t>18.02.2016</a:t>
            </a:fld>
            <a:endParaRPr lang="ru-RU"/>
          </a:p>
        </p:txBody>
      </p:sp>
      <p:sp>
        <p:nvSpPr>
          <p:cNvPr id="5" name="Footer Placeholder 4"/>
          <p:cNvSpPr>
            <a:spLocks noGrp="1"/>
          </p:cNvSpPr>
          <p:nvPr>
            <p:ph type="ftr" sz="quarter" idx="11"/>
          </p:nvPr>
        </p:nvSpPr>
        <p:spPr/>
        <p:txBody>
          <a:bodyPr/>
          <a:lstStyle/>
          <a:p>
            <a:endParaRPr lang="ru-RU"/>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C1E7D61-68C4-4B5B-919B-D67E75218C03}" type="slidenum">
              <a:rPr lang="ru-RU" smtClean="0"/>
              <a:t>‹#›</a:t>
            </a:fld>
            <a:endParaRPr lang="ru-RU"/>
          </a:p>
        </p:txBody>
      </p:sp>
    </p:spTree>
    <p:extLst>
      <p:ext uri="{BB962C8B-B14F-4D97-AF65-F5344CB8AC3E}">
        <p14:creationId xmlns:p14="http://schemas.microsoft.com/office/powerpoint/2010/main" val="3568498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70E9DDC-F61F-4030-8449-7D5E946DED09}" type="datetimeFigureOut">
              <a:rPr lang="ru-RU" smtClean="0"/>
              <a:t>18.02.2016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C1E7D61-68C4-4B5B-919B-D67E75218C03}" type="slidenum">
              <a:rPr lang="ru-RU" smtClean="0"/>
              <a:t>‹#›</a:t>
            </a:fld>
            <a:endParaRPr lang="ru-RU"/>
          </a:p>
        </p:txBody>
      </p:sp>
    </p:spTree>
    <p:extLst>
      <p:ext uri="{BB962C8B-B14F-4D97-AF65-F5344CB8AC3E}">
        <p14:creationId xmlns:p14="http://schemas.microsoft.com/office/powerpoint/2010/main" val="3185692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70E9DDC-F61F-4030-8449-7D5E946DED09}" type="datetimeFigureOut">
              <a:rPr lang="ru-RU" smtClean="0"/>
              <a:t>18.02.2016</a:t>
            </a:fld>
            <a:endParaRPr lang="ru-RU"/>
          </a:p>
        </p:txBody>
      </p:sp>
      <p:sp>
        <p:nvSpPr>
          <p:cNvPr id="5" name="Footer Placeholder 4"/>
          <p:cNvSpPr>
            <a:spLocks noGrp="1"/>
          </p:cNvSpPr>
          <p:nvPr>
            <p:ph type="ftr" sz="quarter" idx="11"/>
          </p:nvPr>
        </p:nvSpPr>
        <p:spPr/>
        <p:txBody>
          <a:bodyPr/>
          <a:lstStyle/>
          <a:p>
            <a:endParaRPr lang="ru-R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C1E7D61-68C4-4B5B-919B-D67E75218C03}" type="slidenum">
              <a:rPr lang="ru-RU" smtClean="0"/>
              <a:t>‹#›</a:t>
            </a:fld>
            <a:endParaRPr lang="ru-RU"/>
          </a:p>
        </p:txBody>
      </p:sp>
    </p:spTree>
    <p:extLst>
      <p:ext uri="{BB962C8B-B14F-4D97-AF65-F5344CB8AC3E}">
        <p14:creationId xmlns:p14="http://schemas.microsoft.com/office/powerpoint/2010/main" val="1029365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70E9DDC-F61F-4030-8449-7D5E946DED09}" type="datetimeFigureOut">
              <a:rPr lang="ru-RU" smtClean="0"/>
              <a:t>18.02.2016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C1E7D61-68C4-4B5B-919B-D67E75218C03}" type="slidenum">
              <a:rPr lang="ru-RU" smtClean="0"/>
              <a:t>‹#›</a:t>
            </a:fld>
            <a:endParaRPr lang="ru-RU"/>
          </a:p>
        </p:txBody>
      </p:sp>
    </p:spTree>
    <p:extLst>
      <p:ext uri="{BB962C8B-B14F-4D97-AF65-F5344CB8AC3E}">
        <p14:creationId xmlns:p14="http://schemas.microsoft.com/office/powerpoint/2010/main" val="3511388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70E9DDC-F61F-4030-8449-7D5E946DED09}" type="datetimeFigureOut">
              <a:rPr lang="ru-RU" smtClean="0"/>
              <a:t>18.02.2016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C1E7D61-68C4-4B5B-919B-D67E75218C03}" type="slidenum">
              <a:rPr lang="ru-RU" smtClean="0"/>
              <a:t>‹#›</a:t>
            </a:fld>
            <a:endParaRPr lang="ru-RU"/>
          </a:p>
        </p:txBody>
      </p:sp>
    </p:spTree>
    <p:extLst>
      <p:ext uri="{BB962C8B-B14F-4D97-AF65-F5344CB8AC3E}">
        <p14:creationId xmlns:p14="http://schemas.microsoft.com/office/powerpoint/2010/main" val="222226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70E9DDC-F61F-4030-8449-7D5E946DED09}" type="datetimeFigureOut">
              <a:rPr lang="ru-RU" smtClean="0"/>
              <a:t>18.02.2016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C1E7D61-68C4-4B5B-919B-D67E75218C03}" type="slidenum">
              <a:rPr lang="ru-RU" smtClean="0"/>
              <a:t>‹#›</a:t>
            </a:fld>
            <a:endParaRPr lang="ru-RU"/>
          </a:p>
        </p:txBody>
      </p:sp>
    </p:spTree>
    <p:extLst>
      <p:ext uri="{BB962C8B-B14F-4D97-AF65-F5344CB8AC3E}">
        <p14:creationId xmlns:p14="http://schemas.microsoft.com/office/powerpoint/2010/main" val="3761390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0E9DDC-F61F-4030-8449-7D5E946DED09}" type="datetimeFigureOut">
              <a:rPr lang="ru-RU" smtClean="0"/>
              <a:t>18.02.2016</a:t>
            </a:fld>
            <a:endParaRPr lang="ru-RU"/>
          </a:p>
        </p:txBody>
      </p:sp>
      <p:sp>
        <p:nvSpPr>
          <p:cNvPr id="3" name="Footer Placeholder 2"/>
          <p:cNvSpPr>
            <a:spLocks noGrp="1"/>
          </p:cNvSpPr>
          <p:nvPr>
            <p:ph type="ftr" sz="quarter" idx="11"/>
          </p:nvPr>
        </p:nvSpPr>
        <p:spPr/>
        <p:txBody>
          <a:bodyPr/>
          <a:lstStyle/>
          <a:p>
            <a:endParaRPr lang="ru-RU"/>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CC1E7D61-68C4-4B5B-919B-D67E75218C03}" type="slidenum">
              <a:rPr lang="ru-RU" smtClean="0"/>
              <a:t>‹#›</a:t>
            </a:fld>
            <a:endParaRPr lang="ru-RU"/>
          </a:p>
        </p:txBody>
      </p:sp>
    </p:spTree>
    <p:extLst>
      <p:ext uri="{BB962C8B-B14F-4D97-AF65-F5344CB8AC3E}">
        <p14:creationId xmlns:p14="http://schemas.microsoft.com/office/powerpoint/2010/main" val="2881855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70E9DDC-F61F-4030-8449-7D5E946DED09}" type="datetimeFigureOut">
              <a:rPr lang="ru-RU" smtClean="0"/>
              <a:t>18.02.2016</a:t>
            </a:fld>
            <a:endParaRPr lang="ru-RU"/>
          </a:p>
        </p:txBody>
      </p:sp>
      <p:sp>
        <p:nvSpPr>
          <p:cNvPr id="6" name="Footer Placeholder 5"/>
          <p:cNvSpPr>
            <a:spLocks noGrp="1"/>
          </p:cNvSpPr>
          <p:nvPr>
            <p:ph type="ftr" sz="quarter" idx="11"/>
          </p:nvPr>
        </p:nvSpPr>
        <p:spPr/>
        <p:txBody>
          <a:bodyPr/>
          <a:lstStyle/>
          <a:p>
            <a:endParaRPr lang="ru-R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C1E7D61-68C4-4B5B-919B-D67E75218C03}" type="slidenum">
              <a:rPr lang="ru-RU" smtClean="0"/>
              <a:t>‹#›</a:t>
            </a:fld>
            <a:endParaRPr lang="ru-RU"/>
          </a:p>
        </p:txBody>
      </p:sp>
    </p:spTree>
    <p:extLst>
      <p:ext uri="{BB962C8B-B14F-4D97-AF65-F5344CB8AC3E}">
        <p14:creationId xmlns:p14="http://schemas.microsoft.com/office/powerpoint/2010/main" val="3094224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ru-RU" smtClean="0"/>
              <a:t>Вставка рисунка</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70E9DDC-F61F-4030-8449-7D5E946DED09}" type="datetimeFigureOut">
              <a:rPr lang="ru-RU" smtClean="0"/>
              <a:t>18.02.2016</a:t>
            </a:fld>
            <a:endParaRPr lang="ru-RU"/>
          </a:p>
        </p:txBody>
      </p:sp>
      <p:sp>
        <p:nvSpPr>
          <p:cNvPr id="6" name="Footer Placeholder 5"/>
          <p:cNvSpPr>
            <a:spLocks noGrp="1"/>
          </p:cNvSpPr>
          <p:nvPr>
            <p:ph type="ftr" sz="quarter" idx="11"/>
          </p:nvPr>
        </p:nvSpPr>
        <p:spPr/>
        <p:txBody>
          <a:bodyPr/>
          <a:lstStyle/>
          <a:p>
            <a:endParaRPr lang="ru-R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C1E7D61-68C4-4B5B-919B-D67E75218C03}" type="slidenum">
              <a:rPr lang="ru-RU" smtClean="0"/>
              <a:t>‹#›</a:t>
            </a:fld>
            <a:endParaRPr lang="ru-RU"/>
          </a:p>
        </p:txBody>
      </p:sp>
    </p:spTree>
    <p:extLst>
      <p:ext uri="{BB962C8B-B14F-4D97-AF65-F5344CB8AC3E}">
        <p14:creationId xmlns:p14="http://schemas.microsoft.com/office/powerpoint/2010/main" val="4005948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970E9DDC-F61F-4030-8449-7D5E946DED09}" type="datetimeFigureOut">
              <a:rPr lang="ru-RU" smtClean="0"/>
              <a:t>18.02.2016</a:t>
            </a:fld>
            <a:endParaRPr lang="ru-RU"/>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ru-RU"/>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CC1E7D61-68C4-4B5B-919B-D67E75218C03}" type="slidenum">
              <a:rPr lang="ru-RU" smtClean="0"/>
              <a:t>‹#›</a:t>
            </a:fld>
            <a:endParaRPr lang="ru-RU"/>
          </a:p>
        </p:txBody>
      </p:sp>
    </p:spTree>
    <p:extLst>
      <p:ext uri="{BB962C8B-B14F-4D97-AF65-F5344CB8AC3E}">
        <p14:creationId xmlns:p14="http://schemas.microsoft.com/office/powerpoint/2010/main" val="33411683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1.bin"/><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33.wmf"/><Relationship Id="rId5" Type="http://schemas.openxmlformats.org/officeDocument/2006/relationships/oleObject" Target="../embeddings/oleObject4.bin"/><Relationship Id="rId4" Type="http://schemas.openxmlformats.org/officeDocument/2006/relationships/image" Target="../media/image34.wmf"/></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40.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39.wmf"/><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42.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41.wmf"/><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44.png"/><Relationship Id="rId5" Type="http://schemas.openxmlformats.org/officeDocument/2006/relationships/image" Target="../media/image43.wmf"/><Relationship Id="rId4" Type="http://schemas.openxmlformats.org/officeDocument/2006/relationships/oleObject" Target="../embeddings/oleObject9.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46.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image" Target="../media/image45.wmf"/><Relationship Id="rId4"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16.xml"/><Relationship Id="rId7" Type="http://schemas.openxmlformats.org/officeDocument/2006/relationships/image" Target="../media/image26.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2.bin"/><Relationship Id="rId5" Type="http://schemas.openxmlformats.org/officeDocument/2006/relationships/image" Target="../media/image19.png"/><Relationship Id="rId4" Type="http://schemas.openxmlformats.org/officeDocument/2006/relationships/image" Target="../media/image18.ti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7.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6.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wmf"/></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1690" y="5420434"/>
            <a:ext cx="11174278" cy="909700"/>
          </a:xfrm>
        </p:spPr>
        <p:txBody>
          <a:bodyPr/>
          <a:lstStyle/>
          <a:p>
            <a:r>
              <a:rPr lang="ru-RU" sz="2300" b="1" dirty="0" smtClean="0"/>
              <a:t>2</a:t>
            </a:r>
            <a:r>
              <a:rPr lang="en-US" sz="2300" b="1" dirty="0" smtClean="0"/>
              <a:t>D </a:t>
            </a:r>
            <a:r>
              <a:rPr lang="ru-RU" sz="2300" b="1" dirty="0" smtClean="0"/>
              <a:t>антиферромагнитные </a:t>
            </a:r>
            <a:r>
              <a:rPr lang="ru-RU" sz="2300" b="1" dirty="0"/>
              <a:t>корреляции </a:t>
            </a:r>
            <a:r>
              <a:rPr lang="ru-RU" sz="2300" b="1" dirty="0" smtClean="0"/>
              <a:t>в La</a:t>
            </a:r>
            <a:r>
              <a:rPr lang="ru-RU" sz="2300" b="1" baseline="-25000" dirty="0" smtClean="0"/>
              <a:t>1.4</a:t>
            </a:r>
            <a:r>
              <a:rPr lang="ru-RU" sz="2300" b="1" dirty="0" smtClean="0"/>
              <a:t>Sr</a:t>
            </a:r>
            <a:r>
              <a:rPr lang="ru-RU" sz="2300" b="1" baseline="-25000" dirty="0" smtClean="0"/>
              <a:t>1.6</a:t>
            </a:r>
            <a:r>
              <a:rPr lang="ru-RU" sz="2300" b="1" dirty="0" smtClean="0"/>
              <a:t>(Mn</a:t>
            </a:r>
            <a:r>
              <a:rPr lang="en-US" sz="2300" b="1" baseline="-25000" dirty="0" smtClean="0"/>
              <a:t>1-x</a:t>
            </a:r>
            <a:r>
              <a:rPr lang="ru-RU" sz="2300" b="1" dirty="0" smtClean="0"/>
              <a:t>Co</a:t>
            </a:r>
            <a:r>
              <a:rPr lang="en-US" sz="2300" b="1" baseline="-25000" dirty="0" smtClean="0"/>
              <a:t>x</a:t>
            </a:r>
            <a:r>
              <a:rPr lang="ru-RU" sz="2300" b="1" dirty="0" smtClean="0"/>
              <a:t>)</a:t>
            </a:r>
            <a:r>
              <a:rPr lang="ru-RU" sz="2300" b="1" baseline="-25000" dirty="0" smtClean="0"/>
              <a:t>2</a:t>
            </a:r>
            <a:r>
              <a:rPr lang="ru-RU" sz="2300" b="1" dirty="0" smtClean="0"/>
              <a:t>O</a:t>
            </a:r>
            <a:r>
              <a:rPr lang="ru-RU" sz="2300" b="1" baseline="-25000" dirty="0" smtClean="0"/>
              <a:t>7</a:t>
            </a:r>
            <a:r>
              <a:rPr lang="en-US" sz="2300" b="1" dirty="0" smtClean="0"/>
              <a:t>, x=0, 0</a:t>
            </a:r>
            <a:r>
              <a:rPr lang="ru-RU" sz="2300" b="1" dirty="0" smtClean="0"/>
              <a:t>.</a:t>
            </a:r>
            <a:r>
              <a:rPr lang="en-US" sz="2300" b="1" dirty="0" smtClean="0"/>
              <a:t>1.</a:t>
            </a:r>
            <a:r>
              <a:rPr lang="ru-RU" sz="2300" b="1" baseline="-25000" dirty="0" smtClean="0"/>
              <a:t/>
            </a:r>
            <a:br>
              <a:rPr lang="ru-RU" sz="2300" b="1" baseline="-25000" dirty="0" smtClean="0"/>
            </a:br>
            <a:r>
              <a:rPr lang="ru-RU" sz="1200" b="1" dirty="0"/>
              <a:t>Быков А.А</a:t>
            </a:r>
            <a:r>
              <a:rPr lang="ru-RU" sz="1200" b="1" dirty="0" smtClean="0"/>
              <a:t>., Зобкало И.А., Смирнов О.П., Дубровский А.А., Никитин С.Е., Гаврилов С.В., Шайхутдинов </a:t>
            </a:r>
            <a:r>
              <a:rPr lang="ru-RU" sz="1200" b="1" dirty="0"/>
              <a:t>К.А. </a:t>
            </a:r>
            <a:endParaRPr lang="ru-RU" sz="1200" dirty="0"/>
          </a:p>
        </p:txBody>
      </p:sp>
      <p:graphicFrame>
        <p:nvGraphicFramePr>
          <p:cNvPr id="8" name="Объект 7"/>
          <p:cNvGraphicFramePr>
            <a:graphicFrameLocks noChangeAspect="1"/>
          </p:cNvGraphicFramePr>
          <p:nvPr>
            <p:extLst>
              <p:ext uri="{D42A27DB-BD31-4B8C-83A1-F6EECF244321}">
                <p14:modId xmlns:p14="http://schemas.microsoft.com/office/powerpoint/2010/main" val="274964862"/>
              </p:ext>
            </p:extLst>
          </p:nvPr>
        </p:nvGraphicFramePr>
        <p:xfrm>
          <a:off x="1059932" y="480258"/>
          <a:ext cx="4223812" cy="2700105"/>
        </p:xfrm>
        <a:graphic>
          <a:graphicData uri="http://schemas.openxmlformats.org/presentationml/2006/ole">
            <mc:AlternateContent xmlns:mc="http://schemas.openxmlformats.org/markup-compatibility/2006">
              <mc:Choice xmlns:v="urn:schemas-microsoft-com:vml" Requires="v">
                <p:oleObj spid="_x0000_s1403" name="CorelDRAW" r:id="rId4" imgW="11820441" imgH="7555711" progId="CorelDraw.Graphic.17">
                  <p:embed/>
                </p:oleObj>
              </mc:Choice>
              <mc:Fallback>
                <p:oleObj name="CorelDRAW" r:id="rId4" imgW="11820441" imgH="7555711" progId="CorelDraw.Graphic.17">
                  <p:embed/>
                  <p:pic>
                    <p:nvPicPr>
                      <p:cNvPr id="0" name=""/>
                      <p:cNvPicPr/>
                      <p:nvPr/>
                    </p:nvPicPr>
                    <p:blipFill>
                      <a:blip r:embed="rId5"/>
                      <a:stretch>
                        <a:fillRect/>
                      </a:stretch>
                    </p:blipFill>
                    <p:spPr>
                      <a:xfrm>
                        <a:off x="1059932" y="480258"/>
                        <a:ext cx="4223812" cy="2700105"/>
                      </a:xfrm>
                      <a:prstGeom prst="rect">
                        <a:avLst/>
                      </a:prstGeom>
                    </p:spPr>
                  </p:pic>
                </p:oleObj>
              </mc:Fallback>
            </mc:AlternateContent>
          </a:graphicData>
        </a:graphic>
      </p:graphicFrame>
      <p:pic>
        <p:nvPicPr>
          <p:cNvPr id="11" name="Picture 2"/>
          <p:cNvPicPr/>
          <p:nvPr/>
        </p:nvPicPr>
        <p:blipFill rotWithShape="1">
          <a:blip r:embed="rId6">
            <a:lum/>
            <a:alphaModFix/>
          </a:blip>
          <a:srcRect l="2815" t="81938" r="88988" b="4158"/>
          <a:stretch/>
        </p:blipFill>
        <p:spPr>
          <a:xfrm>
            <a:off x="650871" y="1321380"/>
            <a:ext cx="305774" cy="379279"/>
          </a:xfrm>
          <a:prstGeom prst="rect">
            <a:avLst/>
          </a:prstGeom>
          <a:noFill/>
          <a:ln>
            <a:noFill/>
          </a:ln>
        </p:spPr>
      </p:pic>
      <p:sp>
        <p:nvSpPr>
          <p:cNvPr id="12" name="TextBox 11"/>
          <p:cNvSpPr txBox="1"/>
          <p:nvPr/>
        </p:nvSpPr>
        <p:spPr>
          <a:xfrm>
            <a:off x="451690" y="452101"/>
            <a:ext cx="2630674" cy="461665"/>
          </a:xfrm>
          <a:prstGeom prst="rect">
            <a:avLst/>
          </a:prstGeom>
          <a:noFill/>
        </p:spPr>
        <p:txBody>
          <a:bodyPr wrap="square" rtlCol="0">
            <a:spAutoFit/>
          </a:bodyPr>
          <a:lstStyle/>
          <a:p>
            <a:r>
              <a:rPr lang="en-US" sz="2400" dirty="0" smtClean="0">
                <a:solidFill>
                  <a:schemeClr val="bg1"/>
                </a:solidFill>
              </a:rPr>
              <a:t>(R,A)</a:t>
            </a:r>
            <a:r>
              <a:rPr lang="en-US" sz="2400" baseline="-25000" dirty="0" smtClean="0">
                <a:solidFill>
                  <a:schemeClr val="bg1"/>
                </a:solidFill>
              </a:rPr>
              <a:t>n+1</a:t>
            </a:r>
            <a:r>
              <a:rPr lang="en-US" sz="2400" dirty="0" smtClean="0">
                <a:solidFill>
                  <a:schemeClr val="bg1"/>
                </a:solidFill>
              </a:rPr>
              <a:t>M</a:t>
            </a:r>
            <a:r>
              <a:rPr lang="en-US" sz="2400" baseline="-25000" dirty="0" smtClean="0">
                <a:solidFill>
                  <a:schemeClr val="bg1"/>
                </a:solidFill>
              </a:rPr>
              <a:t>n</a:t>
            </a:r>
            <a:r>
              <a:rPr lang="en-US" sz="2400" dirty="0" smtClean="0">
                <a:solidFill>
                  <a:schemeClr val="bg1"/>
                </a:solidFill>
              </a:rPr>
              <a:t>O</a:t>
            </a:r>
            <a:r>
              <a:rPr lang="en-US" sz="2400" baseline="-25000" dirty="0" smtClean="0">
                <a:solidFill>
                  <a:schemeClr val="bg1"/>
                </a:solidFill>
              </a:rPr>
              <a:t>3n+1</a:t>
            </a:r>
            <a:endParaRPr lang="ru-RU" sz="2400" baseline="-25000" dirty="0">
              <a:solidFill>
                <a:schemeClr val="bg1"/>
              </a:solidFill>
            </a:endParaRPr>
          </a:p>
        </p:txBody>
      </p:sp>
      <p:sp>
        <p:nvSpPr>
          <p:cNvPr id="13" name="TextBox 12"/>
          <p:cNvSpPr txBox="1"/>
          <p:nvPr/>
        </p:nvSpPr>
        <p:spPr>
          <a:xfrm>
            <a:off x="1385831" y="2685161"/>
            <a:ext cx="2017054" cy="276999"/>
          </a:xfrm>
          <a:prstGeom prst="rect">
            <a:avLst/>
          </a:prstGeom>
          <a:noFill/>
        </p:spPr>
        <p:txBody>
          <a:bodyPr wrap="square" rtlCol="0">
            <a:spAutoFit/>
          </a:bodyPr>
          <a:lstStyle/>
          <a:p>
            <a:r>
              <a:rPr lang="en-US" sz="1200" dirty="0" smtClean="0">
                <a:solidFill>
                  <a:schemeClr val="bg1"/>
                </a:solidFill>
              </a:rPr>
              <a:t>(R,A)MO</a:t>
            </a:r>
            <a:r>
              <a:rPr lang="en-US" sz="1200" baseline="-25000" dirty="0" smtClean="0">
                <a:solidFill>
                  <a:schemeClr val="bg1"/>
                </a:solidFill>
              </a:rPr>
              <a:t>3</a:t>
            </a:r>
            <a:r>
              <a:rPr lang="ru-RU" sz="1200" baseline="-25000" dirty="0" smtClean="0">
                <a:solidFill>
                  <a:schemeClr val="bg1"/>
                </a:solidFill>
              </a:rPr>
              <a:t>  </a:t>
            </a:r>
            <a:r>
              <a:rPr lang="ru-RU" sz="1200" dirty="0" smtClean="0">
                <a:solidFill>
                  <a:schemeClr val="bg1"/>
                </a:solidFill>
              </a:rPr>
              <a:t> (</a:t>
            </a:r>
            <a:r>
              <a:rPr lang="en-US" sz="1200" dirty="0" smtClean="0">
                <a:solidFill>
                  <a:schemeClr val="bg1"/>
                </a:solidFill>
              </a:rPr>
              <a:t>n=∞</a:t>
            </a:r>
            <a:r>
              <a:rPr lang="ru-RU" sz="1200" dirty="0" smtClean="0">
                <a:solidFill>
                  <a:schemeClr val="bg1"/>
                </a:solidFill>
              </a:rPr>
              <a:t>)</a:t>
            </a:r>
            <a:endParaRPr lang="ru-RU" sz="1200" dirty="0">
              <a:solidFill>
                <a:schemeClr val="bg1"/>
              </a:solidFill>
            </a:endParaRPr>
          </a:p>
        </p:txBody>
      </p:sp>
      <p:sp>
        <p:nvSpPr>
          <p:cNvPr id="14" name="TextBox 13"/>
          <p:cNvSpPr txBox="1"/>
          <p:nvPr/>
        </p:nvSpPr>
        <p:spPr>
          <a:xfrm>
            <a:off x="4339477" y="3102306"/>
            <a:ext cx="1423976" cy="276999"/>
          </a:xfrm>
          <a:prstGeom prst="rect">
            <a:avLst/>
          </a:prstGeom>
          <a:noFill/>
        </p:spPr>
        <p:txBody>
          <a:bodyPr wrap="square" rtlCol="0">
            <a:spAutoFit/>
          </a:bodyPr>
          <a:lstStyle/>
          <a:p>
            <a:r>
              <a:rPr lang="en-US" sz="1200" dirty="0" smtClean="0">
                <a:solidFill>
                  <a:schemeClr val="bg1"/>
                </a:solidFill>
              </a:rPr>
              <a:t>(R,A)</a:t>
            </a:r>
            <a:r>
              <a:rPr lang="ru-RU" sz="1200" baseline="-25000" dirty="0" smtClean="0">
                <a:solidFill>
                  <a:schemeClr val="bg1"/>
                </a:solidFill>
              </a:rPr>
              <a:t>3</a:t>
            </a:r>
            <a:r>
              <a:rPr lang="en-US" sz="1200" dirty="0" smtClean="0">
                <a:solidFill>
                  <a:schemeClr val="bg1"/>
                </a:solidFill>
              </a:rPr>
              <a:t>M</a:t>
            </a:r>
            <a:r>
              <a:rPr lang="ru-RU" sz="1200" baseline="-25000" dirty="0" smtClean="0">
                <a:solidFill>
                  <a:schemeClr val="bg1"/>
                </a:solidFill>
              </a:rPr>
              <a:t>2</a:t>
            </a:r>
            <a:r>
              <a:rPr lang="en-US" sz="1200" dirty="0" smtClean="0">
                <a:solidFill>
                  <a:schemeClr val="bg1"/>
                </a:solidFill>
              </a:rPr>
              <a:t>O</a:t>
            </a:r>
            <a:r>
              <a:rPr lang="ru-RU" sz="1200" baseline="-25000" dirty="0" smtClean="0">
                <a:solidFill>
                  <a:schemeClr val="bg1"/>
                </a:solidFill>
              </a:rPr>
              <a:t>7</a:t>
            </a:r>
            <a:endParaRPr lang="ru-RU" sz="1200" baseline="-25000" dirty="0">
              <a:solidFill>
                <a:schemeClr val="bg1"/>
              </a:solidFill>
            </a:endParaRPr>
          </a:p>
        </p:txBody>
      </p:sp>
      <p:sp>
        <p:nvSpPr>
          <p:cNvPr id="15" name="TextBox 14"/>
          <p:cNvSpPr txBox="1"/>
          <p:nvPr/>
        </p:nvSpPr>
        <p:spPr>
          <a:xfrm>
            <a:off x="3130727" y="2976239"/>
            <a:ext cx="1348140" cy="276999"/>
          </a:xfrm>
          <a:prstGeom prst="rect">
            <a:avLst/>
          </a:prstGeom>
          <a:noFill/>
        </p:spPr>
        <p:txBody>
          <a:bodyPr wrap="square" rtlCol="0">
            <a:spAutoFit/>
          </a:bodyPr>
          <a:lstStyle/>
          <a:p>
            <a:r>
              <a:rPr lang="en-US" sz="1200" dirty="0" smtClean="0">
                <a:solidFill>
                  <a:schemeClr val="bg1"/>
                </a:solidFill>
              </a:rPr>
              <a:t>(R,A)</a:t>
            </a:r>
            <a:r>
              <a:rPr lang="ru-RU" sz="1200" baseline="-25000" dirty="0" smtClean="0">
                <a:solidFill>
                  <a:schemeClr val="bg1"/>
                </a:solidFill>
              </a:rPr>
              <a:t>2</a:t>
            </a:r>
            <a:r>
              <a:rPr lang="en-US" sz="1200" dirty="0" smtClean="0">
                <a:solidFill>
                  <a:schemeClr val="bg1"/>
                </a:solidFill>
              </a:rPr>
              <a:t>MO</a:t>
            </a:r>
            <a:r>
              <a:rPr lang="ru-RU" sz="1200" baseline="-25000" dirty="0" smtClean="0">
                <a:solidFill>
                  <a:schemeClr val="bg1"/>
                </a:solidFill>
              </a:rPr>
              <a:t>4</a:t>
            </a:r>
            <a:endParaRPr lang="ru-RU" sz="1200" baseline="-25000" dirty="0">
              <a:solidFill>
                <a:schemeClr val="bg1"/>
              </a:solidFill>
            </a:endParaRPr>
          </a:p>
        </p:txBody>
      </p:sp>
      <p:pic>
        <p:nvPicPr>
          <p:cNvPr id="4" name="Рисунок 3"/>
          <p:cNvPicPr>
            <a:picLocks noChangeAspect="1"/>
          </p:cNvPicPr>
          <p:nvPr/>
        </p:nvPicPr>
        <p:blipFill>
          <a:blip r:embed="rId7"/>
          <a:stretch>
            <a:fillRect/>
          </a:stretch>
        </p:blipFill>
        <p:spPr>
          <a:xfrm>
            <a:off x="5363197" y="614651"/>
            <a:ext cx="6170332" cy="4672122"/>
          </a:xfrm>
          <a:prstGeom prst="rect">
            <a:avLst/>
          </a:prstGeom>
        </p:spPr>
      </p:pic>
      <p:pic>
        <p:nvPicPr>
          <p:cNvPr id="16" name="Рисунок 15"/>
          <p:cNvPicPr/>
          <p:nvPr/>
        </p:nvPicPr>
        <p:blipFill rotWithShape="1">
          <a:blip r:embed="rId8"/>
          <a:srcRect l="37147" t="89744" r="27529" b="1007"/>
          <a:stretch/>
        </p:blipFill>
        <p:spPr>
          <a:xfrm>
            <a:off x="8217673" y="637172"/>
            <a:ext cx="3301139" cy="418455"/>
          </a:xfrm>
          <a:prstGeom prst="rect">
            <a:avLst/>
          </a:prstGeom>
          <a:ln w="3175">
            <a:solidFill>
              <a:schemeClr val="tx1"/>
            </a:solidFill>
          </a:ln>
        </p:spPr>
      </p:pic>
      <p:sp>
        <p:nvSpPr>
          <p:cNvPr id="5" name="TextBox 4"/>
          <p:cNvSpPr txBox="1"/>
          <p:nvPr/>
        </p:nvSpPr>
        <p:spPr>
          <a:xfrm>
            <a:off x="9438468" y="1054328"/>
            <a:ext cx="1937288" cy="369332"/>
          </a:xfrm>
          <a:prstGeom prst="rect">
            <a:avLst/>
          </a:prstGeom>
          <a:solidFill>
            <a:schemeClr val="bg1"/>
          </a:solidFill>
        </p:spPr>
        <p:txBody>
          <a:bodyPr wrap="square" rtlCol="0">
            <a:spAutoFit/>
          </a:bodyPr>
          <a:lstStyle/>
          <a:p>
            <a:r>
              <a:rPr lang="pl-PL" dirty="0"/>
              <a:t>[Mitchell,</a:t>
            </a:r>
            <a:r>
              <a:rPr lang="ru-RU" dirty="0"/>
              <a:t> </a:t>
            </a:r>
            <a:r>
              <a:rPr lang="pl-PL" dirty="0"/>
              <a:t>2001</a:t>
            </a:r>
            <a:r>
              <a:rPr lang="pl-PL" dirty="0" smtClean="0"/>
              <a:t>]</a:t>
            </a:r>
            <a:endParaRPr lang="ru-RU" dirty="0"/>
          </a:p>
        </p:txBody>
      </p:sp>
      <p:sp>
        <p:nvSpPr>
          <p:cNvPr id="18" name="Стрелка вниз 17"/>
          <p:cNvSpPr/>
          <p:nvPr/>
        </p:nvSpPr>
        <p:spPr>
          <a:xfrm rot="7212290">
            <a:off x="7304740" y="3907505"/>
            <a:ext cx="281928" cy="2362109"/>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78" name="Рисунок 1"/>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4866" r="6427" b="15168"/>
          <a:stretch/>
        </p:blipFill>
        <p:spPr bwMode="auto">
          <a:xfrm>
            <a:off x="858609" y="3301247"/>
            <a:ext cx="2544276" cy="2371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Стрелка вниз 18"/>
          <p:cNvSpPr/>
          <p:nvPr/>
        </p:nvSpPr>
        <p:spPr>
          <a:xfrm rot="16200000">
            <a:off x="5007160" y="1337140"/>
            <a:ext cx="491993" cy="958957"/>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трелка вниз 20"/>
          <p:cNvSpPr/>
          <p:nvPr/>
        </p:nvSpPr>
        <p:spPr>
          <a:xfrm>
            <a:off x="1659703" y="2954895"/>
            <a:ext cx="494540" cy="486886"/>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2202751" y="5084106"/>
            <a:ext cx="1106393" cy="215444"/>
          </a:xfrm>
          <a:prstGeom prst="rect">
            <a:avLst/>
          </a:prstGeom>
          <a:solidFill>
            <a:schemeClr val="bg1"/>
          </a:solidFill>
        </p:spPr>
        <p:txBody>
          <a:bodyPr wrap="none">
            <a:spAutoFit/>
          </a:bodyPr>
          <a:lstStyle/>
          <a:p>
            <a:r>
              <a:rPr lang="en-US" sz="800" dirty="0" smtClean="0"/>
              <a:t>[H</a:t>
            </a:r>
            <a:r>
              <a:rPr lang="ru-RU" sz="800" dirty="0" err="1" smtClean="0"/>
              <a:t>emberger</a:t>
            </a:r>
            <a:r>
              <a:rPr lang="ru-RU" sz="800" dirty="0"/>
              <a:t>, </a:t>
            </a:r>
            <a:r>
              <a:rPr lang="ru-RU" sz="800" dirty="0" smtClean="0"/>
              <a:t>2002</a:t>
            </a:r>
            <a:r>
              <a:rPr lang="en-US" sz="800" dirty="0" smtClean="0"/>
              <a:t>]</a:t>
            </a:r>
            <a:endParaRPr lang="ru-RU" sz="800" dirty="0"/>
          </a:p>
        </p:txBody>
      </p:sp>
      <p:sp>
        <p:nvSpPr>
          <p:cNvPr id="22" name="Овал 21"/>
          <p:cNvSpPr/>
          <p:nvPr/>
        </p:nvSpPr>
        <p:spPr>
          <a:xfrm>
            <a:off x="1236421" y="4356340"/>
            <a:ext cx="751711" cy="60198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Овал 23"/>
          <p:cNvSpPr/>
          <p:nvPr/>
        </p:nvSpPr>
        <p:spPr>
          <a:xfrm>
            <a:off x="6163708" y="3253238"/>
            <a:ext cx="747046" cy="60198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6993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522515" y="-160773"/>
            <a:ext cx="8761413" cy="1306285"/>
          </a:xfrm>
        </p:spPr>
        <p:txBody>
          <a:bodyPr/>
          <a:lstStyle/>
          <a:p>
            <a:r>
              <a:rPr lang="ru-RU" dirty="0" smtClean="0">
                <a:solidFill>
                  <a:schemeClr val="tx1"/>
                </a:solidFill>
              </a:rPr>
              <a:t>Порошковые нейтронограммы</a:t>
            </a:r>
            <a:br>
              <a:rPr lang="ru-RU" dirty="0" smtClean="0">
                <a:solidFill>
                  <a:schemeClr val="tx1"/>
                </a:solidFill>
              </a:rPr>
            </a:br>
            <a:r>
              <a:rPr lang="ru-RU" sz="1800" dirty="0" smtClean="0">
                <a:solidFill>
                  <a:schemeClr val="tx1"/>
                </a:solidFill>
              </a:rPr>
              <a:t>ПД, ВВР-М</a:t>
            </a:r>
            <a:r>
              <a:rPr lang="en-US" sz="1800" dirty="0" smtClean="0">
                <a:solidFill>
                  <a:schemeClr val="tx1"/>
                </a:solidFill>
              </a:rPr>
              <a:t>, </a:t>
            </a:r>
            <a:r>
              <a:rPr lang="ru-RU" sz="1800" dirty="0" smtClean="0">
                <a:solidFill>
                  <a:schemeClr val="tx1"/>
                </a:solidFill>
              </a:rPr>
              <a:t>ПИЯФ</a:t>
            </a:r>
            <a:endParaRPr lang="ru-RU" dirty="0">
              <a:solidFill>
                <a:schemeClr val="tx1"/>
              </a:solidFill>
            </a:endParaRPr>
          </a:p>
        </p:txBody>
      </p:sp>
      <p:pic>
        <p:nvPicPr>
          <p:cNvPr id="6" name="Рисунок 5"/>
          <p:cNvPicPr>
            <a:picLocks noChangeAspect="1"/>
          </p:cNvPicPr>
          <p:nvPr/>
        </p:nvPicPr>
        <p:blipFill rotWithShape="1">
          <a:blip r:embed="rId4" cstate="print">
            <a:extLst>
              <a:ext uri="{28A0092B-C50C-407E-A947-70E740481C1C}">
                <a14:useLocalDpi xmlns:a14="http://schemas.microsoft.com/office/drawing/2010/main" val="0"/>
              </a:ext>
            </a:extLst>
          </a:blip>
          <a:srcRect l="6756" t="8647" r="7176" b="7818"/>
          <a:stretch/>
        </p:blipFill>
        <p:spPr>
          <a:xfrm rot="5400000">
            <a:off x="643669" y="719207"/>
            <a:ext cx="4362677" cy="5479691"/>
          </a:xfrm>
          <a:prstGeom prst="rect">
            <a:avLst/>
          </a:prstGeom>
          <a:ln>
            <a:solidFill>
              <a:schemeClr val="accent1"/>
            </a:solidFill>
          </a:ln>
        </p:spPr>
      </p:pic>
      <p:graphicFrame>
        <p:nvGraphicFramePr>
          <p:cNvPr id="7" name="Объект 6"/>
          <p:cNvGraphicFramePr>
            <a:graphicFrameLocks noChangeAspect="1"/>
          </p:cNvGraphicFramePr>
          <p:nvPr>
            <p:extLst>
              <p:ext uri="{D42A27DB-BD31-4B8C-83A1-F6EECF244321}">
                <p14:modId xmlns:p14="http://schemas.microsoft.com/office/powerpoint/2010/main" val="3329325829"/>
              </p:ext>
            </p:extLst>
          </p:nvPr>
        </p:nvGraphicFramePr>
        <p:xfrm>
          <a:off x="4902120" y="496926"/>
          <a:ext cx="8313149" cy="6361074"/>
        </p:xfrm>
        <a:graphic>
          <a:graphicData uri="http://schemas.openxmlformats.org/presentationml/2006/ole">
            <mc:AlternateContent xmlns:mc="http://schemas.openxmlformats.org/markup-compatibility/2006">
              <mc:Choice xmlns:v="urn:schemas-microsoft-com:vml" Requires="v">
                <p:oleObj spid="_x0000_s7290" name="Graph" r:id="rId5" imgW="3920760" imgH="3000960" progId="Origin50.Graph">
                  <p:embed/>
                </p:oleObj>
              </mc:Choice>
              <mc:Fallback>
                <p:oleObj name="Graph" r:id="rId5" imgW="3920760" imgH="3000960" progId="Origin50.Graph">
                  <p:embed/>
                  <p:pic>
                    <p:nvPicPr>
                      <p:cNvPr id="0" name=""/>
                      <p:cNvPicPr/>
                      <p:nvPr/>
                    </p:nvPicPr>
                    <p:blipFill>
                      <a:blip r:embed="rId6"/>
                      <a:stretch>
                        <a:fillRect/>
                      </a:stretch>
                    </p:blipFill>
                    <p:spPr>
                      <a:xfrm>
                        <a:off x="4902120" y="496926"/>
                        <a:ext cx="8313149" cy="6361074"/>
                      </a:xfrm>
                      <a:prstGeom prst="rect">
                        <a:avLst/>
                      </a:prstGeom>
                    </p:spPr>
                  </p:pic>
                </p:oleObj>
              </mc:Fallback>
            </mc:AlternateContent>
          </a:graphicData>
        </a:graphic>
      </p:graphicFrame>
    </p:spTree>
    <p:extLst>
      <p:ext uri="{BB962C8B-B14F-4D97-AF65-F5344CB8AC3E}">
        <p14:creationId xmlns:p14="http://schemas.microsoft.com/office/powerpoint/2010/main" val="34654212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Заголовок 1"/>
          <p:cNvSpPr txBox="1">
            <a:spLocks/>
          </p:cNvSpPr>
          <p:nvPr/>
        </p:nvSpPr>
        <p:spPr bwMode="gray">
          <a:xfrm>
            <a:off x="31505" y="-182859"/>
            <a:ext cx="8761413" cy="130628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dirty="0" smtClean="0">
                <a:solidFill>
                  <a:schemeClr val="tx1"/>
                </a:solidFill>
              </a:rPr>
              <a:t>Карты рассеяния</a:t>
            </a:r>
            <a:br>
              <a:rPr lang="ru-RU" dirty="0" smtClean="0">
                <a:solidFill>
                  <a:schemeClr val="tx1"/>
                </a:solidFill>
              </a:rPr>
            </a:br>
            <a:r>
              <a:rPr lang="ru-RU" sz="1800" dirty="0" smtClean="0">
                <a:solidFill>
                  <a:schemeClr val="tx1"/>
                </a:solidFill>
              </a:rPr>
              <a:t>ДПН, ВВР-М</a:t>
            </a:r>
            <a:r>
              <a:rPr lang="en-US" sz="1800" dirty="0" smtClean="0">
                <a:solidFill>
                  <a:schemeClr val="tx1"/>
                </a:solidFill>
              </a:rPr>
              <a:t>, </a:t>
            </a:r>
            <a:r>
              <a:rPr lang="ru-RU" sz="1800" dirty="0" smtClean="0">
                <a:solidFill>
                  <a:schemeClr val="tx1"/>
                </a:solidFill>
              </a:rPr>
              <a:t>ПИЯФ</a:t>
            </a:r>
            <a:endParaRPr lang="ru-RU" dirty="0">
              <a:solidFill>
                <a:schemeClr val="tx1"/>
              </a:solidFill>
            </a:endParaRPr>
          </a:p>
        </p:txBody>
      </p:sp>
      <p:pic>
        <p:nvPicPr>
          <p:cNvPr id="6" name="Объект 5"/>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l="4660" t="10735" r="26708" b="5631"/>
          <a:stretch/>
        </p:blipFill>
        <p:spPr>
          <a:xfrm>
            <a:off x="-1" y="857866"/>
            <a:ext cx="6329751" cy="5902859"/>
          </a:xfrm>
        </p:spPr>
      </p:pic>
      <p:sp>
        <p:nvSpPr>
          <p:cNvPr id="10" name="TextBox 9"/>
          <p:cNvSpPr txBox="1"/>
          <p:nvPr/>
        </p:nvSpPr>
        <p:spPr>
          <a:xfrm>
            <a:off x="3724507" y="4342919"/>
            <a:ext cx="569387" cy="369332"/>
          </a:xfrm>
          <a:prstGeom prst="rect">
            <a:avLst/>
          </a:prstGeom>
          <a:solidFill>
            <a:schemeClr val="accent2"/>
          </a:solidFill>
        </p:spPr>
        <p:txBody>
          <a:bodyPr wrap="none" rtlCol="0">
            <a:spAutoFit/>
          </a:bodyPr>
          <a:lstStyle/>
          <a:p>
            <a:r>
              <a:rPr lang="en-US" dirty="0" smtClean="0"/>
              <a:t>002</a:t>
            </a:r>
            <a:endParaRPr lang="ru-RU" dirty="0"/>
          </a:p>
        </p:txBody>
      </p:sp>
      <p:sp>
        <p:nvSpPr>
          <p:cNvPr id="11" name="TextBox 10"/>
          <p:cNvSpPr txBox="1"/>
          <p:nvPr/>
        </p:nvSpPr>
        <p:spPr>
          <a:xfrm>
            <a:off x="1119734" y="2545538"/>
            <a:ext cx="646331" cy="369332"/>
          </a:xfrm>
          <a:prstGeom prst="rect">
            <a:avLst/>
          </a:prstGeom>
          <a:solidFill>
            <a:schemeClr val="accent2"/>
          </a:solidFill>
        </p:spPr>
        <p:txBody>
          <a:bodyPr wrap="none" rtlCol="0">
            <a:spAutoFit/>
          </a:bodyPr>
          <a:lstStyle/>
          <a:p>
            <a:r>
              <a:rPr lang="en-US" dirty="0" smtClean="0"/>
              <a:t>0-13</a:t>
            </a:r>
            <a:endParaRPr lang="ru-RU" dirty="0"/>
          </a:p>
        </p:txBody>
      </p:sp>
      <p:sp>
        <p:nvSpPr>
          <p:cNvPr id="12" name="TextBox 11"/>
          <p:cNvSpPr txBox="1"/>
          <p:nvPr/>
        </p:nvSpPr>
        <p:spPr>
          <a:xfrm>
            <a:off x="3648216" y="488534"/>
            <a:ext cx="569387" cy="369332"/>
          </a:xfrm>
          <a:prstGeom prst="rect">
            <a:avLst/>
          </a:prstGeom>
          <a:solidFill>
            <a:schemeClr val="accent2"/>
          </a:solidFill>
        </p:spPr>
        <p:txBody>
          <a:bodyPr wrap="none" rtlCol="0">
            <a:spAutoFit/>
          </a:bodyPr>
          <a:lstStyle/>
          <a:p>
            <a:r>
              <a:rPr lang="en-US" dirty="0" smtClean="0"/>
              <a:t>004</a:t>
            </a:r>
            <a:endParaRPr lang="ru-RU" dirty="0"/>
          </a:p>
        </p:txBody>
      </p:sp>
      <p:sp>
        <p:nvSpPr>
          <p:cNvPr id="14" name="TextBox 13"/>
          <p:cNvSpPr txBox="1"/>
          <p:nvPr/>
        </p:nvSpPr>
        <p:spPr>
          <a:xfrm>
            <a:off x="6180772" y="2579002"/>
            <a:ext cx="569387" cy="369332"/>
          </a:xfrm>
          <a:prstGeom prst="rect">
            <a:avLst/>
          </a:prstGeom>
          <a:solidFill>
            <a:schemeClr val="accent2"/>
          </a:solidFill>
        </p:spPr>
        <p:txBody>
          <a:bodyPr wrap="none" rtlCol="0">
            <a:spAutoFit/>
          </a:bodyPr>
          <a:lstStyle/>
          <a:p>
            <a:r>
              <a:rPr lang="en-US" dirty="0" smtClean="0"/>
              <a:t>013</a:t>
            </a:r>
            <a:endParaRPr lang="ru-RU" dirty="0"/>
          </a:p>
        </p:txBody>
      </p:sp>
      <p:pic>
        <p:nvPicPr>
          <p:cNvPr id="26" name="Picture 2" descr="Интенсивность от температуры"/>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06280" y="160668"/>
            <a:ext cx="2939564" cy="225202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8" name="Рисунок 27"/>
          <p:cNvPicPr/>
          <p:nvPr/>
        </p:nvPicPr>
        <p:blipFill rotWithShape="1">
          <a:blip r:embed="rId5">
            <a:extLst>
              <a:ext uri="{28A0092B-C50C-407E-A947-70E740481C1C}">
                <a14:useLocalDpi xmlns:a14="http://schemas.microsoft.com/office/drawing/2010/main" val="0"/>
              </a:ext>
            </a:extLst>
          </a:blip>
          <a:srcRect t="4454"/>
          <a:stretch/>
        </p:blipFill>
        <p:spPr>
          <a:xfrm>
            <a:off x="6750159" y="2540312"/>
            <a:ext cx="5416751" cy="4220414"/>
          </a:xfrm>
          <a:prstGeom prst="rect">
            <a:avLst/>
          </a:prstGeom>
        </p:spPr>
      </p:pic>
      <p:pic>
        <p:nvPicPr>
          <p:cNvPr id="29" name="Picture 3" descr="2D Intensity"/>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465" t="11029" r="27494" b="5283"/>
          <a:stretch/>
        </p:blipFill>
        <p:spPr bwMode="auto">
          <a:xfrm>
            <a:off x="6270054" y="160668"/>
            <a:ext cx="2752760" cy="2379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Стрелка вправо 30"/>
          <p:cNvSpPr/>
          <p:nvPr/>
        </p:nvSpPr>
        <p:spPr>
          <a:xfrm>
            <a:off x="2099072" y="1492758"/>
            <a:ext cx="1125170" cy="5319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26758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56251" y="1092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Rectangle 4"/>
          <p:cNvSpPr>
            <a:spLocks noChangeArrowheads="1"/>
          </p:cNvSpPr>
          <p:nvPr/>
        </p:nvSpPr>
        <p:spPr bwMode="auto">
          <a:xfrm>
            <a:off x="4446046" y="306755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5" name="Rectangle 6"/>
          <p:cNvSpPr>
            <a:spLocks noChangeArrowheads="1"/>
          </p:cNvSpPr>
          <p:nvPr/>
        </p:nvSpPr>
        <p:spPr bwMode="auto">
          <a:xfrm>
            <a:off x="356251" y="1092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8" name="TextBox 17"/>
          <p:cNvSpPr txBox="1"/>
          <p:nvPr/>
        </p:nvSpPr>
        <p:spPr>
          <a:xfrm>
            <a:off x="-13282" y="44042"/>
            <a:ext cx="3847528" cy="923330"/>
          </a:xfrm>
          <a:prstGeom prst="rect">
            <a:avLst/>
          </a:prstGeom>
          <a:noFill/>
        </p:spPr>
        <p:txBody>
          <a:bodyPr wrap="none" rtlCol="0">
            <a:spAutoFit/>
          </a:bodyPr>
          <a:lstStyle/>
          <a:p>
            <a:r>
              <a:rPr lang="ru-RU" sz="3600" dirty="0" smtClean="0"/>
              <a:t>Сопротивление</a:t>
            </a:r>
          </a:p>
          <a:p>
            <a:r>
              <a:rPr lang="en-US" dirty="0">
                <a:latin typeface="Calibri" panose="020F0502020204030204" pitchFamily="34" charset="0"/>
                <a:ea typeface="Times New Roman" panose="02020603050405020304" pitchFamily="18" charset="0"/>
                <a:cs typeface="Times New Roman" panose="02020603050405020304" pitchFamily="18" charset="0"/>
              </a:rPr>
              <a:t>PPMS, </a:t>
            </a:r>
            <a:r>
              <a:rPr lang="ru-RU" dirty="0">
                <a:latin typeface="Calibri" panose="020F0502020204030204" pitchFamily="34" charset="0"/>
                <a:ea typeface="Times New Roman" panose="02020603050405020304" pitchFamily="18" charset="0"/>
                <a:cs typeface="Times New Roman" panose="02020603050405020304" pitchFamily="18" charset="0"/>
              </a:rPr>
              <a:t>СМП, ИФ им Киренского</a:t>
            </a:r>
            <a:endParaRPr lang="ru-RU" dirty="0"/>
          </a:p>
        </p:txBody>
      </p:sp>
      <p:graphicFrame>
        <p:nvGraphicFramePr>
          <p:cNvPr id="6" name="Объект 5"/>
          <p:cNvGraphicFramePr>
            <a:graphicFrameLocks noChangeAspect="1"/>
          </p:cNvGraphicFramePr>
          <p:nvPr>
            <p:extLst>
              <p:ext uri="{D42A27DB-BD31-4B8C-83A1-F6EECF244321}">
                <p14:modId xmlns:p14="http://schemas.microsoft.com/office/powerpoint/2010/main" val="3637102947"/>
              </p:ext>
            </p:extLst>
          </p:nvPr>
        </p:nvGraphicFramePr>
        <p:xfrm>
          <a:off x="-97455" y="1888509"/>
          <a:ext cx="6828930" cy="5021048"/>
        </p:xfrm>
        <a:graphic>
          <a:graphicData uri="http://schemas.openxmlformats.org/presentationml/2006/ole">
            <mc:AlternateContent xmlns:mc="http://schemas.openxmlformats.org/markup-compatibility/2006">
              <mc:Choice xmlns:v="urn:schemas-microsoft-com:vml" Requires="v">
                <p:oleObj spid="_x0000_s4995" name="Graph" r:id="rId4" imgW="3920760" imgH="3000960" progId="Origin50.Graph">
                  <p:embed/>
                </p:oleObj>
              </mc:Choice>
              <mc:Fallback>
                <p:oleObj name="Graph" r:id="rId4" imgW="3920760" imgH="3000960" progId="Origin50.Graph">
                  <p:embed/>
                  <p:pic>
                    <p:nvPicPr>
                      <p:cNvPr id="0" name=""/>
                      <p:cNvPicPr>
                        <a:picLocks noChangeAspect="1" noChangeArrowheads="1"/>
                      </p:cNvPicPr>
                      <p:nvPr/>
                    </p:nvPicPr>
                    <p:blipFill>
                      <a:blip r:embed="rId5"/>
                      <a:srcRect/>
                      <a:stretch>
                        <a:fillRect/>
                      </a:stretch>
                    </p:blipFill>
                    <p:spPr bwMode="auto">
                      <a:xfrm>
                        <a:off x="-97455" y="1888509"/>
                        <a:ext cx="6828930" cy="5021048"/>
                      </a:xfrm>
                      <a:prstGeom prst="rect">
                        <a:avLst/>
                      </a:prstGeom>
                      <a:noFill/>
                      <a:extLst/>
                    </p:spPr>
                  </p:pic>
                </p:oleObj>
              </mc:Fallback>
            </mc:AlternateContent>
          </a:graphicData>
        </a:graphic>
      </p:graphicFrame>
      <p:graphicFrame>
        <p:nvGraphicFramePr>
          <p:cNvPr id="8" name="Объект 7"/>
          <p:cNvGraphicFramePr>
            <a:graphicFrameLocks noChangeAspect="1"/>
          </p:cNvGraphicFramePr>
          <p:nvPr>
            <p:extLst>
              <p:ext uri="{D42A27DB-BD31-4B8C-83A1-F6EECF244321}">
                <p14:modId xmlns:p14="http://schemas.microsoft.com/office/powerpoint/2010/main" val="3920853732"/>
              </p:ext>
            </p:extLst>
          </p:nvPr>
        </p:nvGraphicFramePr>
        <p:xfrm>
          <a:off x="5684870" y="1880869"/>
          <a:ext cx="7425201" cy="4977132"/>
        </p:xfrm>
        <a:graphic>
          <a:graphicData uri="http://schemas.openxmlformats.org/presentationml/2006/ole">
            <mc:AlternateContent xmlns:mc="http://schemas.openxmlformats.org/markup-compatibility/2006">
              <mc:Choice xmlns:v="urn:schemas-microsoft-com:vml" Requires="v">
                <p:oleObj spid="_x0000_s4996" name="Graph" r:id="rId6" imgW="4145040" imgH="2890440" progId="Origin50.Graph">
                  <p:embed/>
                </p:oleObj>
              </mc:Choice>
              <mc:Fallback>
                <p:oleObj name="Graph" r:id="rId6" imgW="4145040" imgH="2890440" progId="Origin50.Graph">
                  <p:embed/>
                  <p:pic>
                    <p:nvPicPr>
                      <p:cNvPr id="0" name=""/>
                      <p:cNvPicPr/>
                      <p:nvPr/>
                    </p:nvPicPr>
                    <p:blipFill>
                      <a:blip r:embed="rId7"/>
                      <a:stretch>
                        <a:fillRect/>
                      </a:stretch>
                    </p:blipFill>
                    <p:spPr>
                      <a:xfrm>
                        <a:off x="5684870" y="1880869"/>
                        <a:ext cx="7425201" cy="4977132"/>
                      </a:xfrm>
                      <a:prstGeom prst="rect">
                        <a:avLst/>
                      </a:prstGeom>
                    </p:spPr>
                  </p:pic>
                </p:oleObj>
              </mc:Fallback>
            </mc:AlternateContent>
          </a:graphicData>
        </a:graphic>
      </p:graphicFrame>
      <p:sp>
        <p:nvSpPr>
          <p:cNvPr id="13" name="TextBox 12"/>
          <p:cNvSpPr txBox="1"/>
          <p:nvPr/>
        </p:nvSpPr>
        <p:spPr>
          <a:xfrm>
            <a:off x="7587490" y="710328"/>
            <a:ext cx="2239165" cy="1015663"/>
          </a:xfrm>
          <a:prstGeom prst="rect">
            <a:avLst/>
          </a:prstGeom>
          <a:solidFill>
            <a:schemeClr val="accent2"/>
          </a:solidFill>
        </p:spPr>
        <p:txBody>
          <a:bodyPr wrap="square" rtlCol="0">
            <a:spAutoFit/>
          </a:bodyPr>
          <a:lstStyle/>
          <a:p>
            <a:r>
              <a:rPr lang="ru-RU" sz="1200" dirty="0" smtClean="0"/>
              <a:t>2</a:t>
            </a:r>
            <a:r>
              <a:rPr lang="en-US" sz="1200" dirty="0" smtClean="0"/>
              <a:t>D FM </a:t>
            </a:r>
            <a:r>
              <a:rPr lang="ru-RU" sz="1200" dirty="0" smtClean="0"/>
              <a:t>корреляции марганцевых бислоев. Сопротивление просажено от избытка в системе носителей</a:t>
            </a:r>
            <a:endParaRPr lang="ru-RU" sz="1200" dirty="0"/>
          </a:p>
        </p:txBody>
      </p:sp>
      <p:cxnSp>
        <p:nvCxnSpPr>
          <p:cNvPr id="15" name="Прямая со стрелкой 14"/>
          <p:cNvCxnSpPr/>
          <p:nvPr/>
        </p:nvCxnSpPr>
        <p:spPr>
          <a:xfrm flipH="1">
            <a:off x="2019780" y="1394348"/>
            <a:ext cx="656738" cy="289121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947642" y="1797272"/>
            <a:ext cx="268429" cy="105730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flipH="1">
            <a:off x="5046133" y="1704939"/>
            <a:ext cx="2541358" cy="360083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3181" y="1218159"/>
            <a:ext cx="2000250" cy="1015663"/>
          </a:xfrm>
          <a:prstGeom prst="rect">
            <a:avLst/>
          </a:prstGeom>
          <a:solidFill>
            <a:schemeClr val="accent2"/>
          </a:solidFill>
        </p:spPr>
        <p:txBody>
          <a:bodyPr wrap="square" rtlCol="0">
            <a:spAutoFit/>
          </a:bodyPr>
          <a:lstStyle/>
          <a:p>
            <a:r>
              <a:rPr lang="ru-RU" sz="1200" dirty="0" smtClean="0"/>
              <a:t>ФМ кластер переходит в АФМ состояние. Спин </a:t>
            </a:r>
            <a:r>
              <a:rPr lang="ru-RU" sz="1200" i="1" dirty="0" smtClean="0"/>
              <a:t>зависимое сопротивление увеличивается</a:t>
            </a:r>
            <a:endParaRPr lang="ru-RU" sz="1200" i="1" dirty="0"/>
          </a:p>
        </p:txBody>
      </p:sp>
      <p:sp>
        <p:nvSpPr>
          <p:cNvPr id="14" name="TextBox 13"/>
          <p:cNvSpPr txBox="1"/>
          <p:nvPr/>
        </p:nvSpPr>
        <p:spPr>
          <a:xfrm>
            <a:off x="2324537" y="1079659"/>
            <a:ext cx="2263140" cy="646331"/>
          </a:xfrm>
          <a:prstGeom prst="rect">
            <a:avLst/>
          </a:prstGeom>
          <a:solidFill>
            <a:schemeClr val="accent2"/>
          </a:solidFill>
        </p:spPr>
        <p:txBody>
          <a:bodyPr wrap="square" rtlCol="0">
            <a:spAutoFit/>
          </a:bodyPr>
          <a:lstStyle/>
          <a:p>
            <a:r>
              <a:rPr lang="ru-RU" sz="1200" dirty="0" smtClean="0"/>
              <a:t>Носители организуются в перколяционный проводящий кластер.</a:t>
            </a:r>
            <a:endParaRPr lang="ru-RU" sz="1200" dirty="0"/>
          </a:p>
        </p:txBody>
      </p:sp>
    </p:spTree>
    <p:extLst>
      <p:ext uri="{BB962C8B-B14F-4D97-AF65-F5344CB8AC3E}">
        <p14:creationId xmlns:p14="http://schemas.microsoft.com/office/powerpoint/2010/main" val="161309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282" y="44042"/>
            <a:ext cx="3847528" cy="646331"/>
          </a:xfrm>
          <a:prstGeom prst="rect">
            <a:avLst/>
          </a:prstGeom>
          <a:noFill/>
        </p:spPr>
        <p:txBody>
          <a:bodyPr wrap="none" rtlCol="0">
            <a:spAutoFit/>
          </a:bodyPr>
          <a:lstStyle/>
          <a:p>
            <a:r>
              <a:rPr lang="ru-RU" sz="3600" dirty="0" smtClean="0"/>
              <a:t>Сопротивление</a:t>
            </a:r>
            <a:endParaRPr lang="ru-RU" sz="4800" dirty="0"/>
          </a:p>
        </p:txBody>
      </p:sp>
      <p:grpSp>
        <p:nvGrpSpPr>
          <p:cNvPr id="17" name="Группа 16"/>
          <p:cNvGrpSpPr/>
          <p:nvPr/>
        </p:nvGrpSpPr>
        <p:grpSpPr>
          <a:xfrm>
            <a:off x="-401410" y="690373"/>
            <a:ext cx="13457775" cy="5247230"/>
            <a:chOff x="-439510" y="1923513"/>
            <a:chExt cx="13457775" cy="5247230"/>
          </a:xfrm>
        </p:grpSpPr>
        <p:graphicFrame>
          <p:nvGraphicFramePr>
            <p:cNvPr id="2" name="Объект 1"/>
            <p:cNvGraphicFramePr>
              <a:graphicFrameLocks noChangeAspect="1"/>
            </p:cNvGraphicFramePr>
            <p:nvPr>
              <p:extLst>
                <p:ext uri="{D42A27DB-BD31-4B8C-83A1-F6EECF244321}">
                  <p14:modId xmlns:p14="http://schemas.microsoft.com/office/powerpoint/2010/main" val="1287356618"/>
                </p:ext>
              </p:extLst>
            </p:nvPr>
          </p:nvGraphicFramePr>
          <p:xfrm>
            <a:off x="-439510" y="1923513"/>
            <a:ext cx="7686433" cy="5247230"/>
          </p:xfrm>
          <a:graphic>
            <a:graphicData uri="http://schemas.openxmlformats.org/presentationml/2006/ole">
              <mc:AlternateContent xmlns:mc="http://schemas.openxmlformats.org/markup-compatibility/2006">
                <mc:Choice xmlns:v="urn:schemas-microsoft-com:vml" Requires="v">
                  <p:oleObj spid="_x0000_s8280" name="Graph" r:id="rId4" imgW="3920760" imgH="3000960" progId="Origin50.Graph">
                    <p:embed/>
                  </p:oleObj>
                </mc:Choice>
                <mc:Fallback>
                  <p:oleObj name="Graph" r:id="rId4" imgW="3920760" imgH="3000960" progId="Origin50.Graph">
                    <p:embed/>
                    <p:pic>
                      <p:nvPicPr>
                        <p:cNvPr id="0" name=""/>
                        <p:cNvPicPr>
                          <a:picLocks noChangeAspect="1" noChangeArrowheads="1"/>
                        </p:cNvPicPr>
                        <p:nvPr/>
                      </p:nvPicPr>
                      <p:blipFill>
                        <a:blip r:embed="rId5"/>
                        <a:srcRect/>
                        <a:stretch>
                          <a:fillRect/>
                        </a:stretch>
                      </p:blipFill>
                      <p:spPr bwMode="auto">
                        <a:xfrm>
                          <a:off x="-439510" y="1923513"/>
                          <a:ext cx="7686433" cy="5247230"/>
                        </a:xfrm>
                        <a:prstGeom prst="rect">
                          <a:avLst/>
                        </a:prstGeom>
                        <a:noFill/>
                        <a:extLst/>
                      </p:spPr>
                    </p:pic>
                  </p:oleObj>
                </mc:Fallback>
              </mc:AlternateContent>
            </a:graphicData>
          </a:graphic>
        </p:graphicFrame>
        <p:graphicFrame>
          <p:nvGraphicFramePr>
            <p:cNvPr id="3" name="Объект 2"/>
            <p:cNvGraphicFramePr>
              <a:graphicFrameLocks noChangeAspect="1"/>
            </p:cNvGraphicFramePr>
            <p:nvPr>
              <p:extLst>
                <p:ext uri="{D42A27DB-BD31-4B8C-83A1-F6EECF244321}">
                  <p14:modId xmlns:p14="http://schemas.microsoft.com/office/powerpoint/2010/main" val="3389134681"/>
                </p:ext>
              </p:extLst>
            </p:nvPr>
          </p:nvGraphicFramePr>
          <p:xfrm>
            <a:off x="5816906" y="1991900"/>
            <a:ext cx="7201359" cy="5022471"/>
          </p:xfrm>
          <a:graphic>
            <a:graphicData uri="http://schemas.openxmlformats.org/presentationml/2006/ole">
              <mc:AlternateContent xmlns:mc="http://schemas.openxmlformats.org/markup-compatibility/2006">
                <mc:Choice xmlns:v="urn:schemas-microsoft-com:vml" Requires="v">
                  <p:oleObj spid="_x0000_s8281" name="Graph" r:id="rId6" imgW="4145040" imgH="2890440" progId="Origin50.Graph">
                    <p:embed/>
                  </p:oleObj>
                </mc:Choice>
                <mc:Fallback>
                  <p:oleObj name="Graph" r:id="rId6" imgW="4145040" imgH="2890440" progId="Origin50.Graph">
                    <p:embed/>
                    <p:pic>
                      <p:nvPicPr>
                        <p:cNvPr id="0" name=""/>
                        <p:cNvPicPr/>
                        <p:nvPr/>
                      </p:nvPicPr>
                      <p:blipFill>
                        <a:blip r:embed="rId7"/>
                        <a:stretch>
                          <a:fillRect/>
                        </a:stretch>
                      </p:blipFill>
                      <p:spPr>
                        <a:xfrm>
                          <a:off x="5816906" y="1991900"/>
                          <a:ext cx="7201359" cy="5022471"/>
                        </a:xfrm>
                        <a:prstGeom prst="rect">
                          <a:avLst/>
                        </a:prstGeom>
                      </p:spPr>
                    </p:pic>
                  </p:oleObj>
                </mc:Fallback>
              </mc:AlternateContent>
            </a:graphicData>
          </a:graphic>
        </p:graphicFrame>
        <p:cxnSp>
          <p:nvCxnSpPr>
            <p:cNvPr id="6" name="Прямая со стрелкой 5"/>
            <p:cNvCxnSpPr/>
            <p:nvPr/>
          </p:nvCxnSpPr>
          <p:spPr>
            <a:xfrm>
              <a:off x="2566930" y="4638101"/>
              <a:ext cx="330506" cy="4516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flipH="1" flipV="1">
              <a:off x="1961002" y="5695720"/>
              <a:ext cx="429658" cy="1872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2566930" y="2875402"/>
              <a:ext cx="495759" cy="1211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H="1" flipV="1">
              <a:off x="2467778" y="3877937"/>
              <a:ext cx="539827" cy="440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14" name="Прямая со стрелкой 13"/>
          <p:cNvCxnSpPr/>
          <p:nvPr/>
        </p:nvCxnSpPr>
        <p:spPr>
          <a:xfrm flipH="1" flipV="1">
            <a:off x="7285023" y="3856653"/>
            <a:ext cx="715977" cy="233171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958289" y="5791896"/>
            <a:ext cx="5211683" cy="923330"/>
          </a:xfrm>
          <a:prstGeom prst="rect">
            <a:avLst/>
          </a:prstGeom>
          <a:solidFill>
            <a:schemeClr val="accent2"/>
          </a:solidFill>
        </p:spPr>
        <p:txBody>
          <a:bodyPr wrap="none" rtlCol="0">
            <a:spAutoFit/>
          </a:bodyPr>
          <a:lstStyle/>
          <a:p>
            <a:r>
              <a:rPr lang="ru-RU" dirty="0" smtClean="0"/>
              <a:t>Интеграл перескока </a:t>
            </a:r>
            <a:r>
              <a:rPr lang="en-US" dirty="0" err="1" smtClean="0"/>
              <a:t>t~cos</a:t>
            </a:r>
            <a:r>
              <a:rPr lang="en-US" dirty="0" smtClean="0"/>
              <a:t>(</a:t>
            </a:r>
            <a:r>
              <a:rPr lang="el-GR" dirty="0" smtClean="0"/>
              <a:t>θ</a:t>
            </a:r>
            <a:r>
              <a:rPr lang="en-US" dirty="0" smtClean="0"/>
              <a:t>/2)</a:t>
            </a:r>
            <a:endParaRPr lang="ru-RU" dirty="0"/>
          </a:p>
          <a:p>
            <a:r>
              <a:rPr lang="ru-RU" dirty="0" smtClean="0"/>
              <a:t>в механизме двойного обмена</a:t>
            </a:r>
          </a:p>
          <a:p>
            <a:r>
              <a:rPr lang="ru-RU" dirty="0"/>
              <a:t>м</a:t>
            </a:r>
            <a:r>
              <a:rPr lang="ru-RU" dirty="0" smtClean="0"/>
              <a:t>инимален, тк моменты антипараллельны</a:t>
            </a:r>
            <a:endParaRPr lang="ru-RU" dirty="0"/>
          </a:p>
        </p:txBody>
      </p:sp>
      <p:sp>
        <p:nvSpPr>
          <p:cNvPr id="20" name="Прямоугольник 19"/>
          <p:cNvSpPr/>
          <p:nvPr/>
        </p:nvSpPr>
        <p:spPr>
          <a:xfrm>
            <a:off x="9585189" y="3856653"/>
            <a:ext cx="2450223" cy="369332"/>
          </a:xfrm>
          <a:prstGeom prst="rect">
            <a:avLst/>
          </a:prstGeom>
        </p:spPr>
        <p:txBody>
          <a:bodyPr wrap="none">
            <a:spAutoFit/>
          </a:bodyPr>
          <a:lstStyle/>
          <a:p>
            <a:r>
              <a:rPr lang="en-US" dirty="0" smtClean="0">
                <a:latin typeface="AdvHelv_R"/>
              </a:rPr>
              <a:t>[</a:t>
            </a:r>
            <a:r>
              <a:rPr lang="en-US" dirty="0" err="1" smtClean="0">
                <a:latin typeface="AdvHelv_R"/>
              </a:rPr>
              <a:t>Shaykhutdinov</a:t>
            </a:r>
            <a:r>
              <a:rPr lang="en-US" dirty="0">
                <a:latin typeface="AdvHelv_R"/>
              </a:rPr>
              <a:t>,</a:t>
            </a:r>
            <a:r>
              <a:rPr lang="ru-RU" dirty="0" smtClean="0">
                <a:latin typeface="AdvHelv_R"/>
              </a:rPr>
              <a:t> 2015</a:t>
            </a:r>
            <a:r>
              <a:rPr lang="en-US" dirty="0" smtClean="0">
                <a:latin typeface="AdvHelv_R"/>
              </a:rPr>
              <a:t>]</a:t>
            </a:r>
            <a:endParaRPr lang="ru-RU" dirty="0"/>
          </a:p>
        </p:txBody>
      </p:sp>
      <p:cxnSp>
        <p:nvCxnSpPr>
          <p:cNvPr id="24" name="Прямая со стрелкой 23"/>
          <p:cNvCxnSpPr/>
          <p:nvPr/>
        </p:nvCxnSpPr>
        <p:spPr>
          <a:xfrm flipH="1">
            <a:off x="3484614" y="784761"/>
            <a:ext cx="2096064" cy="159997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734807" y="595985"/>
            <a:ext cx="3721100" cy="646331"/>
          </a:xfrm>
          <a:prstGeom prst="rect">
            <a:avLst/>
          </a:prstGeom>
          <a:solidFill>
            <a:schemeClr val="accent2"/>
          </a:solidFill>
        </p:spPr>
        <p:txBody>
          <a:bodyPr wrap="square" rtlCol="0">
            <a:spAutoFit/>
          </a:bodyPr>
          <a:lstStyle/>
          <a:p>
            <a:r>
              <a:rPr lang="ru-RU" dirty="0" smtClean="0"/>
              <a:t>Что то вроде спин флопа для АФМ флуктуаций</a:t>
            </a:r>
            <a:endParaRPr lang="ru-RU" dirty="0"/>
          </a:p>
        </p:txBody>
      </p:sp>
      <p:cxnSp>
        <p:nvCxnSpPr>
          <p:cNvPr id="30" name="Прямая со стрелкой 29"/>
          <p:cNvCxnSpPr/>
          <p:nvPr/>
        </p:nvCxnSpPr>
        <p:spPr>
          <a:xfrm flipH="1">
            <a:off x="8047821" y="602388"/>
            <a:ext cx="713496" cy="110046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769438" y="191431"/>
            <a:ext cx="2941831" cy="646331"/>
          </a:xfrm>
          <a:prstGeom prst="rect">
            <a:avLst/>
          </a:prstGeom>
          <a:solidFill>
            <a:schemeClr val="accent2"/>
          </a:solidFill>
        </p:spPr>
        <p:txBody>
          <a:bodyPr wrap="none" rtlCol="0">
            <a:spAutoFit/>
          </a:bodyPr>
          <a:lstStyle/>
          <a:p>
            <a:r>
              <a:rPr lang="ru-RU" dirty="0" smtClean="0"/>
              <a:t>Положительное</a:t>
            </a:r>
            <a:endParaRPr lang="ru-RU" dirty="0"/>
          </a:p>
          <a:p>
            <a:r>
              <a:rPr lang="ru-RU" dirty="0" smtClean="0"/>
              <a:t>магнитосопротивление</a:t>
            </a:r>
            <a:endParaRPr lang="ru-RU" dirty="0"/>
          </a:p>
        </p:txBody>
      </p:sp>
      <p:sp>
        <p:nvSpPr>
          <p:cNvPr id="34" name="Прямоугольник 33"/>
          <p:cNvSpPr/>
          <p:nvPr/>
        </p:nvSpPr>
        <p:spPr>
          <a:xfrm>
            <a:off x="4248114" y="1449089"/>
            <a:ext cx="873957" cy="1569660"/>
          </a:xfrm>
          <a:prstGeom prst="rect">
            <a:avLst/>
          </a:prstGeom>
          <a:noFill/>
        </p:spPr>
        <p:txBody>
          <a:bodyPr wrap="none" lIns="91440" tIns="45720" rIns="91440" bIns="45720">
            <a:spAutoFit/>
          </a:bodyPr>
          <a:lstStyle/>
          <a:p>
            <a:pPr algn="ctr"/>
            <a:r>
              <a:rPr lang="ru-RU" sz="9600" b="1" cap="none" spc="0" dirty="0" smtClean="0">
                <a:ln w="12700">
                  <a:solidFill>
                    <a:schemeClr val="accent1"/>
                  </a:solidFill>
                  <a:prstDash val="solid"/>
                </a:ln>
                <a:pattFill prst="pct50">
                  <a:fgClr>
                    <a:schemeClr val="accent1"/>
                  </a:fgClr>
                  <a:bgClr>
                    <a:schemeClr val="accent1">
                      <a:lumMod val="20000"/>
                      <a:lumOff val="80000"/>
                    </a:schemeClr>
                  </a:bgClr>
                </a:pattFill>
              </a:rPr>
              <a:t>?</a:t>
            </a:r>
            <a:endParaRPr lang="ru-RU" sz="9600" b="1" cap="none" spc="0" dirty="0">
              <a:ln w="12700">
                <a:solidFill>
                  <a:schemeClr val="accent1"/>
                </a:solidFill>
                <a:prstDash val="solid"/>
              </a:ln>
              <a:pattFill prst="pct50">
                <a:fgClr>
                  <a:schemeClr val="accent1"/>
                </a:fgClr>
                <a:bgClr>
                  <a:schemeClr val="accent1">
                    <a:lumMod val="20000"/>
                    <a:lumOff val="80000"/>
                  </a:schemeClr>
                </a:bgClr>
              </a:pattFill>
            </a:endParaRPr>
          </a:p>
        </p:txBody>
      </p:sp>
    </p:spTree>
    <p:extLst>
      <p:ext uri="{BB962C8B-B14F-4D97-AF65-F5344CB8AC3E}">
        <p14:creationId xmlns:p14="http://schemas.microsoft.com/office/powerpoint/2010/main" val="3847144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Объект 16"/>
          <p:cNvGraphicFramePr>
            <a:graphicFrameLocks noChangeAspect="1"/>
          </p:cNvGraphicFramePr>
          <p:nvPr>
            <p:extLst>
              <p:ext uri="{D42A27DB-BD31-4B8C-83A1-F6EECF244321}">
                <p14:modId xmlns:p14="http://schemas.microsoft.com/office/powerpoint/2010/main" val="3445249478"/>
              </p:ext>
            </p:extLst>
          </p:nvPr>
        </p:nvGraphicFramePr>
        <p:xfrm>
          <a:off x="5740400" y="1194354"/>
          <a:ext cx="5715000" cy="4330146"/>
        </p:xfrm>
        <a:graphic>
          <a:graphicData uri="http://schemas.openxmlformats.org/presentationml/2006/ole">
            <mc:AlternateContent xmlns:mc="http://schemas.openxmlformats.org/markup-compatibility/2006">
              <mc:Choice xmlns:v="urn:schemas-microsoft-com:vml" Requires="v">
                <p:oleObj spid="_x0000_s5971" name="Graph" r:id="rId4" imgW="4159800" imgH="2886840" progId="Origin50.Graph">
                  <p:embed/>
                </p:oleObj>
              </mc:Choice>
              <mc:Fallback>
                <p:oleObj name="Graph" r:id="rId4" imgW="4159800" imgH="2886840" progId="Origin50.Graph">
                  <p:embed/>
                  <p:pic>
                    <p:nvPicPr>
                      <p:cNvPr id="0" name=""/>
                      <p:cNvPicPr/>
                      <p:nvPr/>
                    </p:nvPicPr>
                    <p:blipFill>
                      <a:blip r:embed="rId5"/>
                      <a:stretch>
                        <a:fillRect/>
                      </a:stretch>
                    </p:blipFill>
                    <p:spPr>
                      <a:xfrm>
                        <a:off x="5740400" y="1194354"/>
                        <a:ext cx="5715000" cy="4330146"/>
                      </a:xfrm>
                      <a:prstGeom prst="rect">
                        <a:avLst/>
                      </a:prstGeom>
                    </p:spPr>
                  </p:pic>
                </p:oleObj>
              </mc:Fallback>
            </mc:AlternateContent>
          </a:graphicData>
        </a:graphic>
      </p:graphicFrame>
      <p:sp>
        <p:nvSpPr>
          <p:cNvPr id="14" name="TextBox 13"/>
          <p:cNvSpPr txBox="1"/>
          <p:nvPr/>
        </p:nvSpPr>
        <p:spPr>
          <a:xfrm>
            <a:off x="0" y="-119962"/>
            <a:ext cx="6200736" cy="1569660"/>
          </a:xfrm>
          <a:prstGeom prst="rect">
            <a:avLst/>
          </a:prstGeom>
          <a:noFill/>
        </p:spPr>
        <p:txBody>
          <a:bodyPr wrap="none" rtlCol="0">
            <a:spAutoFit/>
          </a:bodyPr>
          <a:lstStyle/>
          <a:p>
            <a:r>
              <a:rPr lang="ru-RU" sz="4800" dirty="0" smtClean="0"/>
              <a:t>Магнитный </a:t>
            </a:r>
            <a:r>
              <a:rPr lang="ru-RU" sz="4800" dirty="0"/>
              <a:t>момент</a:t>
            </a:r>
          </a:p>
          <a:p>
            <a:endParaRPr lang="ru-RU" sz="4800" dirty="0"/>
          </a:p>
        </p:txBody>
      </p:sp>
      <p:pic>
        <p:nvPicPr>
          <p:cNvPr id="3" name="Рисунок 2"/>
          <p:cNvPicPr>
            <a:picLocks noChangeAspect="1"/>
          </p:cNvPicPr>
          <p:nvPr/>
        </p:nvPicPr>
        <p:blipFill>
          <a:blip r:embed="rId6"/>
          <a:stretch>
            <a:fillRect/>
          </a:stretch>
        </p:blipFill>
        <p:spPr>
          <a:xfrm>
            <a:off x="646363" y="1322698"/>
            <a:ext cx="5094037" cy="4201802"/>
          </a:xfrm>
          <a:prstGeom prst="rect">
            <a:avLst/>
          </a:prstGeom>
        </p:spPr>
      </p:pic>
    </p:spTree>
    <p:extLst>
      <p:ext uri="{BB962C8B-B14F-4D97-AF65-F5344CB8AC3E}">
        <p14:creationId xmlns:p14="http://schemas.microsoft.com/office/powerpoint/2010/main" val="1384856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Объект 18"/>
          <p:cNvGraphicFramePr>
            <a:graphicFrameLocks noChangeAspect="1"/>
          </p:cNvGraphicFramePr>
          <p:nvPr>
            <p:extLst>
              <p:ext uri="{D42A27DB-BD31-4B8C-83A1-F6EECF244321}">
                <p14:modId xmlns:p14="http://schemas.microsoft.com/office/powerpoint/2010/main" val="434158152"/>
              </p:ext>
            </p:extLst>
          </p:nvPr>
        </p:nvGraphicFramePr>
        <p:xfrm>
          <a:off x="-119755" y="1124938"/>
          <a:ext cx="6888855" cy="4329350"/>
        </p:xfrm>
        <a:graphic>
          <a:graphicData uri="http://schemas.openxmlformats.org/presentationml/2006/ole">
            <mc:AlternateContent xmlns:mc="http://schemas.openxmlformats.org/markup-compatibility/2006">
              <mc:Choice xmlns:v="urn:schemas-microsoft-com:vml" Requires="v">
                <p:oleObj spid="_x0000_s9288" name="Graph" r:id="rId4" imgW="4276800" imgH="3024000" progId="Origin50.Graph">
                  <p:embed/>
                </p:oleObj>
              </mc:Choice>
              <mc:Fallback>
                <p:oleObj name="Graph" r:id="rId4" imgW="4276800" imgH="3024000" progId="Origin50.Graph">
                  <p:embed/>
                  <p:pic>
                    <p:nvPicPr>
                      <p:cNvPr id="0" name=""/>
                      <p:cNvPicPr/>
                      <p:nvPr/>
                    </p:nvPicPr>
                    <p:blipFill>
                      <a:blip r:embed="rId5"/>
                      <a:stretch>
                        <a:fillRect/>
                      </a:stretch>
                    </p:blipFill>
                    <p:spPr>
                      <a:xfrm>
                        <a:off x="-119755" y="1124938"/>
                        <a:ext cx="6888855" cy="4329350"/>
                      </a:xfrm>
                      <a:prstGeom prst="rect">
                        <a:avLst/>
                      </a:prstGeom>
                    </p:spPr>
                  </p:pic>
                </p:oleObj>
              </mc:Fallback>
            </mc:AlternateContent>
          </a:graphicData>
        </a:graphic>
      </p:graphicFrame>
      <p:graphicFrame>
        <p:nvGraphicFramePr>
          <p:cNvPr id="21" name="Объект 20"/>
          <p:cNvGraphicFramePr>
            <a:graphicFrameLocks noChangeAspect="1"/>
          </p:cNvGraphicFramePr>
          <p:nvPr>
            <p:extLst>
              <p:ext uri="{D42A27DB-BD31-4B8C-83A1-F6EECF244321}">
                <p14:modId xmlns:p14="http://schemas.microsoft.com/office/powerpoint/2010/main" val="305970334"/>
              </p:ext>
            </p:extLst>
          </p:nvPr>
        </p:nvGraphicFramePr>
        <p:xfrm>
          <a:off x="6200736" y="1449698"/>
          <a:ext cx="6042042" cy="4004590"/>
        </p:xfrm>
        <a:graphic>
          <a:graphicData uri="http://schemas.openxmlformats.org/presentationml/2006/ole">
            <mc:AlternateContent xmlns:mc="http://schemas.openxmlformats.org/markup-compatibility/2006">
              <mc:Choice xmlns:v="urn:schemas-microsoft-com:vml" Requires="v">
                <p:oleObj spid="_x0000_s9289" name="Graph" r:id="rId6" imgW="4159800" imgH="2886840" progId="Origin50.Graph">
                  <p:embed/>
                </p:oleObj>
              </mc:Choice>
              <mc:Fallback>
                <p:oleObj name="Graph" r:id="rId6" imgW="4159800" imgH="2886840" progId="Origin50.Graph">
                  <p:embed/>
                  <p:pic>
                    <p:nvPicPr>
                      <p:cNvPr id="0" name=""/>
                      <p:cNvPicPr/>
                      <p:nvPr/>
                    </p:nvPicPr>
                    <p:blipFill>
                      <a:blip r:embed="rId7"/>
                      <a:stretch>
                        <a:fillRect/>
                      </a:stretch>
                    </p:blipFill>
                    <p:spPr>
                      <a:xfrm>
                        <a:off x="6200736" y="1449698"/>
                        <a:ext cx="6042042" cy="4004590"/>
                      </a:xfrm>
                      <a:prstGeom prst="rect">
                        <a:avLst/>
                      </a:prstGeom>
                    </p:spPr>
                  </p:pic>
                </p:oleObj>
              </mc:Fallback>
            </mc:AlternateContent>
          </a:graphicData>
        </a:graphic>
      </p:graphicFrame>
      <p:sp>
        <p:nvSpPr>
          <p:cNvPr id="22" name="TextBox 21"/>
          <p:cNvSpPr txBox="1"/>
          <p:nvPr/>
        </p:nvSpPr>
        <p:spPr>
          <a:xfrm>
            <a:off x="0" y="-119962"/>
            <a:ext cx="6200736" cy="830997"/>
          </a:xfrm>
          <a:prstGeom prst="rect">
            <a:avLst/>
          </a:prstGeom>
          <a:noFill/>
        </p:spPr>
        <p:txBody>
          <a:bodyPr wrap="none" rtlCol="0">
            <a:spAutoFit/>
          </a:bodyPr>
          <a:lstStyle/>
          <a:p>
            <a:r>
              <a:rPr lang="ru-RU" sz="4800" dirty="0" smtClean="0"/>
              <a:t>Магнитный момент</a:t>
            </a:r>
            <a:endParaRPr lang="ru-RU" sz="4800" dirty="0"/>
          </a:p>
        </p:txBody>
      </p:sp>
      <p:sp>
        <p:nvSpPr>
          <p:cNvPr id="2" name="Прямоугольник 1"/>
          <p:cNvSpPr/>
          <p:nvPr/>
        </p:nvSpPr>
        <p:spPr>
          <a:xfrm>
            <a:off x="8615189" y="1641513"/>
            <a:ext cx="903383" cy="9144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89217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434" y="1513976"/>
            <a:ext cx="3010051" cy="1866908"/>
          </a:xfrm>
          <a:prstGeom prst="rect">
            <a:avLst/>
          </a:prstGeom>
        </p:spPr>
      </p:pic>
      <p:sp>
        <p:nvSpPr>
          <p:cNvPr id="3" name="TextBox 2"/>
          <p:cNvSpPr txBox="1"/>
          <p:nvPr/>
        </p:nvSpPr>
        <p:spPr>
          <a:xfrm>
            <a:off x="13546" y="867645"/>
            <a:ext cx="6916064" cy="646331"/>
          </a:xfrm>
          <a:prstGeom prst="rect">
            <a:avLst/>
          </a:prstGeom>
          <a:noFill/>
        </p:spPr>
        <p:txBody>
          <a:bodyPr wrap="square" rtlCol="0">
            <a:spAutoFit/>
          </a:bodyPr>
          <a:lstStyle/>
          <a:p>
            <a:r>
              <a:rPr lang="en-US" dirty="0" smtClean="0"/>
              <a:t>Charge ordering</a:t>
            </a:r>
            <a:r>
              <a:rPr lang="ru-RU" dirty="0" smtClean="0"/>
              <a:t> = </a:t>
            </a:r>
            <a:r>
              <a:rPr lang="en-US" dirty="0" smtClean="0"/>
              <a:t>magnetic ordering</a:t>
            </a:r>
            <a:endParaRPr lang="ru-RU" dirty="0" smtClean="0"/>
          </a:p>
          <a:p>
            <a:r>
              <a:rPr lang="en-US" dirty="0" smtClean="0"/>
              <a:t>correlated lattice</a:t>
            </a:r>
            <a:r>
              <a:rPr lang="ru-RU" dirty="0" smtClean="0"/>
              <a:t> </a:t>
            </a:r>
            <a:r>
              <a:rPr lang="en-US" dirty="0" smtClean="0"/>
              <a:t>distortions =&gt; </a:t>
            </a:r>
            <a:r>
              <a:rPr lang="ru-RU" dirty="0" smtClean="0"/>
              <a:t>???</a:t>
            </a:r>
            <a:r>
              <a:rPr lang="en-US" dirty="0" smtClean="0"/>
              <a:t> Magnetic fluctuation</a:t>
            </a:r>
            <a:endParaRPr lang="ru-RU" dirty="0"/>
          </a:p>
        </p:txBody>
      </p:sp>
      <p:grpSp>
        <p:nvGrpSpPr>
          <p:cNvPr id="4" name="Группа 3"/>
          <p:cNvGrpSpPr/>
          <p:nvPr/>
        </p:nvGrpSpPr>
        <p:grpSpPr>
          <a:xfrm>
            <a:off x="1141839" y="3380884"/>
            <a:ext cx="2027240" cy="1914366"/>
            <a:chOff x="4561901" y="162251"/>
            <a:chExt cx="3165234" cy="3241835"/>
          </a:xfrm>
        </p:grpSpPr>
        <p:grpSp>
          <p:nvGrpSpPr>
            <p:cNvPr id="5" name="Группа 4"/>
            <p:cNvGrpSpPr/>
            <p:nvPr/>
          </p:nvGrpSpPr>
          <p:grpSpPr>
            <a:xfrm>
              <a:off x="4561901" y="162251"/>
              <a:ext cx="3165234" cy="3241835"/>
              <a:chOff x="4561901" y="162251"/>
              <a:chExt cx="3165234" cy="3241835"/>
            </a:xfrm>
          </p:grpSpPr>
          <p:pic>
            <p:nvPicPr>
              <p:cNvPr id="7" name="Рисунок 6"/>
              <p:cNvPicPr>
                <a:picLocks noChangeAspect="1"/>
              </p:cNvPicPr>
              <p:nvPr/>
            </p:nvPicPr>
            <p:blipFill rotWithShape="1">
              <a:blip r:embed="rId5"/>
              <a:srcRect l="15001" t="5366" b="48797"/>
              <a:stretch/>
            </p:blipFill>
            <p:spPr>
              <a:xfrm rot="10800000">
                <a:off x="4561901" y="162251"/>
                <a:ext cx="3165234" cy="3004457"/>
              </a:xfrm>
              <a:prstGeom prst="rect">
                <a:avLst/>
              </a:prstGeom>
            </p:spPr>
          </p:pic>
          <p:sp>
            <p:nvSpPr>
              <p:cNvPr id="8" name="Прямоугольник 7"/>
              <p:cNvSpPr/>
              <p:nvPr/>
            </p:nvSpPr>
            <p:spPr>
              <a:xfrm>
                <a:off x="5601548" y="3034754"/>
                <a:ext cx="1795684" cy="369332"/>
              </a:xfrm>
              <a:prstGeom prst="rect">
                <a:avLst/>
              </a:prstGeom>
            </p:spPr>
            <p:txBody>
              <a:bodyPr wrap="none">
                <a:spAutoFit/>
              </a:bodyPr>
              <a:lstStyle/>
              <a:p>
                <a:r>
                  <a:rPr lang="en-US" dirty="0"/>
                  <a:t>[</a:t>
                </a:r>
                <a:r>
                  <a:rPr lang="ru-RU" dirty="0" err="1" smtClean="0"/>
                  <a:t>Mitchell</a:t>
                </a:r>
                <a:r>
                  <a:rPr lang="ru-RU" dirty="0" smtClean="0"/>
                  <a:t> 2001</a:t>
                </a:r>
                <a:r>
                  <a:rPr lang="en-US" dirty="0" smtClean="0"/>
                  <a:t>]</a:t>
                </a:r>
                <a:endParaRPr lang="ru-RU" dirty="0"/>
              </a:p>
            </p:txBody>
          </p:sp>
        </p:grpSp>
        <p:sp>
          <p:nvSpPr>
            <p:cNvPr id="6" name="Прямоугольник 5"/>
            <p:cNvSpPr/>
            <p:nvPr/>
          </p:nvSpPr>
          <p:spPr>
            <a:xfrm>
              <a:off x="4960988" y="2896186"/>
              <a:ext cx="1281120" cy="246221"/>
            </a:xfrm>
            <a:prstGeom prst="rect">
              <a:avLst/>
            </a:prstGeom>
          </p:spPr>
          <p:txBody>
            <a:bodyPr wrap="none">
              <a:spAutoFit/>
            </a:bodyPr>
            <a:lstStyle/>
            <a:p>
              <a:r>
                <a:rPr lang="ru-RU" sz="1000" dirty="0"/>
                <a:t>La1.2-Sr1.8Mn2O7</a:t>
              </a:r>
            </a:p>
          </p:txBody>
        </p:sp>
      </p:grpSp>
      <p:graphicFrame>
        <p:nvGraphicFramePr>
          <p:cNvPr id="9" name="Объект 8"/>
          <p:cNvGraphicFramePr>
            <a:graphicFrameLocks noChangeAspect="1"/>
          </p:cNvGraphicFramePr>
          <p:nvPr>
            <p:extLst>
              <p:ext uri="{D42A27DB-BD31-4B8C-83A1-F6EECF244321}">
                <p14:modId xmlns:p14="http://schemas.microsoft.com/office/powerpoint/2010/main" val="3332405962"/>
              </p:ext>
            </p:extLst>
          </p:nvPr>
        </p:nvGraphicFramePr>
        <p:xfrm>
          <a:off x="8387856" y="1013551"/>
          <a:ext cx="4129220" cy="3145316"/>
        </p:xfrm>
        <a:graphic>
          <a:graphicData uri="http://schemas.openxmlformats.org/presentationml/2006/ole">
            <mc:AlternateContent xmlns:mc="http://schemas.openxmlformats.org/markup-compatibility/2006">
              <mc:Choice xmlns:v="urn:schemas-microsoft-com:vml" Requires="v">
                <p:oleObj spid="_x0000_s10263" name="Graph" r:id="rId6" imgW="3920760" imgH="3000960" progId="Origin50.Graph">
                  <p:embed/>
                </p:oleObj>
              </mc:Choice>
              <mc:Fallback>
                <p:oleObj name="Graph" r:id="rId6" imgW="3920760" imgH="3000960" progId="Origin50.Graph">
                  <p:embed/>
                  <p:pic>
                    <p:nvPicPr>
                      <p:cNvPr id="0" name=""/>
                      <p:cNvPicPr>
                        <a:picLocks noChangeAspect="1" noChangeArrowheads="1"/>
                      </p:cNvPicPr>
                      <p:nvPr/>
                    </p:nvPicPr>
                    <p:blipFill>
                      <a:blip r:embed="rId7"/>
                      <a:srcRect/>
                      <a:stretch>
                        <a:fillRect/>
                      </a:stretch>
                    </p:blipFill>
                    <p:spPr bwMode="auto">
                      <a:xfrm>
                        <a:off x="8387856" y="1013551"/>
                        <a:ext cx="4129220" cy="3145316"/>
                      </a:xfrm>
                      <a:prstGeom prst="rect">
                        <a:avLst/>
                      </a:prstGeom>
                      <a:noFill/>
                      <a:extLst/>
                    </p:spPr>
                  </p:pic>
                </p:oleObj>
              </mc:Fallback>
            </mc:AlternateContent>
          </a:graphicData>
        </a:graphic>
      </p:graphicFrame>
      <p:sp>
        <p:nvSpPr>
          <p:cNvPr id="10" name="TextBox 9"/>
          <p:cNvSpPr txBox="1"/>
          <p:nvPr/>
        </p:nvSpPr>
        <p:spPr>
          <a:xfrm>
            <a:off x="0" y="-119962"/>
            <a:ext cx="7967246" cy="830997"/>
          </a:xfrm>
          <a:prstGeom prst="rect">
            <a:avLst/>
          </a:prstGeom>
          <a:noFill/>
        </p:spPr>
        <p:txBody>
          <a:bodyPr wrap="none" rtlCol="0">
            <a:spAutoFit/>
          </a:bodyPr>
          <a:lstStyle/>
          <a:p>
            <a:r>
              <a:rPr lang="ru-RU" sz="4800" dirty="0" smtClean="0"/>
              <a:t>Корреляции и их влияние</a:t>
            </a:r>
            <a:endParaRPr lang="ru-RU" sz="4800" dirty="0"/>
          </a:p>
        </p:txBody>
      </p:sp>
      <p:grpSp>
        <p:nvGrpSpPr>
          <p:cNvPr id="11" name="Группа 10"/>
          <p:cNvGrpSpPr/>
          <p:nvPr/>
        </p:nvGrpSpPr>
        <p:grpSpPr>
          <a:xfrm>
            <a:off x="4422380" y="3128790"/>
            <a:ext cx="4238533" cy="3149201"/>
            <a:chOff x="378333" y="3874732"/>
            <a:chExt cx="3141137" cy="2585473"/>
          </a:xfrm>
        </p:grpSpPr>
        <p:pic>
          <p:nvPicPr>
            <p:cNvPr id="12" name="Рисунок 11"/>
            <p:cNvPicPr>
              <a:picLocks noChangeAspect="1"/>
            </p:cNvPicPr>
            <p:nvPr/>
          </p:nvPicPr>
          <p:blipFill rotWithShape="1">
            <a:blip r:embed="rId8"/>
            <a:srcRect b="9350"/>
            <a:stretch/>
          </p:blipFill>
          <p:spPr>
            <a:xfrm>
              <a:off x="378333" y="3874732"/>
              <a:ext cx="3141137" cy="2585473"/>
            </a:xfrm>
            <a:prstGeom prst="rect">
              <a:avLst/>
            </a:prstGeom>
          </p:spPr>
        </p:pic>
        <p:sp>
          <p:nvSpPr>
            <p:cNvPr id="13" name="Прямоугольник 12"/>
            <p:cNvSpPr/>
            <p:nvPr/>
          </p:nvSpPr>
          <p:spPr>
            <a:xfrm>
              <a:off x="1267172" y="4059398"/>
              <a:ext cx="1965603" cy="369332"/>
            </a:xfrm>
            <a:prstGeom prst="rect">
              <a:avLst/>
            </a:prstGeom>
          </p:spPr>
          <p:txBody>
            <a:bodyPr wrap="none">
              <a:spAutoFit/>
            </a:bodyPr>
            <a:lstStyle/>
            <a:p>
              <a:r>
                <a:rPr lang="en-US" dirty="0">
                  <a:latin typeface="Times-Bold"/>
                </a:rPr>
                <a:t>LaSr</a:t>
              </a:r>
              <a:r>
                <a:rPr lang="en-US" baseline="-25000" dirty="0">
                  <a:latin typeface="Times-Bold"/>
                </a:rPr>
                <a:t>2</a:t>
              </a:r>
              <a:r>
                <a:rPr lang="en-US" dirty="0">
                  <a:latin typeface="Times-Bold"/>
                </a:rPr>
                <a:t>Mn</a:t>
              </a:r>
              <a:r>
                <a:rPr lang="en-US" baseline="-25000" dirty="0">
                  <a:latin typeface="Times-Bold"/>
                </a:rPr>
                <a:t>2</a:t>
              </a:r>
              <a:r>
                <a:rPr lang="en-US" baseline="-25000" dirty="0">
                  <a:latin typeface="MTSYB"/>
                </a:rPr>
                <a:t>−</a:t>
              </a:r>
              <a:r>
                <a:rPr lang="en-US" baseline="-25000" dirty="0">
                  <a:latin typeface="MTMIB"/>
                </a:rPr>
                <a:t>z</a:t>
              </a:r>
              <a:r>
                <a:rPr lang="en-US" dirty="0">
                  <a:latin typeface="Times-Bold"/>
                </a:rPr>
                <a:t>Co</a:t>
              </a:r>
              <a:r>
                <a:rPr lang="en-US" baseline="-25000" dirty="0">
                  <a:latin typeface="MTMIB"/>
                </a:rPr>
                <a:t>z</a:t>
              </a:r>
              <a:r>
                <a:rPr lang="en-US" dirty="0">
                  <a:latin typeface="Times-Bold"/>
                </a:rPr>
                <a:t>O</a:t>
              </a:r>
              <a:r>
                <a:rPr lang="en-US" baseline="-25000" dirty="0">
                  <a:latin typeface="Times-Bold"/>
                </a:rPr>
                <a:t>7</a:t>
              </a:r>
              <a:endParaRPr lang="ru-RU" baseline="-25000" dirty="0"/>
            </a:p>
          </p:txBody>
        </p:sp>
        <p:sp>
          <p:nvSpPr>
            <p:cNvPr id="14" name="Прямоугольник 13"/>
            <p:cNvSpPr/>
            <p:nvPr/>
          </p:nvSpPr>
          <p:spPr>
            <a:xfrm>
              <a:off x="1761501" y="4327541"/>
              <a:ext cx="1688283" cy="369332"/>
            </a:xfrm>
            <a:prstGeom prst="rect">
              <a:avLst/>
            </a:prstGeom>
          </p:spPr>
          <p:txBody>
            <a:bodyPr wrap="none">
              <a:spAutoFit/>
            </a:bodyPr>
            <a:lstStyle/>
            <a:p>
              <a:r>
                <a:rPr lang="en-US" dirty="0" smtClean="0"/>
                <a:t>[</a:t>
              </a:r>
              <a:r>
                <a:rPr lang="ru-RU" dirty="0" err="1" smtClean="0"/>
                <a:t>Ehsani</a:t>
              </a:r>
              <a:r>
                <a:rPr lang="en-US" dirty="0" smtClean="0"/>
                <a:t>,</a:t>
              </a:r>
              <a:r>
                <a:rPr lang="ru-RU" dirty="0" smtClean="0"/>
                <a:t> 2013</a:t>
              </a:r>
              <a:r>
                <a:rPr lang="en-US" dirty="0" smtClean="0"/>
                <a:t>]</a:t>
              </a:r>
              <a:endParaRPr lang="ru-RU" dirty="0"/>
            </a:p>
          </p:txBody>
        </p:sp>
      </p:grpSp>
    </p:spTree>
    <p:extLst>
      <p:ext uri="{BB962C8B-B14F-4D97-AF65-F5344CB8AC3E}">
        <p14:creationId xmlns:p14="http://schemas.microsoft.com/office/powerpoint/2010/main" val="1273078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50726" y="90977"/>
            <a:ext cx="8761413" cy="706437"/>
          </a:xfrm>
        </p:spPr>
        <p:txBody>
          <a:bodyPr/>
          <a:lstStyle/>
          <a:p>
            <a:r>
              <a:rPr lang="ru-RU" dirty="0">
                <a:solidFill>
                  <a:schemeClr val="tx1"/>
                </a:solidFill>
              </a:rPr>
              <a:t>В</a:t>
            </a:r>
            <a:r>
              <a:rPr lang="ru-RU" dirty="0" smtClean="0">
                <a:solidFill>
                  <a:schemeClr val="tx1"/>
                </a:solidFill>
              </a:rPr>
              <a:t>ыводы</a:t>
            </a:r>
            <a:endParaRPr lang="ru-RU" dirty="0">
              <a:solidFill>
                <a:schemeClr val="tx1"/>
              </a:solidFill>
            </a:endParaRPr>
          </a:p>
        </p:txBody>
      </p:sp>
      <p:sp>
        <p:nvSpPr>
          <p:cNvPr id="4" name="Прямоугольник 3"/>
          <p:cNvSpPr/>
          <p:nvPr/>
        </p:nvSpPr>
        <p:spPr>
          <a:xfrm>
            <a:off x="150726" y="2119488"/>
            <a:ext cx="11517330" cy="2474652"/>
          </a:xfrm>
          <a:prstGeom prst="rect">
            <a:avLst/>
          </a:prstGeom>
        </p:spPr>
        <p:txBody>
          <a:bodyPr wrap="square">
            <a:spAutoFit/>
          </a:bodyPr>
          <a:lstStyle/>
          <a:p>
            <a:pPr marL="342900" lvl="0" indent="-342900">
              <a:lnSpc>
                <a:spcPct val="107000"/>
              </a:lnSpc>
              <a:spcAft>
                <a:spcPts val="800"/>
              </a:spcAft>
              <a:buFont typeface="+mj-lt"/>
              <a:buAutoNum type="arabicPeriod"/>
              <a:tabLst>
                <a:tab pos="457200" algn="l"/>
              </a:tabLst>
            </a:pPr>
            <a:r>
              <a:rPr lang="ru-RU" dirty="0">
                <a:latin typeface="Calibri" panose="020F0502020204030204" pitchFamily="34" charset="0"/>
                <a:ea typeface="Calibri" panose="020F0502020204030204" pitchFamily="34" charset="0"/>
                <a:cs typeface="Times New Roman" panose="02020603050405020304" pitchFamily="18" charset="0"/>
              </a:rPr>
              <a:t>Допирование </a:t>
            </a:r>
            <a:r>
              <a:rPr lang="en-US" dirty="0">
                <a:latin typeface="Calibri" panose="020F0502020204030204" pitchFamily="34" charset="0"/>
                <a:ea typeface="Calibri" panose="020F0502020204030204" pitchFamily="34" charset="0"/>
                <a:cs typeface="Times New Roman" panose="02020603050405020304" pitchFamily="18" charset="0"/>
              </a:rPr>
              <a:t>La</a:t>
            </a:r>
            <a:r>
              <a:rPr lang="ru-RU" baseline="-25000" dirty="0">
                <a:latin typeface="Calibri" panose="020F0502020204030204" pitchFamily="34" charset="0"/>
                <a:ea typeface="Calibri" panose="020F0502020204030204" pitchFamily="34" charset="0"/>
                <a:cs typeface="Times New Roman" panose="02020603050405020304" pitchFamily="18" charset="0"/>
              </a:rPr>
              <a:t>1.4</a:t>
            </a:r>
            <a:r>
              <a:rPr lang="en-US" dirty="0" err="1">
                <a:latin typeface="Calibri" panose="020F0502020204030204" pitchFamily="34" charset="0"/>
                <a:ea typeface="Calibri" panose="020F0502020204030204" pitchFamily="34" charset="0"/>
                <a:cs typeface="Times New Roman" panose="02020603050405020304" pitchFamily="18" charset="0"/>
              </a:rPr>
              <a:t>Sr</a:t>
            </a:r>
            <a:r>
              <a:rPr lang="ru-RU" baseline="-25000" dirty="0" smtClean="0">
                <a:latin typeface="Calibri" panose="020F0502020204030204" pitchFamily="34" charset="0"/>
                <a:ea typeface="Calibri" panose="020F0502020204030204" pitchFamily="34" charset="0"/>
                <a:cs typeface="Times New Roman" panose="02020603050405020304" pitchFamily="18" charset="0"/>
              </a:rPr>
              <a:t>1.6</a:t>
            </a:r>
            <a:r>
              <a:rPr lang="ru-RU" dirty="0" smtClean="0">
                <a:latin typeface="Calibri" panose="020F0502020204030204" pitchFamily="34" charset="0"/>
                <a:ea typeface="Calibri" panose="020F0502020204030204" pitchFamily="34" charset="0"/>
                <a:cs typeface="Times New Roman" panose="02020603050405020304" pitchFamily="18" charset="0"/>
              </a:rPr>
              <a:t>Mn</a:t>
            </a:r>
            <a:r>
              <a:rPr lang="ru-RU" baseline="-25000" dirty="0" smtClean="0">
                <a:latin typeface="Calibri" panose="020F0502020204030204" pitchFamily="34" charset="0"/>
                <a:ea typeface="Calibri" panose="020F0502020204030204" pitchFamily="34" charset="0"/>
                <a:cs typeface="Times New Roman" panose="02020603050405020304" pitchFamily="18" charset="0"/>
              </a:rPr>
              <a:t>2</a:t>
            </a:r>
            <a:r>
              <a:rPr lang="ru-RU" dirty="0" smtClean="0">
                <a:latin typeface="Calibri" panose="020F0502020204030204" pitchFamily="34" charset="0"/>
                <a:ea typeface="Calibri" panose="020F0502020204030204" pitchFamily="34" charset="0"/>
                <a:cs typeface="Times New Roman" panose="02020603050405020304" pitchFamily="18" charset="0"/>
              </a:rPr>
              <a:t>O</a:t>
            </a:r>
            <a:r>
              <a:rPr lang="ru-RU" baseline="-25000" dirty="0" smtClean="0">
                <a:latin typeface="Calibri" panose="020F0502020204030204" pitchFamily="34" charset="0"/>
                <a:ea typeface="Calibri" panose="020F0502020204030204" pitchFamily="34" charset="0"/>
                <a:cs typeface="Times New Roman" panose="02020603050405020304" pitchFamily="18" charset="0"/>
              </a:rPr>
              <a:t>7 </a:t>
            </a:r>
            <a:r>
              <a:rPr lang="ru-RU" dirty="0">
                <a:latin typeface="Calibri" panose="020F0502020204030204" pitchFamily="34" charset="0"/>
                <a:ea typeface="Calibri" panose="020F0502020204030204" pitchFamily="34" charset="0"/>
                <a:cs typeface="Times New Roman" panose="02020603050405020304" pitchFamily="18" charset="0"/>
              </a:rPr>
              <a:t>кобальтом приводит к разрыву </a:t>
            </a:r>
            <a:r>
              <a:rPr lang="en-US" dirty="0">
                <a:latin typeface="Calibri" panose="020F0502020204030204" pitchFamily="34" charset="0"/>
                <a:ea typeface="Calibri" panose="020F0502020204030204" pitchFamily="34" charset="0"/>
                <a:cs typeface="Times New Roman" panose="02020603050405020304" pitchFamily="18" charset="0"/>
              </a:rPr>
              <a:t>AF </a:t>
            </a:r>
            <a:r>
              <a:rPr lang="ru-RU" dirty="0">
                <a:latin typeface="Calibri" panose="020F0502020204030204" pitchFamily="34" charset="0"/>
                <a:ea typeface="Calibri" panose="020F0502020204030204" pitchFamily="34" charset="0"/>
                <a:cs typeface="Times New Roman" panose="02020603050405020304" pitchFamily="18" charset="0"/>
              </a:rPr>
              <a:t>обмена между перовскитными бислоями в «фазе </a:t>
            </a:r>
            <a:r>
              <a:rPr lang="en-US" dirty="0">
                <a:latin typeface="Calibri" panose="020F0502020204030204" pitchFamily="34" charset="0"/>
                <a:ea typeface="Calibri" panose="020F0502020204030204" pitchFamily="34" charset="0"/>
                <a:cs typeface="Times New Roman" panose="02020603050405020304" pitchFamily="18" charset="0"/>
              </a:rPr>
              <a:t>AF</a:t>
            </a:r>
            <a:r>
              <a:rPr lang="ru-RU" dirty="0" smtClean="0">
                <a:latin typeface="Calibri" panose="020F0502020204030204" pitchFamily="34" charset="0"/>
                <a:ea typeface="Calibri" panose="020F0502020204030204" pitchFamily="34" charset="0"/>
                <a:cs typeface="Times New Roman" panose="02020603050405020304" pitchFamily="18" charset="0"/>
              </a:rPr>
              <a:t>».</a:t>
            </a:r>
          </a:p>
          <a:p>
            <a:pPr marL="342900" indent="-342900">
              <a:lnSpc>
                <a:spcPct val="107000"/>
              </a:lnSpc>
              <a:spcAft>
                <a:spcPts val="800"/>
              </a:spcAft>
              <a:buFont typeface="+mj-lt"/>
              <a:buAutoNum type="arabicPeriod"/>
              <a:tabLst>
                <a:tab pos="457200" algn="l"/>
              </a:tabLst>
            </a:pPr>
            <a:r>
              <a:rPr lang="ru-RU" dirty="0" smtClean="0">
                <a:latin typeface="Calibri" panose="020F0502020204030204" pitchFamily="34" charset="0"/>
                <a:ea typeface="Calibri" panose="020F0502020204030204" pitchFamily="34" charset="0"/>
                <a:cs typeface="Times New Roman" panose="02020603050405020304" pitchFamily="18" charset="0"/>
              </a:rPr>
              <a:t>Химическое сжатие </a:t>
            </a:r>
            <a:r>
              <a:rPr lang="ru-RU" dirty="0">
                <a:latin typeface="Calibri" panose="020F0502020204030204" pitchFamily="34" charset="0"/>
                <a:ea typeface="Calibri" panose="020F0502020204030204" pitchFamily="34" charset="0"/>
                <a:cs typeface="Times New Roman" panose="02020603050405020304" pitchFamily="18" charset="0"/>
              </a:rPr>
              <a:t>играет дополнительную роль в системе, ключевой фактор это изменение заполнения зон происходящее в результате </a:t>
            </a:r>
            <a:r>
              <a:rPr lang="ru-RU" dirty="0" smtClean="0">
                <a:latin typeface="Calibri" panose="020F0502020204030204" pitchFamily="34" charset="0"/>
                <a:ea typeface="Calibri" panose="020F0502020204030204" pitchFamily="34" charset="0"/>
                <a:cs typeface="Times New Roman" panose="02020603050405020304" pitchFamily="18" charset="0"/>
              </a:rPr>
              <a:t>допирования носителями.</a:t>
            </a:r>
          </a:p>
          <a:p>
            <a:pPr marL="342900" lvl="0" indent="-342900">
              <a:lnSpc>
                <a:spcPct val="107000"/>
              </a:lnSpc>
              <a:spcAft>
                <a:spcPts val="800"/>
              </a:spcAft>
              <a:buFont typeface="+mj-lt"/>
              <a:buAutoNum type="arabicPeriod"/>
              <a:tabLst>
                <a:tab pos="457200" algn="l"/>
              </a:tabLst>
            </a:pPr>
            <a:r>
              <a:rPr lang="ru-RU" dirty="0" smtClean="0">
                <a:latin typeface="Calibri" panose="020F0502020204030204" pitchFamily="34" charset="0"/>
                <a:ea typeface="Calibri" panose="020F0502020204030204" pitchFamily="34" charset="0"/>
                <a:cs typeface="Times New Roman" panose="02020603050405020304" pitchFamily="18" charset="0"/>
              </a:rPr>
              <a:t>Возникающие АФМ корреляции делают </a:t>
            </a:r>
            <a:r>
              <a:rPr lang="ru-RU" dirty="0">
                <a:latin typeface="Calibri" panose="020F0502020204030204" pitchFamily="34" charset="0"/>
                <a:ea typeface="Calibri" panose="020F0502020204030204" pitchFamily="34" charset="0"/>
                <a:cs typeface="Times New Roman" panose="02020603050405020304" pitchFamily="18" charset="0"/>
              </a:rPr>
              <a:t>систему </a:t>
            </a:r>
            <a:r>
              <a:rPr lang="ru-RU" dirty="0" smtClean="0">
                <a:latin typeface="Calibri" panose="020F0502020204030204" pitchFamily="34" charset="0"/>
                <a:ea typeface="Calibri" panose="020F0502020204030204" pitchFamily="34" charset="0"/>
                <a:cs typeface="Times New Roman" panose="02020603050405020304" pitchFamily="18" charset="0"/>
              </a:rPr>
              <a:t>восприимчивой к внешним факторам и усиливают макроскопические эффекты.</a:t>
            </a:r>
            <a:endParaRPr lang="ru-RU"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tabLst>
                <a:tab pos="457200" algn="l"/>
              </a:tabLst>
            </a:pPr>
            <a:r>
              <a:rPr lang="ru-RU" dirty="0" smtClean="0">
                <a:latin typeface="Calibri" panose="020F0502020204030204" pitchFamily="34" charset="0"/>
                <a:ea typeface="Calibri" panose="020F0502020204030204" pitchFamily="34" charset="0"/>
                <a:cs typeface="Times New Roman" panose="02020603050405020304" pitchFamily="18" charset="0"/>
              </a:rPr>
              <a:t> </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Объект 2"/>
          <p:cNvSpPr txBox="1">
            <a:spLocks/>
          </p:cNvSpPr>
          <p:nvPr/>
        </p:nvSpPr>
        <p:spPr>
          <a:xfrm>
            <a:off x="513089" y="5001136"/>
            <a:ext cx="8825659" cy="87492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Font typeface="Wingdings 3" charset="2"/>
              <a:buNone/>
            </a:pPr>
            <a:endParaRPr lang="ru-RU" dirty="0"/>
          </a:p>
        </p:txBody>
      </p:sp>
      <p:sp>
        <p:nvSpPr>
          <p:cNvPr id="6" name="Заголовок 1"/>
          <p:cNvSpPr txBox="1">
            <a:spLocks/>
          </p:cNvSpPr>
          <p:nvPr/>
        </p:nvSpPr>
        <p:spPr bwMode="gray">
          <a:xfrm>
            <a:off x="0" y="615488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dirty="0" smtClean="0">
                <a:solidFill>
                  <a:schemeClr val="tx1"/>
                </a:solidFill>
              </a:rPr>
              <a:t>Спасибо за внимание</a:t>
            </a:r>
            <a:endParaRPr lang="ru-RU" dirty="0">
              <a:solidFill>
                <a:schemeClr val="tx1"/>
              </a:solidFill>
            </a:endParaRPr>
          </a:p>
        </p:txBody>
      </p:sp>
      <p:sp>
        <p:nvSpPr>
          <p:cNvPr id="7" name="TextBox 6"/>
          <p:cNvSpPr txBox="1"/>
          <p:nvPr/>
        </p:nvSpPr>
        <p:spPr>
          <a:xfrm>
            <a:off x="10579058" y="6488668"/>
            <a:ext cx="1612942" cy="369332"/>
          </a:xfrm>
          <a:prstGeom prst="rect">
            <a:avLst/>
          </a:prstGeom>
          <a:noFill/>
        </p:spPr>
        <p:txBody>
          <a:bodyPr wrap="none" rtlCol="0">
            <a:spAutoFit/>
          </a:bodyPr>
          <a:lstStyle/>
          <a:p>
            <a:r>
              <a:rPr lang="en-US" dirty="0" smtClean="0"/>
              <a:t>redi87@bk.ru</a:t>
            </a:r>
            <a:endParaRPr lang="ru-RU" dirty="0"/>
          </a:p>
        </p:txBody>
      </p:sp>
    </p:spTree>
    <p:extLst>
      <p:ext uri="{BB962C8B-B14F-4D97-AF65-F5344CB8AC3E}">
        <p14:creationId xmlns:p14="http://schemas.microsoft.com/office/powerpoint/2010/main" val="1167260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3"/>
          <a:srcRect l="2063" r="17021" b="794"/>
          <a:stretch/>
        </p:blipFill>
        <p:spPr>
          <a:xfrm>
            <a:off x="-1" y="2043097"/>
            <a:ext cx="2875086" cy="4814905"/>
          </a:xfrm>
          <a:prstGeom prst="rect">
            <a:avLst/>
          </a:prstGeom>
        </p:spPr>
      </p:pic>
      <p:pic>
        <p:nvPicPr>
          <p:cNvPr id="5" name="Рисунок 4"/>
          <p:cNvPicPr>
            <a:picLocks noChangeAspect="1"/>
          </p:cNvPicPr>
          <p:nvPr/>
        </p:nvPicPr>
        <p:blipFill>
          <a:blip r:embed="rId4"/>
          <a:stretch>
            <a:fillRect/>
          </a:stretch>
        </p:blipFill>
        <p:spPr>
          <a:xfrm>
            <a:off x="2760830" y="133309"/>
            <a:ext cx="7222797" cy="5035527"/>
          </a:xfrm>
          <a:prstGeom prst="rect">
            <a:avLst/>
          </a:prstGeom>
        </p:spPr>
      </p:pic>
      <p:pic>
        <p:nvPicPr>
          <p:cNvPr id="19" name="Picture 3"/>
          <p:cNvPicPr>
            <a:picLocks noChangeAspect="1"/>
          </p:cNvPicPr>
          <p:nvPr/>
        </p:nvPicPr>
        <p:blipFill rotWithShape="1">
          <a:blip r:embed="rId5">
            <a:lum/>
            <a:alphaModFix/>
          </a:blip>
          <a:srcRect l="66849" t="9132" r="9672" b="63375"/>
          <a:stretch/>
        </p:blipFill>
        <p:spPr>
          <a:xfrm>
            <a:off x="7901375" y="1098876"/>
            <a:ext cx="1447800" cy="984951"/>
          </a:xfrm>
          <a:prstGeom prst="rect">
            <a:avLst/>
          </a:prstGeom>
          <a:noFill/>
          <a:ln>
            <a:solidFill>
              <a:schemeClr val="accent1"/>
            </a:solidFill>
          </a:ln>
        </p:spPr>
      </p:pic>
      <p:sp>
        <p:nvSpPr>
          <p:cNvPr id="13" name="Стрелка влево 12"/>
          <p:cNvSpPr/>
          <p:nvPr/>
        </p:nvSpPr>
        <p:spPr>
          <a:xfrm rot="10800000">
            <a:off x="9315972" y="1235874"/>
            <a:ext cx="605121" cy="6498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лево 13"/>
          <p:cNvSpPr/>
          <p:nvPr/>
        </p:nvSpPr>
        <p:spPr>
          <a:xfrm rot="3290557">
            <a:off x="4662175" y="3394941"/>
            <a:ext cx="3064260" cy="66157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лево 9"/>
          <p:cNvSpPr/>
          <p:nvPr/>
        </p:nvSpPr>
        <p:spPr>
          <a:xfrm rot="14434641">
            <a:off x="3048303" y="1526883"/>
            <a:ext cx="2174588" cy="6498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a:off x="8477989" y="1954354"/>
            <a:ext cx="960519" cy="369332"/>
          </a:xfrm>
          <a:prstGeom prst="rect">
            <a:avLst/>
          </a:prstGeom>
          <a:solidFill>
            <a:schemeClr val="accent2"/>
          </a:solidFill>
          <a:ln>
            <a:solidFill>
              <a:schemeClr val="accent1"/>
            </a:solidFill>
          </a:ln>
        </p:spPr>
        <p:txBody>
          <a:bodyPr wrap="none" rtlCol="0">
            <a:spAutoFit/>
          </a:bodyPr>
          <a:lstStyle/>
          <a:p>
            <a:r>
              <a:rPr lang="ru-RU" dirty="0" smtClean="0"/>
              <a:t>2</a:t>
            </a:r>
            <a:r>
              <a:rPr lang="en-US" dirty="0" smtClean="0"/>
              <a:t>D </a:t>
            </a:r>
            <a:r>
              <a:rPr lang="ru-RU" dirty="0" smtClean="0"/>
              <a:t>ФМ</a:t>
            </a:r>
            <a:endParaRPr lang="ru-RU" dirty="0"/>
          </a:p>
        </p:txBody>
      </p:sp>
      <p:pic>
        <p:nvPicPr>
          <p:cNvPr id="3" name="Рисунок 2"/>
          <p:cNvPicPr>
            <a:picLocks noChangeAspect="1"/>
          </p:cNvPicPr>
          <p:nvPr/>
        </p:nvPicPr>
        <p:blipFill rotWithShape="1">
          <a:blip r:embed="rId6"/>
          <a:srcRect l="8389" t="3885" r="59775" b="6199"/>
          <a:stretch/>
        </p:blipFill>
        <p:spPr>
          <a:xfrm>
            <a:off x="2849710" y="0"/>
            <a:ext cx="1077335" cy="2642767"/>
          </a:xfrm>
          <a:prstGeom prst="rect">
            <a:avLst/>
          </a:prstGeom>
          <a:ln>
            <a:solidFill>
              <a:schemeClr val="accent1"/>
            </a:solidFill>
          </a:ln>
        </p:spPr>
      </p:pic>
      <p:pic>
        <p:nvPicPr>
          <p:cNvPr id="23" name="Рисунок 22"/>
          <p:cNvPicPr>
            <a:picLocks noChangeAspect="1"/>
          </p:cNvPicPr>
          <p:nvPr/>
        </p:nvPicPr>
        <p:blipFill rotWithShape="1">
          <a:blip r:embed="rId6"/>
          <a:srcRect l="63397" t="6407" r="6066" b="4426"/>
          <a:stretch/>
        </p:blipFill>
        <p:spPr>
          <a:xfrm>
            <a:off x="6295868" y="3284997"/>
            <a:ext cx="1306184" cy="3312703"/>
          </a:xfrm>
          <a:prstGeom prst="rect">
            <a:avLst/>
          </a:prstGeom>
          <a:ln>
            <a:solidFill>
              <a:schemeClr val="accent1"/>
            </a:solidFill>
          </a:ln>
        </p:spPr>
      </p:pic>
      <p:sp>
        <p:nvSpPr>
          <p:cNvPr id="8" name="Прямоугольник 7"/>
          <p:cNvSpPr/>
          <p:nvPr/>
        </p:nvSpPr>
        <p:spPr>
          <a:xfrm>
            <a:off x="3967484" y="752743"/>
            <a:ext cx="1851789" cy="369332"/>
          </a:xfrm>
          <a:prstGeom prst="rect">
            <a:avLst/>
          </a:prstGeom>
          <a:solidFill>
            <a:schemeClr val="bg1"/>
          </a:solidFill>
        </p:spPr>
        <p:txBody>
          <a:bodyPr wrap="none">
            <a:spAutoFit/>
          </a:bodyPr>
          <a:lstStyle/>
          <a:p>
            <a:r>
              <a:rPr lang="en-US" dirty="0" smtClean="0">
                <a:latin typeface="Times New Roman" panose="02020603050405020304" pitchFamily="18" charset="0"/>
              </a:rPr>
              <a:t>[Moritomo</a:t>
            </a:r>
            <a:r>
              <a:rPr lang="ru-RU" dirty="0" smtClean="0">
                <a:latin typeface="Times New Roman" panose="02020603050405020304" pitchFamily="18" charset="0"/>
              </a:rPr>
              <a:t>, 1999</a:t>
            </a:r>
            <a:r>
              <a:rPr lang="en-US" dirty="0" smtClean="0">
                <a:latin typeface="Times New Roman" panose="02020603050405020304" pitchFamily="18" charset="0"/>
              </a:rPr>
              <a:t>]</a:t>
            </a:r>
            <a:endParaRPr lang="ru-RU" dirty="0"/>
          </a:p>
        </p:txBody>
      </p:sp>
      <p:sp>
        <p:nvSpPr>
          <p:cNvPr id="6" name="Прямоугольник 5"/>
          <p:cNvSpPr/>
          <p:nvPr/>
        </p:nvSpPr>
        <p:spPr>
          <a:xfrm>
            <a:off x="31950" y="1684865"/>
            <a:ext cx="2069797" cy="369332"/>
          </a:xfrm>
          <a:prstGeom prst="rect">
            <a:avLst/>
          </a:prstGeom>
          <a:solidFill>
            <a:schemeClr val="bg1"/>
          </a:solidFill>
          <a:ln>
            <a:noFill/>
          </a:ln>
        </p:spPr>
        <p:txBody>
          <a:bodyPr wrap="none">
            <a:spAutoFit/>
          </a:bodyPr>
          <a:lstStyle/>
          <a:p>
            <a:r>
              <a:rPr lang="en-US" dirty="0" smtClean="0"/>
              <a:t>[</a:t>
            </a:r>
            <a:r>
              <a:rPr lang="ru-RU" dirty="0" err="1" smtClean="0"/>
              <a:t>Kamenev</a:t>
            </a:r>
            <a:r>
              <a:rPr lang="en-US" dirty="0" smtClean="0"/>
              <a:t>,</a:t>
            </a:r>
            <a:r>
              <a:rPr lang="ru-RU" dirty="0" smtClean="0"/>
              <a:t> 2001</a:t>
            </a:r>
            <a:r>
              <a:rPr lang="en-US" dirty="0"/>
              <a:t>]</a:t>
            </a:r>
            <a:endParaRPr lang="ru-RU" dirty="0"/>
          </a:p>
        </p:txBody>
      </p:sp>
      <p:sp>
        <p:nvSpPr>
          <p:cNvPr id="2" name="TextBox 1"/>
          <p:cNvSpPr txBox="1"/>
          <p:nvPr/>
        </p:nvSpPr>
        <p:spPr>
          <a:xfrm>
            <a:off x="2005891" y="1125293"/>
            <a:ext cx="960519" cy="369332"/>
          </a:xfrm>
          <a:prstGeom prst="rect">
            <a:avLst/>
          </a:prstGeom>
          <a:solidFill>
            <a:schemeClr val="accent2"/>
          </a:solidFill>
          <a:ln>
            <a:solidFill>
              <a:schemeClr val="accent1"/>
            </a:solidFill>
          </a:ln>
        </p:spPr>
        <p:txBody>
          <a:bodyPr wrap="none" rtlCol="0">
            <a:spAutoFit/>
          </a:bodyPr>
          <a:lstStyle/>
          <a:p>
            <a:r>
              <a:rPr lang="en-US" dirty="0" smtClean="0"/>
              <a:t>3D </a:t>
            </a:r>
            <a:r>
              <a:rPr lang="ru-RU" dirty="0" smtClean="0"/>
              <a:t>ФМ</a:t>
            </a:r>
            <a:endParaRPr lang="ru-RU" dirty="0"/>
          </a:p>
        </p:txBody>
      </p:sp>
      <p:pic>
        <p:nvPicPr>
          <p:cNvPr id="9" name="Рисунок 8"/>
          <p:cNvPicPr>
            <a:picLocks noChangeAspect="1"/>
          </p:cNvPicPr>
          <p:nvPr/>
        </p:nvPicPr>
        <p:blipFill>
          <a:blip r:embed="rId7"/>
          <a:stretch>
            <a:fillRect/>
          </a:stretch>
        </p:blipFill>
        <p:spPr>
          <a:xfrm>
            <a:off x="7739157" y="4450549"/>
            <a:ext cx="2999409" cy="2249557"/>
          </a:xfrm>
          <a:prstGeom prst="rect">
            <a:avLst/>
          </a:prstGeom>
        </p:spPr>
      </p:pic>
      <p:sp>
        <p:nvSpPr>
          <p:cNvPr id="15" name="TextBox 14"/>
          <p:cNvSpPr txBox="1"/>
          <p:nvPr/>
        </p:nvSpPr>
        <p:spPr>
          <a:xfrm>
            <a:off x="5201804" y="6244521"/>
            <a:ext cx="1132041" cy="369332"/>
          </a:xfrm>
          <a:prstGeom prst="rect">
            <a:avLst/>
          </a:prstGeom>
          <a:solidFill>
            <a:schemeClr val="accent2"/>
          </a:solidFill>
          <a:ln>
            <a:solidFill>
              <a:schemeClr val="accent1"/>
            </a:solidFill>
          </a:ln>
        </p:spPr>
        <p:txBody>
          <a:bodyPr wrap="none" rtlCol="0">
            <a:spAutoFit/>
          </a:bodyPr>
          <a:lstStyle/>
          <a:p>
            <a:r>
              <a:rPr lang="en-US" dirty="0" smtClean="0"/>
              <a:t>3D </a:t>
            </a:r>
            <a:r>
              <a:rPr lang="ru-RU" dirty="0" smtClean="0"/>
              <a:t>АФМ</a:t>
            </a:r>
            <a:endParaRPr lang="ru-RU" dirty="0"/>
          </a:p>
        </p:txBody>
      </p:sp>
      <p:pic>
        <p:nvPicPr>
          <p:cNvPr id="7" name="Рисунок 6"/>
          <p:cNvPicPr>
            <a:picLocks noChangeAspect="1"/>
          </p:cNvPicPr>
          <p:nvPr/>
        </p:nvPicPr>
        <p:blipFill>
          <a:blip r:embed="rId8"/>
          <a:stretch>
            <a:fillRect/>
          </a:stretch>
        </p:blipFill>
        <p:spPr>
          <a:xfrm>
            <a:off x="9534028" y="1861920"/>
            <a:ext cx="2609850" cy="2800350"/>
          </a:xfrm>
          <a:prstGeom prst="rect">
            <a:avLst/>
          </a:prstGeom>
        </p:spPr>
      </p:pic>
      <p:cxnSp>
        <p:nvCxnSpPr>
          <p:cNvPr id="12" name="Прямая со стрелкой 11"/>
          <p:cNvCxnSpPr/>
          <p:nvPr/>
        </p:nvCxnSpPr>
        <p:spPr>
          <a:xfrm flipH="1">
            <a:off x="9534028" y="2905145"/>
            <a:ext cx="536090" cy="17138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flipH="1">
            <a:off x="10010332" y="4547937"/>
            <a:ext cx="387065" cy="124694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8206766" y="5880503"/>
            <a:ext cx="1755609" cy="369332"/>
          </a:xfrm>
          <a:prstGeom prst="rect">
            <a:avLst/>
          </a:prstGeom>
        </p:spPr>
        <p:txBody>
          <a:bodyPr wrap="none">
            <a:spAutoFit/>
          </a:bodyPr>
          <a:lstStyle/>
          <a:p>
            <a:r>
              <a:rPr lang="en-US" dirty="0"/>
              <a:t>[</a:t>
            </a:r>
            <a:r>
              <a:rPr lang="ru-RU" dirty="0" smtClean="0"/>
              <a:t>Kimura</a:t>
            </a:r>
            <a:r>
              <a:rPr lang="en-US" dirty="0" smtClean="0"/>
              <a:t>,</a:t>
            </a:r>
            <a:r>
              <a:rPr lang="ru-RU" dirty="0" smtClean="0"/>
              <a:t> 2000</a:t>
            </a:r>
            <a:r>
              <a:rPr lang="en-US" dirty="0" smtClean="0"/>
              <a:t>]</a:t>
            </a:r>
            <a:endParaRPr lang="ru-RU" dirty="0"/>
          </a:p>
        </p:txBody>
      </p:sp>
      <p:sp>
        <p:nvSpPr>
          <p:cNvPr id="22" name="Прямоугольник 21"/>
          <p:cNvSpPr/>
          <p:nvPr/>
        </p:nvSpPr>
        <p:spPr>
          <a:xfrm>
            <a:off x="4415666" y="5859036"/>
            <a:ext cx="1915909" cy="369332"/>
          </a:xfrm>
          <a:prstGeom prst="rect">
            <a:avLst/>
          </a:prstGeom>
        </p:spPr>
        <p:txBody>
          <a:bodyPr wrap="none">
            <a:spAutoFit/>
          </a:bodyPr>
          <a:lstStyle/>
          <a:p>
            <a:r>
              <a:rPr lang="en-US" dirty="0" smtClean="0"/>
              <a:t>[</a:t>
            </a:r>
            <a:r>
              <a:rPr lang="ru-RU" dirty="0" err="1" smtClean="0"/>
              <a:t>Argyriou</a:t>
            </a:r>
            <a:r>
              <a:rPr lang="en-US" dirty="0" smtClean="0"/>
              <a:t>,</a:t>
            </a:r>
            <a:r>
              <a:rPr lang="ru-RU" dirty="0" smtClean="0"/>
              <a:t> 1999</a:t>
            </a:r>
            <a:r>
              <a:rPr lang="en-US" dirty="0" smtClean="0"/>
              <a:t>]</a:t>
            </a:r>
            <a:endParaRPr lang="ru-RU" dirty="0"/>
          </a:p>
        </p:txBody>
      </p:sp>
      <p:sp>
        <p:nvSpPr>
          <p:cNvPr id="25" name="Заголовок 1"/>
          <p:cNvSpPr txBox="1">
            <a:spLocks/>
          </p:cNvSpPr>
          <p:nvPr/>
        </p:nvSpPr>
        <p:spPr bwMode="gray">
          <a:xfrm>
            <a:off x="101600" y="109538"/>
            <a:ext cx="5531757" cy="70802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dirty="0" smtClean="0">
                <a:solidFill>
                  <a:schemeClr val="tx1"/>
                </a:solidFill>
              </a:rPr>
              <a:t>КМС</a:t>
            </a:r>
            <a:endParaRPr lang="ru-RU" dirty="0">
              <a:solidFill>
                <a:schemeClr val="tx1"/>
              </a:solidFill>
            </a:endParaRPr>
          </a:p>
        </p:txBody>
      </p:sp>
    </p:spTree>
    <p:extLst>
      <p:ext uri="{BB962C8B-B14F-4D97-AF65-F5344CB8AC3E}">
        <p14:creationId xmlns:p14="http://schemas.microsoft.com/office/powerpoint/2010/main" val="2311035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bwMode="gray">
          <a:xfrm>
            <a:off x="101600" y="109538"/>
            <a:ext cx="5531757" cy="70802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dirty="0" smtClean="0">
                <a:solidFill>
                  <a:schemeClr val="tx1"/>
                </a:solidFill>
              </a:rPr>
              <a:t>Химическое давление</a:t>
            </a:r>
            <a:endParaRPr lang="ru-RU" dirty="0">
              <a:solidFill>
                <a:schemeClr val="tx1"/>
              </a:solidFill>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3536" y="109538"/>
            <a:ext cx="3415789" cy="6673783"/>
          </a:xfrm>
          <a:prstGeom prst="rect">
            <a:avLst/>
          </a:prstGeom>
          <a:solidFill>
            <a:schemeClr val="accent2"/>
          </a:solidFill>
          <a:ln>
            <a:noFill/>
          </a:ln>
        </p:spPr>
      </p:pic>
      <p:sp>
        <p:nvSpPr>
          <p:cNvPr id="13" name="Прямоугольник 12"/>
          <p:cNvSpPr/>
          <p:nvPr/>
        </p:nvSpPr>
        <p:spPr>
          <a:xfrm>
            <a:off x="3400619" y="5472463"/>
            <a:ext cx="248786" cy="369332"/>
          </a:xfrm>
          <a:prstGeom prst="rect">
            <a:avLst/>
          </a:prstGeom>
        </p:spPr>
        <p:txBody>
          <a:bodyPr wrap="none">
            <a:spAutoFit/>
          </a:bodyPr>
          <a:lstStyle/>
          <a:p>
            <a:r>
              <a:rPr lang="ru-RU" dirty="0" smtClean="0"/>
              <a:t> </a:t>
            </a:r>
            <a:endParaRPr lang="ru-RU" dirty="0"/>
          </a:p>
        </p:txBody>
      </p:sp>
      <p:sp>
        <p:nvSpPr>
          <p:cNvPr id="15" name="Прямоугольник 14"/>
          <p:cNvSpPr/>
          <p:nvPr/>
        </p:nvSpPr>
        <p:spPr>
          <a:xfrm>
            <a:off x="8033298" y="1096756"/>
            <a:ext cx="1851789" cy="369332"/>
          </a:xfrm>
          <a:prstGeom prst="rect">
            <a:avLst/>
          </a:prstGeom>
          <a:solidFill>
            <a:schemeClr val="bg1"/>
          </a:solidFill>
        </p:spPr>
        <p:txBody>
          <a:bodyPr wrap="none">
            <a:spAutoFit/>
          </a:bodyPr>
          <a:lstStyle/>
          <a:p>
            <a:r>
              <a:rPr lang="en-US" dirty="0" smtClean="0">
                <a:latin typeface="Times New Roman" panose="02020603050405020304" pitchFamily="18" charset="0"/>
              </a:rPr>
              <a:t>[Moritomo</a:t>
            </a:r>
            <a:r>
              <a:rPr lang="ru-RU" dirty="0" smtClean="0">
                <a:latin typeface="Times New Roman" panose="02020603050405020304" pitchFamily="18" charset="0"/>
              </a:rPr>
              <a:t>, 1999</a:t>
            </a:r>
            <a:r>
              <a:rPr lang="en-US" dirty="0" smtClean="0">
                <a:latin typeface="Times New Roman" panose="02020603050405020304" pitchFamily="18" charset="0"/>
              </a:rPr>
              <a:t>]</a:t>
            </a:r>
            <a:endParaRPr lang="ru-RU" dirty="0"/>
          </a:p>
        </p:txBody>
      </p:sp>
      <p:pic>
        <p:nvPicPr>
          <p:cNvPr id="4" name="Рисунок 3"/>
          <p:cNvPicPr>
            <a:picLocks noChangeAspect="1"/>
          </p:cNvPicPr>
          <p:nvPr/>
        </p:nvPicPr>
        <p:blipFill>
          <a:blip r:embed="rId4"/>
          <a:stretch>
            <a:fillRect/>
          </a:stretch>
        </p:blipFill>
        <p:spPr>
          <a:xfrm>
            <a:off x="101599" y="1096756"/>
            <a:ext cx="5989279" cy="5708413"/>
          </a:xfrm>
          <a:prstGeom prst="rect">
            <a:avLst/>
          </a:prstGeom>
        </p:spPr>
      </p:pic>
      <p:sp>
        <p:nvSpPr>
          <p:cNvPr id="14" name="Прямоугольник 13"/>
          <p:cNvSpPr/>
          <p:nvPr/>
        </p:nvSpPr>
        <p:spPr>
          <a:xfrm>
            <a:off x="4824185" y="5841795"/>
            <a:ext cx="1266693" cy="369332"/>
          </a:xfrm>
          <a:prstGeom prst="rect">
            <a:avLst/>
          </a:prstGeom>
        </p:spPr>
        <p:txBody>
          <a:bodyPr wrap="none">
            <a:spAutoFit/>
          </a:bodyPr>
          <a:lstStyle/>
          <a:p>
            <a:r>
              <a:rPr lang="en-US" dirty="0" smtClean="0"/>
              <a:t>[Yu,</a:t>
            </a:r>
            <a:r>
              <a:rPr lang="ru-RU" dirty="0" smtClean="0"/>
              <a:t> 2013</a:t>
            </a:r>
            <a:r>
              <a:rPr lang="en-US" dirty="0" smtClean="0"/>
              <a:t>]</a:t>
            </a:r>
            <a:endParaRPr lang="ru-RU" dirty="0"/>
          </a:p>
        </p:txBody>
      </p:sp>
    </p:spTree>
    <p:extLst>
      <p:ext uri="{BB962C8B-B14F-4D97-AF65-F5344CB8AC3E}">
        <p14:creationId xmlns:p14="http://schemas.microsoft.com/office/powerpoint/2010/main" val="417762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bwMode="gray">
          <a:xfrm>
            <a:off x="101600" y="109538"/>
            <a:ext cx="8761413" cy="70802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dirty="0" smtClean="0">
                <a:solidFill>
                  <a:schemeClr val="tx1"/>
                </a:solidFill>
              </a:rPr>
              <a:t>Магнитострикция в манганитах</a:t>
            </a:r>
            <a:endParaRPr lang="ru-RU" dirty="0">
              <a:solidFill>
                <a:schemeClr val="tx1"/>
              </a:solidFill>
            </a:endParaRPr>
          </a:p>
        </p:txBody>
      </p:sp>
      <p:pic>
        <p:nvPicPr>
          <p:cNvPr id="3" name="Рисунок 2"/>
          <p:cNvPicPr>
            <a:picLocks noChangeAspect="1"/>
          </p:cNvPicPr>
          <p:nvPr/>
        </p:nvPicPr>
        <p:blipFill rotWithShape="1">
          <a:blip r:embed="rId3"/>
          <a:srcRect l="15130" r="13943" b="17586"/>
          <a:stretch/>
        </p:blipFill>
        <p:spPr>
          <a:xfrm>
            <a:off x="1706336" y="817563"/>
            <a:ext cx="4229100" cy="4027035"/>
          </a:xfrm>
          <a:prstGeom prst="rect">
            <a:avLst/>
          </a:prstGeom>
        </p:spPr>
      </p:pic>
      <p:pic>
        <p:nvPicPr>
          <p:cNvPr id="4" name="Рисунок 3"/>
          <p:cNvPicPr>
            <a:picLocks noChangeAspect="1"/>
          </p:cNvPicPr>
          <p:nvPr/>
        </p:nvPicPr>
        <p:blipFill rotWithShape="1">
          <a:blip r:embed="rId4"/>
          <a:srcRect l="8351" r="8477" b="20772"/>
          <a:stretch/>
        </p:blipFill>
        <p:spPr>
          <a:xfrm>
            <a:off x="5829300" y="817563"/>
            <a:ext cx="4310743" cy="5919191"/>
          </a:xfrm>
          <a:prstGeom prst="rect">
            <a:avLst/>
          </a:prstGeom>
        </p:spPr>
      </p:pic>
      <p:sp>
        <p:nvSpPr>
          <p:cNvPr id="5" name="Прямоугольник 4"/>
          <p:cNvSpPr/>
          <p:nvPr/>
        </p:nvSpPr>
        <p:spPr>
          <a:xfrm>
            <a:off x="10340211" y="6488668"/>
            <a:ext cx="1851789" cy="369332"/>
          </a:xfrm>
          <a:prstGeom prst="rect">
            <a:avLst/>
          </a:prstGeom>
          <a:solidFill>
            <a:schemeClr val="bg1"/>
          </a:solidFill>
        </p:spPr>
        <p:txBody>
          <a:bodyPr wrap="none">
            <a:spAutoFit/>
          </a:bodyPr>
          <a:lstStyle/>
          <a:p>
            <a:r>
              <a:rPr lang="en-US" dirty="0" smtClean="0">
                <a:latin typeface="Times New Roman" panose="02020603050405020304" pitchFamily="18" charset="0"/>
              </a:rPr>
              <a:t>[Moritomo</a:t>
            </a:r>
            <a:r>
              <a:rPr lang="ru-RU" dirty="0" smtClean="0">
                <a:latin typeface="Times New Roman" panose="02020603050405020304" pitchFamily="18" charset="0"/>
              </a:rPr>
              <a:t>, 1999</a:t>
            </a:r>
            <a:r>
              <a:rPr lang="en-US" dirty="0" smtClean="0">
                <a:latin typeface="Times New Roman" panose="02020603050405020304" pitchFamily="18" charset="0"/>
              </a:rPr>
              <a:t>]</a:t>
            </a:r>
            <a:endParaRPr lang="ru-RU" dirty="0"/>
          </a:p>
        </p:txBody>
      </p:sp>
      <p:pic>
        <p:nvPicPr>
          <p:cNvPr id="6" name="Рисунок 5"/>
          <p:cNvPicPr>
            <a:picLocks noChangeAspect="1"/>
          </p:cNvPicPr>
          <p:nvPr/>
        </p:nvPicPr>
        <p:blipFill>
          <a:blip r:embed="rId5"/>
          <a:stretch>
            <a:fillRect/>
          </a:stretch>
        </p:blipFill>
        <p:spPr>
          <a:xfrm>
            <a:off x="0" y="3528866"/>
            <a:ext cx="2195091" cy="3144468"/>
          </a:xfrm>
          <a:prstGeom prst="rect">
            <a:avLst/>
          </a:prstGeom>
        </p:spPr>
      </p:pic>
    </p:spTree>
    <p:extLst>
      <p:ext uri="{BB962C8B-B14F-4D97-AF65-F5344CB8AC3E}">
        <p14:creationId xmlns:p14="http://schemas.microsoft.com/office/powerpoint/2010/main" val="2368469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01600" y="109538"/>
            <a:ext cx="8761413" cy="708025"/>
          </a:xfrm>
        </p:spPr>
        <p:txBody>
          <a:bodyPr/>
          <a:lstStyle/>
          <a:p>
            <a:r>
              <a:rPr lang="ru-RU" dirty="0" smtClean="0">
                <a:solidFill>
                  <a:schemeClr val="tx1"/>
                </a:solidFill>
              </a:rPr>
              <a:t>Корреляции и их роль в манганитах</a:t>
            </a:r>
            <a:endParaRPr lang="ru-RU" dirty="0">
              <a:solidFill>
                <a:schemeClr val="tx1"/>
              </a:solidFill>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2168" y="4508110"/>
            <a:ext cx="3378888" cy="2095670"/>
          </a:xfrm>
          <a:prstGeom prst="rect">
            <a:avLst/>
          </a:prstGeom>
        </p:spPr>
      </p:pic>
      <p:grpSp>
        <p:nvGrpSpPr>
          <p:cNvPr id="6" name="Группа 5"/>
          <p:cNvGrpSpPr/>
          <p:nvPr/>
        </p:nvGrpSpPr>
        <p:grpSpPr>
          <a:xfrm rot="10800000">
            <a:off x="101602" y="1259864"/>
            <a:ext cx="7492148" cy="5942220"/>
            <a:chOff x="3746755" y="-22415"/>
            <a:chExt cx="3980380" cy="3189123"/>
          </a:xfrm>
        </p:grpSpPr>
        <p:grpSp>
          <p:nvGrpSpPr>
            <p:cNvPr id="7" name="Группа 6"/>
            <p:cNvGrpSpPr/>
            <p:nvPr/>
          </p:nvGrpSpPr>
          <p:grpSpPr>
            <a:xfrm>
              <a:off x="3746755" y="-22415"/>
              <a:ext cx="3980380" cy="3189123"/>
              <a:chOff x="3746755" y="-22415"/>
              <a:chExt cx="3980380" cy="3189123"/>
            </a:xfrm>
          </p:grpSpPr>
          <p:pic>
            <p:nvPicPr>
              <p:cNvPr id="9" name="Рисунок 8"/>
              <p:cNvPicPr>
                <a:picLocks noChangeAspect="1"/>
              </p:cNvPicPr>
              <p:nvPr/>
            </p:nvPicPr>
            <p:blipFill rotWithShape="1">
              <a:blip r:embed="rId4"/>
              <a:srcRect l="15001" t="5366" b="48797"/>
              <a:stretch/>
            </p:blipFill>
            <p:spPr>
              <a:xfrm rot="10800000">
                <a:off x="4561901" y="162251"/>
                <a:ext cx="3165234" cy="3004457"/>
              </a:xfrm>
              <a:prstGeom prst="rect">
                <a:avLst/>
              </a:prstGeom>
            </p:spPr>
          </p:pic>
          <p:sp>
            <p:nvSpPr>
              <p:cNvPr id="10" name="Прямоугольник 9"/>
              <p:cNvSpPr/>
              <p:nvPr/>
            </p:nvSpPr>
            <p:spPr>
              <a:xfrm flipV="1">
                <a:off x="3746755" y="-22415"/>
                <a:ext cx="1795684" cy="369332"/>
              </a:xfrm>
              <a:prstGeom prst="rect">
                <a:avLst/>
              </a:prstGeom>
            </p:spPr>
            <p:txBody>
              <a:bodyPr wrap="none">
                <a:spAutoFit/>
              </a:bodyPr>
              <a:lstStyle/>
              <a:p>
                <a:r>
                  <a:rPr lang="en-US" dirty="0"/>
                  <a:t>[</a:t>
                </a:r>
                <a:r>
                  <a:rPr lang="ru-RU" dirty="0" err="1" smtClean="0"/>
                  <a:t>Mitchell</a:t>
                </a:r>
                <a:r>
                  <a:rPr lang="ru-RU" dirty="0" smtClean="0"/>
                  <a:t> 2001</a:t>
                </a:r>
                <a:r>
                  <a:rPr lang="en-US" dirty="0" smtClean="0"/>
                  <a:t>]</a:t>
                </a:r>
                <a:endParaRPr lang="ru-RU" dirty="0"/>
              </a:p>
            </p:txBody>
          </p:sp>
        </p:grpSp>
        <p:sp>
          <p:nvSpPr>
            <p:cNvPr id="8" name="Прямоугольник 7"/>
            <p:cNvSpPr/>
            <p:nvPr/>
          </p:nvSpPr>
          <p:spPr>
            <a:xfrm flipV="1">
              <a:off x="6547264" y="169026"/>
              <a:ext cx="1148172" cy="198216"/>
            </a:xfrm>
            <a:prstGeom prst="rect">
              <a:avLst/>
            </a:prstGeom>
          </p:spPr>
          <p:txBody>
            <a:bodyPr wrap="none">
              <a:spAutoFit/>
            </a:bodyPr>
            <a:lstStyle/>
            <a:p>
              <a:r>
                <a:rPr lang="ru-RU" dirty="0"/>
                <a:t>La1.2-Sr1.8Mn2O7</a:t>
              </a:r>
            </a:p>
          </p:txBody>
        </p:sp>
      </p:grpSp>
      <p:grpSp>
        <p:nvGrpSpPr>
          <p:cNvPr id="14" name="Группа 13"/>
          <p:cNvGrpSpPr/>
          <p:nvPr/>
        </p:nvGrpSpPr>
        <p:grpSpPr>
          <a:xfrm>
            <a:off x="6583680" y="929934"/>
            <a:ext cx="5015567" cy="3465805"/>
            <a:chOff x="378333" y="3874732"/>
            <a:chExt cx="3141137" cy="2585473"/>
          </a:xfrm>
        </p:grpSpPr>
        <p:pic>
          <p:nvPicPr>
            <p:cNvPr id="12" name="Рисунок 11"/>
            <p:cNvPicPr>
              <a:picLocks noChangeAspect="1"/>
            </p:cNvPicPr>
            <p:nvPr/>
          </p:nvPicPr>
          <p:blipFill rotWithShape="1">
            <a:blip r:embed="rId5"/>
            <a:srcRect b="9350"/>
            <a:stretch/>
          </p:blipFill>
          <p:spPr>
            <a:xfrm>
              <a:off x="378333" y="3874732"/>
              <a:ext cx="3141137" cy="2585473"/>
            </a:xfrm>
            <a:prstGeom prst="rect">
              <a:avLst/>
            </a:prstGeom>
          </p:spPr>
        </p:pic>
        <p:sp>
          <p:nvSpPr>
            <p:cNvPr id="13" name="Прямоугольник 12"/>
            <p:cNvSpPr/>
            <p:nvPr/>
          </p:nvSpPr>
          <p:spPr>
            <a:xfrm>
              <a:off x="1267172" y="4059398"/>
              <a:ext cx="1965603" cy="369332"/>
            </a:xfrm>
            <a:prstGeom prst="rect">
              <a:avLst/>
            </a:prstGeom>
          </p:spPr>
          <p:txBody>
            <a:bodyPr wrap="none">
              <a:spAutoFit/>
            </a:bodyPr>
            <a:lstStyle/>
            <a:p>
              <a:r>
                <a:rPr lang="en-US" dirty="0">
                  <a:latin typeface="Times-Bold"/>
                </a:rPr>
                <a:t>LaSr</a:t>
              </a:r>
              <a:r>
                <a:rPr lang="en-US" baseline="-25000" dirty="0">
                  <a:latin typeface="Times-Bold"/>
                </a:rPr>
                <a:t>2</a:t>
              </a:r>
              <a:r>
                <a:rPr lang="en-US" dirty="0">
                  <a:latin typeface="Times-Bold"/>
                </a:rPr>
                <a:t>Mn</a:t>
              </a:r>
              <a:r>
                <a:rPr lang="en-US" baseline="-25000" dirty="0">
                  <a:latin typeface="Times-Bold"/>
                </a:rPr>
                <a:t>2</a:t>
              </a:r>
              <a:r>
                <a:rPr lang="en-US" baseline="-25000" dirty="0">
                  <a:latin typeface="MTSYB"/>
                </a:rPr>
                <a:t>−</a:t>
              </a:r>
              <a:r>
                <a:rPr lang="en-US" baseline="-25000" dirty="0">
                  <a:latin typeface="MTMIB"/>
                </a:rPr>
                <a:t>z</a:t>
              </a:r>
              <a:r>
                <a:rPr lang="en-US" dirty="0">
                  <a:latin typeface="Times-Bold"/>
                </a:rPr>
                <a:t>Co</a:t>
              </a:r>
              <a:r>
                <a:rPr lang="en-US" baseline="-25000" dirty="0">
                  <a:latin typeface="MTMIB"/>
                </a:rPr>
                <a:t>z</a:t>
              </a:r>
              <a:r>
                <a:rPr lang="en-US" dirty="0">
                  <a:latin typeface="Times-Bold"/>
                </a:rPr>
                <a:t>O</a:t>
              </a:r>
              <a:r>
                <a:rPr lang="en-US" baseline="-25000" dirty="0">
                  <a:latin typeface="Times-Bold"/>
                </a:rPr>
                <a:t>7</a:t>
              </a:r>
              <a:endParaRPr lang="ru-RU" baseline="-25000" dirty="0"/>
            </a:p>
          </p:txBody>
        </p:sp>
        <p:sp>
          <p:nvSpPr>
            <p:cNvPr id="11" name="Прямоугольник 10"/>
            <p:cNvSpPr/>
            <p:nvPr/>
          </p:nvSpPr>
          <p:spPr>
            <a:xfrm>
              <a:off x="1761501" y="4327541"/>
              <a:ext cx="1688283" cy="369332"/>
            </a:xfrm>
            <a:prstGeom prst="rect">
              <a:avLst/>
            </a:prstGeom>
          </p:spPr>
          <p:txBody>
            <a:bodyPr wrap="none">
              <a:spAutoFit/>
            </a:bodyPr>
            <a:lstStyle/>
            <a:p>
              <a:r>
                <a:rPr lang="en-US" dirty="0" smtClean="0"/>
                <a:t>[</a:t>
              </a:r>
              <a:r>
                <a:rPr lang="ru-RU" dirty="0" err="1" smtClean="0"/>
                <a:t>Ehsani</a:t>
              </a:r>
              <a:r>
                <a:rPr lang="en-US" dirty="0" smtClean="0"/>
                <a:t>,</a:t>
              </a:r>
              <a:r>
                <a:rPr lang="ru-RU" dirty="0" smtClean="0"/>
                <a:t> 2013</a:t>
              </a:r>
              <a:r>
                <a:rPr lang="en-US" dirty="0" smtClean="0"/>
                <a:t>]</a:t>
              </a:r>
              <a:endParaRPr lang="ru-RU" dirty="0"/>
            </a:p>
          </p:txBody>
        </p:sp>
      </p:grpSp>
      <p:pic>
        <p:nvPicPr>
          <p:cNvPr id="15" name="Рисунок 14"/>
          <p:cNvPicPr>
            <a:picLocks noChangeAspect="1"/>
          </p:cNvPicPr>
          <p:nvPr/>
        </p:nvPicPr>
        <p:blipFill rotWithShape="1">
          <a:blip r:embed="rId6"/>
          <a:srcRect l="3894" r="52123" b="23303"/>
          <a:stretch/>
        </p:blipFill>
        <p:spPr>
          <a:xfrm>
            <a:off x="5970762" y="4508110"/>
            <a:ext cx="2336885" cy="2005806"/>
          </a:xfrm>
          <a:prstGeom prst="rect">
            <a:avLst/>
          </a:prstGeom>
        </p:spPr>
      </p:pic>
    </p:spTree>
    <p:extLst>
      <p:ext uri="{BB962C8B-B14F-4D97-AF65-F5344CB8AC3E}">
        <p14:creationId xmlns:p14="http://schemas.microsoft.com/office/powerpoint/2010/main" val="25004966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www.crystalsys.co.jp/english/jpg/product/pro16.jpg"/>
          <p:cNvPicPr>
            <a:picLocks noChangeAspect="1" noChangeArrowheads="1"/>
          </p:cNvPicPr>
          <p:nvPr/>
        </p:nvPicPr>
        <p:blipFill rotWithShape="1">
          <a:blip r:embed="rId3">
            <a:extLst>
              <a:ext uri="{28A0092B-C50C-407E-A947-70E740481C1C}">
                <a14:useLocalDpi xmlns:a14="http://schemas.microsoft.com/office/drawing/2010/main" val="0"/>
              </a:ext>
            </a:extLst>
          </a:blip>
          <a:srcRect l="656" r="2824"/>
          <a:stretch/>
        </p:blipFill>
        <p:spPr bwMode="auto">
          <a:xfrm>
            <a:off x="4889500" y="4113030"/>
            <a:ext cx="7073900" cy="239659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iqm.jhu.edu/files/2013/05/Halogen-optical-floating-zone-furna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6902" y="591774"/>
            <a:ext cx="6989608" cy="336708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www.psi.ch/ldm/MaterialsLab2EN/igp_b0c1993e407cd609f64e6fdf58bbe66a_Fig1.jpg"/>
          <p:cNvPicPr>
            <a:picLocks noChangeAspect="1" noChangeArrowheads="1"/>
          </p:cNvPicPr>
          <p:nvPr/>
        </p:nvPicPr>
        <p:blipFill rotWithShape="1">
          <a:blip r:embed="rId5">
            <a:extLst>
              <a:ext uri="{28A0092B-C50C-407E-A947-70E740481C1C}">
                <a14:useLocalDpi xmlns:a14="http://schemas.microsoft.com/office/drawing/2010/main" val="0"/>
              </a:ext>
            </a:extLst>
          </a:blip>
          <a:srcRect l="7873" t="12072" r="15815" b="6731"/>
          <a:stretch/>
        </p:blipFill>
        <p:spPr bwMode="auto">
          <a:xfrm>
            <a:off x="381000" y="813651"/>
            <a:ext cx="3939791" cy="3145211"/>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rotWithShape="1">
          <a:blip r:embed="rId6" cstate="print">
            <a:extLst>
              <a:ext uri="{28A0092B-C50C-407E-A947-70E740481C1C}">
                <a14:useLocalDpi xmlns:a14="http://schemas.microsoft.com/office/drawing/2010/main" val="0"/>
              </a:ext>
            </a:extLst>
          </a:blip>
          <a:srcRect l="4777" t="5226" r="16688" b="16274"/>
          <a:stretch/>
        </p:blipFill>
        <p:spPr>
          <a:xfrm>
            <a:off x="266700" y="3958862"/>
            <a:ext cx="4498577" cy="2704932"/>
          </a:xfrm>
          <a:prstGeom prst="rect">
            <a:avLst/>
          </a:prstGeom>
        </p:spPr>
      </p:pic>
      <p:sp>
        <p:nvSpPr>
          <p:cNvPr id="2" name="Заголовок 1"/>
          <p:cNvSpPr>
            <a:spLocks noGrp="1"/>
          </p:cNvSpPr>
          <p:nvPr>
            <p:ph type="title" idx="4294967295"/>
          </p:nvPr>
        </p:nvSpPr>
        <p:spPr>
          <a:xfrm>
            <a:off x="0" y="0"/>
            <a:ext cx="8761413" cy="708025"/>
          </a:xfrm>
        </p:spPr>
        <p:txBody>
          <a:bodyPr/>
          <a:lstStyle/>
          <a:p>
            <a:r>
              <a:rPr lang="ru-RU" dirty="0" smtClean="0">
                <a:solidFill>
                  <a:schemeClr val="tx1"/>
                </a:solidFill>
              </a:rPr>
              <a:t>Синтез образцов</a:t>
            </a:r>
            <a:br>
              <a:rPr lang="ru-RU" dirty="0" smtClean="0">
                <a:solidFill>
                  <a:schemeClr val="tx1"/>
                </a:solidFill>
              </a:rPr>
            </a:br>
            <a:r>
              <a:rPr lang="pl-PL" sz="18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FZ </a:t>
            </a:r>
            <a:r>
              <a:rPr lang="pl-PL" sz="1800"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rPr>
              <a:t>4000-H</a:t>
            </a:r>
            <a:r>
              <a:rPr lang="en-US" sz="1800"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rPr>
              <a:t>,</a:t>
            </a:r>
            <a:r>
              <a:rPr lang="ru-RU" sz="1800"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rPr>
              <a:t> СМП, ИФ им Киренского</a:t>
            </a:r>
            <a:endParaRPr lang="ru-RU" dirty="0">
              <a:solidFill>
                <a:schemeClr val="tx1"/>
              </a:solidFill>
            </a:endParaRPr>
          </a:p>
        </p:txBody>
      </p:sp>
    </p:spTree>
    <p:extLst>
      <p:ext uri="{BB962C8B-B14F-4D97-AF65-F5344CB8AC3E}">
        <p14:creationId xmlns:p14="http://schemas.microsoft.com/office/powerpoint/2010/main" val="1357197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2"/>
          <p:cNvGraphicFramePr>
            <a:graphicFrameLocks noChangeAspect="1"/>
          </p:cNvGraphicFramePr>
          <p:nvPr>
            <p:extLst>
              <p:ext uri="{D42A27DB-BD31-4B8C-83A1-F6EECF244321}">
                <p14:modId xmlns:p14="http://schemas.microsoft.com/office/powerpoint/2010/main" val="2203254602"/>
              </p:ext>
            </p:extLst>
          </p:nvPr>
        </p:nvGraphicFramePr>
        <p:xfrm>
          <a:off x="-203722" y="591079"/>
          <a:ext cx="6976252" cy="5313962"/>
        </p:xfrm>
        <a:graphic>
          <a:graphicData uri="http://schemas.openxmlformats.org/presentationml/2006/ole">
            <mc:AlternateContent xmlns:mc="http://schemas.openxmlformats.org/markup-compatibility/2006">
              <mc:Choice xmlns:v="urn:schemas-microsoft-com:vml" Requires="v">
                <p:oleObj spid="_x0000_s6507" name="Graph" r:id="rId4" imgW="3920760" imgH="3000960" progId="Origin50.Graph">
                  <p:embed/>
                </p:oleObj>
              </mc:Choice>
              <mc:Fallback>
                <p:oleObj name="Graph" r:id="rId4" imgW="3920760" imgH="3000960" progId="Origin50.Graph">
                  <p:embed/>
                  <p:pic>
                    <p:nvPicPr>
                      <p:cNvPr id="0" name=""/>
                      <p:cNvPicPr>
                        <a:picLocks noChangeAspect="1" noChangeArrowheads="1"/>
                      </p:cNvPicPr>
                      <p:nvPr/>
                    </p:nvPicPr>
                    <p:blipFill>
                      <a:blip r:embed="rId5"/>
                      <a:srcRect/>
                      <a:stretch>
                        <a:fillRect/>
                      </a:stretch>
                    </p:blipFill>
                    <p:spPr bwMode="auto">
                      <a:xfrm>
                        <a:off x="-203722" y="591079"/>
                        <a:ext cx="6976252" cy="5313962"/>
                      </a:xfrm>
                      <a:prstGeom prst="rect">
                        <a:avLst/>
                      </a:prstGeom>
                      <a:noFill/>
                      <a:extLst/>
                    </p:spPr>
                  </p:pic>
                </p:oleObj>
              </mc:Fallback>
            </mc:AlternateContent>
          </a:graphicData>
        </a:graphic>
      </p:graphicFrame>
      <p:sp>
        <p:nvSpPr>
          <p:cNvPr id="12" name="TextBox 11"/>
          <p:cNvSpPr txBox="1"/>
          <p:nvPr/>
        </p:nvSpPr>
        <p:spPr>
          <a:xfrm>
            <a:off x="0" y="-110744"/>
            <a:ext cx="5578771" cy="1000274"/>
          </a:xfrm>
          <a:prstGeom prst="rect">
            <a:avLst/>
          </a:prstGeom>
          <a:noFill/>
        </p:spPr>
        <p:txBody>
          <a:bodyPr wrap="none" rtlCol="0">
            <a:spAutoFit/>
          </a:bodyPr>
          <a:lstStyle/>
          <a:p>
            <a:r>
              <a:rPr lang="ru-RU" sz="4800" dirty="0" smtClean="0"/>
              <a:t>Магнитострикция</a:t>
            </a:r>
          </a:p>
          <a:p>
            <a:r>
              <a:rPr lang="ru-RU" sz="1100" dirty="0" smtClean="0"/>
              <a:t>Вроцлав, Польша</a:t>
            </a:r>
            <a:endParaRPr lang="ru-RU" sz="1100" dirty="0"/>
          </a:p>
        </p:txBody>
      </p:sp>
      <p:graphicFrame>
        <p:nvGraphicFramePr>
          <p:cNvPr id="2" name="Объект 1"/>
          <p:cNvGraphicFramePr>
            <a:graphicFrameLocks noChangeAspect="1"/>
          </p:cNvGraphicFramePr>
          <p:nvPr>
            <p:extLst>
              <p:ext uri="{D42A27DB-BD31-4B8C-83A1-F6EECF244321}">
                <p14:modId xmlns:p14="http://schemas.microsoft.com/office/powerpoint/2010/main" val="2623745007"/>
              </p:ext>
            </p:extLst>
          </p:nvPr>
        </p:nvGraphicFramePr>
        <p:xfrm>
          <a:off x="5719173" y="591079"/>
          <a:ext cx="7021700" cy="5313962"/>
        </p:xfrm>
        <a:graphic>
          <a:graphicData uri="http://schemas.openxmlformats.org/presentationml/2006/ole">
            <mc:AlternateContent xmlns:mc="http://schemas.openxmlformats.org/markup-compatibility/2006">
              <mc:Choice xmlns:v="urn:schemas-microsoft-com:vml" Requires="v">
                <p:oleObj spid="_x0000_s6508" name="Graph" r:id="rId6" imgW="4145040" imgH="2890440" progId="Origin50.Graph">
                  <p:embed/>
                </p:oleObj>
              </mc:Choice>
              <mc:Fallback>
                <p:oleObj name="Graph" r:id="rId6" imgW="4145040" imgH="2890440" progId="Origin50.Graph">
                  <p:embed/>
                  <p:pic>
                    <p:nvPicPr>
                      <p:cNvPr id="0" name=""/>
                      <p:cNvPicPr/>
                      <p:nvPr/>
                    </p:nvPicPr>
                    <p:blipFill>
                      <a:blip r:embed="rId7"/>
                      <a:stretch>
                        <a:fillRect/>
                      </a:stretch>
                    </p:blipFill>
                    <p:spPr>
                      <a:xfrm>
                        <a:off x="5719173" y="591079"/>
                        <a:ext cx="7021700" cy="5313962"/>
                      </a:xfrm>
                      <a:prstGeom prst="rect">
                        <a:avLst/>
                      </a:prstGeom>
                    </p:spPr>
                  </p:pic>
                </p:oleObj>
              </mc:Fallback>
            </mc:AlternateContent>
          </a:graphicData>
        </a:graphic>
      </p:graphicFrame>
    </p:spTree>
    <p:extLst>
      <p:ext uri="{BB962C8B-B14F-4D97-AF65-F5344CB8AC3E}">
        <p14:creationId xmlns:p14="http://schemas.microsoft.com/office/powerpoint/2010/main" val="848168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11013"/>
            <a:ext cx="10617200" cy="1085221"/>
          </a:xfrm>
        </p:spPr>
        <p:txBody>
          <a:bodyPr/>
          <a:lstStyle/>
          <a:p>
            <a:r>
              <a:rPr lang="ru-RU" dirty="0" smtClean="0">
                <a:solidFill>
                  <a:schemeClr val="tx1"/>
                </a:solidFill>
              </a:rPr>
              <a:t>Порошковая рентгеновская </a:t>
            </a:r>
            <a:r>
              <a:rPr lang="ru-RU" dirty="0">
                <a:solidFill>
                  <a:schemeClr val="tx1"/>
                </a:solidFill>
              </a:rPr>
              <a:t>дифракция</a:t>
            </a:r>
            <a:br>
              <a:rPr lang="ru-RU" dirty="0">
                <a:solidFill>
                  <a:schemeClr val="tx1"/>
                </a:solidFill>
              </a:rPr>
            </a:br>
            <a:r>
              <a:rPr lang="en-US" sz="1200" dirty="0" err="1" smtClean="0">
                <a:solidFill>
                  <a:schemeClr val="tx1"/>
                </a:solidFill>
              </a:rPr>
              <a:t>MiniFlex</a:t>
            </a:r>
            <a:r>
              <a:rPr lang="en-US" sz="1200" dirty="0" smtClean="0">
                <a:solidFill>
                  <a:schemeClr val="tx1"/>
                </a:solidFill>
              </a:rPr>
              <a:t> </a:t>
            </a:r>
            <a:r>
              <a:rPr lang="en-US" sz="1200" dirty="0" err="1" smtClean="0">
                <a:solidFill>
                  <a:schemeClr val="tx1"/>
                </a:solidFill>
              </a:rPr>
              <a:t>Rigaku</a:t>
            </a:r>
            <a:r>
              <a:rPr lang="en-US" sz="1200" dirty="0">
                <a:solidFill>
                  <a:schemeClr val="tx1"/>
                </a:solidFill>
              </a:rPr>
              <a:t>, </a:t>
            </a:r>
            <a:r>
              <a:rPr lang="ru-RU" sz="1200" dirty="0" smtClean="0">
                <a:solidFill>
                  <a:schemeClr val="tx1"/>
                </a:solidFill>
              </a:rPr>
              <a:t>СПбГУ</a:t>
            </a:r>
            <a:r>
              <a:rPr lang="ru-RU" sz="1200" dirty="0">
                <a:solidFill>
                  <a:schemeClr val="tx1"/>
                </a:solidFill>
              </a:rPr>
              <a:t>, </a:t>
            </a:r>
            <a:r>
              <a:rPr lang="ru-RU" sz="1200" dirty="0" smtClean="0">
                <a:solidFill>
                  <a:schemeClr val="tx1"/>
                </a:solidFill>
              </a:rPr>
              <a:t>Петергоф</a:t>
            </a:r>
            <a:endParaRPr lang="ru-RU" dirty="0">
              <a:solidFill>
                <a:schemeClr val="tx1"/>
              </a:solidFill>
            </a:endParaRPr>
          </a:p>
        </p:txBody>
      </p:sp>
      <p:pic>
        <p:nvPicPr>
          <p:cNvPr id="3" name="Рисунок 2"/>
          <p:cNvPicPr>
            <a:picLocks noChangeAspect="1"/>
          </p:cNvPicPr>
          <p:nvPr/>
        </p:nvPicPr>
        <p:blipFill rotWithShape="1">
          <a:blip r:embed="rId3" cstate="print">
            <a:extLst>
              <a:ext uri="{28A0092B-C50C-407E-A947-70E740481C1C}">
                <a14:useLocalDpi xmlns:a14="http://schemas.microsoft.com/office/drawing/2010/main" val="0"/>
              </a:ext>
            </a:extLst>
          </a:blip>
          <a:srcRect l="6919" t="6591" r="7772" b="51851"/>
          <a:stretch/>
        </p:blipFill>
        <p:spPr>
          <a:xfrm>
            <a:off x="181986" y="874208"/>
            <a:ext cx="5553777" cy="3501294"/>
          </a:xfrm>
          <a:prstGeom prst="rect">
            <a:avLst/>
          </a:prstGeom>
        </p:spPr>
      </p:pic>
      <p:pic>
        <p:nvPicPr>
          <p:cNvPr id="4" name="Рисунок 3"/>
          <p:cNvPicPr>
            <a:picLocks noChangeAspect="1"/>
          </p:cNvPicPr>
          <p:nvPr/>
        </p:nvPicPr>
        <p:blipFill rotWithShape="1">
          <a:blip r:embed="rId4" cstate="print">
            <a:extLst>
              <a:ext uri="{28A0092B-C50C-407E-A947-70E740481C1C}">
                <a14:useLocalDpi xmlns:a14="http://schemas.microsoft.com/office/drawing/2010/main" val="0"/>
              </a:ext>
            </a:extLst>
          </a:blip>
          <a:srcRect l="5905" t="6562" r="6178" b="51745"/>
          <a:stretch/>
        </p:blipFill>
        <p:spPr>
          <a:xfrm>
            <a:off x="181986" y="4375502"/>
            <a:ext cx="3949002" cy="2423530"/>
          </a:xfrm>
          <a:prstGeom prst="rect">
            <a:avLst/>
          </a:prstGeom>
        </p:spPr>
      </p:pic>
      <p:pic>
        <p:nvPicPr>
          <p:cNvPr id="6" name="Рисунок 5"/>
          <p:cNvPicPr>
            <a:picLocks noChangeAspect="1"/>
          </p:cNvPicPr>
          <p:nvPr/>
        </p:nvPicPr>
        <p:blipFill>
          <a:blip r:embed="rId5"/>
          <a:stretch>
            <a:fillRect/>
          </a:stretch>
        </p:blipFill>
        <p:spPr>
          <a:xfrm>
            <a:off x="5917749" y="679406"/>
            <a:ext cx="6192433" cy="5693713"/>
          </a:xfrm>
          <a:prstGeom prst="rect">
            <a:avLst/>
          </a:prstGeom>
        </p:spPr>
      </p:pic>
      <p:sp>
        <p:nvSpPr>
          <p:cNvPr id="7" name="Прямоугольник 6"/>
          <p:cNvSpPr/>
          <p:nvPr/>
        </p:nvSpPr>
        <p:spPr>
          <a:xfrm>
            <a:off x="10275441" y="4329662"/>
            <a:ext cx="1460656" cy="369332"/>
          </a:xfrm>
          <a:prstGeom prst="rect">
            <a:avLst/>
          </a:prstGeom>
        </p:spPr>
        <p:txBody>
          <a:bodyPr wrap="none">
            <a:spAutoFit/>
          </a:bodyPr>
          <a:lstStyle/>
          <a:p>
            <a:r>
              <a:rPr lang="ru-RU" dirty="0" err="1"/>
              <a:t>Ehsani</a:t>
            </a:r>
            <a:r>
              <a:rPr lang="ru-RU" dirty="0"/>
              <a:t> 2013</a:t>
            </a:r>
          </a:p>
        </p:txBody>
      </p:sp>
      <p:sp>
        <p:nvSpPr>
          <p:cNvPr id="8" name="Прямоугольник 7"/>
          <p:cNvSpPr/>
          <p:nvPr/>
        </p:nvSpPr>
        <p:spPr>
          <a:xfrm>
            <a:off x="2361363" y="1416818"/>
            <a:ext cx="432079" cy="179865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8601420" y="1607736"/>
            <a:ext cx="572725" cy="126609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4130988" y="4705141"/>
            <a:ext cx="2566728" cy="1077218"/>
          </a:xfrm>
          <a:prstGeom prst="rect">
            <a:avLst/>
          </a:prstGeom>
          <a:solidFill>
            <a:schemeClr val="accent2"/>
          </a:solidFill>
        </p:spPr>
        <p:txBody>
          <a:bodyPr wrap="none" rtlCol="0">
            <a:spAutoFit/>
          </a:bodyPr>
          <a:lstStyle/>
          <a:p>
            <a:r>
              <a:rPr lang="en-US" sz="1600" dirty="0" smtClean="0"/>
              <a:t>La</a:t>
            </a:r>
            <a:r>
              <a:rPr lang="en-US" sz="1600" baseline="-25000" dirty="0" smtClean="0"/>
              <a:t>1,39</a:t>
            </a:r>
            <a:r>
              <a:rPr lang="en-US" sz="1600" dirty="0" smtClean="0"/>
              <a:t>Sr</a:t>
            </a:r>
            <a:r>
              <a:rPr lang="en-US" sz="1600" baseline="-25000" dirty="0" smtClean="0"/>
              <a:t>1,61</a:t>
            </a:r>
            <a:r>
              <a:rPr lang="en-US" sz="1600" dirty="0" smtClean="0"/>
              <a:t>Mn</a:t>
            </a:r>
            <a:r>
              <a:rPr lang="en-US" sz="1600" baseline="-25000" dirty="0" smtClean="0"/>
              <a:t>1,8</a:t>
            </a:r>
            <a:r>
              <a:rPr lang="en-US" sz="1600" dirty="0" smtClean="0"/>
              <a:t>Co</a:t>
            </a:r>
            <a:r>
              <a:rPr lang="en-US" sz="1600" baseline="-25000" dirty="0" smtClean="0"/>
              <a:t>0,2</a:t>
            </a:r>
            <a:r>
              <a:rPr lang="en-US" sz="1600" dirty="0" smtClean="0"/>
              <a:t>O</a:t>
            </a:r>
            <a:r>
              <a:rPr lang="en-US" sz="1600" baseline="-25000" dirty="0" smtClean="0"/>
              <a:t>7</a:t>
            </a:r>
          </a:p>
          <a:p>
            <a:r>
              <a:rPr lang="en-US" sz="1600" baseline="-25000" dirty="0" smtClean="0"/>
              <a:t>I/4mmm a=3.86243(8)   c=20.3113(7)</a:t>
            </a:r>
            <a:endParaRPr lang="en-US" sz="1600" baseline="-25000" dirty="0"/>
          </a:p>
          <a:p>
            <a:r>
              <a:rPr lang="en-US" sz="1600" dirty="0" smtClean="0"/>
              <a:t>La</a:t>
            </a:r>
            <a:r>
              <a:rPr lang="en-US" sz="1600" baseline="-25000" dirty="0" smtClean="0"/>
              <a:t>0.75</a:t>
            </a:r>
            <a:r>
              <a:rPr lang="en-US" sz="1600" dirty="0" smtClean="0"/>
              <a:t>Sr</a:t>
            </a:r>
            <a:r>
              <a:rPr lang="en-US" sz="1600" baseline="-25000" dirty="0" smtClean="0"/>
              <a:t>1.25</a:t>
            </a:r>
            <a:r>
              <a:rPr lang="en-US" sz="1600" dirty="0" smtClean="0"/>
              <a:t>MnO</a:t>
            </a:r>
            <a:r>
              <a:rPr lang="en-US" sz="1600" baseline="-25000" dirty="0" smtClean="0"/>
              <a:t>4</a:t>
            </a:r>
          </a:p>
          <a:p>
            <a:r>
              <a:rPr lang="en-US" sz="1600" baseline="-25000" dirty="0"/>
              <a:t>I/4mmm </a:t>
            </a:r>
            <a:r>
              <a:rPr lang="en-US" sz="1600" baseline="-25000" dirty="0" smtClean="0"/>
              <a:t>a=3.8</a:t>
            </a:r>
            <a:r>
              <a:rPr lang="ru-RU" sz="1600" baseline="-25000" dirty="0" smtClean="0"/>
              <a:t>39</a:t>
            </a:r>
            <a:r>
              <a:rPr lang="en-US" sz="1600" baseline="-25000" dirty="0" smtClean="0"/>
              <a:t>(1</a:t>
            </a:r>
            <a:r>
              <a:rPr lang="en-US" sz="1600" baseline="-25000" dirty="0"/>
              <a:t>)   </a:t>
            </a:r>
            <a:r>
              <a:rPr lang="en-US" sz="1600" baseline="-25000" dirty="0" smtClean="0"/>
              <a:t>c=12.7</a:t>
            </a:r>
            <a:r>
              <a:rPr lang="ru-RU" sz="1600" baseline="-25000" dirty="0" smtClean="0"/>
              <a:t>48</a:t>
            </a:r>
            <a:r>
              <a:rPr lang="en-US" sz="1600" baseline="-25000" dirty="0" smtClean="0"/>
              <a:t>(</a:t>
            </a:r>
            <a:r>
              <a:rPr lang="ru-RU" sz="1600" baseline="-25000" dirty="0" smtClean="0"/>
              <a:t>6</a:t>
            </a:r>
            <a:r>
              <a:rPr lang="en-US" sz="1600" baseline="-25000" dirty="0" smtClean="0"/>
              <a:t>)</a:t>
            </a:r>
            <a:endParaRPr lang="en-US" sz="1600" baseline="-25000" dirty="0"/>
          </a:p>
          <a:p>
            <a:endParaRPr lang="ru-RU" sz="1600" baseline="-25000" dirty="0"/>
          </a:p>
        </p:txBody>
      </p:sp>
      <p:sp>
        <p:nvSpPr>
          <p:cNvPr id="12" name="TextBox 11"/>
          <p:cNvSpPr txBox="1"/>
          <p:nvPr/>
        </p:nvSpPr>
        <p:spPr>
          <a:xfrm>
            <a:off x="3596898" y="1047486"/>
            <a:ext cx="2005677" cy="369332"/>
          </a:xfrm>
          <a:prstGeom prst="rect">
            <a:avLst/>
          </a:prstGeom>
          <a:noFill/>
        </p:spPr>
        <p:txBody>
          <a:bodyPr wrap="none" rtlCol="0">
            <a:spAutoFit/>
          </a:bodyPr>
          <a:lstStyle/>
          <a:p>
            <a:r>
              <a:rPr lang="en-US" dirty="0" smtClean="0"/>
              <a:t>Matching mode</a:t>
            </a:r>
            <a:endParaRPr lang="ru-RU" dirty="0"/>
          </a:p>
        </p:txBody>
      </p:sp>
      <p:sp>
        <p:nvSpPr>
          <p:cNvPr id="13" name="Прямоугольник 12"/>
          <p:cNvSpPr/>
          <p:nvPr/>
        </p:nvSpPr>
        <p:spPr>
          <a:xfrm>
            <a:off x="1854632" y="4520475"/>
            <a:ext cx="2215671" cy="369332"/>
          </a:xfrm>
          <a:prstGeom prst="rect">
            <a:avLst/>
          </a:prstGeom>
        </p:spPr>
        <p:txBody>
          <a:bodyPr wrap="none">
            <a:spAutoFit/>
          </a:bodyPr>
          <a:lstStyle/>
          <a:p>
            <a:r>
              <a:rPr lang="en-US" dirty="0" smtClean="0"/>
              <a:t>Full-profile </a:t>
            </a:r>
            <a:r>
              <a:rPr lang="en-US" dirty="0"/>
              <a:t>analysis</a:t>
            </a:r>
            <a:endParaRPr lang="ru-RU" dirty="0"/>
          </a:p>
        </p:txBody>
      </p:sp>
      <p:sp>
        <p:nvSpPr>
          <p:cNvPr id="5" name="Прямоугольник 4"/>
          <p:cNvSpPr/>
          <p:nvPr/>
        </p:nvSpPr>
        <p:spPr>
          <a:xfrm>
            <a:off x="4207298" y="6373119"/>
            <a:ext cx="4599336" cy="369332"/>
          </a:xfrm>
          <a:prstGeom prst="rect">
            <a:avLst/>
          </a:prstGeom>
        </p:spPr>
        <p:txBody>
          <a:bodyPr wrap="none">
            <a:spAutoFit/>
          </a:bodyPr>
          <a:lstStyle/>
          <a:p>
            <a:r>
              <a:rPr lang="ru-RU" dirty="0" smtClean="0">
                <a:latin typeface="Times-Roman"/>
              </a:rPr>
              <a:t>La</a:t>
            </a:r>
            <a:r>
              <a:rPr lang="ru-RU" baseline="-25000" dirty="0" smtClean="0">
                <a:latin typeface="Times-Roman"/>
              </a:rPr>
              <a:t>1.4</a:t>
            </a:r>
            <a:r>
              <a:rPr lang="ru-RU" dirty="0" smtClean="0">
                <a:latin typeface="Times-Roman"/>
              </a:rPr>
              <a:t>Sr</a:t>
            </a:r>
            <a:r>
              <a:rPr lang="ru-RU" baseline="-25000" dirty="0" smtClean="0">
                <a:latin typeface="Times-Roman"/>
              </a:rPr>
              <a:t>1.6</a:t>
            </a:r>
            <a:r>
              <a:rPr lang="ru-RU" dirty="0" smtClean="0">
                <a:latin typeface="Times-Roman"/>
              </a:rPr>
              <a:t>Mn</a:t>
            </a:r>
            <a:r>
              <a:rPr lang="ru-RU" baseline="-25000" dirty="0" smtClean="0">
                <a:latin typeface="Times-Roman"/>
              </a:rPr>
              <a:t>2</a:t>
            </a:r>
            <a:r>
              <a:rPr lang="ru-RU" dirty="0" smtClean="0">
                <a:latin typeface="Times-Roman"/>
              </a:rPr>
              <a:t>O</a:t>
            </a:r>
            <a:r>
              <a:rPr lang="ru-RU" baseline="-25000" dirty="0" smtClean="0">
                <a:latin typeface="Times-Roman"/>
              </a:rPr>
              <a:t>7</a:t>
            </a:r>
            <a:r>
              <a:rPr lang="ru-RU" dirty="0" smtClean="0">
                <a:latin typeface="Times-Roman"/>
              </a:rPr>
              <a:t> </a:t>
            </a:r>
            <a:r>
              <a:rPr lang="en-US" dirty="0" smtClean="0">
                <a:latin typeface="Times-Roman"/>
              </a:rPr>
              <a:t>a=3.8578</a:t>
            </a:r>
            <a:r>
              <a:rPr lang="ru-RU" dirty="0" smtClean="0">
                <a:latin typeface="Times-Roman"/>
              </a:rPr>
              <a:t>(</a:t>
            </a:r>
            <a:r>
              <a:rPr lang="en-US" dirty="0" smtClean="0">
                <a:latin typeface="Times-Roman"/>
              </a:rPr>
              <a:t>1</a:t>
            </a:r>
            <a:r>
              <a:rPr lang="ru-RU" dirty="0" smtClean="0">
                <a:latin typeface="Times-Roman"/>
              </a:rPr>
              <a:t>)</a:t>
            </a:r>
            <a:r>
              <a:rPr lang="en-US" dirty="0" smtClean="0">
                <a:latin typeface="MathematicalPi-Three"/>
              </a:rPr>
              <a:t> c=</a:t>
            </a:r>
            <a:r>
              <a:rPr lang="en-US" dirty="0" smtClean="0">
                <a:latin typeface="Times-Roman"/>
              </a:rPr>
              <a:t>20.1808</a:t>
            </a:r>
            <a:r>
              <a:rPr lang="ru-RU" dirty="0" smtClean="0">
                <a:latin typeface="Times-Roman"/>
              </a:rPr>
              <a:t>(</a:t>
            </a:r>
            <a:r>
              <a:rPr lang="en-US" dirty="0" smtClean="0">
                <a:latin typeface="Times-Roman"/>
              </a:rPr>
              <a:t>7</a:t>
            </a:r>
            <a:r>
              <a:rPr lang="ru-RU" dirty="0" smtClean="0">
                <a:latin typeface="Times-Roman"/>
              </a:rPr>
              <a:t>)</a:t>
            </a:r>
            <a:endParaRPr lang="ru-RU" dirty="0"/>
          </a:p>
        </p:txBody>
      </p:sp>
    </p:spTree>
    <p:extLst>
      <p:ext uri="{BB962C8B-B14F-4D97-AF65-F5344CB8AC3E}">
        <p14:creationId xmlns:p14="http://schemas.microsoft.com/office/powerpoint/2010/main" val="39511895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1"/>
            <a:ext cx="8761413" cy="1229949"/>
          </a:xfrm>
        </p:spPr>
        <p:txBody>
          <a:bodyPr/>
          <a:lstStyle/>
          <a:p>
            <a:r>
              <a:rPr lang="ru-RU" dirty="0" smtClean="0">
                <a:solidFill>
                  <a:schemeClr val="tx1"/>
                </a:solidFill>
              </a:rPr>
              <a:t>Рентгеновский</a:t>
            </a:r>
            <a:r>
              <a:rPr lang="ru-RU" dirty="0" smtClean="0"/>
              <a:t> </a:t>
            </a:r>
            <a:r>
              <a:rPr lang="ru-RU" dirty="0" smtClean="0">
                <a:solidFill>
                  <a:schemeClr val="tx1"/>
                </a:solidFill>
              </a:rPr>
              <a:t>микроанализ</a:t>
            </a:r>
            <a:br>
              <a:rPr lang="ru-RU" dirty="0" smtClean="0">
                <a:solidFill>
                  <a:schemeClr val="tx1"/>
                </a:solidFill>
              </a:rPr>
            </a:br>
            <a:r>
              <a:rPr lang="ru-RU" sz="1800" dirty="0">
                <a:solidFill>
                  <a:schemeClr val="tx1"/>
                </a:solidFill>
              </a:rPr>
              <a:t>СЭМ </a:t>
            </a:r>
            <a:r>
              <a:rPr lang="en-US" sz="1800" dirty="0">
                <a:solidFill>
                  <a:schemeClr val="tx1"/>
                </a:solidFill>
              </a:rPr>
              <a:t>Zeiss </a:t>
            </a:r>
            <a:r>
              <a:rPr lang="en-US" sz="1800" dirty="0" smtClean="0">
                <a:solidFill>
                  <a:schemeClr val="tx1"/>
                </a:solidFill>
              </a:rPr>
              <a:t>Merlin</a:t>
            </a:r>
            <a:r>
              <a:rPr lang="ru-RU" sz="1800" dirty="0" smtClean="0">
                <a:solidFill>
                  <a:schemeClr val="tx1"/>
                </a:solidFill>
              </a:rPr>
              <a:t>, СПбГУ, Петергоф</a:t>
            </a:r>
            <a:r>
              <a:rPr lang="en-US" b="1" dirty="0"/>
              <a:t/>
            </a:r>
            <a:br>
              <a:rPr lang="en-US" b="1" dirty="0"/>
            </a:br>
            <a:endParaRPr lang="ru-RU" dirty="0">
              <a:solidFill>
                <a:schemeClr val="tx1"/>
              </a:solidFill>
            </a:endParaRPr>
          </a:p>
        </p:txBody>
      </p:sp>
      <p:pic>
        <p:nvPicPr>
          <p:cNvPr id="6" name="Рисунок 5"/>
          <p:cNvPicPr/>
          <p:nvPr/>
        </p:nvPicPr>
        <p:blipFill>
          <a:blip r:embed="rId3" cstate="print">
            <a:extLst>
              <a:ext uri="{28A0092B-C50C-407E-A947-70E740481C1C}">
                <a14:useLocalDpi xmlns:a14="http://schemas.microsoft.com/office/drawing/2010/main" val="0"/>
              </a:ext>
            </a:extLst>
          </a:blip>
          <a:stretch>
            <a:fillRect/>
          </a:stretch>
        </p:blipFill>
        <p:spPr>
          <a:xfrm>
            <a:off x="5215457" y="1049253"/>
            <a:ext cx="6448858" cy="2889018"/>
          </a:xfrm>
          <a:prstGeom prst="rect">
            <a:avLst/>
          </a:prstGeom>
        </p:spPr>
      </p:pic>
      <p:graphicFrame>
        <p:nvGraphicFramePr>
          <p:cNvPr id="3" name="Таблица 2"/>
          <p:cNvGraphicFramePr>
            <a:graphicFrameLocks noGrp="1"/>
          </p:cNvGraphicFramePr>
          <p:nvPr>
            <p:extLst>
              <p:ext uri="{D42A27DB-BD31-4B8C-83A1-F6EECF244321}">
                <p14:modId xmlns:p14="http://schemas.microsoft.com/office/powerpoint/2010/main" val="412405855"/>
              </p:ext>
            </p:extLst>
          </p:nvPr>
        </p:nvGraphicFramePr>
        <p:xfrm>
          <a:off x="185939" y="861144"/>
          <a:ext cx="4523221" cy="4579538"/>
        </p:xfrm>
        <a:graphic>
          <a:graphicData uri="http://schemas.openxmlformats.org/drawingml/2006/table">
            <a:tbl>
              <a:tblPr>
                <a:tableStyleId>{5C22544A-7EE6-4342-B048-85BDC9FD1C3A}</a:tableStyleId>
              </a:tblPr>
              <a:tblGrid>
                <a:gridCol w="1021373"/>
                <a:gridCol w="1750924"/>
                <a:gridCol w="1750924"/>
              </a:tblGrid>
              <a:tr h="281818">
                <a:tc>
                  <a:txBody>
                    <a:bodyPr/>
                    <a:lstStyle/>
                    <a:p>
                      <a:pPr algn="l" fontAlgn="b"/>
                      <a:r>
                        <a:rPr lang="ru-RU" sz="1100" u="none" strike="noStrike" dirty="0">
                          <a:effectLst/>
                        </a:rPr>
                        <a:t>№</a:t>
                      </a:r>
                      <a:endParaRPr lang="ru-RU"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dirty="0">
                          <a:effectLst/>
                        </a:rPr>
                        <a:t>La </a:t>
                      </a:r>
                      <a:r>
                        <a:rPr lang="en-US" sz="1100" u="none" strike="noStrike" dirty="0" smtClean="0">
                          <a:effectLst/>
                        </a:rPr>
                        <a:t>Weight</a:t>
                      </a:r>
                      <a:r>
                        <a:rPr lang="ru-RU" sz="1100" u="none" strike="noStrike" dirty="0" smtClean="0">
                          <a:effectLst/>
                        </a:rPr>
                        <a:t> %</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dirty="0">
                          <a:effectLst/>
                        </a:rPr>
                        <a:t>Sr </a:t>
                      </a:r>
                      <a:r>
                        <a:rPr lang="en-US" sz="1100" u="none" strike="noStrike" dirty="0" smtClean="0">
                          <a:effectLst/>
                        </a:rPr>
                        <a:t>Weight</a:t>
                      </a:r>
                      <a:r>
                        <a:rPr lang="ru-RU" sz="1100" u="none" strike="noStrike" dirty="0" smtClean="0">
                          <a:effectLst/>
                        </a:rPr>
                        <a:t> %</a:t>
                      </a:r>
                      <a:endParaRPr lang="en-US" sz="1100" b="0" i="0" u="none" strike="noStrike" dirty="0">
                        <a:solidFill>
                          <a:srgbClr val="000000"/>
                        </a:solidFill>
                        <a:effectLst/>
                        <a:latin typeface="Calibri" panose="020F0502020204030204" pitchFamily="34" charset="0"/>
                      </a:endParaRPr>
                    </a:p>
                  </a:txBody>
                  <a:tcPr marL="0" marR="0" marT="0" marB="0" anchor="b"/>
                </a:tc>
              </a:tr>
              <a:tr h="281818">
                <a:tc>
                  <a:txBody>
                    <a:bodyPr/>
                    <a:lstStyle/>
                    <a:p>
                      <a:pPr algn="r" fontAlgn="b"/>
                      <a:r>
                        <a:rPr lang="en-US" sz="1100" u="none" strike="noStrike" dirty="0" smtClean="0">
                          <a:effectLst/>
                        </a:rPr>
                        <a:t>1</a:t>
                      </a:r>
                      <a:endParaRPr lang="ru-RU"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ru-RU" sz="1100" u="none" strike="noStrike">
                          <a:effectLst/>
                        </a:rPr>
                        <a:t>34.3000</a:t>
                      </a:r>
                      <a:endParaRPr lang="ru-RU"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ru-RU" sz="1100" u="none" strike="noStrike">
                          <a:effectLst/>
                        </a:rPr>
                        <a:t>24.9700</a:t>
                      </a:r>
                      <a:endParaRPr lang="ru-RU" sz="1100" b="0" i="0" u="none" strike="noStrike">
                        <a:solidFill>
                          <a:srgbClr val="000000"/>
                        </a:solidFill>
                        <a:effectLst/>
                        <a:latin typeface="Calibri" panose="020F0502020204030204" pitchFamily="34" charset="0"/>
                      </a:endParaRPr>
                    </a:p>
                  </a:txBody>
                  <a:tcPr marL="0" marR="0" marT="0" marB="0" anchor="b"/>
                </a:tc>
              </a:tr>
              <a:tr h="281818">
                <a:tc>
                  <a:txBody>
                    <a:bodyPr/>
                    <a:lstStyle/>
                    <a:p>
                      <a:pPr algn="r" fontAlgn="b"/>
                      <a:r>
                        <a:rPr lang="en-US" sz="1100" u="none" strike="noStrike" dirty="0" smtClean="0">
                          <a:effectLst/>
                        </a:rPr>
                        <a:t>2</a:t>
                      </a:r>
                      <a:endParaRPr lang="ru-RU"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ru-RU" sz="1100" u="none" strike="noStrike">
                          <a:effectLst/>
                        </a:rPr>
                        <a:t>34.0200</a:t>
                      </a:r>
                      <a:endParaRPr lang="ru-RU"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ru-RU" sz="1100" u="none" strike="noStrike">
                          <a:effectLst/>
                        </a:rPr>
                        <a:t>25.3000</a:t>
                      </a:r>
                      <a:endParaRPr lang="ru-RU" sz="1100" b="0" i="0" u="none" strike="noStrike">
                        <a:solidFill>
                          <a:srgbClr val="000000"/>
                        </a:solidFill>
                        <a:effectLst/>
                        <a:latin typeface="Calibri" panose="020F0502020204030204" pitchFamily="34" charset="0"/>
                      </a:endParaRPr>
                    </a:p>
                  </a:txBody>
                  <a:tcPr marL="0" marR="0" marT="0" marB="0" anchor="b"/>
                </a:tc>
              </a:tr>
              <a:tr h="281818">
                <a:tc>
                  <a:txBody>
                    <a:bodyPr/>
                    <a:lstStyle/>
                    <a:p>
                      <a:pPr algn="r" fontAlgn="b"/>
                      <a:r>
                        <a:rPr lang="en-US" sz="1100" u="none" strike="noStrike" dirty="0" smtClean="0">
                          <a:effectLst/>
                        </a:rPr>
                        <a:t>3</a:t>
                      </a:r>
                      <a:endParaRPr lang="ru-RU"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ru-RU" sz="1100" u="none" strike="noStrike" dirty="0">
                          <a:effectLst/>
                        </a:rPr>
                        <a:t>34.2200</a:t>
                      </a:r>
                      <a:endParaRPr lang="ru-RU"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ru-RU" sz="1100" u="none" strike="noStrike">
                          <a:effectLst/>
                        </a:rPr>
                        <a:t>25.1600</a:t>
                      </a:r>
                      <a:endParaRPr lang="ru-RU" sz="1100" b="0" i="0" u="none" strike="noStrike">
                        <a:solidFill>
                          <a:srgbClr val="000000"/>
                        </a:solidFill>
                        <a:effectLst/>
                        <a:latin typeface="Calibri" panose="020F0502020204030204" pitchFamily="34" charset="0"/>
                      </a:endParaRPr>
                    </a:p>
                  </a:txBody>
                  <a:tcPr marL="0" marR="0" marT="0" marB="0" anchor="b"/>
                </a:tc>
              </a:tr>
              <a:tr h="295908">
                <a:tc>
                  <a:txBody>
                    <a:bodyPr/>
                    <a:lstStyle/>
                    <a:p>
                      <a:pPr algn="r" fontAlgn="b"/>
                      <a:r>
                        <a:rPr lang="en-US" sz="1100" u="none" strike="noStrike" dirty="0" smtClean="0">
                          <a:effectLst/>
                        </a:rPr>
                        <a:t>4</a:t>
                      </a:r>
                    </a:p>
                  </a:txBody>
                  <a:tcPr marL="0" marR="0" marT="0" marB="0" anchor="b"/>
                </a:tc>
                <a:tc>
                  <a:txBody>
                    <a:bodyPr/>
                    <a:lstStyle/>
                    <a:p>
                      <a:pPr algn="r" fontAlgn="b"/>
                      <a:r>
                        <a:rPr lang="ru-RU" sz="1100" u="none" strike="noStrike">
                          <a:effectLst/>
                        </a:rPr>
                        <a:t>33.8000</a:t>
                      </a:r>
                      <a:endParaRPr lang="ru-RU"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ru-RU" sz="1100" u="none" strike="noStrike">
                          <a:effectLst/>
                        </a:rPr>
                        <a:t>25.2300</a:t>
                      </a:r>
                      <a:endParaRPr lang="ru-RU" sz="1100" b="0" i="0" u="none" strike="noStrike">
                        <a:solidFill>
                          <a:srgbClr val="000000"/>
                        </a:solidFill>
                        <a:effectLst/>
                        <a:latin typeface="Calibri" panose="020F0502020204030204" pitchFamily="34" charset="0"/>
                      </a:endParaRPr>
                    </a:p>
                  </a:txBody>
                  <a:tcPr marL="0" marR="0" marT="0" marB="0" anchor="b"/>
                </a:tc>
              </a:tr>
              <a:tr h="295908">
                <a:tc>
                  <a:txBody>
                    <a:bodyPr/>
                    <a:lstStyle/>
                    <a:p>
                      <a:pPr algn="l" fontAlgn="b"/>
                      <a:endParaRPr lang="ru-RU"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dirty="0">
                          <a:effectLst/>
                        </a:rPr>
                        <a:t>La </a:t>
                      </a:r>
                      <a:r>
                        <a:rPr lang="en-US" sz="1100" u="none" strike="noStrike" dirty="0" smtClean="0">
                          <a:effectLst/>
                        </a:rPr>
                        <a:t>Atomic</a:t>
                      </a:r>
                      <a:r>
                        <a:rPr lang="ru-RU" sz="1100" u="none" strike="noStrike" dirty="0" smtClean="0">
                          <a:effectLst/>
                        </a:rPr>
                        <a:t> %</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dirty="0">
                          <a:effectLst/>
                        </a:rPr>
                        <a:t>Sr </a:t>
                      </a:r>
                      <a:r>
                        <a:rPr lang="en-US" sz="1100" u="none" strike="noStrike" dirty="0" smtClean="0">
                          <a:effectLst/>
                        </a:rPr>
                        <a:t>Atomic</a:t>
                      </a:r>
                      <a:r>
                        <a:rPr lang="ru-RU" sz="1100" u="none" strike="noStrike" dirty="0" smtClean="0">
                          <a:effectLst/>
                        </a:rPr>
                        <a:t>%</a:t>
                      </a:r>
                      <a:endParaRPr lang="en-US" sz="1100" b="0" i="0" u="none" strike="noStrike" dirty="0">
                        <a:solidFill>
                          <a:srgbClr val="000000"/>
                        </a:solidFill>
                        <a:effectLst/>
                        <a:latin typeface="Calibri" panose="020F0502020204030204" pitchFamily="34" charset="0"/>
                      </a:endParaRPr>
                    </a:p>
                  </a:txBody>
                  <a:tcPr marL="0" marR="0" marT="0" marB="0" anchor="b"/>
                </a:tc>
              </a:tr>
              <a:tr h="281818">
                <a:tc>
                  <a:txBody>
                    <a:bodyPr/>
                    <a:lstStyle/>
                    <a:p>
                      <a:pPr algn="r" fontAlgn="b"/>
                      <a:r>
                        <a:rPr lang="en-US" sz="1100" u="none" strike="noStrike" dirty="0" smtClean="0">
                          <a:effectLst/>
                        </a:rPr>
                        <a:t>1</a:t>
                      </a:r>
                      <a:endParaRPr lang="ru-RU"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ru-RU" sz="1100" u="none" strike="noStrike">
                          <a:effectLst/>
                        </a:rPr>
                        <a:t>10.7100</a:t>
                      </a:r>
                      <a:endParaRPr lang="ru-RU"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ru-RU" sz="1100" u="none" strike="noStrike">
                          <a:effectLst/>
                        </a:rPr>
                        <a:t>12.3600</a:t>
                      </a:r>
                      <a:endParaRPr lang="ru-RU" sz="1100" b="0" i="0" u="none" strike="noStrike">
                        <a:solidFill>
                          <a:srgbClr val="000000"/>
                        </a:solidFill>
                        <a:effectLst/>
                        <a:latin typeface="Calibri" panose="020F0502020204030204" pitchFamily="34" charset="0"/>
                      </a:endParaRPr>
                    </a:p>
                  </a:txBody>
                  <a:tcPr marL="0" marR="0" marT="0" marB="0" anchor="b"/>
                </a:tc>
              </a:tr>
              <a:tr h="281818">
                <a:tc>
                  <a:txBody>
                    <a:bodyPr/>
                    <a:lstStyle/>
                    <a:p>
                      <a:pPr algn="r" fontAlgn="b"/>
                      <a:r>
                        <a:rPr lang="en-US" sz="1100" u="none" strike="noStrike" dirty="0" smtClean="0">
                          <a:effectLst/>
                        </a:rPr>
                        <a:t>2</a:t>
                      </a:r>
                      <a:endParaRPr lang="ru-RU"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ru-RU" sz="1100" u="none" strike="noStrike">
                          <a:effectLst/>
                        </a:rPr>
                        <a:t>10.6600</a:t>
                      </a:r>
                      <a:endParaRPr lang="ru-RU"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ru-RU" sz="1100" u="none" strike="noStrike">
                          <a:effectLst/>
                        </a:rPr>
                        <a:t>12.5600</a:t>
                      </a:r>
                      <a:endParaRPr lang="ru-RU" sz="1100" b="0" i="0" u="none" strike="noStrike">
                        <a:solidFill>
                          <a:srgbClr val="000000"/>
                        </a:solidFill>
                        <a:effectLst/>
                        <a:latin typeface="Calibri" panose="020F0502020204030204" pitchFamily="34" charset="0"/>
                      </a:endParaRPr>
                    </a:p>
                  </a:txBody>
                  <a:tcPr marL="0" marR="0" marT="0" marB="0" anchor="b"/>
                </a:tc>
              </a:tr>
              <a:tr h="281818">
                <a:tc>
                  <a:txBody>
                    <a:bodyPr/>
                    <a:lstStyle/>
                    <a:p>
                      <a:pPr algn="r" fontAlgn="b"/>
                      <a:r>
                        <a:rPr lang="en-US" sz="1100" u="none" strike="noStrike" dirty="0" smtClean="0">
                          <a:effectLst/>
                        </a:rPr>
                        <a:t>3</a:t>
                      </a:r>
                      <a:endParaRPr lang="ru-RU"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ru-RU" sz="1100" u="none" strike="noStrike">
                          <a:effectLst/>
                        </a:rPr>
                        <a:t>10.7300</a:t>
                      </a:r>
                      <a:endParaRPr lang="ru-RU"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ru-RU" sz="1100" u="none" strike="noStrike">
                          <a:effectLst/>
                        </a:rPr>
                        <a:t>12.5100</a:t>
                      </a:r>
                      <a:endParaRPr lang="ru-RU" sz="1100" b="0" i="0" u="none" strike="noStrike">
                        <a:solidFill>
                          <a:srgbClr val="000000"/>
                        </a:solidFill>
                        <a:effectLst/>
                        <a:latin typeface="Calibri" panose="020F0502020204030204" pitchFamily="34" charset="0"/>
                      </a:endParaRPr>
                    </a:p>
                  </a:txBody>
                  <a:tcPr marL="0" marR="0" marT="0" marB="0" anchor="b"/>
                </a:tc>
              </a:tr>
              <a:tr h="295908">
                <a:tc>
                  <a:txBody>
                    <a:bodyPr/>
                    <a:lstStyle/>
                    <a:p>
                      <a:pPr algn="r" fontAlgn="b"/>
                      <a:r>
                        <a:rPr lang="en-US" sz="1100" u="none" strike="noStrike" dirty="0" smtClean="0">
                          <a:effectLst/>
                        </a:rPr>
                        <a:t>4</a:t>
                      </a:r>
                    </a:p>
                  </a:txBody>
                  <a:tcPr marL="0" marR="0" marT="0" marB="0" anchor="b"/>
                </a:tc>
                <a:tc>
                  <a:txBody>
                    <a:bodyPr/>
                    <a:lstStyle/>
                    <a:p>
                      <a:pPr algn="r" fontAlgn="b"/>
                      <a:r>
                        <a:rPr lang="ru-RU" sz="1100" u="none" strike="noStrike">
                          <a:effectLst/>
                        </a:rPr>
                        <a:t>10.4300</a:t>
                      </a:r>
                      <a:endParaRPr lang="ru-RU"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ru-RU" sz="1100" u="none" strike="noStrike" dirty="0">
                          <a:effectLst/>
                        </a:rPr>
                        <a:t>12.3500</a:t>
                      </a:r>
                      <a:endParaRPr lang="ru-RU" sz="1100" b="0" i="0" u="none" strike="noStrike" dirty="0">
                        <a:solidFill>
                          <a:srgbClr val="000000"/>
                        </a:solidFill>
                        <a:effectLst/>
                        <a:latin typeface="Calibri" panose="020F0502020204030204" pitchFamily="34" charset="0"/>
                      </a:endParaRPr>
                    </a:p>
                  </a:txBody>
                  <a:tcPr marL="0" marR="0" marT="0" marB="0" anchor="b"/>
                </a:tc>
              </a:tr>
              <a:tr h="295908">
                <a:tc>
                  <a:txBody>
                    <a:bodyPr/>
                    <a:lstStyle/>
                    <a:p>
                      <a:pPr algn="l" fontAlgn="b"/>
                      <a:endParaRPr lang="ru-RU"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La</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dirty="0">
                          <a:effectLst/>
                        </a:rPr>
                        <a:t>Sr</a:t>
                      </a:r>
                      <a:endParaRPr lang="en-US" sz="1100" b="0" i="0" u="none" strike="noStrike" dirty="0">
                        <a:solidFill>
                          <a:srgbClr val="000000"/>
                        </a:solidFill>
                        <a:effectLst/>
                        <a:latin typeface="Calibri" panose="020F0502020204030204" pitchFamily="34" charset="0"/>
                      </a:endParaRPr>
                    </a:p>
                  </a:txBody>
                  <a:tcPr marL="0" marR="0" marT="0" marB="0" anchor="b"/>
                </a:tc>
              </a:tr>
              <a:tr h="281818">
                <a:tc>
                  <a:txBody>
                    <a:bodyPr/>
                    <a:lstStyle/>
                    <a:p>
                      <a:pPr algn="r" fontAlgn="b"/>
                      <a:r>
                        <a:rPr lang="en-US" sz="1100" u="none" strike="noStrike" dirty="0" smtClean="0">
                          <a:effectLst/>
                        </a:rPr>
                        <a:t>1</a:t>
                      </a:r>
                      <a:endParaRPr lang="ru-RU"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ru-RU" sz="1100" u="none" strike="noStrike">
                          <a:effectLst/>
                        </a:rPr>
                        <a:t>1.3927</a:t>
                      </a:r>
                      <a:endParaRPr lang="ru-RU"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ru-RU" sz="1100" u="none" strike="noStrike">
                          <a:effectLst/>
                        </a:rPr>
                        <a:t>1.6073</a:t>
                      </a:r>
                      <a:endParaRPr lang="ru-RU" sz="1100" b="0" i="0" u="none" strike="noStrike">
                        <a:solidFill>
                          <a:srgbClr val="000000"/>
                        </a:solidFill>
                        <a:effectLst/>
                        <a:latin typeface="Calibri" panose="020F0502020204030204" pitchFamily="34" charset="0"/>
                      </a:endParaRPr>
                    </a:p>
                  </a:txBody>
                  <a:tcPr marL="0" marR="0" marT="0" marB="0" anchor="b"/>
                </a:tc>
              </a:tr>
              <a:tr h="281818">
                <a:tc>
                  <a:txBody>
                    <a:bodyPr/>
                    <a:lstStyle/>
                    <a:p>
                      <a:pPr algn="r" fontAlgn="b"/>
                      <a:r>
                        <a:rPr lang="en-US" sz="1100" u="none" strike="noStrike" dirty="0" smtClean="0">
                          <a:effectLst/>
                        </a:rPr>
                        <a:t>2</a:t>
                      </a:r>
                      <a:endParaRPr lang="ru-RU"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ru-RU" sz="1100" u="none" strike="noStrike">
                          <a:effectLst/>
                        </a:rPr>
                        <a:t>1.3773</a:t>
                      </a:r>
                      <a:endParaRPr lang="ru-RU"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ru-RU" sz="1100" u="none" strike="noStrike">
                          <a:effectLst/>
                        </a:rPr>
                        <a:t>1.6227</a:t>
                      </a:r>
                      <a:endParaRPr lang="ru-RU" sz="1100" b="0" i="0" u="none" strike="noStrike">
                        <a:solidFill>
                          <a:srgbClr val="000000"/>
                        </a:solidFill>
                        <a:effectLst/>
                        <a:latin typeface="Calibri" panose="020F0502020204030204" pitchFamily="34" charset="0"/>
                      </a:endParaRPr>
                    </a:p>
                  </a:txBody>
                  <a:tcPr marL="0" marR="0" marT="0" marB="0" anchor="b"/>
                </a:tc>
              </a:tr>
              <a:tr h="281818">
                <a:tc>
                  <a:txBody>
                    <a:bodyPr/>
                    <a:lstStyle/>
                    <a:p>
                      <a:pPr algn="r" fontAlgn="b"/>
                      <a:r>
                        <a:rPr lang="en-US" sz="1100" u="none" strike="noStrike" dirty="0" smtClean="0">
                          <a:effectLst/>
                        </a:rPr>
                        <a:t>3</a:t>
                      </a:r>
                      <a:endParaRPr lang="ru-RU"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ru-RU" sz="1100" u="none" strike="noStrike">
                          <a:effectLst/>
                        </a:rPr>
                        <a:t>1.3851</a:t>
                      </a:r>
                      <a:endParaRPr lang="ru-RU"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ru-RU" sz="1100" u="none" strike="noStrike">
                          <a:effectLst/>
                        </a:rPr>
                        <a:t>1.6149</a:t>
                      </a:r>
                      <a:endParaRPr lang="ru-RU" sz="1100" b="0" i="0" u="none" strike="noStrike">
                        <a:solidFill>
                          <a:srgbClr val="000000"/>
                        </a:solidFill>
                        <a:effectLst/>
                        <a:latin typeface="Calibri" panose="020F0502020204030204" pitchFamily="34" charset="0"/>
                      </a:endParaRPr>
                    </a:p>
                  </a:txBody>
                  <a:tcPr marL="0" marR="0" marT="0" marB="0" anchor="b"/>
                </a:tc>
              </a:tr>
              <a:tr h="295908">
                <a:tc>
                  <a:txBody>
                    <a:bodyPr/>
                    <a:lstStyle/>
                    <a:p>
                      <a:pPr algn="r" fontAlgn="b"/>
                      <a:r>
                        <a:rPr lang="en-US" sz="1100" u="none" strike="noStrike" dirty="0" smtClean="0">
                          <a:effectLst/>
                        </a:rPr>
                        <a:t>4</a:t>
                      </a:r>
                    </a:p>
                  </a:txBody>
                  <a:tcPr marL="0" marR="0" marT="0" marB="0" anchor="b"/>
                </a:tc>
                <a:tc>
                  <a:txBody>
                    <a:bodyPr/>
                    <a:lstStyle/>
                    <a:p>
                      <a:pPr algn="r" fontAlgn="b"/>
                      <a:r>
                        <a:rPr lang="ru-RU" sz="1100" u="none" strike="noStrike">
                          <a:effectLst/>
                        </a:rPr>
                        <a:t>1.3736</a:t>
                      </a:r>
                      <a:endParaRPr lang="ru-RU"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ru-RU" sz="1100" u="none" strike="noStrike">
                          <a:effectLst/>
                        </a:rPr>
                        <a:t>1.6264</a:t>
                      </a:r>
                      <a:endParaRPr lang="ru-RU" sz="1100" b="0" i="0" u="none" strike="noStrike">
                        <a:solidFill>
                          <a:srgbClr val="000000"/>
                        </a:solidFill>
                        <a:effectLst/>
                        <a:latin typeface="Calibri" panose="020F0502020204030204" pitchFamily="34" charset="0"/>
                      </a:endParaRPr>
                    </a:p>
                  </a:txBody>
                  <a:tcPr marL="0" marR="0" marT="0" marB="0" anchor="b"/>
                </a:tc>
              </a:tr>
              <a:tr h="281818">
                <a:tc>
                  <a:txBody>
                    <a:bodyPr/>
                    <a:lstStyle/>
                    <a:p>
                      <a:pPr algn="l" fontAlgn="b"/>
                      <a:endParaRPr lang="ru-RU"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ru-RU" sz="1100" u="none" strike="noStrike" dirty="0">
                          <a:effectLst/>
                        </a:rPr>
                        <a:t>1.3822</a:t>
                      </a:r>
                      <a:endParaRPr lang="ru-RU"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ru-RU" sz="1100" u="none" strike="noStrike" dirty="0">
                          <a:effectLst/>
                        </a:rPr>
                        <a:t>1.6178</a:t>
                      </a:r>
                      <a:endParaRPr lang="ru-RU" sz="1100" b="0" i="0" u="none" strike="noStrike" dirty="0">
                        <a:solidFill>
                          <a:srgbClr val="000000"/>
                        </a:solidFill>
                        <a:effectLst/>
                        <a:latin typeface="Calibri" panose="020F0502020204030204" pitchFamily="34" charset="0"/>
                      </a:endParaRPr>
                    </a:p>
                  </a:txBody>
                  <a:tcPr marL="0" marR="0" marT="0" marB="0" anchor="b"/>
                </a:tc>
              </a:tr>
            </a:tbl>
          </a:graphicData>
        </a:graphic>
      </p:graphicFrame>
      <p:pic>
        <p:nvPicPr>
          <p:cNvPr id="9" name="Рисунок 8"/>
          <p:cNvPicPr/>
          <p:nvPr/>
        </p:nvPicPr>
        <p:blipFill rotWithShape="1">
          <a:blip r:embed="rId4" cstate="print"/>
          <a:srcRect t="7630" b="6725"/>
          <a:stretch/>
        </p:blipFill>
        <p:spPr>
          <a:xfrm>
            <a:off x="8363416" y="4070195"/>
            <a:ext cx="3300900" cy="2787805"/>
          </a:xfrm>
          <a:prstGeom prst="rect">
            <a:avLst/>
          </a:prstGeom>
        </p:spPr>
      </p:pic>
      <p:sp>
        <p:nvSpPr>
          <p:cNvPr id="7" name="Прямоугольник 6"/>
          <p:cNvSpPr/>
          <p:nvPr/>
        </p:nvSpPr>
        <p:spPr>
          <a:xfrm>
            <a:off x="1259177" y="5526545"/>
            <a:ext cx="3449983" cy="461665"/>
          </a:xfrm>
          <a:prstGeom prst="rect">
            <a:avLst/>
          </a:prstGeom>
        </p:spPr>
        <p:txBody>
          <a:bodyPr wrap="none">
            <a:spAutoFit/>
          </a:bodyPr>
          <a:lstStyle/>
          <a:p>
            <a:r>
              <a:rPr lang="en-US" sz="2400" dirty="0"/>
              <a:t>La</a:t>
            </a:r>
            <a:r>
              <a:rPr lang="en-US" sz="2400" baseline="-25000" dirty="0"/>
              <a:t>1,39</a:t>
            </a:r>
            <a:r>
              <a:rPr lang="en-US" sz="2400" dirty="0"/>
              <a:t>Sr</a:t>
            </a:r>
            <a:r>
              <a:rPr lang="en-US" sz="2400" baseline="-25000" dirty="0"/>
              <a:t>1,61</a:t>
            </a:r>
            <a:r>
              <a:rPr lang="en-US" sz="2400" dirty="0"/>
              <a:t>Mn</a:t>
            </a:r>
            <a:r>
              <a:rPr lang="en-US" sz="2400" baseline="-25000" dirty="0"/>
              <a:t>1,8</a:t>
            </a:r>
            <a:r>
              <a:rPr lang="en-US" sz="2400" dirty="0"/>
              <a:t>Co</a:t>
            </a:r>
            <a:r>
              <a:rPr lang="en-US" sz="2400" baseline="-25000" dirty="0"/>
              <a:t>0,2</a:t>
            </a:r>
            <a:r>
              <a:rPr lang="en-US" sz="2400" dirty="0"/>
              <a:t>O</a:t>
            </a:r>
            <a:r>
              <a:rPr lang="en-US" sz="2400" baseline="-25000" dirty="0"/>
              <a:t>7</a:t>
            </a:r>
          </a:p>
        </p:txBody>
      </p:sp>
    </p:spTree>
    <p:extLst>
      <p:ext uri="{BB962C8B-B14F-4D97-AF65-F5344CB8AC3E}">
        <p14:creationId xmlns:p14="http://schemas.microsoft.com/office/powerpoint/2010/main" val="25482636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конференц-зал)">
  <a:themeElements>
    <a:clrScheme name="Ион (конференц-зал)">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Ион (конференц-зал)">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конференц-зал)">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5540</TotalTime>
  <Words>2898</Words>
  <Application>Microsoft Office PowerPoint</Application>
  <PresentationFormat>Широкоэкранный</PresentationFormat>
  <Paragraphs>154</Paragraphs>
  <Slides>17</Slides>
  <Notes>17</Notes>
  <HiddenSlides>0</HiddenSlides>
  <MMClips>0</MMClips>
  <ScaleCrop>false</ScaleCrop>
  <HeadingPairs>
    <vt:vector size="8" baseType="variant">
      <vt:variant>
        <vt:lpstr>Использованные шрифты</vt:lpstr>
      </vt:variant>
      <vt:variant>
        <vt:i4>11</vt:i4>
      </vt:variant>
      <vt:variant>
        <vt:lpstr>Тема</vt:lpstr>
      </vt:variant>
      <vt:variant>
        <vt:i4>1</vt:i4>
      </vt:variant>
      <vt:variant>
        <vt:lpstr>Внедренные серверы OLE</vt:lpstr>
      </vt:variant>
      <vt:variant>
        <vt:i4>2</vt:i4>
      </vt:variant>
      <vt:variant>
        <vt:lpstr>Заголовки слайдов</vt:lpstr>
      </vt:variant>
      <vt:variant>
        <vt:i4>17</vt:i4>
      </vt:variant>
    </vt:vector>
  </HeadingPairs>
  <TitlesOfParts>
    <vt:vector size="31" baseType="lpstr">
      <vt:lpstr>AdvHelv_R</vt:lpstr>
      <vt:lpstr>Arial</vt:lpstr>
      <vt:lpstr>Calibri</vt:lpstr>
      <vt:lpstr>Century Gothic</vt:lpstr>
      <vt:lpstr>MathematicalPi-Three</vt:lpstr>
      <vt:lpstr>MTMIB</vt:lpstr>
      <vt:lpstr>MTSYB</vt:lpstr>
      <vt:lpstr>Times New Roman</vt:lpstr>
      <vt:lpstr>Times-Bold</vt:lpstr>
      <vt:lpstr>Times-Roman</vt:lpstr>
      <vt:lpstr>Wingdings 3</vt:lpstr>
      <vt:lpstr>Ион (конференц-зал)</vt:lpstr>
      <vt:lpstr>CorelDRAW</vt:lpstr>
      <vt:lpstr>Graph</vt:lpstr>
      <vt:lpstr>2D антиферромагнитные корреляции в La1.4Sr1.6(Mn1-xCox)2O7, x=0, 0.1. Быков А.А., Зобкало И.А., Смирнов О.П., Дубровский А.А., Никитин С.Е., Гаврилов С.В., Шайхутдинов К.А. </vt:lpstr>
      <vt:lpstr>Презентация PowerPoint</vt:lpstr>
      <vt:lpstr>Презентация PowerPoint</vt:lpstr>
      <vt:lpstr>Презентация PowerPoint</vt:lpstr>
      <vt:lpstr>Корреляции и их роль в манганитах</vt:lpstr>
      <vt:lpstr>Синтез образцов FZ 4000-H, СМП, ИФ им Киренского</vt:lpstr>
      <vt:lpstr>Презентация PowerPoint</vt:lpstr>
      <vt:lpstr>Порошковая рентгеновская дифракция MiniFlex Rigaku, СПбГУ, Петергоф</vt:lpstr>
      <vt:lpstr>Рентгеновский микроанализ СЭМ Zeiss Merlin, СПбГУ, Петергоф </vt:lpstr>
      <vt:lpstr>Порошковые нейтронограммы ПД, ВВР-М, ПИЯФ</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Выводы</vt:lpstr>
    </vt:vector>
  </TitlesOfParts>
  <Company>diakov.net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Квазидвумерный магнитный фазовый переход второго рода в La1.4Sr1.6(Mn0.9Co0.1)2O7</dc:title>
  <dc:creator>Admin</dc:creator>
  <cp:lastModifiedBy>Admin</cp:lastModifiedBy>
  <cp:revision>359</cp:revision>
  <dcterms:created xsi:type="dcterms:W3CDTF">2015-12-19T13:56:22Z</dcterms:created>
  <dcterms:modified xsi:type="dcterms:W3CDTF">2016-02-18T04:24:57Z</dcterms:modified>
</cp:coreProperties>
</file>