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1" r:id="rId4"/>
    <p:sldId id="262" r:id="rId5"/>
    <p:sldId id="263" r:id="rId6"/>
    <p:sldId id="258" r:id="rId7"/>
    <p:sldId id="259" r:id="rId8"/>
    <p:sldId id="264" r:id="rId9"/>
    <p:sldId id="276" r:id="rId10"/>
    <p:sldId id="260" r:id="rId11"/>
    <p:sldId id="277" r:id="rId12"/>
    <p:sldId id="265" r:id="rId13"/>
    <p:sldId id="266" r:id="rId14"/>
    <p:sldId id="274" r:id="rId15"/>
    <p:sldId id="275" r:id="rId16"/>
    <p:sldId id="267" r:id="rId17"/>
    <p:sldId id="268" r:id="rId18"/>
    <p:sldId id="269" r:id="rId19"/>
    <p:sldId id="271" r:id="rId20"/>
    <p:sldId id="270" r:id="rId21"/>
    <p:sldId id="272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0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96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9041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116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16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076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171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658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32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91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30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95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470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440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788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95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346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ED9903C-ABC1-4010-AF0D-D960302045BB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9560BF7-01BE-4D9B-8B31-00920D544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9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 smtClean="0"/>
              <a:t>Вокруг света за 3 дня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Игра-путешествие</a:t>
            </a:r>
          </a:p>
          <a:p>
            <a:r>
              <a:rPr lang="ru-RU" dirty="0" smtClean="0"/>
              <a:t>ИТОГИ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3191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275" y="967750"/>
            <a:ext cx="6798735" cy="1303867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Сафари</a:t>
            </a:r>
            <a:br>
              <a:rPr lang="ru-RU" sz="3600" dirty="0" smtClean="0"/>
            </a:br>
            <a:r>
              <a:rPr lang="ru-RU" sz="1300" b="1" dirty="0"/>
              <a:t>- </a:t>
            </a:r>
            <a:r>
              <a:rPr lang="ru-RU" sz="1300" dirty="0"/>
              <a:t>понаблюдай за зеброй. Найдите на постерах любую полосатую структуру (дифракционную картину, спектр и т.п.). Сфотографируйте постер вместе с автором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ru-RU" sz="1300" b="1" dirty="0"/>
              <a:t>-</a:t>
            </a:r>
            <a:r>
              <a:rPr lang="ru-RU" sz="1300" dirty="0"/>
              <a:t>  найди змею. Найдите постеры, где на графиках есть зеленая кривая (кривые). Сделайте фото постера с автором.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ru-RU" sz="1300" b="1" dirty="0"/>
              <a:t>-</a:t>
            </a:r>
            <a:r>
              <a:rPr lang="ru-RU" sz="1300" dirty="0"/>
              <a:t>найди  </a:t>
            </a:r>
            <a:r>
              <a:rPr lang="ru-RU" sz="1300" dirty="0" err="1"/>
              <a:t>лигра</a:t>
            </a:r>
            <a:r>
              <a:rPr lang="ru-RU" sz="1300" dirty="0"/>
              <a:t>  (кстати, кто это?)</a:t>
            </a:r>
            <a:r>
              <a:rPr lang="ru-RU" sz="1300" b="1" dirty="0"/>
              <a:t> </a:t>
            </a:r>
            <a:r>
              <a:rPr lang="ru-RU" sz="1300" dirty="0"/>
              <a:t>. Найдите постеры с упоминанием гибридных структур и материалов. 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ru-RU" sz="1300" dirty="0" smtClean="0"/>
              <a:t/>
            </a:r>
            <a:br>
              <a:rPr lang="ru-RU" sz="1300" dirty="0" smtClean="0"/>
            </a:br>
            <a:endParaRPr lang="ru-RU" sz="13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87">
            <a:off x="3963205" y="2280530"/>
            <a:ext cx="2101739" cy="157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719">
            <a:off x="2160900" y="4063370"/>
            <a:ext cx="2729990" cy="2047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0674">
            <a:off x="4183375" y="3482712"/>
            <a:ext cx="2084680" cy="1563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992">
            <a:off x="6484593" y="3951744"/>
            <a:ext cx="1671214" cy="22282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1954">
            <a:off x="5757420" y="2331672"/>
            <a:ext cx="2390306" cy="17927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9897">
            <a:off x="783994" y="3880226"/>
            <a:ext cx="1624085" cy="21654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99" y="2182989"/>
            <a:ext cx="2092429" cy="15693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859" y="4776980"/>
            <a:ext cx="1472280" cy="14722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1519">
            <a:off x="2633582" y="2739315"/>
            <a:ext cx="1712259" cy="12841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287">
            <a:off x="4282768" y="4722486"/>
            <a:ext cx="1117724" cy="149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55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076" y="941711"/>
            <a:ext cx="6798735" cy="1303867"/>
          </a:xfrm>
        </p:spPr>
        <p:txBody>
          <a:bodyPr>
            <a:normAutofit/>
          </a:bodyPr>
          <a:lstStyle/>
          <a:p>
            <a:r>
              <a:rPr lang="ru-RU" sz="3600" dirty="0"/>
              <a:t>П</a:t>
            </a:r>
            <a:r>
              <a:rPr lang="ru-RU" sz="3600" dirty="0" smtClean="0"/>
              <a:t>рогноз </a:t>
            </a:r>
            <a:r>
              <a:rPr lang="ru-RU" sz="3600" dirty="0"/>
              <a:t>погоды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 smtClean="0"/>
              <a:t>Найти на </a:t>
            </a:r>
            <a:r>
              <a:rPr lang="ru-RU" sz="2000" dirty="0"/>
              <a:t>постерах упоминания явлений или понятий, которые могут так же употребляться при описании погоды </a:t>
            </a:r>
            <a:endParaRPr lang="en-US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383">
            <a:off x="1024608" y="2667627"/>
            <a:ext cx="2154886" cy="28731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0314">
            <a:off x="2610179" y="2813941"/>
            <a:ext cx="2295278" cy="30603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4109" flipH="1">
            <a:off x="4171065" y="2584894"/>
            <a:ext cx="2463066" cy="32840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217">
            <a:off x="5920458" y="2941057"/>
            <a:ext cx="2261039" cy="301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85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3759" y="787393"/>
            <a:ext cx="6798735" cy="1303867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Разговор с аборигеном</a:t>
            </a:r>
            <a:br>
              <a:rPr lang="ru-RU" sz="3200" dirty="0" smtClean="0"/>
            </a:br>
            <a:r>
              <a:rPr lang="ru-RU" sz="1200" dirty="0" smtClean="0"/>
              <a:t>не </a:t>
            </a:r>
            <a:r>
              <a:rPr lang="ru-RU" sz="1200" dirty="0"/>
              <a:t>стесняться и задавать вопросы или спрашивать совета у лекторов в неформальной обстановке (перерывы, кофе-брейки, прогулки). Возможно вопросы ваши будут касаться не только науки, но и традиций, и истории Школы ФКС, пути в науку. </a:t>
            </a:r>
            <a:endParaRPr lang="en-US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75653" y="2188189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Разговор с Максимом Максимовичем Сычевым о красках на картинах Куинджи привел к заключению об обязательном посещении выставки, которая проходит сейчас в Петербурге.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54" y="2219204"/>
            <a:ext cx="3037399" cy="22780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54803" y="4752933"/>
            <a:ext cx="4572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ru-RU" kern="100" spc="-5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От </a:t>
            </a:r>
            <a:r>
              <a:rPr lang="ru-RU" kern="100" spc="-5" dirty="0" smtClean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организатора В. Матвеев </a:t>
            </a:r>
            <a:r>
              <a:rPr lang="ru-RU" kern="100" spc="-5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- катал 1.5т электромагнит по коридору, поднялась пыль, сработала </a:t>
            </a:r>
            <a:r>
              <a:rPr lang="ru-RU" kern="100" spc="-5" dirty="0" err="1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пожарка</a:t>
            </a:r>
            <a:r>
              <a:rPr lang="ru-RU" kern="100" spc="-5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.</a:t>
            </a:r>
            <a:endParaRPr lang="ru-RU" sz="16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140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4111" y="646396"/>
            <a:ext cx="6798735" cy="13038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Картография</a:t>
            </a:r>
            <a:br>
              <a:rPr lang="ru-RU" dirty="0" smtClean="0"/>
            </a:br>
            <a:r>
              <a:rPr lang="en-US" sz="2000" dirty="0" err="1" smtClean="0"/>
              <a:t>Нарис</a:t>
            </a:r>
            <a:r>
              <a:rPr lang="ru-RU" sz="2000" dirty="0" err="1" smtClean="0"/>
              <a:t>овать</a:t>
            </a:r>
            <a:r>
              <a:rPr lang="en-US" sz="2000" dirty="0" smtClean="0"/>
              <a:t> </a:t>
            </a:r>
            <a:r>
              <a:rPr lang="en-US" sz="2000" dirty="0" err="1"/>
              <a:t>карту</a:t>
            </a:r>
            <a:r>
              <a:rPr lang="en-US" sz="2000" dirty="0"/>
              <a:t> </a:t>
            </a:r>
            <a:r>
              <a:rPr lang="en-US" sz="2000" dirty="0" err="1" smtClean="0"/>
              <a:t>Школы</a:t>
            </a:r>
            <a:r>
              <a:rPr lang="en-US" sz="2000" dirty="0"/>
              <a:t>, </a:t>
            </a:r>
            <a:r>
              <a:rPr lang="en-US" sz="2000" dirty="0" err="1"/>
              <a:t>которая</a:t>
            </a:r>
            <a:r>
              <a:rPr lang="en-US" sz="2000" dirty="0"/>
              <a:t> </a:t>
            </a:r>
            <a:r>
              <a:rPr lang="en-US" sz="2000" dirty="0" err="1"/>
              <a:t>бы</a:t>
            </a:r>
            <a:r>
              <a:rPr lang="en-US" sz="2000" dirty="0"/>
              <a:t> </a:t>
            </a:r>
            <a:r>
              <a:rPr lang="en-US" sz="2000" dirty="0" err="1"/>
              <a:t>указывала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самые</a:t>
            </a:r>
            <a:r>
              <a:rPr lang="en-US" sz="2000" dirty="0"/>
              <a:t> </a:t>
            </a:r>
            <a:r>
              <a:rPr lang="en-US" sz="2000" dirty="0" err="1"/>
              <a:t>интересные</a:t>
            </a:r>
            <a:r>
              <a:rPr lang="en-US" sz="2000" dirty="0"/>
              <a:t> </a:t>
            </a:r>
            <a:r>
              <a:rPr lang="en-US" sz="2000" dirty="0" err="1"/>
              <a:t>ее</a:t>
            </a:r>
            <a:r>
              <a:rPr lang="en-US" sz="2000" dirty="0"/>
              <a:t> </a:t>
            </a:r>
            <a:r>
              <a:rPr lang="en-US" sz="2000" dirty="0" err="1"/>
              <a:t>локации</a:t>
            </a:r>
            <a:r>
              <a:rPr lang="en-US" sz="2000" dirty="0"/>
              <a:t>  и </a:t>
            </a:r>
            <a:r>
              <a:rPr lang="en-US" sz="2000" dirty="0" err="1" smtClean="0"/>
              <a:t>события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027" y="2219204"/>
            <a:ext cx="6464410" cy="36362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0366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Картография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3" y="2027582"/>
            <a:ext cx="3601329" cy="31196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379039" y="3356838"/>
            <a:ext cx="42481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  <a:t>3 материка: На одной волне, Пышечная, Клуб любителей 2D карт;</a:t>
            </a:r>
            <a:b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  <a:t>4 острова: о. Кофе-Брейков, о. </a:t>
            </a:r>
            <a:r>
              <a:rPr lang="ru-RU" sz="1600" dirty="0" err="1">
                <a:solidFill>
                  <a:srgbClr val="2C2D2E"/>
                </a:solidFill>
                <a:latin typeface="Arial" panose="020B0604020202020204" pitchFamily="34" charset="0"/>
              </a:rPr>
              <a:t>Мур</a:t>
            </a:r>
            <a: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  <a:t>, о. Р,</a:t>
            </a:r>
            <a:b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  <a:t>о. Устный;</a:t>
            </a:r>
            <a:b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  <a:t>1 полуостров: п-в Ф-4</a:t>
            </a:r>
            <a:b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  <a:t>Горы: г. </a:t>
            </a:r>
            <a:r>
              <a:rPr lang="ru-RU" sz="1600" dirty="0" err="1">
                <a:solidFill>
                  <a:srgbClr val="2C2D2E"/>
                </a:solidFill>
                <a:latin typeface="Arial" panose="020B0604020202020204" pitchFamily="34" charset="0"/>
              </a:rPr>
              <a:t>ЧиллИм</a:t>
            </a:r>
            <a: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  <a:t>, г. Гранита науки</a:t>
            </a:r>
            <a:b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  <a:t>Пролив: </a:t>
            </a:r>
            <a:r>
              <a:rPr lang="ru-RU" sz="1600" dirty="0" err="1">
                <a:solidFill>
                  <a:srgbClr val="2C2D2E"/>
                </a:solidFill>
                <a:latin typeface="Arial" panose="020B0604020202020204" pitchFamily="34" charset="0"/>
              </a:rPr>
              <a:t>Рентгенопрозрачный</a:t>
            </a:r>
            <a: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  <a:t>Залив: Кофейный</a:t>
            </a:r>
            <a:b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  <a:t>Море: Стендовых докладов.</a:t>
            </a:r>
          </a:p>
          <a:p>
            <a: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  <a:t>Океан на нашей карте - </a:t>
            </a:r>
            <a:r>
              <a:rPr lang="ru-RU" sz="1600" dirty="0" err="1">
                <a:solidFill>
                  <a:srgbClr val="2C2D2E"/>
                </a:solidFill>
                <a:latin typeface="Arial" panose="020B0604020202020204" pitchFamily="34" charset="0"/>
              </a:rPr>
              <a:t>Адсорбатный</a:t>
            </a:r>
            <a:r>
              <a:rPr lang="ru-RU" sz="1600" dirty="0">
                <a:solidFill>
                  <a:srgbClr val="2C2D2E"/>
                </a:solidFill>
                <a:latin typeface="Arial" panose="020B0604020202020204" pitchFamily="34" charset="0"/>
              </a:rPr>
              <a:t> океан🌊</a:t>
            </a:r>
            <a:endParaRPr lang="ru-RU" sz="1600" b="0" i="0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854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Картография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40" y="2123787"/>
            <a:ext cx="5461383" cy="38555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1725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Походная </a:t>
            </a:r>
            <a:r>
              <a:rPr lang="ru-RU" dirty="0" smtClean="0"/>
              <a:t>песня</a:t>
            </a:r>
            <a:br>
              <a:rPr lang="ru-RU" dirty="0" smtClean="0"/>
            </a:br>
            <a:r>
              <a:rPr lang="ru-RU" sz="1300" dirty="0" smtClean="0"/>
              <a:t>Придумать </a:t>
            </a:r>
            <a:r>
              <a:rPr lang="ru-RU" sz="1300" dirty="0"/>
              <a:t>пару куплетов на любой известный </a:t>
            </a:r>
            <a:r>
              <a:rPr lang="ru-RU" sz="1300" dirty="0" smtClean="0"/>
              <a:t>мотив, </a:t>
            </a:r>
            <a:r>
              <a:rPr lang="ru-RU" sz="1300" dirty="0"/>
              <a:t>но так, чтобы текст обязательно включал слова «магнетизм», «рентген», «кристалл», «завтрак» (или «обед», «ужин»», «кофе-брейк»).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ru-RU" dirty="0" smtClean="0">
                <a:solidFill>
                  <a:srgbClr val="FF0000"/>
                </a:solidFill>
              </a:rPr>
              <a:t>На </a:t>
            </a:r>
            <a:r>
              <a:rPr lang="ru-RU" dirty="0" smtClean="0">
                <a:solidFill>
                  <a:srgbClr val="FF0000"/>
                </a:solidFill>
              </a:rPr>
              <a:t>одной волне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9694" y="2576254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Я позавтракал кристаллом</a:t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К </a:t>
            </a:r>
            <a:r>
              <a:rPr lang="ru-RU" dirty="0" smtClean="0">
                <a:solidFill>
                  <a:srgbClr val="2C2D2E"/>
                </a:solidFill>
                <a:latin typeface="Arial" panose="020B0604020202020204" pitchFamily="34" charset="0"/>
              </a:rPr>
              <a:t>холодильнику 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магнит</a:t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Я приклеил и с улыбкой</a:t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Сделал бабушке рентген.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Припев:</a:t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Кофе-брейк</a:t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dirty="0" err="1">
                <a:solidFill>
                  <a:srgbClr val="2C2D2E"/>
                </a:solidFill>
                <a:latin typeface="Arial" panose="020B0604020202020204" pitchFamily="34" charset="0"/>
              </a:rPr>
              <a:t>Кофе-брейк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dirty="0" err="1">
                <a:solidFill>
                  <a:srgbClr val="2C2D2E"/>
                </a:solidFill>
                <a:latin typeface="Arial" panose="020B0604020202020204" pitchFamily="34" charset="0"/>
              </a:rPr>
              <a:t>Кофе-брейк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dirty="0" err="1">
                <a:solidFill>
                  <a:srgbClr val="2C2D2E"/>
                </a:solidFill>
                <a:latin typeface="Arial" panose="020B0604020202020204" pitchFamily="34" charset="0"/>
              </a:rPr>
              <a:t>Еееееее</a:t>
            </a:r>
            <a:endParaRPr lang="ru-RU" dirty="0">
              <a:solidFill>
                <a:srgbClr val="2C2D2E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И однажды на обеде,</a:t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Изучая магнетизм,</a:t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Я случайно обнаружил</a:t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</a:b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Радиацию борща.</a:t>
            </a:r>
            <a:endParaRPr lang="ru-RU" b="0" i="0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97395" y="2576253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Аккорды:</a:t>
            </a:r>
          </a:p>
          <a:p>
            <a:r>
              <a:rPr lang="pt-BR" dirty="0"/>
              <a:t>E H</a:t>
            </a:r>
          </a:p>
          <a:p>
            <a:r>
              <a:rPr lang="pt-BR" dirty="0"/>
              <a:t>F#m C#m</a:t>
            </a:r>
          </a:p>
          <a:p>
            <a:endParaRPr lang="pt-BR" dirty="0"/>
          </a:p>
          <a:p>
            <a:r>
              <a:rPr lang="pt-BR" dirty="0"/>
              <a:t>Припев</a:t>
            </a:r>
          </a:p>
          <a:p>
            <a:r>
              <a:rPr lang="pt-BR" dirty="0"/>
              <a:t>H</a:t>
            </a:r>
          </a:p>
          <a:p>
            <a:r>
              <a:rPr lang="pt-BR" dirty="0"/>
              <a:t>H</a:t>
            </a:r>
          </a:p>
          <a:p>
            <a:r>
              <a:rPr lang="pt-BR" dirty="0"/>
              <a:t>H</a:t>
            </a:r>
          </a:p>
          <a:p>
            <a:r>
              <a:rPr lang="pt-BR" dirty="0"/>
              <a:t>H</a:t>
            </a:r>
          </a:p>
          <a:p>
            <a:endParaRPr lang="pt-BR" dirty="0"/>
          </a:p>
          <a:p>
            <a:r>
              <a:rPr lang="pt-BR" dirty="0"/>
              <a:t>Проигрыш</a:t>
            </a:r>
          </a:p>
          <a:p>
            <a:r>
              <a:rPr lang="pt-BR" dirty="0"/>
              <a:t>E H</a:t>
            </a:r>
          </a:p>
          <a:p>
            <a:r>
              <a:rPr lang="pt-BR" dirty="0"/>
              <a:t>F#m C#m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1357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604" y="773397"/>
            <a:ext cx="6798735" cy="1303867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Походная песня</a:t>
            </a:r>
            <a:br>
              <a:rPr lang="ru-RU" dirty="0" smtClean="0"/>
            </a:br>
            <a:r>
              <a:rPr lang="ru-RU" dirty="0" err="1" smtClean="0">
                <a:solidFill>
                  <a:srgbClr val="FF0000"/>
                </a:solidFill>
              </a:rPr>
              <a:t>Сили</a:t>
            </a:r>
            <a:r>
              <a:rPr lang="en-US" dirty="0" smtClean="0">
                <a:solidFill>
                  <a:srgbClr val="FF0000"/>
                </a:solidFill>
              </a:rPr>
              <a:t>Cat</a:t>
            </a:r>
            <a:r>
              <a:rPr lang="ru-RU" dirty="0" smtClean="0">
                <a:solidFill>
                  <a:srgbClr val="FF0000"/>
                </a:solidFill>
              </a:rPr>
              <a:t>ы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Шредингера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9727" y="2504660"/>
            <a:ext cx="383650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На мотив песни «Море в Гаграх» Гарика Сукачева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Стук колес и поезд мчится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Покидая город Ваш родной,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Небо ночь звездами искрится, нас встречает Гелиос 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Зеленогроск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Свежий воздух, крик совы и запах сосен,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Отвлекает от мыслей о БПЛА.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После завтра и до обеда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Вкушаю физики и химии блага. 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!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49972" y="1056822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 магнетизм, о излученье!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Кто испытал, тот не забудет никогда!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Мой взор ласкает и восхищает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Доклад коллег на ФКС всегда!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Здесь расскажут все про спектроскопию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Дебая формулу, частицы и кристалл.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Это достаточно надежный способ,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Михаил Васильевич (Авдеев) нам ясно показал!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 обязательность условий рассеяния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И вариации контраст даст результат.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Частица ляжет в центре иль не в центре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Как будем компенсировать он тоже рассказал.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 магнетизм, о излученье!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Кто испытал, тот не забудет никогда!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Мой взор ласкает и восхищает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Доклад коллег на ФКС всегда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3162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Походная песня 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176 метров над уровнем моря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60928" y="2334388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 По мотивам песни из м/ф Крошка Енот "Улыбка"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‎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‎От рентгена станет всем светлей.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‎От него люминесценция зажжётся.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‎Разгонись </a:t>
            </a:r>
            <a:r>
              <a:rPr lang="ru-RU" dirty="0" err="1">
                <a:solidFill>
                  <a:srgbClr val="2C2D2E"/>
                </a:solidFill>
                <a:latin typeface="Arial" panose="020B0604020202020204" pitchFamily="34" charset="0"/>
              </a:rPr>
              <a:t>электрончик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 побыстрей,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‎Траектория твоя пусть повернется.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‎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‎И тогда наверняка мы найдем до завтрака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‎Фазы все, запечатленные на снимке.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‎И структуру мы потом у кристалла всю найдем,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‎А нейтроны пригодятся в магнетизме.</a:t>
            </a:r>
            <a:endParaRPr lang="ru-RU" b="0" i="0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387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2768" y="788759"/>
            <a:ext cx="6798735" cy="1303867"/>
          </a:xfrm>
        </p:spPr>
        <p:txBody>
          <a:bodyPr>
            <a:normAutofit fontScale="90000"/>
          </a:bodyPr>
          <a:lstStyle/>
          <a:p>
            <a:r>
              <a:rPr lang="ru-RU" dirty="0"/>
              <a:t>Походная песня</a:t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</a:rPr>
              <a:t>6988 вечно деревянных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7201" y="2092626"/>
            <a:ext cx="4572000" cy="39533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ru-RU" sz="1600" kern="100" dirty="0" err="1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ортоферритное</a:t>
            </a: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 болото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В низине, где туман ложится плотный,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Где шаг теряет твёрдую опору,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Лежит массив — </a:t>
            </a:r>
            <a:r>
              <a:rPr lang="ru-RU" sz="1600" kern="100" dirty="0" err="1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ортоферитное</a:t>
            </a: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 болото,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Как скрытый слой в земном узоре.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Там </a:t>
            </a:r>
            <a:r>
              <a:rPr lang="ru-RU" sz="1600" kern="100" dirty="0" err="1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магнитизм</a:t>
            </a: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 колышет мхи лениво,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Как будто поле шепчет сквозь века,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И каждый импульс, тихо и правдиво,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Меняет ход незримого тока.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Под сапогом — не просто вязь трясины,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А кристалл решёток глубины,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Где структура держится причиной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Всех деформаций этой тишины.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 smtClean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.</a:t>
            </a:r>
            <a:endParaRPr lang="ru-RU" sz="16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29486" y="2418741"/>
            <a:ext cx="4572000" cy="33011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И если сделать мысленный рентген,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Пронзив слои до самого ядра,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Увидишь: в хаосе болотных стен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Есть строгая, устойчивая игра.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А утром — завтрак прямо у границы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Меж твёрдым и текучим бытием,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Где мир не делится на единицы,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А связан полем, временем и всем.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И ты поймёшь, ступая осторожно,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Средь вязкой, странной, древней красоты: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Что даже в том, что кажется тревожным,</a:t>
            </a:r>
            <a:endParaRPr lang="ru-RU" sz="1600" kern="100" dirty="0">
              <a:latin typeface="Aptos"/>
              <a:ea typeface="Aptos"/>
              <a:cs typeface="Times New Roman" panose="02020603050405020304" pitchFamily="18" charset="0"/>
            </a:endParaRPr>
          </a:p>
          <a:p>
            <a:pPr marL="226695">
              <a:lnSpc>
                <a:spcPct val="70000"/>
              </a:lnSpc>
              <a:spcAft>
                <a:spcPts val="800"/>
              </a:spcAft>
            </a:pPr>
            <a:r>
              <a:rPr lang="ru-RU" sz="1600" kern="100" dirty="0">
                <a:solidFill>
                  <a:srgbClr val="000000"/>
                </a:solidFill>
                <a:latin typeface="Aptos"/>
                <a:ea typeface="Aptos"/>
                <a:cs typeface="Times New Roman" panose="02020603050405020304" pitchFamily="18" charset="0"/>
              </a:rPr>
              <a:t>Скрываются структуры и мосты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60554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СТАРТ</a:t>
            </a:r>
            <a:br>
              <a:rPr lang="ru-RU" dirty="0" smtClean="0"/>
            </a:br>
            <a:r>
              <a:rPr lang="ru-RU" dirty="0" smtClean="0"/>
              <a:t>24 марта 15:00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86626" y="4230093"/>
            <a:ext cx="769313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1. 176 метров над уровнем моря</a:t>
            </a:r>
            <a:r>
              <a:rPr lang="en-US" sz="1600" dirty="0" smtClean="0"/>
              <a:t> (</a:t>
            </a:r>
            <a:r>
              <a:rPr lang="ru-RU" sz="1600" dirty="0" smtClean="0"/>
              <a:t>Удмуртский ФИЦ </a:t>
            </a:r>
            <a:r>
              <a:rPr lang="ru-RU" sz="1600" dirty="0" err="1" smtClean="0"/>
              <a:t>УрОРАН</a:t>
            </a:r>
            <a:r>
              <a:rPr lang="ru-RU" sz="1600" dirty="0" smtClean="0"/>
              <a:t>, </a:t>
            </a:r>
            <a:r>
              <a:rPr lang="ru-RU" sz="1600" dirty="0" err="1" smtClean="0"/>
              <a:t>ВорГУ</a:t>
            </a:r>
            <a:r>
              <a:rPr lang="ru-RU" sz="1600" dirty="0" smtClean="0"/>
              <a:t>, Ижевск, Воронеж</a:t>
            </a:r>
            <a:r>
              <a:rPr lang="en-US" sz="1600" dirty="0" smtClean="0"/>
              <a:t>)</a:t>
            </a:r>
            <a:endParaRPr lang="ru-RU" sz="1600" dirty="0" smtClean="0"/>
          </a:p>
          <a:p>
            <a:r>
              <a:rPr lang="ru-RU" sz="1600" dirty="0" smtClean="0"/>
              <a:t>2. 6988 вечно деревянных </a:t>
            </a:r>
            <a:r>
              <a:rPr lang="ru-RU" sz="1600" dirty="0"/>
              <a:t>(ПИЯФ,  Институт иммунологии, МФТИ, </a:t>
            </a:r>
            <a:r>
              <a:rPr lang="ru-RU" sz="1600" dirty="0" err="1"/>
              <a:t>СамГу</a:t>
            </a:r>
            <a:r>
              <a:rPr lang="ru-RU" sz="1600" dirty="0"/>
              <a:t>, </a:t>
            </a:r>
            <a:endParaRPr lang="ru-RU" sz="1600" dirty="0" smtClean="0"/>
          </a:p>
          <a:p>
            <a:r>
              <a:rPr lang="ru-RU" sz="1600" dirty="0"/>
              <a:t> </a:t>
            </a:r>
            <a:r>
              <a:rPr lang="ru-RU" sz="1600" dirty="0" smtClean="0"/>
              <a:t>                                        </a:t>
            </a:r>
            <a:r>
              <a:rPr lang="ru-RU" sz="1600" dirty="0" err="1" smtClean="0"/>
              <a:t>Гатчина+Москва+Самара</a:t>
            </a:r>
            <a:r>
              <a:rPr lang="ru-RU" sz="1600" dirty="0" smtClean="0"/>
              <a:t>)</a:t>
            </a:r>
          </a:p>
          <a:p>
            <a:r>
              <a:rPr lang="ru-RU" sz="1600" dirty="0" smtClean="0"/>
              <a:t>3. Аллотропия  (ИХС+ИФМ </a:t>
            </a:r>
            <a:r>
              <a:rPr lang="ru-RU" sz="1600" dirty="0" err="1" smtClean="0"/>
              <a:t>УрО</a:t>
            </a:r>
            <a:r>
              <a:rPr lang="ru-RU" sz="1600" dirty="0" smtClean="0"/>
              <a:t> РАН, </a:t>
            </a:r>
            <a:r>
              <a:rPr lang="ru-RU" sz="1600" dirty="0" err="1" smtClean="0"/>
              <a:t>СПб+ЕКБ</a:t>
            </a:r>
            <a:r>
              <a:rPr lang="ru-RU" sz="1600" dirty="0" smtClean="0"/>
              <a:t>)</a:t>
            </a:r>
          </a:p>
          <a:p>
            <a:r>
              <a:rPr lang="ru-RU" sz="1600" dirty="0" smtClean="0"/>
              <a:t>4. Аргонавты (ПИЯФ, Гатчина)</a:t>
            </a:r>
          </a:p>
          <a:p>
            <a:r>
              <a:rPr lang="ru-RU" sz="1600" dirty="0" smtClean="0"/>
              <a:t>5. На одной волне (Институт кристаллографии, НИЦ КИ, Москва)</a:t>
            </a:r>
          </a:p>
          <a:p>
            <a:r>
              <a:rPr lang="ru-RU" sz="1600" dirty="0" smtClean="0"/>
              <a:t>6. </a:t>
            </a:r>
            <a:r>
              <a:rPr lang="ru-RU" sz="1600" dirty="0" err="1" smtClean="0"/>
              <a:t>Сили</a:t>
            </a:r>
            <a:r>
              <a:rPr lang="en-US" sz="1600" dirty="0" smtClean="0"/>
              <a:t>Cat</a:t>
            </a:r>
            <a:r>
              <a:rPr lang="ru-RU" sz="1600" dirty="0" smtClean="0"/>
              <a:t>ы Шредингера (ИХС, СПб)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96" y="2280037"/>
            <a:ext cx="2857500" cy="1600200"/>
          </a:xfrm>
          <a:prstGeom prst="rect">
            <a:avLst/>
          </a:prstGeom>
          <a:ln w="1905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86064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8085" y="971720"/>
            <a:ext cx="6798735" cy="1303867"/>
          </a:xfrm>
        </p:spPr>
        <p:txBody>
          <a:bodyPr>
            <a:noAutofit/>
          </a:bodyPr>
          <a:lstStyle/>
          <a:p>
            <a:r>
              <a:rPr lang="ru-RU" sz="2400" dirty="0" smtClean="0"/>
              <a:t>Глядя на нас, постояльцы Гелиос-отеля спрашивали: </a:t>
            </a:r>
            <a:br>
              <a:rPr lang="ru-RU" sz="2400" dirty="0" smtClean="0"/>
            </a:br>
            <a:r>
              <a:rPr lang="ru-RU" sz="2400" dirty="0" smtClean="0"/>
              <a:t>«Вы из какой-то секты?» Благодаря творчеству команды 6988 </a:t>
            </a:r>
            <a:r>
              <a:rPr lang="ru-RU" sz="2400" dirty="0" err="1" smtClean="0"/>
              <a:t>в.д</a:t>
            </a:r>
            <a:r>
              <a:rPr lang="ru-RU" sz="2400" dirty="0" smtClean="0"/>
              <a:t>. мы можем ответить: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astaristot – В низине, где туман ложится плотный,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4593" y="5157967"/>
            <a:ext cx="406400" cy="4064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710" y="2528515"/>
            <a:ext cx="4863487" cy="2417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63325" y="5198639"/>
            <a:ext cx="242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Нажми и слушай!</a:t>
            </a:r>
            <a:endParaRPr lang="en-US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3505200" y="5289176"/>
            <a:ext cx="582706" cy="1882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3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8914" y="1130023"/>
            <a:ext cx="6798735" cy="1024781"/>
          </a:xfrm>
        </p:spPr>
        <p:txBody>
          <a:bodyPr/>
          <a:lstStyle/>
          <a:p>
            <a:r>
              <a:rPr lang="ru-RU" dirty="0" smtClean="0"/>
              <a:t>Кто куда уехал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546520"/>
              </p:ext>
            </p:extLst>
          </p:nvPr>
        </p:nvGraphicFramePr>
        <p:xfrm>
          <a:off x="1194719" y="2581745"/>
          <a:ext cx="6772930" cy="284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6465">
                  <a:extLst>
                    <a:ext uri="{9D8B030D-6E8A-4147-A177-3AD203B41FA5}">
                      <a16:colId xmlns:a16="http://schemas.microsoft.com/office/drawing/2014/main" xmlns="" val="2572456229"/>
                    </a:ext>
                  </a:extLst>
                </a:gridCol>
                <a:gridCol w="3386465">
                  <a:extLst>
                    <a:ext uri="{9D8B030D-6E8A-4147-A177-3AD203B41FA5}">
                      <a16:colId xmlns:a16="http://schemas.microsoft.com/office/drawing/2014/main" xmlns="" val="3287709301"/>
                    </a:ext>
                  </a:extLst>
                </a:gridCol>
              </a:tblGrid>
              <a:tr h="403744">
                <a:tc>
                  <a:txBody>
                    <a:bodyPr/>
                    <a:lstStyle/>
                    <a:p>
                      <a:r>
                        <a:rPr lang="ru-RU" dirty="0" smtClean="0"/>
                        <a:t>Расстояние (мили)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58978467"/>
                  </a:ext>
                </a:extLst>
              </a:tr>
              <a:tr h="417669">
                <a:tc>
                  <a:txBody>
                    <a:bodyPr/>
                    <a:lstStyle/>
                    <a:p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Собрать команду и остаться дома!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95131889"/>
                  </a:ext>
                </a:extLst>
              </a:tr>
              <a:tr h="403744">
                <a:tc>
                  <a:txBody>
                    <a:bodyPr/>
                    <a:lstStyle/>
                    <a:p>
                      <a:r>
                        <a:rPr lang="ru-RU" dirty="0" smtClean="0"/>
                        <a:t>2000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Марсель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5494398"/>
                  </a:ext>
                </a:extLst>
              </a:tr>
              <a:tr h="403744">
                <a:tc>
                  <a:txBody>
                    <a:bodyPr/>
                    <a:lstStyle/>
                    <a:p>
                      <a:r>
                        <a:rPr lang="ru-RU" dirty="0" smtClean="0"/>
                        <a:t>17100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Мурманск (через Буэнос-Айрес)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3384632"/>
                  </a:ext>
                </a:extLst>
              </a:tr>
              <a:tr h="403744">
                <a:tc>
                  <a:txBody>
                    <a:bodyPr/>
                    <a:lstStyle/>
                    <a:p>
                      <a:r>
                        <a:rPr lang="ru-RU" dirty="0" smtClean="0"/>
                        <a:t>24600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Калининград (через Мельбурн)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5151164"/>
                  </a:ext>
                </a:extLst>
              </a:tr>
              <a:tr h="403744">
                <a:tc>
                  <a:txBody>
                    <a:bodyPr/>
                    <a:lstStyle/>
                    <a:p>
                      <a:r>
                        <a:rPr lang="ru-RU" dirty="0" smtClean="0"/>
                        <a:t>25400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Кругосветка!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883988"/>
                  </a:ext>
                </a:extLst>
              </a:tr>
              <a:tr h="403744">
                <a:tc>
                  <a:txBody>
                    <a:bodyPr/>
                    <a:lstStyle/>
                    <a:p>
                      <a:r>
                        <a:rPr lang="ru-RU" dirty="0" smtClean="0"/>
                        <a:t>27700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Кругосветка+Барселона</a:t>
                      </a:r>
                      <a:endParaRPr lang="ru-RU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8580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6513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ИТОГИ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4" y="2499713"/>
            <a:ext cx="6917765" cy="37875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58991" y="2572871"/>
            <a:ext cx="2339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176 метров над уровнем моря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8159" y="3121443"/>
            <a:ext cx="194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0070C0"/>
                </a:solidFill>
              </a:rPr>
              <a:t>Сили</a:t>
            </a:r>
            <a:r>
              <a:rPr lang="en-US" sz="2400" dirty="0" smtClean="0">
                <a:solidFill>
                  <a:srgbClr val="0070C0"/>
                </a:solidFill>
              </a:rPr>
              <a:t>Cat</a:t>
            </a:r>
            <a:r>
              <a:rPr lang="ru-RU" sz="2400" dirty="0" smtClean="0">
                <a:solidFill>
                  <a:srgbClr val="0070C0"/>
                </a:solidFill>
              </a:rPr>
              <a:t>ы Шредингера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5695" y="3438447"/>
            <a:ext cx="1900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</a:rPr>
              <a:t>6988 вечно деревянных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56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984" y="793587"/>
            <a:ext cx="5131895" cy="1303867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кто эти отважные путешественники</a:t>
            </a:r>
            <a:r>
              <a:rPr lang="ru-RU" dirty="0" smtClean="0"/>
              <a:t>?</a:t>
            </a:r>
            <a:br>
              <a:rPr lang="ru-RU" dirty="0" smtClean="0"/>
            </a:br>
            <a:r>
              <a:rPr lang="ru-RU" sz="2200" dirty="0" smtClean="0"/>
              <a:t>И почему так называются?</a:t>
            </a: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93" y="2785595"/>
            <a:ext cx="2346628" cy="3128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3472" y="2343848"/>
            <a:ext cx="317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176 </a:t>
            </a:r>
            <a:r>
              <a:rPr lang="ru-RU" b="1" dirty="0" smtClean="0"/>
              <a:t>метров над уровнем моря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871630" y="5914433"/>
            <a:ext cx="184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На граните науки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95944" y="1249145"/>
            <a:ext cx="3819904" cy="48013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Высота — 176 метров над землёй,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‎Связь незримая легла чертой живой.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‎Ижевск далёкий, площадь в сердце города,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‎И Ореховая гора — вершины свобода.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‎В Санкт‑Петербурге, где Нева течёт строго,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‎Гора Ореховая смотрит вдаль светло, высоко.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‎176 метров — пик, что город венчает,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‎Взгляд бросает вдаль, о вечности мечтает.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‎А в Ижевске площадь дышит днём и ночью,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‎В ритме улиц, в шёпоте ветвей листочков.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‎Не рядом они, но в цифре той единой,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‎В высоте одной — союз неугасимый.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‎Метры над морем — не просто отсчёт,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‎Это мост, что связь меж душами несёт.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‎Город к городу, взгляд к взгляду, мечта к мечте —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‎176 метров в небесной высоте.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‎Пусть далеко они, пусть разный пейзаж,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‎Но в этой цифре — общий наш экипаж.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‎Высота одна — как символ, как привет,</a:t>
            </a:r>
          </a:p>
          <a:p>
            <a:r>
              <a:rPr lang="ru-RU" sz="1200" dirty="0">
                <a:solidFill>
                  <a:srgbClr val="2C2D2E"/>
                </a:solidFill>
                <a:latin typeface="Arial" panose="020B0604020202020204" pitchFamily="34" charset="0"/>
              </a:rPr>
              <a:t>‎Ижевск и Питер: в единстве секрет.</a:t>
            </a:r>
          </a:p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‎</a:t>
            </a:r>
            <a:endParaRPr lang="ru-RU" b="0" i="0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369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кто эти отважные путешественники</a:t>
            </a:r>
            <a:r>
              <a:rPr lang="ru-RU" dirty="0"/>
              <a:t>?</a:t>
            </a:r>
            <a:br>
              <a:rPr lang="ru-RU" dirty="0"/>
            </a:br>
            <a:r>
              <a:rPr lang="ru-RU" dirty="0"/>
              <a:t>И почему так называются?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73" y="3382785"/>
            <a:ext cx="6574237" cy="27740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4762" y="2570162"/>
            <a:ext cx="337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6988 </a:t>
            </a:r>
            <a:r>
              <a:rPr lang="ru-RU" sz="2400" b="1" dirty="0" smtClean="0"/>
              <a:t>вечно деревянных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69580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5023" y="803041"/>
            <a:ext cx="6798735" cy="1303867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/>
              <a:t>кто эти отважные путешественники</a:t>
            </a:r>
            <a:r>
              <a:rPr lang="ru-RU" dirty="0"/>
              <a:t>?</a:t>
            </a:r>
            <a:br>
              <a:rPr lang="ru-RU" dirty="0"/>
            </a:br>
            <a:r>
              <a:rPr lang="ru-RU" sz="2700" dirty="0"/>
              <a:t>И почему так называются?</a:t>
            </a:r>
            <a:endParaRPr lang="ru-RU" sz="2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660" y="3012846"/>
            <a:ext cx="3049325" cy="22869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0397" y="2488758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Сили</a:t>
            </a:r>
            <a:r>
              <a:rPr lang="en-US" b="1" dirty="0" smtClean="0"/>
              <a:t>CAT</a:t>
            </a:r>
            <a:r>
              <a:rPr lang="ru-RU" b="1" dirty="0" smtClean="0"/>
              <a:t>ы Шредингера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25" y="685618"/>
            <a:ext cx="3261559" cy="18367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02549" y="2555905"/>
            <a:ext cx="4572000" cy="320087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Потому что мы являемся сотрудниками Института химии силикатов, то есть занимаемся изучением различных соединений кремния. Отсюда и вытекает первое слово из названия команды, в котором три средние буквы заменены на латиницу, таким образом получается игра слов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Cat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(кот) + силикаты +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Шрёдингер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 А также наблюдается некая абсурдность участия химиков в Конференции по физике. Вот и в нашем случае не ясно доживут ли химики до конца школы по Физике конденсированного состояния или сойдут с ума от трехэтажных интегральных физических формул и нейтронного рассеяния? </a:t>
            </a:r>
          </a:p>
          <a:p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Кот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Шрёдингера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40927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033" y="978170"/>
            <a:ext cx="6798735" cy="8816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кто эти отважные путешественники</a:t>
            </a:r>
            <a:r>
              <a:rPr lang="ru-RU" dirty="0"/>
              <a:t>?</a:t>
            </a:r>
            <a:br>
              <a:rPr lang="ru-RU" dirty="0"/>
            </a:br>
            <a:r>
              <a:rPr lang="ru-RU" dirty="0"/>
              <a:t>И почему так называются?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60" y="2671637"/>
            <a:ext cx="1967950" cy="26239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71229" y="2968915"/>
            <a:ext cx="25563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C2D2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"На одной волне", </a:t>
            </a:r>
            <a:endParaRPr lang="en-US" b="1" dirty="0" smtClean="0">
              <a:solidFill>
                <a:srgbClr val="2C2D2E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2C2D2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потому 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что мы в одном потоке с ФКС.</a:t>
            </a:r>
            <a:br>
              <a:rPr lang="ru-RU" dirty="0">
                <a:solidFill>
                  <a:srgbClr val="2C2D2E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Поток, к сожалению, не ламинарный, а турбулентный, так что это скорее волна.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741" y="2608026"/>
            <a:ext cx="2064829" cy="275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86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ждало их в пути?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68237" y="2597284"/>
            <a:ext cx="779091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Лекции: Осмотр достопримечательностей с рассказом экскурсоводов </a:t>
            </a:r>
          </a:p>
          <a:p>
            <a:r>
              <a:rPr lang="ru-RU" sz="2000" dirty="0" smtClean="0"/>
              <a:t>Дневные сессии: Задать вопросы гидам</a:t>
            </a:r>
          </a:p>
          <a:p>
            <a:r>
              <a:rPr lang="ru-RU" sz="2000" dirty="0" err="1" smtClean="0"/>
              <a:t>Постерные</a:t>
            </a:r>
            <a:r>
              <a:rPr lang="ru-RU" sz="2000" dirty="0" smtClean="0"/>
              <a:t> сессии: поиск сокровищ, сафари, географические открытия</a:t>
            </a:r>
          </a:p>
          <a:p>
            <a:r>
              <a:rPr lang="ru-RU" sz="2000" dirty="0" smtClean="0"/>
              <a:t>Творческие задания: песни, фото, картография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3450">
            <a:off x="990873" y="4119983"/>
            <a:ext cx="2396382" cy="1883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252">
            <a:off x="5433157" y="4235701"/>
            <a:ext cx="2858494" cy="1898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9822">
            <a:off x="3408203" y="4277766"/>
            <a:ext cx="2649343" cy="15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66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3221" y="688583"/>
            <a:ext cx="6798735" cy="128008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Задание: Вопросы гидам</a:t>
            </a:r>
            <a:br>
              <a:rPr lang="ru-RU" dirty="0" smtClean="0"/>
            </a:br>
            <a:r>
              <a:rPr lang="ru-RU" sz="2200" dirty="0" smtClean="0"/>
              <a:t>в течение всех дней Школы на молодежных секциях надо было задавать вопросы докладчикам</a:t>
            </a:r>
            <a:br>
              <a:rPr lang="ru-RU" sz="2200" dirty="0" smtClean="0"/>
            </a:br>
            <a:r>
              <a:rPr lang="ru-RU" sz="2200" dirty="0"/>
              <a:t> </a:t>
            </a:r>
            <a:r>
              <a:rPr lang="ru-RU" sz="2200" dirty="0" smtClean="0"/>
              <a:t>с </a:t>
            </a:r>
            <a:r>
              <a:rPr lang="ru-RU" sz="2200" dirty="0" err="1" smtClean="0"/>
              <a:t>фотофиксацией</a:t>
            </a:r>
            <a:r>
              <a:rPr lang="ru-RU" sz="2200" dirty="0" smtClean="0"/>
              <a:t> процесса</a:t>
            </a: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21968">
            <a:off x="5840887" y="1741622"/>
            <a:ext cx="2008202" cy="26776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635">
            <a:off x="3438780" y="2276312"/>
            <a:ext cx="1815565" cy="24207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4382">
            <a:off x="978727" y="3421302"/>
            <a:ext cx="1911792" cy="2549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00243" flipV="1">
            <a:off x="5274576" y="4091163"/>
            <a:ext cx="2615979" cy="19619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252">
            <a:off x="809964" y="2339889"/>
            <a:ext cx="2425148" cy="18188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965" y="4089922"/>
            <a:ext cx="1539315" cy="205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830" y="727078"/>
            <a:ext cx="6798735" cy="1303867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en-US" sz="27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1520">
            <a:off x="823467" y="2221385"/>
            <a:ext cx="1294990" cy="17266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5478">
            <a:off x="3870687" y="2457032"/>
            <a:ext cx="1567703" cy="20902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0890">
            <a:off x="803543" y="3616040"/>
            <a:ext cx="1519517" cy="2026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09" y="3958439"/>
            <a:ext cx="1576668" cy="2102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08" y="3931810"/>
            <a:ext cx="1701707" cy="22689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9202">
            <a:off x="2325604" y="2375087"/>
            <a:ext cx="1476723" cy="19689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38" y="2285336"/>
            <a:ext cx="1223682" cy="16315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805">
            <a:off x="6581080" y="4014156"/>
            <a:ext cx="1497949" cy="19972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579">
            <a:off x="6860608" y="2156120"/>
            <a:ext cx="1417507" cy="18900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73000" y="699219"/>
            <a:ext cx="567523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По городам и весям </a:t>
            </a:r>
          </a:p>
          <a:p>
            <a:pPr algn="ctr"/>
            <a:r>
              <a:rPr lang="ru-RU" dirty="0" smtClean="0"/>
              <a:t>Найти как можно </a:t>
            </a:r>
          </a:p>
          <a:p>
            <a:pPr algn="ctr"/>
            <a:r>
              <a:rPr lang="ru-RU" dirty="0" smtClean="0"/>
              <a:t>больше постеров участников </a:t>
            </a:r>
          </a:p>
          <a:p>
            <a:pPr algn="ctr"/>
            <a:r>
              <a:rPr lang="ru-RU" dirty="0" smtClean="0"/>
              <a:t>из разных городов и организаций</a:t>
            </a:r>
            <a:endParaRPr lang="en-US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1820" y="4910143"/>
            <a:ext cx="1529438" cy="114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8722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448</TotalTime>
  <Words>892</Words>
  <Application>Microsoft Office PowerPoint</Application>
  <PresentationFormat>Экран (4:3)</PresentationFormat>
  <Paragraphs>175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Aptos</vt:lpstr>
      <vt:lpstr>Arial</vt:lpstr>
      <vt:lpstr>Calibri</vt:lpstr>
      <vt:lpstr>Garamond</vt:lpstr>
      <vt:lpstr>Times New Roman</vt:lpstr>
      <vt:lpstr>Натуральные материалы</vt:lpstr>
      <vt:lpstr>Вокруг света за 3 дня</vt:lpstr>
      <vt:lpstr>СТАРТ 24 марта 15:00</vt:lpstr>
      <vt:lpstr>кто эти отважные путешественники? И почему так называются?</vt:lpstr>
      <vt:lpstr>кто эти отважные путешественники? И почему так называются?</vt:lpstr>
      <vt:lpstr>кто эти отважные путешественники? И почему так называются?</vt:lpstr>
      <vt:lpstr>кто эти отважные путешественники? И почему так называются?</vt:lpstr>
      <vt:lpstr>Что ждало их в пути?</vt:lpstr>
      <vt:lpstr>Задание: Вопросы гидам в течение всех дней Школы на молодежных секциях надо было задавать вопросы докладчикам  с фотофиксацией процесса</vt:lpstr>
      <vt:lpstr> </vt:lpstr>
      <vt:lpstr>Сафари - понаблюдай за зеброй. Найдите на постерах любую полосатую структуру (дифракционную картину, спектр и т.п.). Сфотографируйте постер вместе с автором -  найди змею. Найдите постеры, где на графиках есть зеленая кривая (кривые). Сделайте фото постера с автором. -найди  лигра  (кстати, кто это?) . Найдите постеры с упоминанием гибридных структур и материалов.   </vt:lpstr>
      <vt:lpstr>Прогноз погоды Найти на постерах упоминания явлений или понятий, которые могут так же употребляться при описании погоды </vt:lpstr>
      <vt:lpstr>Разговор с аборигеном не стесняться и задавать вопросы или спрашивать совета у лекторов в неформальной обстановке (перерывы, кофе-брейки, прогулки). Возможно вопросы ваши будут касаться не только науки, но и традиций, и истории Школы ФКС, пути в науку. </vt:lpstr>
      <vt:lpstr>Картография Нарисовать карту Школы, которая бы указывала на самые интересные ее локации  и события</vt:lpstr>
      <vt:lpstr>Картография</vt:lpstr>
      <vt:lpstr>Картография</vt:lpstr>
      <vt:lpstr>Походная песня Придумать пару куплетов на любой известный мотив, но так, чтобы текст обязательно включал слова «магнетизм», «рентген», «кристалл», «завтрак» (или «обед», «ужин»», «кофе-брейк»). На одной волне</vt:lpstr>
      <vt:lpstr>Походная песня СилиCatы  Шредингера</vt:lpstr>
      <vt:lpstr>Походная песня  176 метров над уровнем моря</vt:lpstr>
      <vt:lpstr>Походная песня 6988 вечно деревянных</vt:lpstr>
      <vt:lpstr>Глядя на нас, постояльцы Гелиос-отеля спрашивали:  «Вы из какой-то секты?» Благодаря творчеству команды 6988 в.д. мы можем ответить:</vt:lpstr>
      <vt:lpstr>Кто куда уехал</vt:lpstr>
      <vt:lpstr>ИТОГИ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Вокруг света за 3 дня</dc:title>
  <dc:creator>Igor A. Zobkalo</dc:creator>
  <cp:lastModifiedBy>Natalia Savitskaya</cp:lastModifiedBy>
  <cp:revision>44</cp:revision>
  <dcterms:created xsi:type="dcterms:W3CDTF">2026-03-24T18:41:13Z</dcterms:created>
  <dcterms:modified xsi:type="dcterms:W3CDTF">2026-04-07T12:22:53Z</dcterms:modified>
</cp:coreProperties>
</file>