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80" r:id="rId7"/>
    <p:sldId id="261" r:id="rId8"/>
    <p:sldId id="262" r:id="rId9"/>
    <p:sldId id="263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DEF"/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57E8A-002D-46FD-9F61-DF8C030104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CB94-2B2B-4D51-ADCA-608F46AFBB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2B3B-4A6C-44DD-86CC-3D59040041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701F-34E7-48CD-AE59-EE9CD0C7BA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F0C1-7388-42B4-975A-2797E580A6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0E71-A8DA-4D1F-9A30-5552BB2E5D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509FC-E1E7-45C3-8C6B-CA39FBD9E1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82F8F-FBC7-44E9-8A61-31CD1E3DE9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DB00-3BAA-4807-9652-D0E059D166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D7CF-8DC9-471A-9354-52DB09245F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7405-337D-4AA4-B3EA-49C161FA39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C862A7B-874E-4446-854B-5B83A5FE0A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889" y="620688"/>
            <a:ext cx="9144000" cy="2952328"/>
          </a:xfrm>
          <a:noFill/>
        </p:spPr>
        <p:txBody>
          <a:bodyPr/>
          <a:lstStyle/>
          <a:p>
            <a:pPr eaLnBrk="1" hangingPunct="1"/>
            <a:r>
              <a:rPr lang="ru-RU" b="1" dirty="0" smtClean="0">
                <a:ln w="28575"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Нейтронно-дифракционные исследования текстур и остаточных напряжений в сплавах на основе </a:t>
            </a:r>
            <a:r>
              <a:rPr lang="ru-RU" b="1" dirty="0" err="1" smtClean="0">
                <a:ln w="28575"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Ti-Al</a:t>
            </a:r>
            <a:endParaRPr lang="es-ES" b="1" dirty="0" smtClean="0">
              <a:ln w="28575">
                <a:solidFill>
                  <a:srgbClr val="7030A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4581525"/>
            <a:ext cx="388778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/>
                </a:solidFill>
              </a:rPr>
              <a:t>А.Е.Соколов (НИЦ КИ – ПИЯФ)</a:t>
            </a: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</a:rPr>
              <a:t>Г.Д.Довженко (</a:t>
            </a:r>
            <a:r>
              <a:rPr lang="en-US" b="1" dirty="0">
                <a:solidFill>
                  <a:schemeClr val="accent5"/>
                </a:solidFill>
              </a:rPr>
              <a:t>HZG)</a:t>
            </a:r>
          </a:p>
          <a:p>
            <a:pPr>
              <a:defRPr/>
            </a:pPr>
            <a:r>
              <a:rPr lang="ru-RU" b="1" dirty="0" err="1">
                <a:solidFill>
                  <a:schemeClr val="accent5"/>
                </a:solidFill>
              </a:rPr>
              <a:t>В.В.Кононихина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(HZG)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3851275" y="4508500"/>
            <a:ext cx="5602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«Дифракция нейтронов - 2017»</a:t>
            </a:r>
          </a:p>
        </p:txBody>
      </p:sp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5435600" y="5013325"/>
            <a:ext cx="230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14 - 16 июня 2017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/>
              <a:t>Направленная </a:t>
            </a:r>
            <a:r>
              <a:rPr lang="ru-RU" dirty="0" err="1" smtClean="0"/>
              <a:t>солидификация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6194" y="1318822"/>
            <a:ext cx="4572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ru-RU" altLang="de-DE" dirty="0" smtClean="0"/>
              <a:t>Ламеллярные сплавы </a:t>
            </a:r>
            <a:r>
              <a:rPr lang="en-GB" altLang="de-DE" dirty="0" err="1" smtClean="0"/>
              <a:t>Ti</a:t>
            </a:r>
            <a:r>
              <a:rPr lang="ru-RU" altLang="de-DE" dirty="0" smtClean="0"/>
              <a:t>-</a:t>
            </a:r>
            <a:r>
              <a:rPr lang="en-GB" altLang="de-DE" dirty="0" smtClean="0"/>
              <a:t>Al </a:t>
            </a:r>
            <a:r>
              <a:rPr lang="ru-RU" altLang="de-DE" dirty="0" smtClean="0"/>
              <a:t>демонстрируют существенную анизотропию пластических и прочностных характеристик</a:t>
            </a:r>
            <a:endParaRPr lang="en-GB" altLang="de-DE" dirty="0"/>
          </a:p>
          <a:p>
            <a:pPr>
              <a:lnSpc>
                <a:spcPct val="120000"/>
              </a:lnSpc>
              <a:buFont typeface="Wingdings 3" pitchFamily="18" charset="2"/>
              <a:buChar char="u"/>
            </a:pPr>
            <a:r>
              <a:rPr lang="ru-RU" altLang="de-DE" dirty="0" smtClean="0"/>
              <a:t>Необходимо достичь предпочтительной ориентации ламелей</a:t>
            </a:r>
            <a:endParaRPr lang="de-DE" altLang="de-DE" dirty="0"/>
          </a:p>
          <a:p>
            <a:pPr>
              <a:lnSpc>
                <a:spcPct val="120000"/>
              </a:lnSpc>
              <a:buFont typeface="Wingdings 3" pitchFamily="18" charset="2"/>
              <a:buChar char="u"/>
            </a:pPr>
            <a:r>
              <a:rPr lang="ru-RU" altLang="de-DE" dirty="0" smtClean="0"/>
              <a:t>Управление текстурой с помощью направленной </a:t>
            </a:r>
            <a:r>
              <a:rPr lang="ru-RU" altLang="de-DE" dirty="0" err="1" smtClean="0"/>
              <a:t>солидификации</a:t>
            </a:r>
            <a:r>
              <a:rPr lang="de-DE" altLang="de-DE" dirty="0" smtClean="0"/>
              <a:t>: </a:t>
            </a:r>
            <a:endParaRPr lang="de-DE" altLang="de-DE" dirty="0"/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de-DE" dirty="0"/>
              <a:t>л</a:t>
            </a:r>
            <a:r>
              <a:rPr lang="ru-RU" altLang="de-DE" dirty="0" smtClean="0"/>
              <a:t>амели</a:t>
            </a:r>
            <a:r>
              <a:rPr lang="de-DE" altLang="de-DE" dirty="0" smtClean="0"/>
              <a:t> </a:t>
            </a:r>
            <a:r>
              <a:rPr lang="de-DE" altLang="de-DE" dirty="0"/>
              <a:t>|| </a:t>
            </a:r>
            <a:r>
              <a:rPr lang="ru-RU" altLang="de-DE" dirty="0" smtClean="0"/>
              <a:t>оси главной нагрузки - о</a:t>
            </a:r>
            <a:r>
              <a:rPr lang="ru-RU" dirty="0" smtClean="0"/>
              <a:t>птимальная </a:t>
            </a:r>
            <a:r>
              <a:rPr lang="ru-RU" dirty="0"/>
              <a:t>прочность, </a:t>
            </a:r>
            <a:r>
              <a:rPr lang="ru-RU" dirty="0" smtClean="0"/>
              <a:t>ползучесть </a:t>
            </a:r>
            <a:r>
              <a:rPr lang="ru-RU" dirty="0"/>
              <a:t>и пластичность</a:t>
            </a:r>
            <a:endParaRPr lang="de-DE" altLang="de-DE" dirty="0"/>
          </a:p>
        </p:txBody>
      </p:sp>
      <p:pic>
        <p:nvPicPr>
          <p:cNvPr id="7" name="Picture 36" descr="Target_micro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28" y="1484784"/>
            <a:ext cx="762000" cy="14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196752"/>
            <a:ext cx="3252765" cy="24395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194" y="5013176"/>
            <a:ext cx="874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Оптимальным вариантом является получение сплавов с полностью ламельной двухфазной (</a:t>
            </a:r>
            <a:r>
              <a:rPr lang="en-US" dirty="0"/>
              <a:t>γ</a:t>
            </a:r>
            <a:r>
              <a:rPr lang="ru-RU" dirty="0"/>
              <a:t>/</a:t>
            </a:r>
            <a:r>
              <a:rPr lang="en-US" dirty="0"/>
              <a:t>α</a:t>
            </a:r>
            <a:r>
              <a:rPr lang="ru-RU" baseline="-25000" dirty="0"/>
              <a:t>2</a:t>
            </a:r>
            <a:r>
              <a:rPr lang="ru-RU" dirty="0"/>
              <a:t>) структурой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194" y="5667936"/>
            <a:ext cx="874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Наличие остаточной </a:t>
            </a:r>
            <a:r>
              <a:rPr lang="el-GR" dirty="0" smtClean="0"/>
              <a:t>β</a:t>
            </a:r>
            <a:r>
              <a:rPr lang="ru-RU" dirty="0"/>
              <a:t>-фазы </a:t>
            </a:r>
            <a:r>
              <a:rPr lang="ru-RU" dirty="0" smtClean="0"/>
              <a:t>улучшает </a:t>
            </a:r>
            <a:r>
              <a:rPr lang="ru-RU" dirty="0"/>
              <a:t>обрабатываемость сплава, а упорядоченная </a:t>
            </a:r>
            <a:r>
              <a:rPr lang="el-GR" dirty="0" smtClean="0"/>
              <a:t>β</a:t>
            </a:r>
            <a:r>
              <a:rPr lang="ru-RU" baseline="-25000" dirty="0" smtClean="0"/>
              <a:t>0</a:t>
            </a:r>
            <a:r>
              <a:rPr lang="ru-RU" dirty="0" smtClean="0"/>
              <a:t> приводит к </a:t>
            </a:r>
            <a:r>
              <a:rPr lang="ru-RU" dirty="0" err="1" smtClean="0"/>
              <a:t>охрупчиванию</a:t>
            </a:r>
            <a:r>
              <a:rPr lang="ru-RU" dirty="0" smtClean="0"/>
              <a:t> при </a:t>
            </a:r>
            <a:r>
              <a:rPr lang="ru-RU" dirty="0"/>
              <a:t>700-800°</a:t>
            </a:r>
            <a:r>
              <a:rPr lang="de-DE" dirty="0" smtClean="0"/>
              <a:t>C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5"/>
              <p:cNvSpPr/>
              <p:nvPr/>
            </p:nvSpPr>
            <p:spPr>
              <a:xfrm>
                <a:off x="5148064" y="3717032"/>
                <a:ext cx="3816424" cy="1216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u="sng" dirty="0" smtClean="0"/>
                  <a:t>Ориентационные соотношения</a:t>
                </a:r>
                <a:r>
                  <a:rPr lang="en-GB" sz="1400" b="1" u="sng" dirty="0" smtClean="0"/>
                  <a:t>:</a:t>
                </a:r>
              </a:p>
              <a:p>
                <a:r>
                  <a:rPr lang="ru-RU" sz="1400" b="1" dirty="0" err="1" smtClean="0"/>
                  <a:t>Бюргерса</a:t>
                </a:r>
                <a:r>
                  <a:rPr lang="en-GB" sz="1400" b="1" dirty="0" smtClean="0"/>
                  <a:t> </a:t>
                </a:r>
                <a:r>
                  <a:rPr lang="en-GB" sz="1400" dirty="0" smtClean="0"/>
                  <a:t>(</a:t>
                </a:r>
                <a:r>
                  <a:rPr lang="ru-RU" sz="1400" dirty="0" smtClean="0"/>
                  <a:t>преобразование </a:t>
                </a:r>
                <a:r>
                  <a:rPr lang="en-GB" sz="1400" dirty="0" smtClean="0"/>
                  <a:t>β </a:t>
                </a:r>
                <a:r>
                  <a:rPr lang="en-GB" sz="1400" dirty="0"/>
                  <a:t>→ </a:t>
                </a:r>
                <a:r>
                  <a:rPr lang="en-GB" sz="1400" dirty="0" smtClean="0"/>
                  <a:t>α):</a:t>
                </a:r>
                <a:endParaRPr lang="ru-RU" sz="1400" dirty="0" smtClean="0"/>
              </a:p>
              <a:p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{110}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0001</m:t>
                            </m:r>
                          </m:e>
                        </m:d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ru-RU" sz="1400" b="0" i="1" smtClean="0">
                        <a:latin typeface="Cambria Math"/>
                      </a:rPr>
                      <m:t>и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&lt;111&gt;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&lt;11</m:t>
                        </m:r>
                        <m:acc>
                          <m:accPr>
                            <m:chr m:val="̅"/>
                            <m:ctrlPr>
                              <a:rPr lang="de-DE" sz="1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e>
                        </m:acc>
                        <m:r>
                          <a:rPr lang="en-US" sz="1400" i="1">
                            <a:latin typeface="Cambria Math"/>
                          </a:rPr>
                          <m:t>0&gt;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GB" sz="1400" dirty="0" smtClean="0"/>
              </a:p>
              <a:p>
                <a:r>
                  <a:rPr lang="ru-RU" sz="1400" b="1" dirty="0" err="1" smtClean="0"/>
                  <a:t>Блекберна</a:t>
                </a:r>
                <a:r>
                  <a:rPr lang="en-GB" sz="1400" b="1" dirty="0" smtClean="0"/>
                  <a:t> </a:t>
                </a:r>
                <a:r>
                  <a:rPr lang="en-GB" sz="1400" dirty="0" smtClean="0"/>
                  <a:t>(</a:t>
                </a:r>
                <a:r>
                  <a:rPr lang="ru-RU" sz="1400" dirty="0" smtClean="0"/>
                  <a:t>преобразование </a:t>
                </a:r>
                <a:r>
                  <a:rPr lang="en-GB" sz="1400" dirty="0" smtClean="0"/>
                  <a:t>α </a:t>
                </a:r>
                <a:r>
                  <a:rPr lang="en-GB" sz="1400" dirty="0"/>
                  <a:t>→ α</a:t>
                </a:r>
                <a:r>
                  <a:rPr lang="en-GB" sz="1400" baseline="-25000" dirty="0"/>
                  <a:t>2</a:t>
                </a:r>
                <a:r>
                  <a:rPr lang="en-GB" sz="1400" dirty="0"/>
                  <a:t> + </a:t>
                </a:r>
                <a:r>
                  <a:rPr lang="en-GB" sz="1400" dirty="0" smtClean="0"/>
                  <a:t>γ):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(0001)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111</m:t>
                            </m:r>
                          </m:e>
                        </m:d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𝑎𝑛𝑑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&lt;11</m:t>
                        </m:r>
                        <m:acc>
                          <m:accPr>
                            <m:chr m:val="̅"/>
                            <m:ctrlPr>
                              <a:rPr lang="de-DE" sz="1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e>
                        </m:acc>
                        <m:r>
                          <a:rPr lang="en-US" sz="1400" i="1">
                            <a:latin typeface="Cambria Math"/>
                          </a:rPr>
                          <m:t>0&gt;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&lt;1</m:t>
                        </m:r>
                        <m:acc>
                          <m:accPr>
                            <m:chr m:val="̅"/>
                            <m:ctrlPr>
                              <a:rPr lang="de-DE" sz="1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e>
                        </m:acc>
                        <m:r>
                          <a:rPr lang="en-US" sz="1400" i="1">
                            <a:latin typeface="Cambria Math"/>
                          </a:rPr>
                          <m:t>0]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13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17032"/>
                <a:ext cx="3816424" cy="121668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19" t="-503" b="-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/>
              <a:t>Направленная </a:t>
            </a:r>
            <a:r>
              <a:rPr lang="ru-RU" dirty="0" err="1" smtClean="0"/>
              <a:t>солидификация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91154" y="1340768"/>
            <a:ext cx="3312368" cy="43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252" tIns="76028" rIns="89252" bIns="76028">
            <a:spAutoFit/>
          </a:bodyPr>
          <a:lstStyle>
            <a:lvl1pPr algn="l" defTabSz="838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20688" algn="l" defTabSz="838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38200" algn="l" defTabSz="838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58888" algn="l" defTabSz="838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79575" algn="l" defTabSz="838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3677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9397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5117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0837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ru-RU" altLang="de-DE" b="1" dirty="0" smtClean="0"/>
              <a:t>Печь </a:t>
            </a:r>
            <a:r>
              <a:rPr lang="ru-RU" altLang="de-DE" b="1" dirty="0" err="1" smtClean="0"/>
              <a:t>Бриджмена</a:t>
            </a:r>
            <a:endParaRPr lang="de-DE" altLang="de-DE" b="1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ru-RU" altLang="de-DE" dirty="0" smtClean="0"/>
              <a:t>Максимальная температура</a:t>
            </a:r>
            <a:r>
              <a:rPr lang="en-GB" altLang="de-DE" dirty="0" smtClean="0"/>
              <a:t> </a:t>
            </a: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en-US" altLang="de-DE" dirty="0" smtClean="0"/>
              <a:t>T</a:t>
            </a:r>
            <a:r>
              <a:rPr lang="ru-RU" altLang="de-DE" dirty="0" smtClean="0"/>
              <a:t> </a:t>
            </a:r>
            <a:r>
              <a:rPr lang="en-US" altLang="de-DE" dirty="0" smtClean="0"/>
              <a:t>=</a:t>
            </a:r>
            <a:r>
              <a:rPr lang="ru-RU" altLang="de-DE" dirty="0" smtClean="0"/>
              <a:t> </a:t>
            </a:r>
            <a:r>
              <a:rPr lang="en-GB" altLang="de-DE" dirty="0" smtClean="0"/>
              <a:t>1850 </a:t>
            </a:r>
            <a:r>
              <a:rPr lang="en-GB" altLang="de-DE" dirty="0"/>
              <a:t>°C</a:t>
            </a:r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ru-RU" altLang="de-DE" dirty="0" smtClean="0"/>
              <a:t>Скорость продвижения</a:t>
            </a:r>
            <a:r>
              <a:rPr lang="en-GB" altLang="de-DE" dirty="0" smtClean="0"/>
              <a:t>: </a:t>
            </a: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en-GB" altLang="de-DE" dirty="0"/>
              <a:t>v = </a:t>
            </a:r>
            <a:r>
              <a:rPr lang="en-GB" altLang="de-DE" dirty="0" smtClean="0"/>
              <a:t>36 </a:t>
            </a:r>
            <a:r>
              <a:rPr lang="en-GB" altLang="de-DE" dirty="0"/>
              <a:t>- </a:t>
            </a:r>
            <a:r>
              <a:rPr lang="en-GB" altLang="de-DE" dirty="0" smtClean="0"/>
              <a:t>900 </a:t>
            </a:r>
            <a:r>
              <a:rPr lang="ru-RU" altLang="de-DE" dirty="0" smtClean="0"/>
              <a:t>мм</a:t>
            </a:r>
            <a:r>
              <a:rPr lang="en-GB" altLang="de-DE" dirty="0" smtClean="0"/>
              <a:t>/</a:t>
            </a:r>
            <a:r>
              <a:rPr lang="ru-RU" altLang="de-DE" dirty="0" smtClean="0"/>
              <a:t>ч</a:t>
            </a: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ru-RU" altLang="de-DE" dirty="0" smtClean="0"/>
              <a:t>Максимальный термальный градиент</a:t>
            </a: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en-GB" altLang="de-DE" dirty="0"/>
              <a:t>G = 20 </a:t>
            </a:r>
            <a:r>
              <a:rPr lang="en-GB" altLang="de-DE" dirty="0" smtClean="0"/>
              <a:t>K/</a:t>
            </a:r>
            <a:r>
              <a:rPr lang="ru-RU" altLang="de-DE" dirty="0" smtClean="0"/>
              <a:t>мм</a:t>
            </a: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ru-RU" altLang="de-DE" dirty="0" smtClean="0"/>
              <a:t>Длина образца</a:t>
            </a:r>
            <a:r>
              <a:rPr lang="en-GB" altLang="de-DE" dirty="0" smtClean="0"/>
              <a:t> </a:t>
            </a: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en-GB" altLang="de-DE" dirty="0"/>
              <a:t>L = 200 </a:t>
            </a:r>
            <a:r>
              <a:rPr lang="ru-RU" altLang="de-DE" dirty="0" smtClean="0"/>
              <a:t>мм</a:t>
            </a: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endParaRPr lang="en-GB" altLang="de-DE" dirty="0"/>
          </a:p>
          <a:p>
            <a:pPr>
              <a:buClr>
                <a:srgbClr val="00589C"/>
              </a:buClr>
              <a:buFont typeface="Wingdings" pitchFamily="2" charset="2"/>
              <a:buNone/>
            </a:pPr>
            <a:r>
              <a:rPr lang="ru-RU" altLang="de-DE" dirty="0" smtClean="0"/>
              <a:t>Тигли </a:t>
            </a:r>
            <a:r>
              <a:rPr lang="en-GB" altLang="de-DE" dirty="0" smtClean="0"/>
              <a:t>Y</a:t>
            </a:r>
            <a:r>
              <a:rPr lang="en-GB" altLang="de-DE" baseline="-25000" dirty="0" smtClean="0"/>
              <a:t>2</a:t>
            </a:r>
            <a:r>
              <a:rPr lang="en-GB" altLang="de-DE" dirty="0" smtClean="0"/>
              <a:t>O</a:t>
            </a:r>
            <a:r>
              <a:rPr lang="en-GB" altLang="de-DE" baseline="-25000" dirty="0" smtClean="0"/>
              <a:t>3</a:t>
            </a:r>
            <a:endParaRPr lang="en-GB" alt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3"/>
          <a:stretch/>
        </p:blipFill>
        <p:spPr bwMode="auto">
          <a:xfrm>
            <a:off x="4139951" y="1052736"/>
            <a:ext cx="4346969" cy="288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385484"/>
              </p:ext>
            </p:extLst>
          </p:nvPr>
        </p:nvGraphicFramePr>
        <p:xfrm>
          <a:off x="4442500" y="4221088"/>
          <a:ext cx="3741870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1656184"/>
                <a:gridCol w="12215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образец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состав</a:t>
                      </a:r>
                      <a:r>
                        <a:rPr lang="en-US" sz="1400" dirty="0" smtClean="0">
                          <a:effectLst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</a:rPr>
                        <a:t>ат</a:t>
                      </a:r>
                      <a:r>
                        <a:rPr lang="en-US" sz="1400" dirty="0" smtClean="0">
                          <a:effectLst/>
                        </a:rPr>
                        <a:t>.%)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скорость</a:t>
                      </a:r>
                      <a:r>
                        <a:rPr lang="en-US" sz="1400" dirty="0" smtClean="0">
                          <a:effectLst/>
                        </a:rPr>
                        <a:t> (</a:t>
                      </a:r>
                      <a:r>
                        <a:rPr lang="ru-RU" sz="1400" dirty="0" smtClean="0">
                          <a:effectLst/>
                        </a:rPr>
                        <a:t>мм</a:t>
                      </a:r>
                      <a:r>
                        <a:rPr lang="en-US" sz="1400" dirty="0" smtClean="0">
                          <a:effectLst/>
                        </a:rPr>
                        <a:t>/</a:t>
                      </a:r>
                      <a:r>
                        <a:rPr lang="ru-RU" sz="1400" dirty="0" smtClean="0">
                          <a:effectLst/>
                        </a:rPr>
                        <a:t>ч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Ti-45Al-10Nb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Ti-45Al-10Nb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Ti-45Al-10Nb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Ti-45Al-10Nb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360 (ZM)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Ti-42Al-2Mo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Ti-42Al-10Nb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Эксперимент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2066" y="1484784"/>
            <a:ext cx="48244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Образцы</a:t>
            </a:r>
            <a:r>
              <a:rPr lang="en-US" dirty="0" smtClean="0"/>
              <a:t>: </a:t>
            </a:r>
            <a:r>
              <a:rPr lang="ru-RU" dirty="0" smtClean="0"/>
              <a:t>цилиндры</a:t>
            </a:r>
            <a:r>
              <a:rPr lang="en-US" dirty="0" smtClean="0"/>
              <a:t> </a:t>
            </a:r>
            <a:endParaRPr lang="ru-RU" dirty="0" smtClean="0"/>
          </a:p>
          <a:p>
            <a:pPr algn="just"/>
            <a:r>
              <a:rPr lang="en-US" dirty="0" smtClean="0"/>
              <a:t>Ø10 </a:t>
            </a:r>
            <a:r>
              <a:rPr lang="ru-RU" dirty="0" smtClean="0"/>
              <a:t>мм</a:t>
            </a:r>
            <a:r>
              <a:rPr lang="en-US" dirty="0" smtClean="0"/>
              <a:t>, </a:t>
            </a:r>
            <a:r>
              <a:rPr lang="ru-RU" dirty="0" smtClean="0"/>
              <a:t>высота </a:t>
            </a:r>
            <a:r>
              <a:rPr lang="en-US" dirty="0" smtClean="0"/>
              <a:t>11 </a:t>
            </a:r>
            <a:r>
              <a:rPr lang="ru-RU" dirty="0" smtClean="0"/>
              <a:t>мм</a:t>
            </a:r>
          </a:p>
          <a:p>
            <a:pPr algn="just"/>
            <a:endParaRPr lang="en-US" dirty="0"/>
          </a:p>
          <a:p>
            <a:pPr algn="just"/>
            <a:r>
              <a:rPr lang="ru-RU" b="1" dirty="0" smtClean="0"/>
              <a:t>Пробный объём</a:t>
            </a:r>
            <a:r>
              <a:rPr lang="en-US" dirty="0" smtClean="0"/>
              <a:t>: </a:t>
            </a:r>
            <a:r>
              <a:rPr lang="en-US" dirty="0"/>
              <a:t>11x11x11 </a:t>
            </a:r>
            <a:r>
              <a:rPr lang="ru-RU" dirty="0" smtClean="0"/>
              <a:t>мм</a:t>
            </a:r>
            <a:r>
              <a:rPr lang="en-US" baseline="30000" dirty="0" smtClean="0"/>
              <a:t>3</a:t>
            </a:r>
            <a:endParaRPr lang="en-US" b="1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Монохроматор</a:t>
            </a:r>
            <a:r>
              <a:rPr lang="en-US" dirty="0" smtClean="0"/>
              <a:t>: </a:t>
            </a:r>
            <a:r>
              <a:rPr lang="en-US" dirty="0"/>
              <a:t>Ge(311), </a:t>
            </a:r>
            <a:r>
              <a:rPr lang="el-GR" dirty="0"/>
              <a:t>λ</a:t>
            </a:r>
            <a:r>
              <a:rPr lang="de-DE" dirty="0"/>
              <a:t>= </a:t>
            </a:r>
            <a:r>
              <a:rPr lang="en-US" dirty="0"/>
              <a:t>1.95 Å,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Детектор</a:t>
            </a:r>
            <a:r>
              <a:rPr lang="de-DE" dirty="0" smtClean="0"/>
              <a:t>: 25 </a:t>
            </a:r>
            <a:r>
              <a:rPr lang="de-DE" dirty="0"/>
              <a:t>× 25 </a:t>
            </a:r>
            <a:r>
              <a:rPr lang="ru-RU" dirty="0" smtClean="0"/>
              <a:t>см</a:t>
            </a:r>
            <a:r>
              <a:rPr lang="de-DE" baseline="30000" dirty="0" smtClean="0"/>
              <a:t>2</a:t>
            </a:r>
            <a:r>
              <a:rPr lang="de-DE" dirty="0"/>
              <a:t>; </a:t>
            </a:r>
            <a:r>
              <a:rPr lang="de-DE" dirty="0" smtClean="0"/>
              <a:t> </a:t>
            </a:r>
            <a:r>
              <a:rPr lang="de-DE" dirty="0"/>
              <a:t>256 × 256 </a:t>
            </a:r>
            <a:r>
              <a:rPr lang="ru-RU" dirty="0" smtClean="0"/>
              <a:t>пикселей</a:t>
            </a:r>
            <a:r>
              <a:rPr lang="de-DE" dirty="0" smtClean="0"/>
              <a:t> </a:t>
            </a:r>
            <a:endParaRPr lang="de-DE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Диапазон </a:t>
            </a:r>
            <a:r>
              <a:rPr lang="de-DE" b="1" dirty="0" smtClean="0"/>
              <a:t>2</a:t>
            </a:r>
            <a:r>
              <a:rPr lang="el-GR" b="1" dirty="0" smtClean="0"/>
              <a:t>θ</a:t>
            </a:r>
            <a:r>
              <a:rPr lang="de-DE" dirty="0" smtClean="0"/>
              <a:t>: </a:t>
            </a:r>
            <a:r>
              <a:rPr lang="ru-RU" dirty="0" smtClean="0"/>
              <a:t>среднее положение на </a:t>
            </a:r>
          </a:p>
          <a:p>
            <a:pPr algn="just"/>
            <a:r>
              <a:rPr lang="en-US" dirty="0" smtClean="0"/>
              <a:t>34</a:t>
            </a:r>
            <a:r>
              <a:rPr lang="en-US" dirty="0"/>
              <a:t>°, 45°, 57.5°, 69</a:t>
            </a:r>
            <a:r>
              <a:rPr lang="en-US" dirty="0" smtClean="0"/>
              <a:t>°</a:t>
            </a:r>
            <a:endParaRPr lang="ru-RU" dirty="0" smtClean="0"/>
          </a:p>
          <a:p>
            <a:pPr algn="just"/>
            <a:endParaRPr lang="de-DE" dirty="0"/>
          </a:p>
          <a:p>
            <a:pPr algn="just"/>
            <a:r>
              <a:rPr lang="ru-RU" b="1" dirty="0" smtClean="0"/>
              <a:t>Положения </a:t>
            </a:r>
            <a:r>
              <a:rPr lang="el-GR" b="1" dirty="0" smtClean="0"/>
              <a:t>χ</a:t>
            </a:r>
            <a:r>
              <a:rPr lang="en-US" b="1" dirty="0" smtClean="0"/>
              <a:t>: </a:t>
            </a:r>
            <a:endParaRPr lang="ru-RU" b="1" dirty="0" smtClean="0"/>
          </a:p>
          <a:p>
            <a:pPr algn="just"/>
            <a:r>
              <a:rPr lang="en-US" dirty="0" smtClean="0"/>
              <a:t>172.5</a:t>
            </a:r>
            <a:r>
              <a:rPr lang="en-US" dirty="0"/>
              <a:t>°; 157.5°; 142.5°; 127.5°; 112.5°; 97.5°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Положения </a:t>
            </a:r>
            <a:r>
              <a:rPr lang="el-GR" b="1" dirty="0" smtClean="0"/>
              <a:t>φ</a:t>
            </a:r>
            <a:r>
              <a:rPr lang="ru-RU" b="1" dirty="0" smtClean="0"/>
              <a:t>:</a:t>
            </a:r>
          </a:p>
          <a:p>
            <a:pPr algn="just"/>
            <a:r>
              <a:rPr lang="ru-RU" dirty="0" smtClean="0"/>
              <a:t>Вращение на </a:t>
            </a:r>
            <a:r>
              <a:rPr lang="en-US" dirty="0" smtClean="0"/>
              <a:t>360°</a:t>
            </a:r>
            <a:endParaRPr lang="de-DE" b="1" dirty="0"/>
          </a:p>
        </p:txBody>
      </p:sp>
      <p:pic>
        <p:nvPicPr>
          <p:cNvPr id="7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2" y="1052736"/>
            <a:ext cx="3674457" cy="551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0" y="3717032"/>
            <a:ext cx="9144000" cy="279734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Обнаружено </a:t>
            </a:r>
            <a:r>
              <a:rPr lang="ru-RU" sz="2400" dirty="0"/>
              <a:t>наличие </a:t>
            </a:r>
            <a:r>
              <a:rPr lang="ru-RU" sz="2400" dirty="0" smtClean="0"/>
              <a:t>остаточной </a:t>
            </a:r>
            <a:r>
              <a:rPr lang="el-GR" sz="2400" dirty="0"/>
              <a:t>β</a:t>
            </a:r>
            <a:r>
              <a:rPr lang="ru-RU" sz="2400" dirty="0"/>
              <a:t>-фазы </a:t>
            </a:r>
            <a:r>
              <a:rPr lang="ru-RU" sz="2400" dirty="0" smtClean="0"/>
              <a:t>на образцах 8 и 9</a:t>
            </a:r>
          </a:p>
          <a:p>
            <a:pPr eaLnBrk="1" hangingPunct="1"/>
            <a:r>
              <a:rPr lang="ru-RU" sz="2400" dirty="0" smtClean="0"/>
              <a:t>Наличие рефлекса (100) указывает на её упорядоченность</a:t>
            </a:r>
          </a:p>
          <a:p>
            <a:pPr eaLnBrk="1" hangingPunct="1"/>
            <a:r>
              <a:rPr lang="ru-RU" sz="2400" dirty="0" smtClean="0"/>
              <a:t>Ориентация (110) </a:t>
            </a:r>
            <a:r>
              <a:rPr lang="el-GR" sz="2400" dirty="0" smtClean="0"/>
              <a:t>β</a:t>
            </a:r>
            <a:r>
              <a:rPr lang="ru-RU" sz="2400" dirty="0"/>
              <a:t>-фазы </a:t>
            </a:r>
            <a:r>
              <a:rPr lang="ru-RU" sz="2400" dirty="0" smtClean="0"/>
              <a:t>совпадает с ориентацией (002) </a:t>
            </a:r>
            <a:r>
              <a:rPr lang="en-US" sz="2400" dirty="0" smtClean="0"/>
              <a:t>α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-фазы, что подтверждает верность соотношения </a:t>
            </a:r>
            <a:r>
              <a:rPr lang="ru-RU" sz="2400" dirty="0" err="1" smtClean="0"/>
              <a:t>Бюргерса</a:t>
            </a:r>
            <a:endParaRPr lang="ru-RU" sz="2400" dirty="0"/>
          </a:p>
          <a:p>
            <a:pPr eaLnBrk="1" hangingPunct="1"/>
            <a:r>
              <a:rPr lang="ru-RU" sz="2400" dirty="0" smtClean="0"/>
              <a:t>Ориентация ламелей </a:t>
            </a:r>
            <a:r>
              <a:rPr lang="en-US" sz="2400" dirty="0" smtClean="0"/>
              <a:t>γ</a:t>
            </a:r>
            <a:r>
              <a:rPr lang="ru-RU" sz="2400" dirty="0" smtClean="0"/>
              <a:t>-фазы удовлетворяет соотношению </a:t>
            </a:r>
            <a:r>
              <a:rPr lang="ru-RU" sz="2400" dirty="0" err="1" smtClean="0"/>
              <a:t>Блекберна</a:t>
            </a:r>
            <a:r>
              <a:rPr lang="ru-RU" sz="2400" dirty="0" smtClean="0"/>
              <a:t>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" y="1052737"/>
            <a:ext cx="3131301" cy="21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4945"/>
            <a:ext cx="3070398" cy="21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3" y="1045447"/>
            <a:ext cx="3037387" cy="21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624" y="3244334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(100) </a:t>
            </a:r>
            <a:r>
              <a:rPr lang="en-US" dirty="0" smtClean="0"/>
              <a:t>β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244334"/>
            <a:ext cx="9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110</a:t>
            </a:r>
            <a:r>
              <a:rPr lang="en-US" dirty="0"/>
              <a:t>) </a:t>
            </a:r>
            <a:r>
              <a:rPr lang="en-US" dirty="0" smtClean="0"/>
              <a:t>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324513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(002) </a:t>
            </a:r>
            <a:r>
              <a:rPr lang="en-US" dirty="0" smtClean="0"/>
              <a:t>α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Исследование турбинного диска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57192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J.D.H. Paul, U. Lorenz , M. </a:t>
            </a:r>
            <a:r>
              <a:rPr lang="en-US" sz="1400" dirty="0" err="1" smtClean="0"/>
              <a:t>Oehring</a:t>
            </a:r>
            <a:r>
              <a:rPr lang="en-US" sz="1400" dirty="0" smtClean="0"/>
              <a:t> , F. </a:t>
            </a:r>
            <a:r>
              <a:rPr lang="en-US" sz="1400" dirty="0" err="1" smtClean="0"/>
              <a:t>Appel</a:t>
            </a:r>
            <a:r>
              <a:rPr lang="en-US" sz="1400" dirty="0" smtClean="0"/>
              <a:t> // </a:t>
            </a:r>
            <a:r>
              <a:rPr lang="en-US" sz="1400" dirty="0" err="1" smtClean="0"/>
              <a:t>Intermetallics</a:t>
            </a:r>
            <a:r>
              <a:rPr lang="en-US" sz="1400" dirty="0" smtClean="0"/>
              <a:t> Volume 32, January</a:t>
            </a:r>
            <a:r>
              <a:rPr lang="ru-RU" sz="1400" dirty="0" smtClean="0"/>
              <a:t> </a:t>
            </a:r>
            <a:r>
              <a:rPr lang="en-US" sz="1400" dirty="0" smtClean="0"/>
              <a:t>2013, Pages 318–328.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448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724128" y="1556792"/>
            <a:ext cx="3419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Образец</a:t>
            </a:r>
            <a:r>
              <a:rPr lang="en-US" dirty="0" smtClean="0"/>
              <a:t>:  </a:t>
            </a:r>
            <a:endParaRPr lang="ru-RU" dirty="0" smtClean="0"/>
          </a:p>
          <a:p>
            <a:pPr algn="just"/>
            <a:r>
              <a:rPr lang="ru-RU" dirty="0" smtClean="0"/>
              <a:t>Ti-45Al-5Nb-0.2C-0.2B (</a:t>
            </a:r>
            <a:r>
              <a:rPr lang="ru-RU" dirty="0" err="1" smtClean="0"/>
              <a:t>ат</a:t>
            </a:r>
            <a:r>
              <a:rPr lang="ru-RU" dirty="0" smtClean="0"/>
              <a:t>. %)</a:t>
            </a:r>
          </a:p>
          <a:p>
            <a:pPr algn="just"/>
            <a:endParaRPr lang="en-US" dirty="0"/>
          </a:p>
          <a:p>
            <a:pPr algn="just"/>
            <a:r>
              <a:rPr lang="ru-RU" b="1" dirty="0" smtClean="0"/>
              <a:t>Пробный объём</a:t>
            </a:r>
            <a:r>
              <a:rPr lang="en-US" dirty="0" smtClean="0"/>
              <a:t>: </a:t>
            </a:r>
            <a:r>
              <a:rPr lang="ru-RU" dirty="0" smtClean="0"/>
              <a:t>5</a:t>
            </a:r>
            <a:r>
              <a:rPr lang="en-US" dirty="0" smtClean="0"/>
              <a:t>x</a:t>
            </a:r>
            <a:r>
              <a:rPr lang="ru-RU" dirty="0" smtClean="0"/>
              <a:t>5</a:t>
            </a:r>
            <a:r>
              <a:rPr lang="en-US" dirty="0" smtClean="0"/>
              <a:t>x</a:t>
            </a:r>
            <a:r>
              <a:rPr lang="ru-RU" dirty="0" smtClean="0"/>
              <a:t>5</a:t>
            </a:r>
            <a:r>
              <a:rPr lang="en-US" dirty="0" smtClean="0"/>
              <a:t> </a:t>
            </a:r>
            <a:r>
              <a:rPr lang="ru-RU" dirty="0" smtClean="0"/>
              <a:t>мм</a:t>
            </a:r>
            <a:r>
              <a:rPr lang="en-US" baseline="30000" dirty="0" smtClean="0"/>
              <a:t>3</a:t>
            </a:r>
            <a:endParaRPr lang="en-US" b="1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Монохроматор</a:t>
            </a:r>
            <a:r>
              <a:rPr lang="en-US" dirty="0" smtClean="0"/>
              <a:t>: </a:t>
            </a:r>
          </a:p>
          <a:p>
            <a:pPr algn="just"/>
            <a:r>
              <a:rPr lang="en-US" dirty="0" smtClean="0"/>
              <a:t>Si(400), </a:t>
            </a:r>
            <a:r>
              <a:rPr lang="el-GR" dirty="0"/>
              <a:t>λ</a:t>
            </a:r>
            <a:r>
              <a:rPr lang="de-DE" dirty="0"/>
              <a:t>= </a:t>
            </a:r>
            <a:r>
              <a:rPr lang="en-US" dirty="0" smtClean="0"/>
              <a:t>1.52 </a:t>
            </a:r>
            <a:r>
              <a:rPr lang="en-US" dirty="0"/>
              <a:t>Å,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Детектор</a:t>
            </a:r>
            <a:r>
              <a:rPr lang="de-DE" dirty="0" smtClean="0"/>
              <a:t>: </a:t>
            </a:r>
          </a:p>
          <a:p>
            <a:pPr algn="just"/>
            <a:r>
              <a:rPr lang="de-DE" dirty="0" smtClean="0"/>
              <a:t>25×25 </a:t>
            </a:r>
            <a:r>
              <a:rPr lang="ru-RU" dirty="0" smtClean="0"/>
              <a:t>см</a:t>
            </a:r>
            <a:r>
              <a:rPr lang="de-DE" baseline="30000" dirty="0" smtClean="0"/>
              <a:t>2</a:t>
            </a:r>
            <a:r>
              <a:rPr lang="de-DE" dirty="0"/>
              <a:t>; </a:t>
            </a:r>
            <a:r>
              <a:rPr lang="de-DE" dirty="0" smtClean="0"/>
              <a:t> 256×256 </a:t>
            </a:r>
            <a:r>
              <a:rPr lang="ru-RU" dirty="0" smtClean="0"/>
              <a:t>пикселей</a:t>
            </a:r>
            <a:r>
              <a:rPr lang="de-DE" dirty="0" smtClean="0"/>
              <a:t> </a:t>
            </a:r>
            <a:endParaRPr lang="de-DE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Рефлексы: </a:t>
            </a:r>
          </a:p>
          <a:p>
            <a:pPr algn="just"/>
            <a:r>
              <a:rPr lang="ru-RU" dirty="0" err="1" smtClean="0"/>
              <a:t>γ-TiAl </a:t>
            </a:r>
            <a:r>
              <a:rPr lang="ru-RU" dirty="0" smtClean="0"/>
              <a:t>[203] и [312]</a:t>
            </a:r>
          </a:p>
          <a:p>
            <a:pPr algn="just"/>
            <a:endParaRPr lang="ru-RU" b="1" dirty="0" smtClean="0"/>
          </a:p>
          <a:p>
            <a:pPr algn="just"/>
            <a:r>
              <a:rPr lang="de-DE" b="1" dirty="0" smtClean="0"/>
              <a:t>2</a:t>
            </a:r>
            <a:r>
              <a:rPr lang="el-GR" b="1" dirty="0" smtClean="0"/>
              <a:t>θ</a:t>
            </a:r>
            <a:r>
              <a:rPr lang="de-DE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85.1</a:t>
            </a:r>
            <a:r>
              <a:rPr lang="en-US" dirty="0" smtClean="0"/>
              <a:t>°, </a:t>
            </a:r>
            <a:r>
              <a:rPr lang="ru-RU" dirty="0" smtClean="0"/>
              <a:t>8</a:t>
            </a:r>
            <a:r>
              <a:rPr lang="en-US" dirty="0" smtClean="0"/>
              <a:t>9</a:t>
            </a:r>
            <a:r>
              <a:rPr lang="ru-RU" dirty="0" smtClean="0"/>
              <a:t>.8</a:t>
            </a:r>
            <a:r>
              <a:rPr lang="en-US" dirty="0" smtClean="0"/>
              <a:t>°</a:t>
            </a:r>
            <a:endParaRPr lang="ru-RU" dirty="0" smtClean="0"/>
          </a:p>
          <a:p>
            <a:pPr algn="just"/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Геометрия эксперимента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924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528" y="112474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9 серий измерений (3 различных участка образца х 3 различных направления деформации – радиальное, аксиальное и тангенциальное)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B C</a:t>
            </a:r>
            <a:r>
              <a:rPr lang="ru-RU" dirty="0" smtClean="0"/>
              <a:t> – 17 точек (шаг 2.5 мм) </a:t>
            </a:r>
          </a:p>
          <a:p>
            <a:r>
              <a:rPr lang="en-US" dirty="0" smtClean="0"/>
              <a:t>D E F</a:t>
            </a:r>
            <a:r>
              <a:rPr lang="ru-RU" dirty="0" smtClean="0"/>
              <a:t> – 12 точек (шаг 5 мм)</a:t>
            </a:r>
          </a:p>
          <a:p>
            <a:r>
              <a:rPr lang="en-US" dirty="0" smtClean="0"/>
              <a:t>G H I</a:t>
            </a:r>
            <a:r>
              <a:rPr lang="ru-RU" dirty="0" smtClean="0"/>
              <a:t> – 14 точек (шаг 3.1 мм)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75" y="3284984"/>
            <a:ext cx="3324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Типичные рефлексы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332286" cy="23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2394111" cy="236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933056"/>
            <a:ext cx="2372332" cy="24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64158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Аксиальное распределение </a:t>
            </a:r>
            <a:r>
              <a:rPr lang="en-US" sz="4000" dirty="0" smtClean="0">
                <a:solidFill>
                  <a:schemeClr val="tx1"/>
                </a:solidFill>
              </a:rPr>
              <a:t>(ABC)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b="24071"/>
          <a:stretch>
            <a:fillRect/>
          </a:stretch>
        </p:blipFill>
        <p:spPr bwMode="auto">
          <a:xfrm>
            <a:off x="179512" y="1556792"/>
            <a:ext cx="4139952" cy="45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t="75929"/>
          <a:stretch>
            <a:fillRect/>
          </a:stretch>
        </p:blipFill>
        <p:spPr bwMode="auto">
          <a:xfrm>
            <a:off x="4572000" y="1556792"/>
            <a:ext cx="43069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320480" cy="31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Аксиальное распределение </a:t>
            </a:r>
            <a:r>
              <a:rPr lang="en-US" sz="4000" dirty="0" smtClean="0">
                <a:solidFill>
                  <a:schemeClr val="tx1"/>
                </a:solidFill>
              </a:rPr>
              <a:t>(GHI)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19350"/>
            <a:ext cx="4176464" cy="44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2440"/>
            <a:ext cx="4136292" cy="45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Радиальное распределение </a:t>
            </a:r>
            <a:r>
              <a:rPr lang="en-US" sz="4000" dirty="0" smtClean="0">
                <a:solidFill>
                  <a:schemeClr val="tx1"/>
                </a:solidFill>
              </a:rPr>
              <a:t>(DEF)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0" y="1412776"/>
            <a:ext cx="4200060" cy="46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412776"/>
            <a:ext cx="42387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Текстурный </a:t>
            </a:r>
            <a:r>
              <a:rPr lang="ru-RU" dirty="0" err="1" smtClean="0">
                <a:solidFill>
                  <a:schemeClr val="tx1"/>
                </a:solidFill>
              </a:rPr>
              <a:t>дифрактометр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en-US" dirty="0" smtClean="0">
                <a:solidFill>
                  <a:schemeClr val="tx1"/>
                </a:solidFill>
              </a:rPr>
              <a:t>TEX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759289" cy="4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418" y="1700808"/>
            <a:ext cx="6301582" cy="3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8" name="Picture 2" descr="http://bigslide.ru/images/1/895/831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tx1"/>
                </a:solidFill>
              </a:rPr>
              <a:t>Стресс-дифрактометр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en-US" dirty="0" smtClean="0">
                <a:solidFill>
                  <a:schemeClr val="tx1"/>
                </a:solidFill>
              </a:rPr>
              <a:t>ARES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628775"/>
            <a:ext cx="6516687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24622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eaLnBrk="1" hangingPunct="1"/>
            <a:r>
              <a:rPr lang="ru-RU" sz="4000" dirty="0" err="1" smtClean="0">
                <a:solidFill>
                  <a:schemeClr val="tx1"/>
                </a:solidFill>
              </a:rPr>
              <a:t>Дифрактометр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</a:t>
            </a:r>
            <a:r>
              <a:rPr lang="en-US" sz="4000" dirty="0" smtClean="0">
                <a:solidFill>
                  <a:schemeClr val="tx1"/>
                </a:solidFill>
              </a:rPr>
              <a:t>STRESS-SPEC</a:t>
            </a:r>
            <a:r>
              <a:rPr lang="ru-RU" sz="4000" dirty="0" smtClean="0">
                <a:solidFill>
                  <a:schemeClr val="tx1"/>
                </a:solidFill>
              </a:rPr>
              <a:t>»</a:t>
            </a:r>
            <a:r>
              <a:rPr lang="en-US" sz="4000" dirty="0" smtClean="0">
                <a:solidFill>
                  <a:schemeClr val="tx1"/>
                </a:solidFill>
              </a:rPr>
              <a:t> (MLZ)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230218" cy="3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5796136" cy="385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810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Сплавы на основе </a:t>
            </a:r>
            <a:r>
              <a:rPr lang="en-US" dirty="0" smtClean="0">
                <a:solidFill>
                  <a:schemeClr val="tx1"/>
                </a:solidFill>
              </a:rPr>
              <a:t>Ti-Al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892480" cy="5112568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dirty="0" smtClean="0"/>
              <a:t>   </a:t>
            </a:r>
            <a:r>
              <a:rPr lang="ru-RU" sz="2400" dirty="0" smtClean="0"/>
              <a:t>Одной из основных задач машиностроения</a:t>
            </a:r>
            <a:r>
              <a:rPr lang="en-US" sz="2400" dirty="0" smtClean="0"/>
              <a:t> </a:t>
            </a:r>
            <a:r>
              <a:rPr lang="ru-RU" sz="2400" dirty="0" smtClean="0"/>
              <a:t>является улучшение эффективности преобразователей энергии. Современные прототипы для достижения максимальной эффективности ставят жёсткие требования к используемым материалам: лёгкость, устойчивость к высоким температурам, возможность высоких рабочих скоростей. Для газовых турбин, например, коэффициент полезного действия увеличивается на 1% при увеличении рабочей температуры на 10 градусов Цельсия. Таким образом, внедрение  и использование новых, более лёгких и прочных материалов, позволит существенно сократить затраты топлива и повысить экономическую</a:t>
            </a:r>
            <a:r>
              <a:rPr lang="ru-RU" sz="2400" dirty="0" smtClean="0">
                <a:solidFill>
                  <a:srgbClr val="000000"/>
                </a:solidFill>
              </a:rPr>
              <a:t> эффективность энергетических установок.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810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Сплавы на основе </a:t>
            </a:r>
            <a:r>
              <a:rPr lang="en-US" dirty="0" smtClean="0">
                <a:solidFill>
                  <a:schemeClr val="tx1"/>
                </a:solidFill>
              </a:rPr>
              <a:t>Ti-Al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904" y="1052736"/>
            <a:ext cx="5436096" cy="5544616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dirty="0" smtClean="0"/>
              <a:t>   </a:t>
            </a:r>
            <a:r>
              <a:rPr lang="ru-RU" sz="2400" dirty="0" smtClean="0"/>
              <a:t>Материалы, традиционно используемые для создания турбинных дисков и лопаток, за последние 50 лет практически исчерпали свой инновационный потенциал. Для дальнейших усовершенствований необходимо разрабатывать принципиально новые сплавы. Одной из подающих большие надежды подобных разработок являются сплавы на основе </a:t>
            </a:r>
            <a:r>
              <a:rPr lang="ru-RU" sz="2400" dirty="0" err="1" smtClean="0"/>
              <a:t>титан-алюминия</a:t>
            </a:r>
            <a:r>
              <a:rPr lang="ru-RU" sz="2400" dirty="0" smtClean="0"/>
              <a:t> </a:t>
            </a:r>
            <a:r>
              <a:rPr lang="ru-RU" sz="2400" dirty="0" err="1" smtClean="0"/>
              <a:t>Ti-Al</a:t>
            </a:r>
            <a:r>
              <a:rPr lang="ru-RU" sz="2400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 descr="турбовинтовой двигатель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733966" cy="344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738"/>
            <a:ext cx="8229600" cy="9810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Свойства сплавов </a:t>
            </a:r>
            <a:r>
              <a:rPr lang="en-US" dirty="0" smtClean="0">
                <a:solidFill>
                  <a:schemeClr val="tx1"/>
                </a:solidFill>
              </a:rPr>
              <a:t>Ti-Al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66175" cy="5112568"/>
          </a:xfrm>
        </p:spPr>
        <p:txBody>
          <a:bodyPr/>
          <a:lstStyle/>
          <a:p>
            <a:r>
              <a:rPr lang="en-US" dirty="0"/>
              <a:t>+ </a:t>
            </a:r>
            <a:r>
              <a:rPr lang="ru-RU" dirty="0"/>
              <a:t>малая </a:t>
            </a:r>
            <a:r>
              <a:rPr lang="ru-RU" dirty="0" smtClean="0"/>
              <a:t>плотность (4 г</a:t>
            </a:r>
            <a:r>
              <a:rPr lang="en-US" dirty="0" smtClean="0"/>
              <a:t>/</a:t>
            </a:r>
            <a:r>
              <a:rPr lang="ru-RU" dirty="0" smtClean="0"/>
              <a:t>см</a:t>
            </a:r>
            <a:r>
              <a:rPr lang="ru-RU" baseline="30000" dirty="0" smtClean="0"/>
              <a:t>3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en-US" dirty="0" smtClean="0"/>
              <a:t>+ </a:t>
            </a:r>
            <a:r>
              <a:rPr lang="ru-RU" dirty="0" smtClean="0"/>
              <a:t>высокая температура плавления</a:t>
            </a:r>
          </a:p>
          <a:p>
            <a:pPr lvl="0"/>
            <a:r>
              <a:rPr lang="en-US" dirty="0" smtClean="0"/>
              <a:t>+ </a:t>
            </a:r>
            <a:r>
              <a:rPr lang="ru-RU" dirty="0" smtClean="0"/>
              <a:t>высокая прочность при высоких температурах (до 750</a:t>
            </a:r>
            <a:r>
              <a:rPr lang="ru-RU" baseline="30000" dirty="0" smtClean="0"/>
              <a:t>0</a:t>
            </a:r>
            <a:r>
              <a:rPr lang="ru-RU" dirty="0" smtClean="0"/>
              <a:t>С)</a:t>
            </a:r>
          </a:p>
          <a:p>
            <a:pPr lvl="0"/>
            <a:r>
              <a:rPr lang="en-US" dirty="0" smtClean="0"/>
              <a:t>+ </a:t>
            </a:r>
            <a:r>
              <a:rPr lang="ru-RU" dirty="0" smtClean="0"/>
              <a:t>высокая устойчивость к окислению и коррозии</a:t>
            </a:r>
          </a:p>
          <a:p>
            <a:pPr lvl="0"/>
            <a:r>
              <a:rPr lang="en-US" dirty="0" smtClean="0"/>
              <a:t>+ </a:t>
            </a:r>
            <a:r>
              <a:rPr lang="ru-RU" dirty="0" smtClean="0"/>
              <a:t>высокая устойчивость к воспламенению</a:t>
            </a:r>
            <a:endParaRPr lang="en-US" dirty="0" smtClean="0"/>
          </a:p>
          <a:p>
            <a:pPr lvl="0"/>
            <a:r>
              <a:rPr lang="en-US" dirty="0" smtClean="0"/>
              <a:t>- </a:t>
            </a:r>
            <a:r>
              <a:rPr lang="ru-RU" dirty="0" smtClean="0"/>
              <a:t>недостаточная структурная устойчивость</a:t>
            </a:r>
          </a:p>
          <a:p>
            <a:pPr lvl="0"/>
            <a:r>
              <a:rPr lang="ru-RU" dirty="0" smtClean="0"/>
              <a:t>- недостаточные пластичность и вязкость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ru-RU" dirty="0" smtClean="0"/>
              <a:t>Фазовая диаграмма сплава </a:t>
            </a:r>
            <a:r>
              <a:rPr lang="en-US" dirty="0" smtClean="0"/>
              <a:t>Ti-Al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915816" y="5949280"/>
            <a:ext cx="6228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J.C. Schuster, M. Palm. R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eassessment of the Binary Aluminum-Titanium Phase Diagram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// Journal of Phase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Equilibria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and Diffusion,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(2006) 255.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Фазы в сплавах </a:t>
            </a:r>
            <a:r>
              <a:rPr lang="en-US" dirty="0" smtClean="0">
                <a:solidFill>
                  <a:schemeClr val="tx1"/>
                </a:solidFill>
              </a:rPr>
              <a:t>Ti-Al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8350" y="6669088"/>
            <a:ext cx="755650" cy="1889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2060848"/>
            <a:ext cx="8784976" cy="31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475656" y="1340768"/>
            <a:ext cx="6411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Упорядоченные низкотемпературные фазы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530120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Неупорядоченные высокотемпературные метастабильные </a:t>
            </a:r>
            <a:r>
              <a:rPr lang="el-GR" sz="2400" dirty="0" smtClean="0"/>
              <a:t>α</a:t>
            </a:r>
            <a:r>
              <a:rPr lang="ru-RU" sz="2400" dirty="0" smtClean="0"/>
              <a:t>- и </a:t>
            </a:r>
            <a:r>
              <a:rPr lang="el-GR" sz="2400" dirty="0" smtClean="0"/>
              <a:t>β</a:t>
            </a:r>
            <a:r>
              <a:rPr lang="ru-RU" sz="2400" dirty="0" smtClean="0"/>
              <a:t>-фазы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8071</TotalTime>
  <Words>791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Diseño predeterminado</vt:lpstr>
      <vt:lpstr>Нейтронно-дифракционные исследования текстур и остаточных напряжений в сплавах на основе Ti-Al</vt:lpstr>
      <vt:lpstr>Текстурный дифрактометр «TEX»</vt:lpstr>
      <vt:lpstr>Стресс-дифрактометр «ARES»</vt:lpstr>
      <vt:lpstr>Дифрактометр  «STRESS-SPEC» (MLZ)</vt:lpstr>
      <vt:lpstr>Сплавы на основе Ti-Al</vt:lpstr>
      <vt:lpstr>Сплавы на основе Ti-Al</vt:lpstr>
      <vt:lpstr>Свойства сплавов Ti-Al</vt:lpstr>
      <vt:lpstr>Фазовая диаграмма сплава Ti-Al</vt:lpstr>
      <vt:lpstr>Фазы в сплавах Ti-Al</vt:lpstr>
      <vt:lpstr>Направленная солидификация</vt:lpstr>
      <vt:lpstr>Направленная солидификация</vt:lpstr>
      <vt:lpstr>Эксперимент</vt:lpstr>
      <vt:lpstr>Результаты</vt:lpstr>
      <vt:lpstr>Исследование турбинного диска</vt:lpstr>
      <vt:lpstr>Геометрия эксперимента</vt:lpstr>
      <vt:lpstr>Типичные рефлексы</vt:lpstr>
      <vt:lpstr>Аксиальное распределение (ABC)</vt:lpstr>
      <vt:lpstr>Аксиальное распределение (GHI)</vt:lpstr>
      <vt:lpstr>Радиальное распределение (DEF)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731</cp:revision>
  <dcterms:created xsi:type="dcterms:W3CDTF">2010-05-23T14:28:12Z</dcterms:created>
  <dcterms:modified xsi:type="dcterms:W3CDTF">2017-06-14T17:57:35Z</dcterms:modified>
</cp:coreProperties>
</file>