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1"/>
  </p:notesMasterIdLst>
  <p:sldIdLst>
    <p:sldId id="256" r:id="rId2"/>
    <p:sldId id="311" r:id="rId3"/>
    <p:sldId id="278" r:id="rId4"/>
    <p:sldId id="279" r:id="rId5"/>
    <p:sldId id="291" r:id="rId6"/>
    <p:sldId id="261" r:id="rId7"/>
    <p:sldId id="298" r:id="rId8"/>
    <p:sldId id="271" r:id="rId9"/>
    <p:sldId id="274" r:id="rId10"/>
    <p:sldId id="304" r:id="rId11"/>
    <p:sldId id="284" r:id="rId12"/>
    <p:sldId id="296" r:id="rId13"/>
    <p:sldId id="305" r:id="rId14"/>
    <p:sldId id="307" r:id="rId15"/>
    <p:sldId id="309" r:id="rId16"/>
    <p:sldId id="310" r:id="rId17"/>
    <p:sldId id="306" r:id="rId18"/>
    <p:sldId id="294" r:id="rId19"/>
    <p:sldId id="30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B1B33D4-EFA4-4461-8C49-058F5228FB60}">
          <p14:sldIdLst>
            <p14:sldId id="256"/>
            <p14:sldId id="311"/>
            <p14:sldId id="278"/>
            <p14:sldId id="279"/>
            <p14:sldId id="291"/>
            <p14:sldId id="261"/>
            <p14:sldId id="298"/>
            <p14:sldId id="271"/>
            <p14:sldId id="274"/>
            <p14:sldId id="304"/>
            <p14:sldId id="284"/>
            <p14:sldId id="296"/>
            <p14:sldId id="305"/>
            <p14:sldId id="307"/>
            <p14:sldId id="309"/>
            <p14:sldId id="310"/>
            <p14:sldId id="306"/>
            <p14:sldId id="294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6FC"/>
    <a:srgbClr val="F412E4"/>
    <a:srgbClr val="DC9494"/>
    <a:srgbClr val="72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>
        <p:scale>
          <a:sx n="50" d="100"/>
          <a:sy n="50" d="100"/>
        </p:scale>
        <p:origin x="-186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9A831-C0C7-427F-BA6B-9D7BD0BB245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0349A-16E2-481F-930F-159B99AC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349A-16E2-481F-930F-159B99AC51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5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Абракадабра по осям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B6A4-09EA-4BF4-80A6-011FE24535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38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Суперобменное взаимодействие между наполовину заполненными орбиталями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en-GB" sz="1200" baseline="-25000" dirty="0" smtClean="0">
                <a:latin typeface="Times New Roman" pitchFamily="18" charset="0"/>
                <a:cs typeface="Times New Roman" pitchFamily="18" charset="0"/>
              </a:rPr>
              <a:t>z2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GB" sz="1200" baseline="-25000" dirty="0" smtClean="0">
                <a:latin typeface="Times New Roman" pitchFamily="18" charset="0"/>
                <a:cs typeface="Times New Roman" pitchFamily="18" charset="0"/>
              </a:rPr>
              <a:t>x2-y2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Ni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приводит к слабому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ферромагнитному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взаимодействию в случае углов катион-анион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(Ni – O – Ni)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близких к 90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349A-16E2-481F-930F-159B99AC51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4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349A-16E2-481F-930F-159B99AC51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1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349A-16E2-481F-930F-159B99AC518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1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1362-1A4A-42ED-9D0A-36984AE812C2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BAD9-1936-465B-B869-042A9095E861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2933-E224-4675-BDC6-B4350A2244B6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945E-CA90-434A-B400-2A6381300647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6B6C-3E2B-4400-A8CB-5B9E1C64351D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CFB4-9332-415F-B333-B8125B0843E4}" type="datetime1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52C9-DAB1-444F-AF80-31807006DB68}" type="datetime1">
              <a:rPr lang="ru-RU" smtClean="0"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581A-268E-4243-A84A-16C9E85B5DB0}" type="datetime1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BC77-C436-4FAA-9657-CDA26BE9B48A}" type="datetime1">
              <a:rPr lang="ru-RU" smtClean="0"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C11D-9705-4045-BE58-6F085B42597B}" type="datetime1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F0F3-068E-486A-A01A-E878BCAEB9F9}" type="datetime1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BFA91-2163-4C29-AD23-3050D9E1AB97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33464"/>
            <a:ext cx="9144000" cy="25202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 магнитного упорядочения в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SbO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методами дифракции нейтронов и электронного парамагнитного резонанса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013176"/>
            <a:ext cx="2123728" cy="93610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Докладчик:</a:t>
            </a:r>
          </a:p>
          <a:p>
            <a:pPr algn="r"/>
            <a:r>
              <a:rPr lang="ru-RU" sz="1800" dirty="0" smtClean="0"/>
              <a:t>Подчезерцев С.Ю.</a:t>
            </a:r>
            <a:endParaRPr lang="ru-RU" sz="18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779912" y="6110536"/>
            <a:ext cx="2123728" cy="7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solidFill>
                  <a:schemeClr val="tx1">
                    <a:tint val="75000"/>
                  </a:schemeClr>
                </a:solidFill>
              </a:rPr>
              <a:t>13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ru-RU" noProof="0" dirty="0">
                <a:solidFill>
                  <a:schemeClr val="tx1">
                    <a:tint val="75000"/>
                  </a:schemeClr>
                </a:solidFill>
              </a:rPr>
              <a:t>6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noProof="0" dirty="0" smtClean="0">
                <a:solidFill>
                  <a:schemeClr val="tx1">
                    <a:tint val="75000"/>
                  </a:schemeClr>
                </a:solidFill>
              </a:rPr>
              <a:t>Гатчина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4553744"/>
            <a:ext cx="9144000" cy="7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Дифракция нейтронов 2017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C:\Users\user\Desktop\image_manager__content_noresize_pnpi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5407"/>
            <a:ext cx="1432174" cy="14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Science\выступления\2017\Дифракция\Li3Ni2SbO6\картинки\rect3311_2_tzC7JN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5407"/>
            <a:ext cx="3229496" cy="17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6896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Низкотемпературная дифракция нейтронов</a:t>
            </a:r>
            <a:endParaRPr lang="ru-RU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765290"/>
              </p:ext>
            </p:extLst>
          </p:nvPr>
        </p:nvGraphicFramePr>
        <p:xfrm>
          <a:off x="3518916" y="3933825"/>
          <a:ext cx="5589588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Graph" r:id="rId3" imgW="8654400" imgH="4320000" progId="Origin50.Graph">
                  <p:embed/>
                </p:oleObj>
              </mc:Choice>
              <mc:Fallback>
                <p:oleObj name="Graph" r:id="rId3" imgW="8654400" imgH="4320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8916" y="3933825"/>
                        <a:ext cx="5589588" cy="279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764704"/>
            <a:ext cx="4104456" cy="330718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342983"/>
              </p:ext>
            </p:extLst>
          </p:nvPr>
        </p:nvGraphicFramePr>
        <p:xfrm>
          <a:off x="4355976" y="764704"/>
          <a:ext cx="4680520" cy="335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764704"/>
                        <a:ext cx="4680520" cy="3350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Магнитная структура</a:t>
            </a:r>
            <a:endParaRPr lang="ru-RU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00192" y="93326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(001)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440749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 = 1.5 K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4365104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демонстрирует острый максимум при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= 15 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также подчиняется закону Кюри-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Вейсса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Магнитная структура</a:t>
            </a:r>
            <a:endParaRPr lang="ru-RU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 descr="C:\Users\Artem\AppData\Local\Microsoft\Windows\INetCache\Content.Word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3" y="873602"/>
            <a:ext cx="7548125" cy="262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 descr="D:\Science\Kurbakov\Kurbakov\Li3Ni2SbO6\Картинки\7UA6G3Gn_L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12" y="3356992"/>
            <a:ext cx="4235341" cy="32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3150" y="8175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=(1/2 1/2 0)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3" y="3360619"/>
            <a:ext cx="48311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понижением температуры магнитные моменты приобретают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наклон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относительно кристаллографической оси с, с максимальным значением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15.6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= 1.5 K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магнитный момент составил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1.62(2)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/Ni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теоретического значения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~ 2.0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/Ni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катиона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Ni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S=1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6896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Электронный парамагнитный резонанс</a:t>
            </a:r>
            <a:endParaRPr lang="ru-RU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Science\Kurbakov\Kurbakov\Papers\Li3Ni2SbO6\Figures\Fig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57" y="785635"/>
            <a:ext cx="5560639" cy="37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Электронный парамагнитный резонанс</a:t>
            </a:r>
            <a:endParaRPr lang="ru-RU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081556" y="4462517"/>
                <a:ext cx="7128792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ru-RU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556" y="4462517"/>
                <a:ext cx="7128792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251520" y="5581299"/>
                <a:ext cx="1920719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latin typeface="Times New Roman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Times New Roman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𝛾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581299"/>
                <a:ext cx="1920719" cy="656013"/>
              </a:xfrm>
              <a:prstGeom prst="rect">
                <a:avLst/>
              </a:prstGeom>
              <a:blipFill rotWithShape="1">
                <a:blip r:embed="rId5"/>
                <a:stretch>
                  <a:fillRect r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131840" y="5640867"/>
                <a:ext cx="1871986" cy="675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y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640867"/>
                <a:ext cx="1871986" cy="6758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257479" y="5596613"/>
                <a:ext cx="1867691" cy="693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479" y="5596613"/>
                <a:ext cx="1867691" cy="6931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259361" y="6343218"/>
            <a:ext cx="207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/2 (i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44487" y="6372036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2AK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15591" y="6362744"/>
            <a:ext cx="284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B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/M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B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Aj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0856" y="4787860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099" y="5301208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&gt; B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496" y="4355812"/>
            <a:ext cx="295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магнитного поля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||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16608" y="5308581"/>
            <a:ext cx="2963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магнитного поля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||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97732" y="5327165"/>
            <a:ext cx="295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магнитного поля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||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Электронный парамагнитный резонанс</a:t>
            </a:r>
            <a:endParaRPr lang="ru-RU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58791"/>
            <a:ext cx="6840760" cy="50007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5817458"/>
            <a:ext cx="2587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AFMR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198 ± 4 GHz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AFMR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218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± 4 GHz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759514"/>
            <a:ext cx="2570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aseline="-250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2.10 ±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0.15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2.091 ± 0.011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567820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данных дифракции синхротронного излучения обнаружено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расщепление дифракционных пиков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позволившее решить проблему индицирования для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SbO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Кристаллическая структура соединения описывается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пр.гр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C2/m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Магнитная структура соединения представляет собой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зигзагообразные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ферромагитные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цепочки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связанные между собой антиферромагнитно.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Взаимодействие между слоями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носит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ферромагнитный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данных ЭПР установлено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существование ближнего магнитного порядка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вплоть до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≈ 80 K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Благодарности</a:t>
            </a:r>
            <a:endParaRPr lang="ru-RU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94902"/>
              </p:ext>
            </p:extLst>
          </p:nvPr>
        </p:nvGraphicFramePr>
        <p:xfrm>
          <a:off x="539552" y="1412776"/>
          <a:ext cx="8064896" cy="4114800"/>
        </p:xfrm>
        <a:graphic>
          <a:graphicData uri="http://schemas.openxmlformats.org/drawingml/2006/table">
            <a:tbl>
              <a:tblPr/>
              <a:tblGrid>
                <a:gridCol w="4032448"/>
                <a:gridCol w="4032448"/>
              </a:tblGrid>
              <a:tr h="47625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ПИЯФ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А.И. Курбаков</a:t>
                      </a:r>
                    </a:p>
                    <a:p>
                      <a:pPr lvl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А.Л. Малышев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СПбГУ</a:t>
                      </a:r>
                    </a:p>
                    <a:p>
                      <a:pPr lvl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А.Н. Коршунов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ЮФУ</a:t>
                      </a:r>
                    </a:p>
                    <a:p>
                      <a:pPr lvl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В.Б.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Налбандян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МГУ</a:t>
                      </a:r>
                    </a:p>
                    <a:p>
                      <a:pPr lvl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Е.А. Зверева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Universitat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Heidelberg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Klingeler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J. Park</a:t>
                      </a:r>
                    </a:p>
                    <a:p>
                      <a:pPr lv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C. Koo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LLB</a:t>
                      </a:r>
                    </a:p>
                    <a:p>
                      <a:pPr lv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Damay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0" y="306896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60499"/>
              </p:ext>
            </p:extLst>
          </p:nvPr>
        </p:nvGraphicFramePr>
        <p:xfrm>
          <a:off x="323528" y="1124744"/>
          <a:ext cx="8496943" cy="4536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4007"/>
                <a:gridCol w="1015951"/>
                <a:gridCol w="1190450"/>
                <a:gridCol w="1135852"/>
                <a:gridCol w="1656138"/>
                <a:gridCol w="1542660"/>
                <a:gridCol w="1181885"/>
              </a:tblGrid>
              <a:tr h="401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Atom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Site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x/a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y/b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z/c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x100 (Å</a:t>
                      </a:r>
                      <a:r>
                        <a:rPr lang="en-US" sz="18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Occ.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5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4g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0.18(2)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0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4g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0.20(3)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5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0.18( 2)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0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0.20(3)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1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0.7597(10)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0.2258(12)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0.085(3)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1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O(2)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8j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0.2365(8)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0.1564(4)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0.2332(7)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0.085(3)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1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Li(1)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4h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0.163(2)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0.59(2)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1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Li(2)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2d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0.59(2)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Кристаллографические данные</a:t>
            </a:r>
            <a:endParaRPr lang="ru-RU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доклада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12776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кристаллической структуры</a:t>
            </a:r>
          </a:p>
          <a:p>
            <a:pPr lvl="1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Кристаллическая структура</a:t>
            </a:r>
          </a:p>
          <a:p>
            <a:pPr marL="0" lvl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Низкотемпературная дифракция нейтронов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Электронный парамагнитный резонанс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6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science\Kurbakov\Master thesisis\Картинки\литобзор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69793"/>
            <a:ext cx="8166227" cy="35435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study\СПбГУ\4 семестр\Семинар\pics\honeyco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43" y="1159295"/>
            <a:ext cx="2701255" cy="1799037"/>
          </a:xfrm>
          <a:prstGeom prst="rect">
            <a:avLst/>
          </a:prstGeom>
          <a:noFill/>
        </p:spPr>
      </p:pic>
      <p:pic>
        <p:nvPicPr>
          <p:cNvPr id="19459" name="Picture 3" descr="D:\Science\Kurbakov\Kurbakov\Master thesisis\защита\pic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63527"/>
            <a:ext cx="3156026" cy="22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904652"/>
            <a:ext cx="3924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Сложные оксиды со слоистой структурой типа медовых сот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5+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6+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O6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= Li, Na, Cu; M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катионы переходных металлов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:\science\Kurbakov\Master thesisis\Картинки\литобзор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820" y="4077072"/>
            <a:ext cx="8639689" cy="2502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1550" lvl="1" indent="-514350"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Семейств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-NaFeO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Science\Kurbakov\Kurbakov\Master thesisis\Картинки\литобзор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2" y="867940"/>
            <a:ext cx="2304256" cy="30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:\science\конференции\2016\Дифракция нейтронов\картинки\master.img-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992950"/>
            <a:ext cx="5610750" cy="2770585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Дефекты упаковки в 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-NaFeO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8778" y="1261209"/>
            <a:ext cx="5865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Характерная особенностей представителей данного класса соединений – усиленный, пологий фон в районе сверхструктурных рефлексов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:\study\СПбГУ\4 семестр\Семинар\pics\b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91962"/>
            <a:ext cx="2870249" cy="2160240"/>
          </a:xfrm>
          <a:prstGeom prst="rect">
            <a:avLst/>
          </a:prstGeom>
          <a:noFill/>
        </p:spPr>
      </p:pic>
      <p:pic>
        <p:nvPicPr>
          <p:cNvPr id="4100" name="Picture 4" descr="H:\study\СПбГУ\4 семестр\Семинар\pics\b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" y="3738817"/>
            <a:ext cx="3024336" cy="2354479"/>
          </a:xfrm>
          <a:prstGeom prst="rect">
            <a:avLst/>
          </a:prstGeom>
          <a:noFill/>
        </p:spPr>
      </p:pic>
      <p:pic>
        <p:nvPicPr>
          <p:cNvPr id="18436" name="Picture 4" descr="D:\Science\Kurbakov\Kurbakov\Master thesisis\Картинки\литобзор\7б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62" y="2596195"/>
            <a:ext cx="5381118" cy="35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75856" y="5354052"/>
            <a:ext cx="1049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P3</a:t>
            </a:r>
            <a:r>
              <a:rPr lang="en-US" sz="28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01921" y="5589240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C2/m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Экспериментальная часть</a:t>
            </a:r>
            <a:endParaRPr lang="ru-RU" sz="3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85799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Синтез образцов осуществлялся многостадийным методом твердофазных реакций сотрудниками кафедры химии твердого тела ЮФУ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Макромагнитные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измерения проводились на кафедре низких температур и сверхпроводимости МГУ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Дифракция синхротронного излучения проводилась на линии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ID31 (ID22)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синхротрона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ESRF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(Гренобль, Франция)</a:t>
            </a:r>
          </a:p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0.3999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̊  &lt; 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&lt; 43 ̊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Δθ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0.003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̊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Дифракция нейтронов при комнатной температуре проводилась на дифрактометре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SSPD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реактора ВВР-М,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ПИЯФ</a:t>
            </a:r>
          </a:p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1.75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Å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̊ &lt; 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&lt; 160 ̊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Δθ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0.1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̊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Низкотемпературная дифракция нейтронов осуществлялась на дифрактометре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G4-1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реактора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Orphee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LLB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Saclay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France)</a:t>
            </a:r>
          </a:p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422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Å,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̊ &lt;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̊ 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0.1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ЭПР измерения проводились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MVNA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ABmillimeter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Институте Физики Кирхгофа Университета Гейдельберга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6896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Кристаллическая структура</a:t>
            </a:r>
            <a:endParaRPr lang="ru-RU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Кристаллическая структура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SbO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5400000">
            <a:off x="5364264" y="1568809"/>
            <a:ext cx="2028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Синхротронные данные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5364263" y="3441017"/>
            <a:ext cx="2028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Нейтронные данные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351438"/>
              </p:ext>
            </p:extLst>
          </p:nvPr>
        </p:nvGraphicFramePr>
        <p:xfrm>
          <a:off x="251520" y="815091"/>
          <a:ext cx="5904656" cy="4217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Graph" r:id="rId4" imgW="10079640" imgH="7200000" progId="Origin50.Graph">
                  <p:embed/>
                </p:oleObj>
              </mc:Choice>
              <mc:Fallback>
                <p:oleObj name="Graph" r:id="rId4" imgW="10079640" imgH="7200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815091"/>
                        <a:ext cx="5904656" cy="4217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4997494"/>
            <a:ext cx="88335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Впервые обнаружено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расщепление дифракционных пиков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позволившее установить истинную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пространственную группу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соединения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C2/m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Обнаружен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усиленный фон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районе сверхструктурных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рефлексов,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катионное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замещение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подсистеме переходных металлов,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также существование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анизотропного микроструктурного эффекта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что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указывает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наличие дефектов упаковки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исследованном образце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обнаружено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межслоевого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Li/Ni, Li/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катионного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замещения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ухудшающего эффективность работы в качестве катодного материала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5356" y="1184088"/>
            <a:ext cx="2195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Пространственная группа </a:t>
            </a:r>
            <a:r>
              <a:rPr lang="en-US" b="1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(#12)</a:t>
            </a:r>
            <a:r>
              <a:rPr lang="ru-RU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b="1" i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= 5.18434(2) Å</a:t>
            </a:r>
            <a:r>
              <a:rPr lang="en-US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i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= 8.97119(3) Å</a:t>
            </a:r>
            <a:r>
              <a:rPr lang="en-US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i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= 5.16103(3) Å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822100"/>
              </p:ext>
            </p:extLst>
          </p:nvPr>
        </p:nvGraphicFramePr>
        <p:xfrm>
          <a:off x="251519" y="764704"/>
          <a:ext cx="5834154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19" y="764704"/>
                        <a:ext cx="5834154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Кристаллическая структура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SbO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4" descr="H:\science\конференции\2016\ФКС 2016\постер\image33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0" y="2859236"/>
            <a:ext cx="5021262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2837722" y="3940125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119.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̊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2261458" y="3435300"/>
            <a:ext cx="1008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120.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̊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7"/>
          <p:cNvSpPr txBox="1">
            <a:spLocks noChangeArrowheads="1"/>
          </p:cNvSpPr>
          <p:nvPr/>
        </p:nvSpPr>
        <p:spPr bwMode="auto">
          <a:xfrm>
            <a:off x="4061683" y="5873725"/>
            <a:ext cx="11324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91.63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̊</a:t>
            </a:r>
          </a:p>
        </p:txBody>
      </p:sp>
      <p:sp>
        <p:nvSpPr>
          <p:cNvPr id="15" name="TextBox 48"/>
          <p:cNvSpPr txBox="1">
            <a:spLocks noChangeArrowheads="1"/>
          </p:cNvSpPr>
          <p:nvPr/>
        </p:nvSpPr>
        <p:spPr bwMode="auto">
          <a:xfrm>
            <a:off x="4061684" y="4536990"/>
            <a:ext cx="1132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8590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90.31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̊</a:t>
            </a:r>
          </a:p>
        </p:txBody>
      </p:sp>
      <p:cxnSp>
        <p:nvCxnSpPr>
          <p:cNvPr id="16" name="Прямая со стрелкой 77"/>
          <p:cNvCxnSpPr>
            <a:stCxn id="14" idx="1"/>
          </p:cNvCxnSpPr>
          <p:nvPr/>
        </p:nvCxnSpPr>
        <p:spPr>
          <a:xfrm flipH="1" flipV="1">
            <a:off x="2548799" y="5441926"/>
            <a:ext cx="1512884" cy="63185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78"/>
          <p:cNvCxnSpPr/>
          <p:nvPr/>
        </p:nvCxnSpPr>
        <p:spPr>
          <a:xfrm flipH="1" flipV="1">
            <a:off x="1656039" y="4695403"/>
            <a:ext cx="2405645" cy="1079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 rot="8901347">
            <a:off x="1446699" y="4478572"/>
            <a:ext cx="234822" cy="517797"/>
          </a:xfrm>
          <a:custGeom>
            <a:avLst/>
            <a:gdLst>
              <a:gd name="connsiteX0" fmla="*/ 66675 w 276999"/>
              <a:gd name="connsiteY0" fmla="*/ 0 h 561975"/>
              <a:gd name="connsiteX1" fmla="*/ 276225 w 276999"/>
              <a:gd name="connsiteY1" fmla="*/ 342900 h 561975"/>
              <a:gd name="connsiteX2" fmla="*/ 0 w 276999"/>
              <a:gd name="connsiteY2" fmla="*/ 561975 h 561975"/>
              <a:gd name="connsiteX3" fmla="*/ 0 w 276999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99" h="561975">
                <a:moveTo>
                  <a:pt x="66675" y="0"/>
                </a:moveTo>
                <a:cubicBezTo>
                  <a:pt x="177006" y="124619"/>
                  <a:pt x="287337" y="249238"/>
                  <a:pt x="276225" y="342900"/>
                </a:cubicBezTo>
                <a:cubicBezTo>
                  <a:pt x="265113" y="436562"/>
                  <a:pt x="0" y="561975"/>
                  <a:pt x="0" y="561975"/>
                </a:cubicBezTo>
                <a:lnTo>
                  <a:pt x="0" y="561975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5013771">
            <a:off x="2293147" y="4984921"/>
            <a:ext cx="266272" cy="673695"/>
          </a:xfrm>
          <a:custGeom>
            <a:avLst/>
            <a:gdLst>
              <a:gd name="connsiteX0" fmla="*/ 66675 w 276999"/>
              <a:gd name="connsiteY0" fmla="*/ 0 h 561975"/>
              <a:gd name="connsiteX1" fmla="*/ 276225 w 276999"/>
              <a:gd name="connsiteY1" fmla="*/ 342900 h 561975"/>
              <a:gd name="connsiteX2" fmla="*/ 0 w 276999"/>
              <a:gd name="connsiteY2" fmla="*/ 561975 h 561975"/>
              <a:gd name="connsiteX3" fmla="*/ 0 w 276999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99" h="561975">
                <a:moveTo>
                  <a:pt x="66675" y="0"/>
                </a:moveTo>
                <a:cubicBezTo>
                  <a:pt x="177006" y="124619"/>
                  <a:pt x="287337" y="249238"/>
                  <a:pt x="276225" y="342900"/>
                </a:cubicBezTo>
                <a:cubicBezTo>
                  <a:pt x="265113" y="436562"/>
                  <a:pt x="0" y="561975"/>
                  <a:pt x="0" y="561975"/>
                </a:cubicBezTo>
                <a:lnTo>
                  <a:pt x="0" y="561975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9902251">
            <a:off x="-93134" y="4180728"/>
            <a:ext cx="1085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2.085(3)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Å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778480" y="3529570"/>
            <a:ext cx="1074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5(3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 Å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 rot="1412288">
            <a:off x="1418730" y="4220746"/>
            <a:ext cx="1085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4(4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 Å</a:t>
            </a:r>
            <a:endParaRPr lang="ru-RU" sz="1600" dirty="0"/>
          </a:p>
        </p:txBody>
      </p:sp>
      <p:pic>
        <p:nvPicPr>
          <p:cNvPr id="20" name="Picture 2" descr="D:\Science\Kurbakov\Kurbakov\Li3Ni2SbO6\Картинки\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30" y="908720"/>
            <a:ext cx="3888432" cy="26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1104" y="1333217"/>
            <a:ext cx="4842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Кристаллическая структура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SbO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гексагонально упорядоченным вариантом структуры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NaFeO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300192" y="1376985"/>
            <a:ext cx="1080120" cy="378023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300192" y="1722872"/>
            <a:ext cx="47058" cy="1133703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20533405">
            <a:off x="6061123" y="1110905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5.180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Å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49662" y="2594965"/>
            <a:ext cx="134203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5.154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Å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58841" y="4693498"/>
            <a:ext cx="4196722" cy="104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обнаружено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значительных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искажений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локального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окружения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катионов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endParaRPr lang="ru-RU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943</Words>
  <Application>Microsoft Office PowerPoint</Application>
  <PresentationFormat>Экран (4:3)</PresentationFormat>
  <Paragraphs>214</Paragraphs>
  <Slides>19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Graph</vt:lpstr>
      <vt:lpstr>Исследования магнитного упорядочения в Li3Ni2SbO6 методами дифракции нейтронов и электронного парамагнитного резонанса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Дифракционные исследования  сотообразного слоистого  Na3Co2SbO6</dc:title>
  <dc:creator>Stam P</dc:creator>
  <cp:lastModifiedBy>Stas</cp:lastModifiedBy>
  <cp:revision>133</cp:revision>
  <dcterms:created xsi:type="dcterms:W3CDTF">2016-02-15T07:49:03Z</dcterms:created>
  <dcterms:modified xsi:type="dcterms:W3CDTF">2017-06-14T08:04:53Z</dcterms:modified>
</cp:coreProperties>
</file>