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327" r:id="rId4"/>
    <p:sldId id="325" r:id="rId5"/>
    <p:sldId id="316" r:id="rId6"/>
    <p:sldId id="311" r:id="rId7"/>
    <p:sldId id="346" r:id="rId8"/>
    <p:sldId id="348" r:id="rId9"/>
    <p:sldId id="349" r:id="rId10"/>
    <p:sldId id="351" r:id="rId11"/>
    <p:sldId id="352" r:id="rId12"/>
    <p:sldId id="298" r:id="rId13"/>
    <p:sldId id="350" r:id="rId14"/>
    <p:sldId id="319" r:id="rId15"/>
    <p:sldId id="320" r:id="rId16"/>
    <p:sldId id="321" r:id="rId17"/>
    <p:sldId id="322" r:id="rId18"/>
    <p:sldId id="35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  <a:srgbClr val="FF0000"/>
    <a:srgbClr val="990099"/>
    <a:srgbClr val="005A9E"/>
    <a:srgbClr val="CC3300"/>
    <a:srgbClr val="FFCC00"/>
    <a:srgbClr val="00FFCC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552" autoAdjust="0"/>
  </p:normalViewPr>
  <p:slideViewPr>
    <p:cSldViewPr>
      <p:cViewPr varScale="1">
        <p:scale>
          <a:sx n="111" d="100"/>
          <a:sy n="111" d="100"/>
        </p:scale>
        <p:origin x="8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BFA9693-2B72-4C84-B56A-F965783DA885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8B8FBFF-0FC5-4B8D-8C35-B91C4D13F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36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8FBFF-0FC5-4B8D-8C35-B91C4D13FF0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3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87A7-38CD-43CD-8AD4-213E11C9E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C7317-B47C-4F37-9681-34D4BD727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1F60-64F6-42E4-B118-39250BAB8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67EF-E469-456F-9BF6-4C8750114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0ADB-D464-46E4-A1AD-86A7E333E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7B7F-2991-45B2-A4F1-9CD3F7744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ACA05-938C-4BDD-8317-F660A9BE0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D5B7-FB2D-427B-B47F-D264836A6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8562-0D56-4797-A740-3C6EE1D8F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F6FF-9F38-44C0-9436-244AEDCA2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2A200-128C-4DB7-9769-F2BB4D37A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64C2315-8314-4B6E-9FDE-2A3BA9231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png"/><Relationship Id="rId4" Type="http://schemas.openxmlformats.org/officeDocument/2006/relationships/image" Target="../media/image28.wmf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94943" y="2062993"/>
            <a:ext cx="7812087" cy="3416320"/>
          </a:xfrm>
          <a:prstGeom prst="rect">
            <a:avLst/>
          </a:prstGeom>
          <a:gradFill flip="none"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Порошковые </a:t>
            </a:r>
            <a:r>
              <a:rPr lang="ru-RU" sz="3600" b="1" dirty="0">
                <a:solidFill>
                  <a:srgbClr val="FF0000"/>
                </a:solidFill>
              </a:rPr>
              <a:t>нейтрон-дифракционные исследования </a:t>
            </a:r>
            <a:r>
              <a:rPr lang="ru-RU" sz="3600" b="1" dirty="0" err="1">
                <a:solidFill>
                  <a:srgbClr val="FF0000"/>
                </a:solidFill>
              </a:rPr>
              <a:t>фрустрированных</a:t>
            </a:r>
            <a:r>
              <a:rPr lang="ru-RU" sz="3600" b="1" dirty="0">
                <a:solidFill>
                  <a:srgbClr val="FF0000"/>
                </a:solidFill>
              </a:rPr>
              <a:t> двумерных  </a:t>
            </a:r>
            <a:r>
              <a:rPr lang="ru-RU" sz="3600" b="1" dirty="0" smtClean="0">
                <a:solidFill>
                  <a:srgbClr val="FF0000"/>
                </a:solidFill>
              </a:rPr>
              <a:t>магнетиков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28600"/>
            <a:ext cx="6477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00113" y="115888"/>
            <a:ext cx="446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Национальный исследовательский центр </a:t>
            </a:r>
            <a:r>
              <a:rPr lang="en-US" altLang="ru-RU" sz="1400" b="1" dirty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n-US" altLang="ru-RU" sz="1400" b="1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«Курчатовский институт»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00113" y="692150"/>
            <a:ext cx="7993062" cy="0"/>
          </a:xfrm>
          <a:prstGeom prst="line">
            <a:avLst/>
          </a:prstGeom>
          <a:ln>
            <a:solidFill>
              <a:srgbClr val="1738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0" descr="pic_s_423864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717550"/>
            <a:ext cx="3302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859338" y="692150"/>
            <a:ext cx="42846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</a:rPr>
              <a:t>Петербургский институт ядерной физики</a:t>
            </a:r>
            <a:br>
              <a:rPr lang="ru-RU" altLang="ru-RU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altLang="ru-RU" sz="1100" dirty="0"/>
              <a:t>Россия, 188300, Ленинградская обл., г.Гатчина, Орлова роща.</a:t>
            </a:r>
            <a:endParaRPr lang="en-US" altLang="ru-RU" sz="11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7920880" cy="2356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144268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Классическая магнитная фазовая диаграмма для 2D </a:t>
            </a:r>
            <a:r>
              <a:rPr lang="ru-RU" dirty="0" err="1"/>
              <a:t>гейзенберговских</a:t>
            </a:r>
            <a:r>
              <a:rPr lang="ru-RU" dirty="0"/>
              <a:t> магнетиков на решетке пчелиные соты в модели </a:t>
            </a:r>
            <a:r>
              <a:rPr lang="ru-RU" i="1" dirty="0"/>
              <a:t>J</a:t>
            </a:r>
            <a:r>
              <a:rPr lang="ru-RU" baseline="-25000" dirty="0"/>
              <a:t>1</a:t>
            </a:r>
            <a:r>
              <a:rPr lang="ru-RU" dirty="0"/>
              <a:t>- </a:t>
            </a:r>
            <a:r>
              <a:rPr lang="ru-RU" i="1" dirty="0"/>
              <a:t>J</a:t>
            </a:r>
            <a:r>
              <a:rPr lang="ru-RU" baseline="-25000" dirty="0"/>
              <a:t>2</a:t>
            </a:r>
            <a:r>
              <a:rPr lang="ru-RU" dirty="0"/>
              <a:t>- </a:t>
            </a:r>
            <a:r>
              <a:rPr lang="ru-RU" i="1" dirty="0"/>
              <a:t>J</a:t>
            </a:r>
            <a:r>
              <a:rPr lang="ru-RU" baseline="-25000" dirty="0"/>
              <a:t>3</a:t>
            </a:r>
            <a:r>
              <a:rPr lang="ru-RU" dirty="0"/>
              <a:t> и соответствующие спиновые модели: (a) </a:t>
            </a:r>
            <a:r>
              <a:rPr lang="ru-RU" dirty="0" err="1"/>
              <a:t>Неелевское</a:t>
            </a:r>
            <a:r>
              <a:rPr lang="ru-RU" dirty="0"/>
              <a:t> АФМ (</a:t>
            </a:r>
            <a:r>
              <a:rPr lang="ru-RU" dirty="0" err="1"/>
              <a:t>Neel</a:t>
            </a:r>
            <a:r>
              <a:rPr lang="ru-RU" dirty="0"/>
              <a:t>), (b) АФМ зигзаг (</a:t>
            </a:r>
            <a:r>
              <a:rPr lang="ru-RU" dirty="0" err="1"/>
              <a:t>columnar</a:t>
            </a:r>
            <a:r>
              <a:rPr lang="ru-RU" dirty="0"/>
              <a:t>), (c) спиральное (spiral-1) и (d) спиральное (spiral-2)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7938" y="0"/>
            <a:ext cx="9144001" cy="1170856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2D honeycomb-lattice Heisenberg model with up to third neighbor exchanges, J</a:t>
            </a:r>
            <a:r>
              <a:rPr lang="en-US" sz="2400" b="1" i="1" baseline="-25000" dirty="0" smtClean="0">
                <a:solidFill>
                  <a:schemeClr val="bg1"/>
                </a:solidFill>
              </a:rPr>
              <a:t>1,2,3</a:t>
            </a:r>
            <a:r>
              <a:rPr lang="en-US" sz="2400" b="1" i="1" dirty="0" smtClean="0">
                <a:solidFill>
                  <a:schemeClr val="bg1"/>
                </a:solidFill>
              </a:rPr>
              <a:t>, and spin-configuration diagrams for Neel, zigzag, </a:t>
            </a:r>
            <a:r>
              <a:rPr lang="en-US" sz="2400" b="1" i="1" dirty="0" smtClean="0">
                <a:solidFill>
                  <a:srgbClr val="FFFF00"/>
                </a:solidFill>
              </a:rPr>
              <a:t>spirals 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636717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Oitmaa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J., Singh R. R. P.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Phase diagram of the J1- J2- J3 Heisenberg model on the honeycomb lattice: A series expansion study // Physical Review B. – 2011 – Vol.84. – P.094424. 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8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0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2" y="453945"/>
            <a:ext cx="4107090" cy="2921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5952"/>
            <a:ext cx="3312368" cy="2852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62" y="3113558"/>
            <a:ext cx="3100987" cy="266433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7938" y="0"/>
            <a:ext cx="9144001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2D honeycomb-lattice Heisenberg – </a:t>
            </a:r>
            <a:r>
              <a:rPr lang="en-US" sz="2400" b="1" i="1" dirty="0" err="1" smtClean="0">
                <a:solidFill>
                  <a:schemeClr val="bg1"/>
                </a:solidFill>
              </a:rPr>
              <a:t>Kitaev</a:t>
            </a:r>
            <a:r>
              <a:rPr lang="en-US" sz="2400" b="1" i="1" dirty="0" smtClean="0">
                <a:solidFill>
                  <a:schemeClr val="bg1"/>
                </a:solidFill>
              </a:rPr>
              <a:t> model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317600"/>
            <a:ext cx="5184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Фазовая диаграмма модели Китаева. Треугольник соответствует сечению положительного октанта (</a:t>
            </a:r>
            <a:r>
              <a:rPr lang="ru-RU" sz="1600" i="1" dirty="0" err="1"/>
              <a:t>J</a:t>
            </a:r>
            <a:r>
              <a:rPr lang="ru-RU" sz="1600" dirty="0" err="1"/>
              <a:t>x</a:t>
            </a:r>
            <a:r>
              <a:rPr lang="ru-RU" sz="1600" dirty="0"/>
              <a:t>, </a:t>
            </a:r>
            <a:r>
              <a:rPr lang="ru-RU" sz="1600" i="1" dirty="0" err="1"/>
              <a:t>J</a:t>
            </a:r>
            <a:r>
              <a:rPr lang="ru-RU" sz="1600" dirty="0" err="1"/>
              <a:t>y</a:t>
            </a:r>
            <a:r>
              <a:rPr lang="ru-RU" sz="1600" dirty="0"/>
              <a:t>, </a:t>
            </a:r>
            <a:r>
              <a:rPr lang="ru-RU" sz="1600" i="1" dirty="0" err="1"/>
              <a:t>J</a:t>
            </a:r>
            <a:r>
              <a:rPr lang="ru-RU" sz="1600" dirty="0" err="1"/>
              <a:t>z</a:t>
            </a:r>
            <a:r>
              <a:rPr lang="ru-RU" sz="1600" dirty="0"/>
              <a:t> </a:t>
            </a:r>
            <a:r>
              <a:rPr lang="ru-RU" sz="1600" dirty="0" smtClean="0"/>
              <a:t>≥ </a:t>
            </a:r>
            <a:r>
              <a:rPr lang="ru-RU" sz="1600" dirty="0"/>
              <a:t>0) плоскостью </a:t>
            </a:r>
            <a:r>
              <a:rPr lang="ru-RU" sz="1600" i="1" dirty="0" err="1"/>
              <a:t>J</a:t>
            </a:r>
            <a:r>
              <a:rPr lang="ru-RU" sz="1600" dirty="0" err="1"/>
              <a:t>x</a:t>
            </a:r>
            <a:r>
              <a:rPr lang="ru-RU" sz="1600" dirty="0"/>
              <a:t> + </a:t>
            </a:r>
            <a:r>
              <a:rPr lang="ru-RU" sz="1600" i="1" dirty="0" err="1"/>
              <a:t>J</a:t>
            </a:r>
            <a:r>
              <a:rPr lang="ru-RU" sz="1600" dirty="0" err="1"/>
              <a:t>y</a:t>
            </a:r>
            <a:r>
              <a:rPr lang="ru-RU" sz="1600" dirty="0"/>
              <a:t> + </a:t>
            </a:r>
            <a:r>
              <a:rPr lang="ru-RU" sz="1600" i="1" dirty="0" err="1"/>
              <a:t>J</a:t>
            </a:r>
            <a:r>
              <a:rPr lang="ru-RU" sz="1600" dirty="0" err="1"/>
              <a:t>z</a:t>
            </a:r>
            <a:r>
              <a:rPr lang="ru-RU" sz="1600" dirty="0"/>
              <a:t> = 1. </a:t>
            </a:r>
            <a:endParaRPr lang="en-US" sz="1600" dirty="0" smtClean="0"/>
          </a:p>
          <a:p>
            <a:r>
              <a:rPr lang="ru-RU" sz="1400" i="1" dirty="0" smtClean="0"/>
              <a:t>Диаграммы </a:t>
            </a:r>
            <a:r>
              <a:rPr lang="ru-RU" sz="1400" i="1" dirty="0"/>
              <a:t>для других октантов подобные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84" y="5693150"/>
            <a:ext cx="388106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Фазовая диаграмма </a:t>
            </a:r>
            <a:r>
              <a:rPr lang="ru-RU" sz="1600" dirty="0" smtClean="0"/>
              <a:t>модели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 </a:t>
            </a:r>
            <a:r>
              <a:rPr lang="ru-RU" sz="1600" dirty="0"/>
              <a:t>Китаева-Гейзенберга в учетом анизотропии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963" y="4291835"/>
            <a:ext cx="3744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Kitaev</a:t>
            </a:r>
            <a:r>
              <a:rPr lang="en-US" sz="1600" dirty="0">
                <a:solidFill>
                  <a:srgbClr val="0070C0"/>
                </a:solidFill>
              </a:rPr>
              <a:t> A. </a:t>
            </a:r>
            <a:r>
              <a:rPr lang="en-US" sz="1600" dirty="0" err="1">
                <a:solidFill>
                  <a:srgbClr val="FF0000"/>
                </a:solidFill>
              </a:rPr>
              <a:t>Anyons</a:t>
            </a:r>
            <a:r>
              <a:rPr lang="en-US" sz="1600" dirty="0">
                <a:solidFill>
                  <a:srgbClr val="FF0000"/>
                </a:solidFill>
              </a:rPr>
              <a:t> in an exactly solved model and beyond //Annals of Physics. – 2006. – Vol. 321. – P. 2-111.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30083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Kimchi I., </a:t>
            </a:r>
            <a:r>
              <a:rPr lang="en-US" sz="1400" dirty="0" err="1">
                <a:solidFill>
                  <a:srgbClr val="0070C0"/>
                </a:solidFill>
              </a:rPr>
              <a:t>Analytis</a:t>
            </a:r>
            <a:r>
              <a:rPr lang="en-US" sz="1400" dirty="0">
                <a:solidFill>
                  <a:srgbClr val="0070C0"/>
                </a:solidFill>
              </a:rPr>
              <a:t> J. G., </a:t>
            </a:r>
            <a:r>
              <a:rPr lang="en-US" sz="1400" dirty="0" err="1">
                <a:solidFill>
                  <a:srgbClr val="0070C0"/>
                </a:solidFill>
              </a:rPr>
              <a:t>Vishwanath</a:t>
            </a:r>
            <a:r>
              <a:rPr lang="en-US" sz="1400" dirty="0">
                <a:solidFill>
                  <a:srgbClr val="0070C0"/>
                </a:solidFill>
              </a:rPr>
              <a:t> A</a:t>
            </a:r>
            <a:r>
              <a:rPr lang="en-US" sz="1400" dirty="0">
                <a:solidFill>
                  <a:srgbClr val="FF0000"/>
                </a:solidFill>
              </a:rPr>
              <a:t>. Three-dimensional quantum spin liquids in models of harmonic-honeycomb </a:t>
            </a:r>
            <a:r>
              <a:rPr lang="en-US" sz="1400" dirty="0" err="1">
                <a:solidFill>
                  <a:srgbClr val="FF0000"/>
                </a:solidFill>
              </a:rPr>
              <a:t>iridates</a:t>
            </a:r>
            <a:r>
              <a:rPr lang="en-US" sz="1400" dirty="0">
                <a:solidFill>
                  <a:srgbClr val="FF0000"/>
                </a:solidFill>
              </a:rPr>
              <a:t> and phase diagram in an infinite-D approximation. // Physical Review B. – 2014. – Vol. 90. – P. 205126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12" name="Picture 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7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2962656" cy="41635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504" y="76470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Слоистые оксиды щелочных и переходных металлов сейчас интенсивно исследуются из-за их потенциального применения как твердых электролитов и электродных материалов.  </a:t>
            </a:r>
            <a:r>
              <a:rPr lang="ru-RU" dirty="0" smtClean="0">
                <a:solidFill>
                  <a:srgbClr val="7030A0"/>
                </a:solidFill>
              </a:rPr>
              <a:t>А в последнее время – как уникальных магнетиков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9945" y="1688034"/>
            <a:ext cx="5688632" cy="16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latin typeface="Calibri" pitchFamily="34" charset="0"/>
              </a:rPr>
              <a:t>Новая генерация слоистых сложных металлических оксидов </a:t>
            </a:r>
            <a:r>
              <a:rPr lang="en-US" dirty="0" smtClean="0">
                <a:latin typeface="Calibri" pitchFamily="34" charset="0"/>
              </a:rPr>
              <a:t>A</a:t>
            </a:r>
            <a:r>
              <a:rPr lang="en-US" baseline="30000" dirty="0" smtClean="0">
                <a:latin typeface="Calibri" pitchFamily="34" charset="0"/>
              </a:rPr>
              <a:t>+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M</a:t>
            </a:r>
            <a:r>
              <a:rPr lang="en-US" baseline="30000" dirty="0" smtClean="0">
                <a:latin typeface="Calibri" pitchFamily="34" charset="0"/>
              </a:rPr>
              <a:t>2+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Sb</a:t>
            </a:r>
            <a:r>
              <a:rPr lang="en-US" baseline="30000" dirty="0" smtClean="0">
                <a:latin typeface="Calibri" pitchFamily="34" charset="0"/>
              </a:rPr>
              <a:t>5+</a:t>
            </a:r>
            <a:r>
              <a:rPr lang="en-US" dirty="0" smtClean="0">
                <a:latin typeface="Calibri" pitchFamily="34" charset="0"/>
              </a:rPr>
              <a:t>O</a:t>
            </a:r>
            <a:r>
              <a:rPr lang="en-US" baseline="-25000" dirty="0" smtClean="0">
                <a:latin typeface="Calibri" pitchFamily="34" charset="0"/>
              </a:rPr>
              <a:t>6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и </a:t>
            </a:r>
            <a:r>
              <a:rPr lang="en-US" dirty="0" smtClean="0">
                <a:latin typeface="Calibri" pitchFamily="34" charset="0"/>
              </a:rPr>
              <a:t>A</a:t>
            </a:r>
            <a:r>
              <a:rPr lang="en-US" baseline="30000" dirty="0" smtClean="0">
                <a:latin typeface="Calibri" pitchFamily="34" charset="0"/>
              </a:rPr>
              <a:t>+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M</a:t>
            </a:r>
            <a:r>
              <a:rPr lang="en-US" baseline="30000" dirty="0" smtClean="0">
                <a:latin typeface="Calibri" pitchFamily="34" charset="0"/>
              </a:rPr>
              <a:t>2+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Te</a:t>
            </a:r>
            <a:r>
              <a:rPr lang="en-US" baseline="30000" dirty="0" smtClean="0">
                <a:latin typeface="Calibri" pitchFamily="34" charset="0"/>
              </a:rPr>
              <a:t>6+</a:t>
            </a:r>
            <a:r>
              <a:rPr lang="en-US" dirty="0" smtClean="0">
                <a:latin typeface="Calibri" pitchFamily="34" charset="0"/>
              </a:rPr>
              <a:t>O</a:t>
            </a:r>
            <a:r>
              <a:rPr lang="en-US" baseline="-25000" dirty="0" smtClean="0">
                <a:latin typeface="Calibri" pitchFamily="34" charset="0"/>
              </a:rPr>
              <a:t>6</a:t>
            </a:r>
            <a:r>
              <a:rPr lang="en-US" dirty="0" smtClean="0">
                <a:latin typeface="Calibri" pitchFamily="34" charset="0"/>
              </a:rPr>
              <a:t> (A=Li, K, Na; M </a:t>
            </a:r>
            <a:r>
              <a:rPr lang="ru-RU" dirty="0" smtClean="0">
                <a:latin typeface="Calibri" pitchFamily="34" charset="0"/>
              </a:rPr>
              <a:t>– 3</a:t>
            </a:r>
            <a:r>
              <a:rPr lang="en-US" dirty="0" smtClean="0">
                <a:latin typeface="Calibri" pitchFamily="34" charset="0"/>
              </a:rPr>
              <a:t>d </a:t>
            </a:r>
            <a:r>
              <a:rPr lang="ru-RU" dirty="0" smtClean="0">
                <a:latin typeface="Calibri" pitchFamily="34" charset="0"/>
              </a:rPr>
              <a:t>металл</a:t>
            </a:r>
            <a:r>
              <a:rPr lang="en-US" dirty="0" smtClean="0">
                <a:latin typeface="Calibri" pitchFamily="34" charset="0"/>
              </a:rPr>
              <a:t>) </a:t>
            </a:r>
            <a:r>
              <a:rPr lang="ru-RU" dirty="0" smtClean="0">
                <a:latin typeface="Calibri" pitchFamily="34" charset="0"/>
              </a:rPr>
              <a:t>с основанной на </a:t>
            </a:r>
            <a:r>
              <a:rPr lang="ru-RU" dirty="0" err="1" smtClean="0">
                <a:latin typeface="Calibri" pitchFamily="34" charset="0"/>
              </a:rPr>
              <a:t>сотообразном</a:t>
            </a:r>
            <a:r>
              <a:rPr lang="ru-RU" dirty="0" smtClean="0">
                <a:latin typeface="Calibri" pitchFamily="34" charset="0"/>
              </a:rPr>
              <a:t> устройстве кристаллической структурой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где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упорядоченные</a:t>
            </a:r>
            <a:r>
              <a:rPr lang="ru-RU" dirty="0" smtClean="0">
                <a:latin typeface="Calibri" pitchFamily="34" charset="0"/>
              </a:rPr>
              <a:t> смешанные слои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</a:rPr>
              <a:t>магнитных катионов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 M</a:t>
            </a:r>
            <a:r>
              <a:rPr lang="en-US" baseline="30000" dirty="0" smtClean="0">
                <a:solidFill>
                  <a:srgbClr val="7030A0"/>
                </a:solidFill>
                <a:latin typeface="Calibri" pitchFamily="34" charset="0"/>
              </a:rPr>
              <a:t>2+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и</a:t>
            </a:r>
            <a:r>
              <a:rPr lang="en-US" dirty="0" smtClean="0">
                <a:latin typeface="Calibri" pitchFamily="34" charset="0"/>
              </a:rPr>
              <a:t> Sb</a:t>
            </a:r>
            <a:r>
              <a:rPr lang="en-US" baseline="30000" dirty="0" smtClean="0">
                <a:latin typeface="Calibri" pitchFamily="34" charset="0"/>
              </a:rPr>
              <a:t>5+</a:t>
            </a:r>
            <a:r>
              <a:rPr lang="ru-RU" dirty="0" smtClean="0">
                <a:latin typeface="Calibri" pitchFamily="34" charset="0"/>
              </a:rPr>
              <a:t>/</a:t>
            </a:r>
            <a:r>
              <a:rPr lang="en-US" dirty="0" smtClean="0">
                <a:latin typeface="Calibri" pitchFamily="34" charset="0"/>
              </a:rPr>
              <a:t>Te</a:t>
            </a:r>
            <a:r>
              <a:rPr lang="en-US" baseline="30000" dirty="0" smtClean="0">
                <a:latin typeface="Calibri" pitchFamily="34" charset="0"/>
              </a:rPr>
              <a:t>6+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чередуются с немагнитными слоями щелочного металла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3360" y="3212976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Na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Cu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TeO</a:t>
            </a:r>
            <a:r>
              <a:rPr lang="en-US" sz="1600" b="1" baseline="-25000" dirty="0" smtClean="0"/>
              <a:t>6</a:t>
            </a:r>
            <a:r>
              <a:rPr lang="en-US" sz="1600" b="1" dirty="0" smtClean="0"/>
              <a:t>, Na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Cu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SbO</a:t>
            </a:r>
            <a:r>
              <a:rPr lang="en-US" sz="1600" b="1" baseline="-25000" dirty="0" smtClean="0"/>
              <a:t>6</a:t>
            </a:r>
            <a:r>
              <a:rPr lang="en-US" sz="1600" b="1" dirty="0" smtClean="0"/>
              <a:t> </a:t>
            </a:r>
            <a:r>
              <a:rPr lang="ru-RU" sz="1600" dirty="0" smtClean="0"/>
              <a:t>и</a:t>
            </a:r>
            <a:r>
              <a:rPr lang="en-US" sz="1600" dirty="0" smtClean="0"/>
              <a:t> </a:t>
            </a:r>
            <a:r>
              <a:rPr lang="en-US" sz="1600" b="1" dirty="0" smtClean="0"/>
              <a:t>Cu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SbO</a:t>
            </a:r>
            <a:r>
              <a:rPr lang="en-US" sz="1600" b="1" baseline="-25000" dirty="0" smtClean="0"/>
              <a:t>6</a:t>
            </a:r>
            <a:r>
              <a:rPr lang="en-US" sz="1600" dirty="0" smtClean="0"/>
              <a:t> (Cu</a:t>
            </a:r>
            <a:r>
              <a:rPr lang="en-US" sz="1600" baseline="30000" dirty="0" smtClean="0"/>
              <a:t>+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Cu</a:t>
            </a:r>
            <a:r>
              <a:rPr lang="en-US" sz="1600" baseline="30000" dirty="0" smtClean="0"/>
              <a:t>2+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Sb</a:t>
            </a:r>
            <a:r>
              <a:rPr lang="en-US" sz="1600" baseline="30000" dirty="0" smtClean="0"/>
              <a:t>5+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) – </a:t>
            </a:r>
            <a:r>
              <a:rPr lang="ru-RU" sz="1600" dirty="0" err="1" smtClean="0">
                <a:solidFill>
                  <a:schemeClr val="accent2"/>
                </a:solidFill>
              </a:rPr>
              <a:t>спин-щелевое</a:t>
            </a:r>
            <a:r>
              <a:rPr lang="ru-RU" sz="1600" dirty="0" smtClean="0">
                <a:solidFill>
                  <a:schemeClr val="accent2"/>
                </a:solidFill>
              </a:rPr>
              <a:t> поведение </a:t>
            </a:r>
            <a:endParaRPr lang="ru-RU" sz="1600" b="1" dirty="0" smtClean="0">
              <a:solidFill>
                <a:schemeClr val="tx2"/>
              </a:solidFill>
            </a:endParaRPr>
          </a:p>
          <a:p>
            <a:r>
              <a:rPr lang="en-US" sz="1600" b="1" dirty="0" smtClean="0"/>
              <a:t>Cu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Ni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SbO</a:t>
            </a:r>
            <a:r>
              <a:rPr lang="en-US" sz="1600" b="1" baseline="-25000" dirty="0" smtClean="0"/>
              <a:t>6</a:t>
            </a:r>
            <a:r>
              <a:rPr lang="en-US" sz="1600" dirty="0" smtClean="0"/>
              <a:t> </a:t>
            </a:r>
            <a:r>
              <a:rPr lang="ru-RU" sz="1600" dirty="0" smtClean="0"/>
              <a:t>и</a:t>
            </a:r>
            <a:r>
              <a:rPr lang="en-US" sz="1600" dirty="0" smtClean="0"/>
              <a:t> </a:t>
            </a:r>
            <a:r>
              <a:rPr lang="en-US" sz="1600" b="1" dirty="0" smtClean="0"/>
              <a:t>Cu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SbO</a:t>
            </a:r>
            <a:r>
              <a:rPr lang="en-US" sz="1600" b="1" baseline="-25000" dirty="0" smtClean="0"/>
              <a:t>6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– </a:t>
            </a:r>
            <a:r>
              <a:rPr lang="en-US" sz="1600" b="1" dirty="0" smtClean="0">
                <a:solidFill>
                  <a:schemeClr val="accent2"/>
                </a:solidFill>
              </a:rPr>
              <a:t>AFM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ru-RU" sz="1600" dirty="0" smtClean="0">
                <a:solidFill>
                  <a:schemeClr val="accent2"/>
                </a:solidFill>
              </a:rPr>
              <a:t>зигзаг </a:t>
            </a:r>
          </a:p>
          <a:p>
            <a:r>
              <a:rPr lang="en-US" sz="1600" b="1" dirty="0" smtClean="0"/>
              <a:t>Na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LiFeSbO</a:t>
            </a:r>
            <a:r>
              <a:rPr lang="en-US" sz="1600" b="1" baseline="-25000" dirty="0" smtClean="0"/>
              <a:t>6</a:t>
            </a:r>
            <a:r>
              <a:rPr lang="en-US" sz="1600" b="1" dirty="0" smtClean="0"/>
              <a:t>, Na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FeSbO</a:t>
            </a:r>
            <a:r>
              <a:rPr lang="en-US" sz="1600" b="1" baseline="-25000" dirty="0" smtClean="0"/>
              <a:t>6 </a:t>
            </a:r>
            <a:r>
              <a:rPr lang="ru-RU" sz="1600" dirty="0" smtClean="0"/>
              <a:t>и</a:t>
            </a:r>
            <a:r>
              <a:rPr lang="en-US" sz="1600" dirty="0" smtClean="0"/>
              <a:t> </a:t>
            </a:r>
            <a:r>
              <a:rPr lang="en-US" sz="1600" b="1" dirty="0" smtClean="0"/>
              <a:t>Li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MnSbO</a:t>
            </a:r>
            <a:r>
              <a:rPr lang="en-US" sz="1600" b="1" baseline="-25000" dirty="0" smtClean="0"/>
              <a:t>6 </a:t>
            </a:r>
            <a:r>
              <a:rPr lang="en-US" sz="1600" dirty="0" smtClean="0"/>
              <a:t>– </a:t>
            </a:r>
            <a:r>
              <a:rPr lang="ru-RU" sz="1600" dirty="0" smtClean="0">
                <a:solidFill>
                  <a:schemeClr val="accent2"/>
                </a:solidFill>
              </a:rPr>
              <a:t>нет</a:t>
            </a:r>
            <a:r>
              <a:rPr lang="en-US" sz="1600" dirty="0" smtClean="0">
                <a:solidFill>
                  <a:schemeClr val="accent2"/>
                </a:solidFill>
              </a:rPr>
              <a:t> long-range </a:t>
            </a:r>
            <a:r>
              <a:rPr lang="ru-RU" sz="1600" dirty="0" smtClean="0">
                <a:solidFill>
                  <a:schemeClr val="accent2"/>
                </a:solidFill>
              </a:rPr>
              <a:t>магнетизма </a:t>
            </a:r>
          </a:p>
          <a:p>
            <a:r>
              <a:rPr lang="en-US" sz="1600" b="1" dirty="0" smtClean="0"/>
              <a:t>Na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M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SbO</a:t>
            </a:r>
            <a:r>
              <a:rPr lang="en-US" sz="1600" b="1" baseline="-25000" dirty="0" smtClean="0"/>
              <a:t>6</a:t>
            </a:r>
            <a:r>
              <a:rPr lang="en-US" sz="1600" b="1" dirty="0" smtClean="0"/>
              <a:t> (M=Cu, Ni, Co), Li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Ni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SbO</a:t>
            </a:r>
            <a:r>
              <a:rPr lang="en-US" sz="1600" b="1" baseline="-25000" dirty="0" smtClean="0"/>
              <a:t>6</a:t>
            </a:r>
            <a:r>
              <a:rPr lang="en-US" sz="1600" b="1" dirty="0" smtClean="0"/>
              <a:t>, Li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Ni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BiO</a:t>
            </a:r>
            <a:r>
              <a:rPr lang="en-US" sz="1600" b="1" baseline="-25000" dirty="0" smtClean="0"/>
              <a:t>6</a:t>
            </a:r>
            <a:r>
              <a:rPr lang="en-US" sz="1600" b="1" dirty="0" smtClean="0"/>
              <a:t> </a:t>
            </a:r>
            <a:r>
              <a:rPr lang="ru-RU" sz="1600" dirty="0" smtClean="0"/>
              <a:t>и</a:t>
            </a:r>
            <a:r>
              <a:rPr lang="en-US" sz="1600" dirty="0" smtClean="0"/>
              <a:t> </a:t>
            </a:r>
            <a:r>
              <a:rPr lang="en-US" sz="1600" b="1" dirty="0" smtClean="0"/>
              <a:t>Na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Ni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BiO</a:t>
            </a:r>
            <a:r>
              <a:rPr lang="en-US" sz="1600" b="1" baseline="-25000" dirty="0" smtClean="0"/>
              <a:t>6</a:t>
            </a:r>
            <a:r>
              <a:rPr lang="en-US" sz="1600" b="1" dirty="0" smtClean="0"/>
              <a:t>  </a:t>
            </a:r>
            <a:r>
              <a:rPr lang="en-US" sz="1600" dirty="0" smtClean="0"/>
              <a:t>- </a:t>
            </a:r>
            <a:r>
              <a:rPr lang="en-US" sz="1600" b="1" dirty="0" smtClean="0">
                <a:solidFill>
                  <a:schemeClr val="accent2"/>
                </a:solidFill>
              </a:rPr>
              <a:t>AFM</a:t>
            </a:r>
            <a:r>
              <a:rPr lang="en-US" sz="1600" dirty="0" smtClean="0"/>
              <a:t> (</a:t>
            </a:r>
            <a:r>
              <a:rPr lang="ru-RU" sz="1600" dirty="0" smtClean="0"/>
              <a:t>их магнитные структуры и реальное квантовое основное состояние остаются неизвестными</a:t>
            </a:r>
            <a:r>
              <a:rPr lang="en-US" sz="1600" dirty="0" smtClean="0"/>
              <a:t>). </a:t>
            </a:r>
            <a:r>
              <a:rPr lang="ru-RU" sz="1600" dirty="0" smtClean="0"/>
              <a:t>Влияние межслоевых связей и анизотропии</a:t>
            </a:r>
            <a:r>
              <a:rPr lang="en-US" sz="1600" dirty="0" smtClean="0"/>
              <a:t> </a:t>
            </a:r>
            <a:r>
              <a:rPr lang="ru-RU" sz="1600" dirty="0" smtClean="0"/>
              <a:t>в основном  состоянии в таких системах </a:t>
            </a:r>
            <a:r>
              <a:rPr lang="en-US" sz="1600" dirty="0" smtClean="0"/>
              <a:t> </a:t>
            </a:r>
            <a:r>
              <a:rPr lang="ru-RU" sz="1600" dirty="0" smtClean="0"/>
              <a:t>практически не исследованы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40089" y="6093296"/>
            <a:ext cx="806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941638" eaLnBrk="0" hangingPunct="0"/>
            <a:r>
              <a:rPr lang="ru-RU" b="1" i="1" dirty="0" smtClean="0">
                <a:solidFill>
                  <a:srgbClr val="FF0000"/>
                </a:solidFill>
              </a:rPr>
              <a:t>Li</a:t>
            </a:r>
            <a:r>
              <a:rPr lang="ru-RU" b="1" i="1" baseline="-25000" dirty="0" smtClean="0">
                <a:solidFill>
                  <a:srgbClr val="FF0000"/>
                </a:solidFill>
              </a:rPr>
              <a:t>3</a:t>
            </a:r>
            <a:r>
              <a:rPr lang="ru-RU" b="1" i="1" dirty="0" smtClean="0">
                <a:solidFill>
                  <a:srgbClr val="FF0000"/>
                </a:solidFill>
              </a:rPr>
              <a:t>Ni</a:t>
            </a:r>
            <a:r>
              <a:rPr lang="ru-RU" b="1" i="1" baseline="-25000" dirty="0" smtClean="0">
                <a:solidFill>
                  <a:srgbClr val="FF0000"/>
                </a:solidFill>
              </a:rPr>
              <a:t>2</a:t>
            </a:r>
            <a:r>
              <a:rPr lang="ru-RU" b="1" i="1" dirty="0" smtClean="0">
                <a:solidFill>
                  <a:srgbClr val="FF0000"/>
                </a:solidFill>
              </a:rPr>
              <a:t>SbO</a:t>
            </a:r>
            <a:r>
              <a:rPr lang="ru-RU" b="1" i="1" baseline="-25000" dirty="0" smtClean="0">
                <a:solidFill>
                  <a:srgbClr val="FF0000"/>
                </a:solidFill>
              </a:rPr>
              <a:t>6,</a:t>
            </a:r>
            <a:r>
              <a:rPr lang="ru-RU" b="1" i="1" baseline="-25000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Na</a:t>
            </a:r>
            <a:r>
              <a:rPr lang="ru-RU" b="1" i="1" baseline="-25000" dirty="0" smtClean="0">
                <a:solidFill>
                  <a:srgbClr val="7030A0"/>
                </a:solidFill>
              </a:rPr>
              <a:t>3</a:t>
            </a:r>
            <a:r>
              <a:rPr lang="ru-RU" b="1" i="1" dirty="0" smtClean="0">
                <a:solidFill>
                  <a:srgbClr val="7030A0"/>
                </a:solidFill>
              </a:rPr>
              <a:t>Co</a:t>
            </a:r>
            <a:r>
              <a:rPr lang="ru-RU" b="1" i="1" baseline="-25000" dirty="0" smtClean="0">
                <a:solidFill>
                  <a:srgbClr val="7030A0"/>
                </a:solidFill>
              </a:rPr>
              <a:t>2</a:t>
            </a:r>
            <a:r>
              <a:rPr lang="ru-RU" b="1" i="1" dirty="0" smtClean="0">
                <a:solidFill>
                  <a:srgbClr val="7030A0"/>
                </a:solidFill>
              </a:rPr>
              <a:t>SbO</a:t>
            </a:r>
            <a:r>
              <a:rPr lang="ru-RU" b="1" i="1" baseline="-25000" dirty="0" smtClean="0">
                <a:solidFill>
                  <a:srgbClr val="7030A0"/>
                </a:solidFill>
              </a:rPr>
              <a:t>6</a:t>
            </a:r>
            <a:r>
              <a:rPr lang="en-US" b="1" i="1" baseline="-25000" dirty="0" smtClean="0">
                <a:solidFill>
                  <a:srgbClr val="7030A0"/>
                </a:solidFill>
              </a:rPr>
              <a:t>, </a:t>
            </a:r>
            <a:r>
              <a:rPr lang="en-US" b="1" i="1" dirty="0" smtClean="0">
                <a:solidFill>
                  <a:srgbClr val="7030A0"/>
                </a:solidFill>
                <a:cs typeface="Arial" charset="0"/>
              </a:rPr>
              <a:t>Na</a:t>
            </a:r>
            <a:r>
              <a:rPr lang="ru-RU" b="1" i="1" baseline="-25000" dirty="0" smtClean="0">
                <a:solidFill>
                  <a:srgbClr val="7030A0"/>
                </a:solidFill>
                <a:cs typeface="Arial" charset="0"/>
              </a:rPr>
              <a:t>2</a:t>
            </a:r>
            <a:r>
              <a:rPr lang="en-US" b="1" i="1" dirty="0" smtClean="0">
                <a:solidFill>
                  <a:srgbClr val="7030A0"/>
                </a:solidFill>
                <a:cs typeface="Arial" charset="0"/>
              </a:rPr>
              <a:t>Ni</a:t>
            </a:r>
            <a:r>
              <a:rPr lang="ru-RU" b="1" i="1" baseline="-25000" dirty="0" smtClean="0">
                <a:solidFill>
                  <a:srgbClr val="7030A0"/>
                </a:solidFill>
                <a:cs typeface="Arial" charset="0"/>
              </a:rPr>
              <a:t>2</a:t>
            </a:r>
            <a:r>
              <a:rPr lang="en-US" b="1" i="1" dirty="0" err="1" smtClean="0">
                <a:solidFill>
                  <a:srgbClr val="7030A0"/>
                </a:solidFill>
                <a:cs typeface="Arial" charset="0"/>
              </a:rPr>
              <a:t>TeO</a:t>
            </a:r>
            <a:r>
              <a:rPr lang="ru-RU" b="1" i="1" baseline="-25000" dirty="0" smtClean="0">
                <a:solidFill>
                  <a:srgbClr val="7030A0"/>
                </a:solidFill>
                <a:cs typeface="Arial" charset="0"/>
              </a:rPr>
              <a:t>6</a:t>
            </a:r>
            <a:r>
              <a:rPr lang="en-US" b="1" i="1" dirty="0" smtClean="0">
                <a:solidFill>
                  <a:srgbClr val="7030A0"/>
                </a:solidFill>
                <a:cs typeface="Arial" charset="0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cs typeface="Arial" charset="0"/>
              </a:rPr>
              <a:t>и</a:t>
            </a:r>
            <a:r>
              <a:rPr lang="en-US" b="1" i="1" dirty="0" smtClean="0">
                <a:solidFill>
                  <a:schemeClr val="tx2"/>
                </a:solidFill>
                <a:cs typeface="Arial" charset="0"/>
              </a:rPr>
              <a:t> K</a:t>
            </a:r>
            <a:r>
              <a:rPr lang="ru-RU" b="1" i="1" baseline="-25000" dirty="0" smtClean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b="1" i="1" dirty="0" smtClean="0">
                <a:solidFill>
                  <a:schemeClr val="tx2"/>
                </a:solidFill>
                <a:cs typeface="Arial" charset="0"/>
              </a:rPr>
              <a:t>Ni</a:t>
            </a:r>
            <a:r>
              <a:rPr lang="ru-RU" b="1" i="1" baseline="-25000" dirty="0" smtClean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b="1" i="1" dirty="0" err="1" smtClean="0">
                <a:solidFill>
                  <a:schemeClr val="tx2"/>
                </a:solidFill>
                <a:cs typeface="Arial" charset="0"/>
              </a:rPr>
              <a:t>TeO</a:t>
            </a:r>
            <a:r>
              <a:rPr lang="ru-RU" b="1" i="1" baseline="-25000" dirty="0" smtClean="0">
                <a:solidFill>
                  <a:schemeClr val="tx2"/>
                </a:solidFill>
                <a:cs typeface="Arial" charset="0"/>
              </a:rPr>
              <a:t>6</a:t>
            </a:r>
            <a:r>
              <a:rPr lang="en-US" b="1" i="1" baseline="-250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b="1" i="1" dirty="0" smtClean="0">
                <a:solidFill>
                  <a:schemeClr val="tx2"/>
                </a:solidFill>
                <a:cs typeface="Arial" charset="0"/>
              </a:rPr>
              <a:t>,</a:t>
            </a:r>
            <a:r>
              <a:rPr lang="en-US" b="1" i="1" baseline="-250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b="1" i="1" dirty="0" smtClean="0">
                <a:solidFill>
                  <a:schemeClr val="tx2"/>
                </a:solidFill>
                <a:cs typeface="Arial" charset="0"/>
              </a:rPr>
              <a:t>Li</a:t>
            </a:r>
            <a:r>
              <a:rPr lang="ru-RU" b="1" i="1" baseline="-25000" dirty="0" smtClean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b="1" i="1" dirty="0">
                <a:solidFill>
                  <a:schemeClr val="tx2"/>
                </a:solidFill>
                <a:cs typeface="Arial" charset="0"/>
              </a:rPr>
              <a:t>Ni</a:t>
            </a:r>
            <a:r>
              <a:rPr lang="ru-RU" b="1" i="1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b="1" i="1" dirty="0" err="1">
                <a:solidFill>
                  <a:schemeClr val="tx2"/>
                </a:solidFill>
                <a:cs typeface="Arial" charset="0"/>
              </a:rPr>
              <a:t>TeO</a:t>
            </a:r>
            <a:r>
              <a:rPr lang="ru-RU" b="1" i="1" baseline="-25000" dirty="0">
                <a:solidFill>
                  <a:schemeClr val="tx2"/>
                </a:solidFill>
                <a:cs typeface="Arial" charset="0"/>
              </a:rPr>
              <a:t>6</a:t>
            </a:r>
            <a:r>
              <a:rPr lang="en-US" b="1" i="1" baseline="-250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b="1" i="1" dirty="0">
                <a:solidFill>
                  <a:schemeClr val="tx2"/>
                </a:solidFill>
                <a:cs typeface="Arial" charset="0"/>
              </a:rPr>
              <a:t>,</a:t>
            </a:r>
            <a:r>
              <a:rPr lang="en-US" b="1" i="1" baseline="-250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ru-RU" b="1" i="1" dirty="0" smtClean="0"/>
              <a:t>Na</a:t>
            </a:r>
            <a:r>
              <a:rPr lang="ru-RU" b="1" i="1" baseline="-25000" dirty="0" smtClean="0"/>
              <a:t>3</a:t>
            </a:r>
            <a:r>
              <a:rPr lang="ru-RU" b="1" i="1" dirty="0" smtClean="0"/>
              <a:t>Ni</a:t>
            </a:r>
            <a:r>
              <a:rPr lang="ru-RU" b="1" i="1" baseline="-25000" dirty="0" smtClean="0"/>
              <a:t>2</a:t>
            </a:r>
            <a:r>
              <a:rPr lang="ru-RU" b="1" i="1" dirty="0" smtClean="0"/>
              <a:t>SbO</a:t>
            </a:r>
            <a:r>
              <a:rPr lang="ru-RU" b="1" i="1" baseline="-25000" dirty="0" smtClean="0"/>
              <a:t>6</a:t>
            </a:r>
            <a:endParaRPr lang="ru-RU" i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01524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Сложные оксиды на основе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брусито-подобных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октаэдрических</a:t>
            </a:r>
            <a:r>
              <a:rPr lang="ru-RU" sz="2400" b="1" i="1" dirty="0" smtClean="0">
                <a:solidFill>
                  <a:schemeClr val="bg1"/>
                </a:solidFill>
              </a:rPr>
              <a:t> слоев </a:t>
            </a:r>
            <a:r>
              <a:rPr lang="en-GB" sz="2400" b="1" i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en-GB" sz="2400" b="1" i="1" baseline="-300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x</a:t>
            </a:r>
            <a:r>
              <a:rPr lang="en-GB" sz="2400" b="1" i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</a:t>
            </a:r>
            <a:r>
              <a:rPr lang="ru-RU" sz="2400" b="1" i="1" baseline="-30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400" b="1" i="1" baseline="-30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23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98" y="2505984"/>
            <a:ext cx="3733547" cy="35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" y="2778922"/>
            <a:ext cx="4212979" cy="2298974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marL="0" lvl="1" algn="ctr"/>
            <a:r>
              <a:rPr lang="ru-RU" sz="2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Магнитная </a:t>
            </a:r>
            <a:r>
              <a:rPr lang="ru-RU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структура 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Li</a:t>
            </a:r>
            <a:r>
              <a:rPr lang="en-US" sz="2400" b="1" i="1" baseline="-25000" dirty="0" smtClean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Ni</a:t>
            </a:r>
            <a:r>
              <a:rPr lang="en-US" sz="2400" b="1" i="1" baseline="-25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SbO</a:t>
            </a:r>
            <a:r>
              <a:rPr lang="en-US" sz="2400" b="1" i="1" baseline="-25000" dirty="0" smtClean="0">
                <a:solidFill>
                  <a:schemeClr val="bg1"/>
                </a:solidFill>
                <a:cs typeface="Times New Roman" pitchFamily="18" charset="0"/>
              </a:rPr>
              <a:t>6</a:t>
            </a:r>
            <a:r>
              <a:rPr lang="ru-RU" sz="2400" b="1" i="1" baseline="-25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an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Na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Ni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TeO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</a:t>
            </a:r>
            <a:endParaRPr lang="ru-RU" sz="2400" b="1" i="1" baseline="-25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marL="0" lvl="1" algn="ctr"/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agnetic structures of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24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ru-RU" sz="24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400" b="1" i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US" sz="24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3622" y="52462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  <a:r>
              <a:rPr lang="en-US" baseline="-25000" dirty="0"/>
              <a:t>3</a:t>
            </a:r>
            <a:r>
              <a:rPr lang="en-US" dirty="0"/>
              <a:t>Ni</a:t>
            </a:r>
            <a:r>
              <a:rPr lang="en-US" baseline="-25000" dirty="0"/>
              <a:t>2</a:t>
            </a:r>
            <a:r>
              <a:rPr lang="en-US" dirty="0"/>
              <a:t>SbO</a:t>
            </a:r>
            <a:r>
              <a:rPr lang="en-US" baseline="-25000" dirty="0"/>
              <a:t>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23532" y="532909"/>
            <a:ext cx="124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Ni</a:t>
            </a:r>
            <a:r>
              <a:rPr lang="en-US" baseline="-25000" dirty="0"/>
              <a:t>2</a:t>
            </a:r>
            <a:r>
              <a:rPr lang="en-US" dirty="0"/>
              <a:t>TeO</a:t>
            </a:r>
            <a:r>
              <a:rPr lang="en-US" baseline="-25000" dirty="0"/>
              <a:t>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90972" y="1689686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=(1/2 1/2 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314096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1.5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329" y="6051674"/>
            <a:ext cx="831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opposite directions of the spins of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nickel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marked in different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990062" y="208565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66FF"/>
                </a:solidFill>
              </a:rPr>
              <a:t>FMz</a:t>
            </a:r>
            <a:endParaRPr lang="ru-RU" b="1" dirty="0">
              <a:solidFill>
                <a:srgbClr val="FF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2956" y="1416438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P6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/mcm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 (1/2 0 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2327" y="930510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&gt;0</a:t>
            </a:r>
          </a:p>
          <a:p>
            <a:r>
              <a:rPr lang="en-US" i="1" dirty="0" smtClean="0">
                <a:solidFill>
                  <a:srgbClr val="C00000"/>
                </a:solidFill>
                <a:sym typeface="Symbol" pitchFamily="18" charset="2"/>
              </a:rPr>
              <a:t>T</a:t>
            </a:r>
            <a:r>
              <a:rPr lang="en-US" baseline="-25000" dirty="0" smtClean="0">
                <a:solidFill>
                  <a:srgbClr val="C00000"/>
                </a:solidFill>
                <a:sym typeface="Symbol" pitchFamily="18" charset="2"/>
              </a:rPr>
              <a:t>N </a:t>
            </a:r>
            <a:r>
              <a:rPr lang="ru-RU" dirty="0" smtClean="0">
                <a:solidFill>
                  <a:srgbClr val="C00000"/>
                </a:solidFill>
                <a:sym typeface="Symbol" pitchFamily="18" charset="2"/>
              </a:rPr>
              <a:t> = 15 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K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2956" y="864235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 0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C00000"/>
                </a:solidFill>
                <a:sym typeface="Symbol" pitchFamily="18" charset="2"/>
              </a:rPr>
              <a:t>T</a:t>
            </a:r>
            <a:r>
              <a:rPr lang="en-US" baseline="-25000" dirty="0">
                <a:solidFill>
                  <a:srgbClr val="C00000"/>
                </a:solidFill>
                <a:sym typeface="Symbol" pitchFamily="18" charset="2"/>
              </a:rPr>
              <a:t>N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27 К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4172" y="178577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66FF"/>
                </a:solidFill>
              </a:rPr>
              <a:t>AFMz</a:t>
            </a:r>
            <a:endParaRPr lang="ru-RU" b="1" dirty="0">
              <a:solidFill>
                <a:srgbClr val="FF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4127" y="2472137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1.62(2)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/Ni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102775" y="2142791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1.71(2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/Ni</a:t>
            </a:r>
            <a:endParaRPr lang="ru-RU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25" name="Picture 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1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9143999" cy="400110"/>
          </a:xfrm>
          <a:prstGeom prst="rect">
            <a:avLst/>
          </a:prstGeom>
          <a:solidFill>
            <a:srgbClr val="005A9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Магнетизм Na</a:t>
            </a:r>
            <a:r>
              <a:rPr lang="ru-RU" sz="2000" b="1" i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u-RU" sz="2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ru-RU" sz="2000" b="1" i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u-RU" sz="2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SbO</a:t>
            </a:r>
            <a:r>
              <a:rPr lang="ru-RU" sz="2000" b="1" i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ru-RU" sz="2000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Объект 10"/>
          <p:cNvGraphicFramePr>
            <a:graphicFrameLocks noChangeAspect="1"/>
          </p:cNvGraphicFramePr>
          <p:nvPr/>
        </p:nvGraphicFramePr>
        <p:xfrm>
          <a:off x="611560" y="476672"/>
          <a:ext cx="4184650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41" name="Graph" r:id="rId3" imgW="4184294" imgH="2935834" progId="Origin50.Graph">
                  <p:embed/>
                </p:oleObj>
              </mc:Choice>
              <mc:Fallback>
                <p:oleObj name="Graph" r:id="rId3" imgW="4184294" imgH="2935834" progId="Origin50.Graph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23" t="8583" r="6883" b="3679"/>
                      <a:stretch>
                        <a:fillRect/>
                      </a:stretch>
                    </p:blipFill>
                    <p:spPr bwMode="auto">
                      <a:xfrm>
                        <a:off x="611560" y="476672"/>
                        <a:ext cx="4184650" cy="293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932040" y="3140968"/>
            <a:ext cx="38164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В соответствии с </a:t>
            </a:r>
            <a:r>
              <a:rPr lang="ru-RU" sz="1400" dirty="0" smtClean="0">
                <a:solidFill>
                  <a:schemeClr val="tx1"/>
                </a:solidFill>
              </a:rPr>
              <a:t>экспериментальными </a:t>
            </a:r>
            <a:r>
              <a:rPr lang="ru-RU" sz="1400" dirty="0">
                <a:solidFill>
                  <a:schemeClr val="tx1"/>
                </a:solidFill>
              </a:rPr>
              <a:t>данными (температура </a:t>
            </a:r>
            <a:r>
              <a:rPr lang="ru-RU" sz="1400" dirty="0" err="1">
                <a:solidFill>
                  <a:schemeClr val="tx1"/>
                </a:solidFill>
              </a:rPr>
              <a:t>Кюри-Вейсса</a:t>
            </a:r>
            <a:r>
              <a:rPr lang="ru-RU" sz="1400" dirty="0">
                <a:solidFill>
                  <a:schemeClr val="tx1"/>
                </a:solidFill>
              </a:rPr>
              <a:t> отрицательна </a:t>
            </a:r>
            <a:r>
              <a:rPr lang="en-US" sz="1400" i="1" dirty="0">
                <a:solidFill>
                  <a:srgbClr val="7030A0"/>
                </a:solidFill>
                <a:sym typeface="Symbol" pitchFamily="18" charset="2"/>
              </a:rPr>
              <a:t></a:t>
            </a:r>
            <a:r>
              <a:rPr lang="en-US" sz="1400" i="1" dirty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rgbClr val="7030A0"/>
                </a:solidFill>
              </a:rPr>
              <a:t>= -10</a:t>
            </a:r>
            <a:r>
              <a:rPr lang="ru-RU" sz="1400" dirty="0">
                <a:solidFill>
                  <a:srgbClr val="7030A0"/>
                </a:solidFill>
                <a:sym typeface="Symbol" pitchFamily="18" charset="2"/>
              </a:rPr>
              <a:t></a:t>
            </a:r>
            <a:r>
              <a:rPr lang="ru-RU" sz="1400" i="1" dirty="0">
                <a:solidFill>
                  <a:srgbClr val="7030A0"/>
                </a:solidFill>
              </a:rPr>
              <a:t>1 </a:t>
            </a:r>
            <a:r>
              <a:rPr lang="en-US" sz="1400" i="1" dirty="0">
                <a:solidFill>
                  <a:srgbClr val="7030A0"/>
                </a:solidFill>
              </a:rPr>
              <a:t>K</a:t>
            </a:r>
            <a:r>
              <a:rPr lang="ru-RU" sz="1400" dirty="0">
                <a:solidFill>
                  <a:schemeClr val="tx1"/>
                </a:solidFill>
              </a:rPr>
              <a:t>) и теоретическими расчетами</a:t>
            </a:r>
            <a:r>
              <a:rPr lang="en-US" sz="1400" dirty="0">
                <a:solidFill>
                  <a:schemeClr val="tx1"/>
                </a:solidFill>
              </a:rPr>
              <a:t> (LMTO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en-US" sz="1400" dirty="0">
                <a:solidFill>
                  <a:schemeClr val="tx1"/>
                </a:solidFill>
              </a:rPr>
              <a:t>FP</a:t>
            </a:r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LAPW</a:t>
            </a:r>
            <a:r>
              <a:rPr lang="ru-RU" sz="1400" dirty="0">
                <a:solidFill>
                  <a:schemeClr val="tx1"/>
                </a:solidFill>
              </a:rPr>
              <a:t>) все обменные параметры - </a:t>
            </a:r>
            <a:r>
              <a:rPr lang="ru-RU" sz="1400" dirty="0" err="1">
                <a:solidFill>
                  <a:schemeClr val="tx1"/>
                </a:solidFill>
              </a:rPr>
              <a:t>внутрислоевые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i="1" dirty="0">
                <a:solidFill>
                  <a:schemeClr val="tx1"/>
                </a:solidFill>
              </a:rPr>
              <a:t>(</a:t>
            </a:r>
            <a:r>
              <a:rPr lang="en-US" sz="1400" i="1" dirty="0">
                <a:solidFill>
                  <a:srgbClr val="0070C0"/>
                </a:solidFill>
              </a:rPr>
              <a:t>J</a:t>
            </a:r>
            <a:r>
              <a:rPr lang="en-US" sz="1400" i="1" baseline="-25000" dirty="0">
                <a:solidFill>
                  <a:srgbClr val="0070C0"/>
                </a:solidFill>
              </a:rPr>
              <a:t>I</a:t>
            </a:r>
            <a:r>
              <a:rPr lang="ru-RU" sz="1400" i="1" dirty="0">
                <a:solidFill>
                  <a:srgbClr val="0070C0"/>
                </a:solidFill>
              </a:rPr>
              <a:t> ~ </a:t>
            </a:r>
            <a:r>
              <a:rPr lang="ru-RU" sz="1400" i="1" dirty="0" smtClean="0">
                <a:solidFill>
                  <a:srgbClr val="0070C0"/>
                </a:solidFill>
              </a:rPr>
              <a:t>-3 </a:t>
            </a:r>
            <a:r>
              <a:rPr lang="en-US" sz="1400" i="1" dirty="0">
                <a:solidFill>
                  <a:srgbClr val="0070C0"/>
                </a:solidFill>
              </a:rPr>
              <a:t>K 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i="1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rgbClr val="0070C0"/>
                </a:solidFill>
              </a:rPr>
              <a:t>J</a:t>
            </a:r>
            <a:r>
              <a:rPr lang="en-US" sz="1400" i="1" baseline="-25000" dirty="0">
                <a:solidFill>
                  <a:srgbClr val="0070C0"/>
                </a:solidFill>
              </a:rPr>
              <a:t>II</a:t>
            </a:r>
            <a:r>
              <a:rPr lang="ru-RU" sz="1400" i="1" dirty="0">
                <a:solidFill>
                  <a:srgbClr val="0070C0"/>
                </a:solidFill>
              </a:rPr>
              <a:t> ~ 9 </a:t>
            </a:r>
            <a:r>
              <a:rPr lang="en-US" sz="1400" i="1" dirty="0">
                <a:solidFill>
                  <a:srgbClr val="0070C0"/>
                </a:solidFill>
              </a:rPr>
              <a:t>K</a:t>
            </a:r>
            <a:r>
              <a:rPr lang="ru-RU" sz="1400" i="1" dirty="0">
                <a:solidFill>
                  <a:schemeClr val="tx1"/>
                </a:solidFill>
              </a:rPr>
              <a:t>) </a:t>
            </a:r>
            <a:r>
              <a:rPr lang="ru-RU" sz="1400" dirty="0">
                <a:solidFill>
                  <a:schemeClr val="tx1"/>
                </a:solidFill>
              </a:rPr>
              <a:t>и межслоевые </a:t>
            </a:r>
            <a:r>
              <a:rPr lang="ru-RU" sz="1400" i="1" dirty="0">
                <a:solidFill>
                  <a:schemeClr val="tx1"/>
                </a:solidFill>
              </a:rPr>
              <a:t>(</a:t>
            </a:r>
            <a:r>
              <a:rPr lang="en-US" sz="1400" i="1" dirty="0" err="1">
                <a:solidFill>
                  <a:srgbClr val="0070C0"/>
                </a:solidFill>
              </a:rPr>
              <a:t>J</a:t>
            </a:r>
            <a:r>
              <a:rPr lang="en-US" sz="1400" i="1" baseline="-25000" dirty="0" err="1">
                <a:solidFill>
                  <a:srgbClr val="0070C0"/>
                </a:solidFill>
              </a:rPr>
              <a:t>inter</a:t>
            </a:r>
            <a:r>
              <a:rPr lang="ru-RU" sz="1400" i="1" dirty="0">
                <a:solidFill>
                  <a:srgbClr val="0070C0"/>
                </a:solidFill>
              </a:rPr>
              <a:t> ~ </a:t>
            </a:r>
            <a:r>
              <a:rPr lang="en-US" sz="1400" i="1" dirty="0" smtClean="0">
                <a:solidFill>
                  <a:srgbClr val="0070C0"/>
                </a:solidFill>
              </a:rPr>
              <a:t>- </a:t>
            </a:r>
            <a:r>
              <a:rPr lang="ru-RU" sz="1400" i="1" dirty="0" smtClean="0">
                <a:solidFill>
                  <a:srgbClr val="0070C0"/>
                </a:solidFill>
              </a:rPr>
              <a:t>0.2 </a:t>
            </a:r>
            <a:r>
              <a:rPr lang="en-US" sz="1400" i="1" dirty="0">
                <a:solidFill>
                  <a:srgbClr val="0070C0"/>
                </a:solidFill>
              </a:rPr>
              <a:t>K</a:t>
            </a:r>
            <a:r>
              <a:rPr lang="ru-RU" sz="1400" i="1" dirty="0">
                <a:solidFill>
                  <a:schemeClr val="tx1"/>
                </a:solidFill>
              </a:rPr>
              <a:t>) </a:t>
            </a:r>
            <a:r>
              <a:rPr lang="ru-RU" sz="1400" dirty="0">
                <a:solidFill>
                  <a:schemeClr val="tx1"/>
                </a:solidFill>
              </a:rPr>
              <a:t>- </a:t>
            </a:r>
            <a:r>
              <a:rPr lang="en-US" sz="1400" i="1" dirty="0" smtClean="0">
                <a:solidFill>
                  <a:srgbClr val="FF0000"/>
                </a:solidFill>
              </a:rPr>
              <a:t>c</a:t>
            </a:r>
            <a:r>
              <a:rPr lang="ru-RU" sz="1400" i="1" dirty="0" err="1" smtClean="0">
                <a:solidFill>
                  <a:srgbClr val="FF0000"/>
                </a:solidFill>
              </a:rPr>
              <a:t>лабые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все спины в </a:t>
            </a:r>
            <a:r>
              <a:rPr lang="ru-RU" sz="1400" dirty="0" smtClean="0">
                <a:solidFill>
                  <a:schemeClr val="tx1"/>
                </a:solidFill>
              </a:rPr>
              <a:t>плоскости </a:t>
            </a:r>
            <a:r>
              <a:rPr lang="en-US" sz="1400" i="1" dirty="0" smtClean="0">
                <a:solidFill>
                  <a:srgbClr val="FF0000"/>
                </a:solidFill>
              </a:rPr>
              <a:t>FM</a:t>
            </a:r>
            <a:r>
              <a:rPr lang="ru-RU" sz="1400" i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</a:rPr>
              <a:t>AFM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связаны, а взаимодействие между слоями также </a:t>
            </a:r>
            <a:r>
              <a:rPr lang="en-US" sz="1400" i="1" dirty="0">
                <a:solidFill>
                  <a:srgbClr val="FF0000"/>
                </a:solidFill>
              </a:rPr>
              <a:t>AFM</a:t>
            </a:r>
            <a:r>
              <a:rPr lang="ru-RU" sz="1400" i="1" dirty="0" smtClean="0"/>
              <a:t>, еще </a:t>
            </a:r>
            <a:r>
              <a:rPr lang="ru-RU" sz="1400" dirty="0" smtClean="0"/>
              <a:t>слабее</a:t>
            </a:r>
            <a:r>
              <a:rPr lang="ru-RU" sz="1400" dirty="0"/>
              <a:t>.</a:t>
            </a:r>
          </a:p>
        </p:txBody>
      </p:sp>
      <p:pic>
        <p:nvPicPr>
          <p:cNvPr id="28" name="Picture 2" descr="16-17 Na3Co2"/>
          <p:cNvPicPr>
            <a:picLocks noChangeAspect="1" noChangeArrowheads="1"/>
          </p:cNvPicPr>
          <p:nvPr/>
        </p:nvPicPr>
        <p:blipFill>
          <a:blip r:embed="rId5" cstate="print"/>
          <a:srcRect t="3703" r="38045" b="5115"/>
          <a:stretch>
            <a:fillRect/>
          </a:stretch>
        </p:blipFill>
        <p:spPr bwMode="auto">
          <a:xfrm>
            <a:off x="107504" y="3429000"/>
            <a:ext cx="361354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низ 28"/>
          <p:cNvSpPr>
            <a:spLocks/>
          </p:cNvSpPr>
          <p:nvPr/>
        </p:nvSpPr>
        <p:spPr>
          <a:xfrm>
            <a:off x="918104" y="4832350"/>
            <a:ext cx="22225" cy="139700"/>
          </a:xfrm>
          <a:prstGeom prst="downArrow">
            <a:avLst/>
          </a:prstGeom>
          <a:solidFill>
            <a:srgbClr val="005A9E"/>
          </a:solidFill>
          <a:ln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>
            <a:spLocks/>
          </p:cNvSpPr>
          <p:nvPr/>
        </p:nvSpPr>
        <p:spPr>
          <a:xfrm>
            <a:off x="977106" y="4902200"/>
            <a:ext cx="20638" cy="139700"/>
          </a:xfrm>
          <a:prstGeom prst="downArrow">
            <a:avLst/>
          </a:prstGeom>
          <a:solidFill>
            <a:srgbClr val="005A9E"/>
          </a:solidFill>
          <a:ln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>
            <a:spLocks/>
          </p:cNvSpPr>
          <p:nvPr/>
        </p:nvSpPr>
        <p:spPr>
          <a:xfrm>
            <a:off x="1353608" y="4975755"/>
            <a:ext cx="22225" cy="139700"/>
          </a:xfrm>
          <a:prstGeom prst="downArrow">
            <a:avLst/>
          </a:prstGeom>
          <a:solidFill>
            <a:srgbClr val="005A9E"/>
          </a:solidFill>
          <a:ln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низ 31"/>
          <p:cNvSpPr>
            <a:spLocks/>
          </p:cNvSpPr>
          <p:nvPr/>
        </p:nvSpPr>
        <p:spPr>
          <a:xfrm>
            <a:off x="1886480" y="5022056"/>
            <a:ext cx="22225" cy="141287"/>
          </a:xfrm>
          <a:prstGeom prst="downArrow">
            <a:avLst/>
          </a:prstGeom>
          <a:solidFill>
            <a:srgbClr val="005A9E"/>
          </a:solidFill>
          <a:ln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1235075" y="4657725"/>
            <a:ext cx="511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AFM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4" name="Стрелка вниз 33"/>
          <p:cNvSpPr>
            <a:spLocks/>
          </p:cNvSpPr>
          <p:nvPr/>
        </p:nvSpPr>
        <p:spPr>
          <a:xfrm>
            <a:off x="1619672" y="5041900"/>
            <a:ext cx="22225" cy="141287"/>
          </a:xfrm>
          <a:prstGeom prst="downArrow">
            <a:avLst/>
          </a:prstGeom>
          <a:solidFill>
            <a:srgbClr val="005A9E"/>
          </a:solidFill>
          <a:ln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707904" y="386104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G4.1,  LLB</a:t>
            </a:r>
            <a:endParaRPr lang="ru-RU" sz="1400" b="1" dirty="0"/>
          </a:p>
        </p:txBody>
      </p:sp>
      <p:sp>
        <p:nvSpPr>
          <p:cNvPr id="18" name="Овал 17"/>
          <p:cNvSpPr/>
          <p:nvPr/>
        </p:nvSpPr>
        <p:spPr>
          <a:xfrm>
            <a:off x="3707904" y="3861048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68" name="Object 16"/>
          <p:cNvGraphicFramePr>
            <a:graphicFrameLocks noChangeAspect="1"/>
          </p:cNvGraphicFramePr>
          <p:nvPr/>
        </p:nvGraphicFramePr>
        <p:xfrm>
          <a:off x="5148064" y="332656"/>
          <a:ext cx="3814762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42" name="Graph" r:id="rId6" imgW="4184294" imgH="2935834" progId="Origin50.Graph">
                  <p:embed/>
                </p:oleObj>
              </mc:Choice>
              <mc:Fallback>
                <p:oleObj name="Graph" r:id="rId6" imgW="4184294" imgH="2935834" progId="Origin50.Graph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23" t="8583" r="12906"/>
                      <a:stretch>
                        <a:fillRect/>
                      </a:stretch>
                    </p:blipFill>
                    <p:spPr bwMode="auto">
                      <a:xfrm>
                        <a:off x="5148064" y="332656"/>
                        <a:ext cx="3814762" cy="301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15408" y="4797152"/>
            <a:ext cx="53285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Изотермы намагниченность </a:t>
            </a:r>
            <a:r>
              <a:rPr lang="ru-RU" sz="1400" i="1" dirty="0" smtClean="0"/>
              <a:t>M</a:t>
            </a:r>
            <a:r>
              <a:rPr lang="ru-RU" sz="1400" dirty="0" smtClean="0"/>
              <a:t>(</a:t>
            </a:r>
            <a:r>
              <a:rPr lang="ru-RU" sz="1400" i="1" dirty="0" smtClean="0"/>
              <a:t>B</a:t>
            </a:r>
            <a:r>
              <a:rPr lang="ru-RU" sz="1400" dirty="0" smtClean="0"/>
              <a:t>) не демонстрируют ни гистерезис, ни насыщение в магнитных полях до 5 Тл даже при самой низкой температуре. Магнитный момент ниже теоретически ожидаемой величины в насыщении для двух Co</a:t>
            </a:r>
            <a:r>
              <a:rPr lang="ru-RU" sz="1400" baseline="30000" dirty="0" smtClean="0"/>
              <a:t>2+ </a:t>
            </a:r>
            <a:r>
              <a:rPr lang="ru-RU" sz="1400" dirty="0" smtClean="0"/>
              <a:t>ионов на формульную единицу, принимающих либо </a:t>
            </a:r>
            <a:r>
              <a:rPr lang="ru-RU" sz="1400" dirty="0" err="1" smtClean="0"/>
              <a:t>высокоспиновое</a:t>
            </a:r>
            <a:r>
              <a:rPr lang="ru-RU" sz="1400" dirty="0" smtClean="0"/>
              <a:t> (</a:t>
            </a:r>
            <a:r>
              <a:rPr lang="ru-RU" sz="1400" i="1" dirty="0" smtClean="0"/>
              <a:t>S</a:t>
            </a:r>
            <a:r>
              <a:rPr lang="ru-RU" sz="1400" dirty="0" smtClean="0"/>
              <a:t> = 3/2), либо низко спиновое состояние (</a:t>
            </a:r>
            <a:r>
              <a:rPr lang="ru-RU" sz="1400" i="1" dirty="0" smtClean="0"/>
              <a:t>S</a:t>
            </a:r>
            <a:r>
              <a:rPr lang="ru-RU" sz="1400" dirty="0" smtClean="0"/>
              <a:t> = 1/2).</a:t>
            </a:r>
            <a:endParaRPr lang="ru-RU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37" name="Picture 9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9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7905"/>
            <a:ext cx="8748713" cy="479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" y="476672"/>
            <a:ext cx="874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Магнитное упорядочение в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Na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SbO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два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k-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вектора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=(1/2,1/2,0) and k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=(0,1/2+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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,1/2)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522" y="5605910"/>
            <a:ext cx="112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T(K</a:t>
            </a:r>
            <a:r>
              <a:rPr lang="ru-RU" sz="2800" b="1" dirty="0" smtClean="0"/>
              <a:t>)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08269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2Theta (degrees)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30533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(1/2,1/2,0)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117813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(0,1/2+</a:t>
            </a:r>
            <a:r>
              <a:rPr lang="en-US" dirty="0" smtClean="0">
                <a:sym typeface="Symbol"/>
              </a:rPr>
              <a:t></a:t>
            </a:r>
            <a:r>
              <a:rPr lang="en-US" dirty="0" smtClean="0"/>
              <a:t>, 1/2)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8310" y="2449923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(1/2,1/2,1)</a:t>
            </a:r>
            <a:endParaRPr 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1800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 defTabSz="2941638" eaLnBrk="0" hangingPunct="0"/>
            <a:r>
              <a:rPr lang="ru-RU" sz="2400" b="1" i="1">
                <a:solidFill>
                  <a:schemeClr val="bg1"/>
                </a:solidFill>
              </a:rPr>
              <a:t>Na</a:t>
            </a:r>
            <a:r>
              <a:rPr lang="ru-RU" sz="2400" b="1" i="1" baseline="-25000">
                <a:solidFill>
                  <a:schemeClr val="bg1"/>
                </a:solidFill>
              </a:rPr>
              <a:t>3</a:t>
            </a:r>
            <a:r>
              <a:rPr lang="ru-RU" sz="2400" b="1" i="1">
                <a:solidFill>
                  <a:schemeClr val="bg1"/>
                </a:solidFill>
              </a:rPr>
              <a:t>Co</a:t>
            </a:r>
            <a:r>
              <a:rPr lang="ru-RU" sz="2400" b="1" i="1" baseline="-25000">
                <a:solidFill>
                  <a:schemeClr val="bg1"/>
                </a:solidFill>
              </a:rPr>
              <a:t>2</a:t>
            </a:r>
            <a:r>
              <a:rPr lang="ru-RU" sz="2400" b="1" i="1">
                <a:solidFill>
                  <a:schemeClr val="bg1"/>
                </a:solidFill>
              </a:rPr>
              <a:t>SbO</a:t>
            </a:r>
            <a:r>
              <a:rPr lang="ru-RU" sz="2400" b="1" i="1" baseline="-25000">
                <a:solidFill>
                  <a:schemeClr val="bg1"/>
                </a:solidFill>
              </a:rPr>
              <a:t>6</a:t>
            </a:r>
            <a:endParaRPr lang="ru-RU" sz="2400" i="1">
              <a:solidFill>
                <a:schemeClr val="bg1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20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50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7" y="705511"/>
            <a:ext cx="762552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39624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1800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 defTabSz="2941638" eaLnBrk="0" hangingPunct="0"/>
            <a:r>
              <a:rPr lang="ru-RU" sz="2400" b="1" i="1">
                <a:solidFill>
                  <a:schemeClr val="bg1"/>
                </a:solidFill>
              </a:rPr>
              <a:t>Na</a:t>
            </a:r>
            <a:r>
              <a:rPr lang="ru-RU" sz="2400" b="1" i="1" baseline="-25000">
                <a:solidFill>
                  <a:schemeClr val="bg1"/>
                </a:solidFill>
              </a:rPr>
              <a:t>3</a:t>
            </a:r>
            <a:r>
              <a:rPr lang="ru-RU" sz="2400" b="1" i="1">
                <a:solidFill>
                  <a:schemeClr val="bg1"/>
                </a:solidFill>
              </a:rPr>
              <a:t>Co</a:t>
            </a:r>
            <a:r>
              <a:rPr lang="ru-RU" sz="2400" b="1" i="1" baseline="-25000">
                <a:solidFill>
                  <a:schemeClr val="bg1"/>
                </a:solidFill>
              </a:rPr>
              <a:t>2</a:t>
            </a:r>
            <a:r>
              <a:rPr lang="ru-RU" sz="2400" b="1" i="1">
                <a:solidFill>
                  <a:schemeClr val="bg1"/>
                </a:solidFill>
              </a:rPr>
              <a:t>SbO</a:t>
            </a:r>
            <a:r>
              <a:rPr lang="ru-RU" sz="2400" b="1" i="1" baseline="-25000">
                <a:solidFill>
                  <a:schemeClr val="bg1"/>
                </a:solidFill>
              </a:rPr>
              <a:t>6</a:t>
            </a:r>
            <a:endParaRPr lang="ru-RU" sz="2400" i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5693" y="54868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=(1/2,1/2,0)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3429000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=(0,1/2+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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,1/2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16" y="3933056"/>
            <a:ext cx="124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 </a:t>
            </a:r>
            <a:r>
              <a:rPr lang="ru-RU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 ≈ </a:t>
            </a:r>
            <a:r>
              <a:rPr lang="ru-RU" b="1" dirty="0">
                <a:solidFill>
                  <a:schemeClr val="accent2"/>
                </a:solidFill>
              </a:rPr>
              <a:t>0.011 </a:t>
            </a:r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4321" y="525166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043608" y="441325"/>
            <a:ext cx="468684" cy="558716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390533" y="351284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299820" y="3429000"/>
            <a:ext cx="468684" cy="558716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22" name="Picture 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3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1800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 defTabSz="2941638" eaLnBrk="0" hangingPunct="0"/>
            <a:r>
              <a:rPr lang="ru-RU" sz="2400" b="1" i="1">
                <a:solidFill>
                  <a:schemeClr val="bg1"/>
                </a:solidFill>
              </a:rPr>
              <a:t>Na</a:t>
            </a:r>
            <a:r>
              <a:rPr lang="ru-RU" sz="2400" b="1" i="1" baseline="-25000">
                <a:solidFill>
                  <a:schemeClr val="bg1"/>
                </a:solidFill>
              </a:rPr>
              <a:t>3</a:t>
            </a:r>
            <a:r>
              <a:rPr lang="ru-RU" sz="2400" b="1" i="1">
                <a:solidFill>
                  <a:schemeClr val="bg1"/>
                </a:solidFill>
              </a:rPr>
              <a:t>Co</a:t>
            </a:r>
            <a:r>
              <a:rPr lang="ru-RU" sz="2400" b="1" i="1" baseline="-25000">
                <a:solidFill>
                  <a:schemeClr val="bg1"/>
                </a:solidFill>
              </a:rPr>
              <a:t>2</a:t>
            </a:r>
            <a:r>
              <a:rPr lang="ru-RU" sz="2400" b="1" i="1">
                <a:solidFill>
                  <a:schemeClr val="bg1"/>
                </a:solidFill>
              </a:rPr>
              <a:t>SbO</a:t>
            </a:r>
            <a:r>
              <a:rPr lang="ru-RU" sz="2400" b="1" i="1" baseline="-25000">
                <a:solidFill>
                  <a:schemeClr val="bg1"/>
                </a:solidFill>
              </a:rPr>
              <a:t>6</a:t>
            </a:r>
            <a:endParaRPr lang="ru-RU" sz="2400" i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114" y="4797152"/>
            <a:ext cx="85593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Предполагая нулевую фазу между </a:t>
            </a:r>
            <a:r>
              <a:rPr lang="ru-RU" sz="1600" dirty="0" smtClean="0"/>
              <a:t>соответствующими </a:t>
            </a:r>
            <a:r>
              <a:rPr lang="ru-RU" sz="1600" dirty="0"/>
              <a:t>коэффициентами Фурье, мы можем предложить магнитную структуру, самую простую из возможных, которая полностью соответствует порошковым дифракционным экспериментальным данным. </a:t>
            </a:r>
            <a:r>
              <a:rPr lang="ru-RU" sz="1600" dirty="0">
                <a:solidFill>
                  <a:srgbClr val="FF0000"/>
                </a:solidFill>
              </a:rPr>
              <a:t>Эта спиновая структура образована суперпозицией коллинеарной AFM (</a:t>
            </a:r>
            <a:r>
              <a:rPr lang="ru-RU" sz="1600" b="1" dirty="0">
                <a:solidFill>
                  <a:srgbClr val="FF0000"/>
                </a:solidFill>
              </a:rPr>
              <a:t>k</a:t>
            </a:r>
            <a:r>
              <a:rPr lang="ru-RU" sz="1600" baseline="-25000" dirty="0">
                <a:solidFill>
                  <a:srgbClr val="FF0000"/>
                </a:solidFill>
              </a:rPr>
              <a:t>1</a:t>
            </a:r>
            <a:r>
              <a:rPr lang="ru-RU" sz="1600" dirty="0">
                <a:solidFill>
                  <a:srgbClr val="FF0000"/>
                </a:solidFill>
              </a:rPr>
              <a:t>) в общем направлении с </a:t>
            </a:r>
            <a:r>
              <a:rPr lang="ru-RU" sz="1600" dirty="0" smtClean="0">
                <a:solidFill>
                  <a:srgbClr val="FF0000"/>
                </a:solidFill>
              </a:rPr>
              <a:t>длинно-</a:t>
            </a:r>
            <a:r>
              <a:rPr lang="ru-RU" sz="1600" dirty="0" err="1" smtClean="0">
                <a:solidFill>
                  <a:srgbClr val="FF0000"/>
                </a:solidFill>
              </a:rPr>
              <a:t>периодной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синусоидальной (</a:t>
            </a:r>
            <a:r>
              <a:rPr lang="ru-RU" sz="1600" b="1" dirty="0">
                <a:solidFill>
                  <a:srgbClr val="FF0000"/>
                </a:solidFill>
              </a:rPr>
              <a:t>k</a:t>
            </a:r>
            <a:r>
              <a:rPr lang="ru-RU" sz="1600" baseline="-25000" dirty="0">
                <a:solidFill>
                  <a:srgbClr val="FF0000"/>
                </a:solidFill>
              </a:rPr>
              <a:t>2</a:t>
            </a:r>
            <a:r>
              <a:rPr lang="ru-RU" sz="1600" dirty="0">
                <a:solidFill>
                  <a:srgbClr val="FF0000"/>
                </a:solidFill>
              </a:rPr>
              <a:t>) компонентой вдоль </a:t>
            </a:r>
            <a:r>
              <a:rPr lang="ru-RU" sz="1600" b="1" i="1" dirty="0">
                <a:solidFill>
                  <a:srgbClr val="FF0000"/>
                </a:solidFill>
              </a:rPr>
              <a:t>a</a:t>
            </a:r>
            <a:r>
              <a:rPr lang="ru-RU" sz="1600" dirty="0">
                <a:solidFill>
                  <a:srgbClr val="FF0000"/>
                </a:solidFill>
              </a:rPr>
              <a:t>- оси.</a:t>
            </a:r>
          </a:p>
          <a:p>
            <a:endParaRPr lang="ru-R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14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5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51520" y="2132856"/>
            <a:ext cx="8376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Forte" pitchFamily="66" charset="0"/>
              </a:rPr>
              <a:t>Спасибо</a:t>
            </a:r>
            <a:r>
              <a:rPr lang="ru-RU" sz="4800" dirty="0" smtClean="0">
                <a:solidFill>
                  <a:srgbClr val="7030A0"/>
                </a:solidFill>
                <a:latin typeface="Forte" pitchFamily="66" charset="0"/>
              </a:rPr>
              <a:t> </a:t>
            </a:r>
            <a:r>
              <a:rPr lang="ru-RU" sz="4800" b="1" i="1" dirty="0" smtClean="0">
                <a:solidFill>
                  <a:srgbClr val="7030A0"/>
                </a:solidFill>
                <a:latin typeface="Forte" pitchFamily="66" charset="0"/>
              </a:rPr>
              <a:t>за ваше внимание</a:t>
            </a:r>
            <a:r>
              <a:rPr lang="ru-RU" sz="4800" dirty="0" smtClean="0">
                <a:solidFill>
                  <a:srgbClr val="7030A0"/>
                </a:solidFill>
                <a:latin typeface="Forte" pitchFamily="66" charset="0"/>
              </a:rPr>
              <a:t>!</a:t>
            </a:r>
            <a:endParaRPr lang="ru-RU" sz="4800" dirty="0">
              <a:solidFill>
                <a:srgbClr val="7030A0"/>
              </a:solidFill>
              <a:latin typeface="Forte" pitchFamily="66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5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5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63912" y="579676"/>
            <a:ext cx="48244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1800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 defTabSz="2941638"/>
            <a:r>
              <a:rPr lang="ru-RU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Основные участники работы </a:t>
            </a:r>
            <a:endParaRPr lang="ru-RU" sz="24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Прямоугольник 2"/>
          <p:cNvSpPr>
            <a:spLocks noChangeArrowheads="1"/>
          </p:cNvSpPr>
          <p:nvPr/>
        </p:nvSpPr>
        <p:spPr bwMode="auto">
          <a:xfrm>
            <a:off x="395536" y="4077072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В.Б.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Налбандян</a:t>
            </a:r>
            <a:endParaRPr lang="ru-RU" i="1" baseline="30000" dirty="0">
              <a:cs typeface="Arial" charset="0"/>
            </a:endParaRPr>
          </a:p>
        </p:txBody>
      </p:sp>
      <p:sp>
        <p:nvSpPr>
          <p:cNvPr id="45" name="Прямоугольник 9"/>
          <p:cNvSpPr>
            <a:spLocks noChangeArrowheads="1"/>
          </p:cNvSpPr>
          <p:nvPr/>
        </p:nvSpPr>
        <p:spPr bwMode="auto">
          <a:xfrm>
            <a:off x="251520" y="5085184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en-US" dirty="0" smtClean="0"/>
              <a:t>E.A.</a:t>
            </a:r>
            <a:r>
              <a:rPr lang="ru-RU" dirty="0" smtClean="0"/>
              <a:t> Зверева</a:t>
            </a:r>
            <a:endParaRPr lang="en-US" dirty="0"/>
          </a:p>
        </p:txBody>
      </p:sp>
      <p:sp>
        <p:nvSpPr>
          <p:cNvPr id="46" name="Прямоугольник 11"/>
          <p:cNvSpPr>
            <a:spLocks noChangeArrowheads="1"/>
          </p:cNvSpPr>
          <p:nvPr/>
        </p:nvSpPr>
        <p:spPr bwMode="auto">
          <a:xfrm>
            <a:off x="143222" y="843970"/>
            <a:ext cx="4456112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ru-RU" dirty="0">
                <a:cs typeface="Arial" charset="0"/>
              </a:rPr>
              <a:t>М.Д. </a:t>
            </a:r>
            <a:r>
              <a:rPr lang="ru-RU" dirty="0" err="1" smtClean="0">
                <a:cs typeface="Arial" charset="0"/>
              </a:rPr>
              <a:t>Кучугура</a:t>
            </a:r>
            <a:r>
              <a:rPr lang="ru-RU" dirty="0" smtClean="0">
                <a:cs typeface="Arial" charset="0"/>
              </a:rPr>
              <a:t>, </a:t>
            </a:r>
            <a:r>
              <a:rPr lang="ru-RU" dirty="0" smtClean="0"/>
              <a:t>А.Н. Коршунов</a:t>
            </a:r>
          </a:p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ru-RU" dirty="0" smtClean="0"/>
              <a:t> С.Ю. </a:t>
            </a:r>
            <a:r>
              <a:rPr lang="ru-RU" dirty="0" err="1" smtClean="0"/>
              <a:t>Подчезерцев</a:t>
            </a:r>
            <a:r>
              <a:rPr lang="ru-RU" dirty="0" smtClean="0"/>
              <a:t>, А.Л. Малышев, Е.А. Церковная  </a:t>
            </a:r>
            <a:endParaRPr lang="ru-RU" dirty="0" smtClean="0">
              <a:cs typeface="Arial" charset="0"/>
            </a:endParaRPr>
          </a:p>
        </p:txBody>
      </p:sp>
      <p:sp>
        <p:nvSpPr>
          <p:cNvPr id="47" name="Прямоугольник 13"/>
          <p:cNvSpPr>
            <a:spLocks noChangeArrowheads="1"/>
          </p:cNvSpPr>
          <p:nvPr/>
        </p:nvSpPr>
        <p:spPr bwMode="auto">
          <a:xfrm>
            <a:off x="251520" y="2564904"/>
            <a:ext cx="351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en-US" dirty="0" smtClean="0">
                <a:cs typeface="Arial" charset="0"/>
              </a:rPr>
              <a:t>F. </a:t>
            </a:r>
            <a:r>
              <a:rPr lang="en-US" dirty="0" err="1" smtClean="0">
                <a:cs typeface="Arial" charset="0"/>
              </a:rPr>
              <a:t>Damay</a:t>
            </a:r>
            <a:endParaRPr lang="ru-RU" i="1" baseline="30000" dirty="0"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15206" y="4090788"/>
            <a:ext cx="54287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  <a:defRPr/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Южный федеральный университет (г.Ростов) </a:t>
            </a:r>
          </a:p>
          <a:p>
            <a:pPr algn="ctr">
              <a:tabLst>
                <a:tab pos="449263" algn="r"/>
                <a:tab pos="2970213" algn="ctr"/>
                <a:tab pos="5940425" algn="r"/>
              </a:tabLst>
              <a:defRPr/>
            </a:pPr>
            <a:r>
              <a:rPr lang="ru-RU" i="1" dirty="0" smtClean="0">
                <a:solidFill>
                  <a:srgbClr val="0070C0"/>
                </a:solidFill>
                <a:cs typeface="Arial" charset="0"/>
              </a:rPr>
              <a:t>Химфак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3819753" y="5098495"/>
            <a:ext cx="5219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cs typeface="Arial" charset="0"/>
              </a:rPr>
              <a:t>МГУ, Физфак, кафедра низких температур и сверхпроводимости</a:t>
            </a:r>
            <a:endParaRPr lang="ru-RU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0112" y="2571034"/>
            <a:ext cx="226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0070C0"/>
                </a:solidFill>
                <a:cs typeface="Arial" charset="0"/>
              </a:rPr>
              <a:t>LLB, </a:t>
            </a:r>
            <a:r>
              <a:rPr lang="ru-RU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cs typeface="Arial" charset="0"/>
              </a:rPr>
              <a:t>France </a:t>
            </a:r>
            <a:endParaRPr lang="ru-RU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328498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/>
              <a:t>Senyshyn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66646" y="3319595"/>
            <a:ext cx="425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HMLZ, </a:t>
            </a:r>
            <a:r>
              <a:rPr lang="de-DE" dirty="0">
                <a:solidFill>
                  <a:srgbClr val="0070C0"/>
                </a:solidFill>
              </a:rPr>
              <a:t>Technische Universität München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13"/>
          <p:cNvSpPr>
            <a:spLocks noChangeArrowheads="1"/>
          </p:cNvSpPr>
          <p:nvPr/>
        </p:nvSpPr>
        <p:spPr bwMode="auto">
          <a:xfrm>
            <a:off x="395536" y="1916832"/>
            <a:ext cx="351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en-US" dirty="0" smtClean="0">
                <a:cs typeface="Arial" charset="0"/>
              </a:rPr>
              <a:t>J.</a:t>
            </a:r>
            <a:r>
              <a:rPr lang="ru-RU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Rodriguez-</a:t>
            </a:r>
            <a:r>
              <a:rPr lang="en-US" dirty="0" err="1" smtClean="0">
                <a:cs typeface="Arial" charset="0"/>
              </a:rPr>
              <a:t>Carvajal</a:t>
            </a:r>
            <a:endParaRPr lang="ru-RU" i="1" baseline="30000" dirty="0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0112" y="1893674"/>
            <a:ext cx="226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0070C0"/>
                </a:solidFill>
                <a:cs typeface="Arial" charset="0"/>
              </a:rPr>
              <a:t>ILL, </a:t>
            </a:r>
            <a:r>
              <a:rPr lang="ru-RU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cs typeface="Arial" charset="0"/>
              </a:rPr>
              <a:t>France </a:t>
            </a:r>
            <a:endParaRPr lang="ru-RU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34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8144" y="883117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ПИЯФ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6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76" y="5589240"/>
            <a:ext cx="83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Существенный вклад </a:t>
            </a:r>
            <a:r>
              <a:rPr lang="ru-RU" dirty="0"/>
              <a:t>квантовых эффектов в их термодинамику и кинетику, </a:t>
            </a:r>
            <a:r>
              <a:rPr lang="ru-RU" dirty="0" smtClean="0"/>
              <a:t>приводит </a:t>
            </a:r>
            <a:r>
              <a:rPr lang="ru-RU" dirty="0"/>
              <a:t>к богатым и разнообразным фазовым диаграммам и множеству необычных характеристик.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58" y="74576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Физика материалов с </a:t>
            </a:r>
            <a:r>
              <a:rPr lang="ru-RU" dirty="0" err="1"/>
              <a:t>низкоразмерными</a:t>
            </a:r>
            <a:r>
              <a:rPr lang="ru-RU" dirty="0"/>
              <a:t> магнитными системами является одной из наиболее быстро развивающихся областей современной физики конденсированного состояния, поскольку затрагивает основные квантово-механические аспекты строения </a:t>
            </a:r>
            <a:r>
              <a:rPr lang="ru-RU" dirty="0" smtClean="0"/>
              <a:t>вещества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0108" y="194644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Основополагающие теоремы квантовой механики указывают на невозможность формировании дальнего </a:t>
            </a:r>
            <a:r>
              <a:rPr lang="ru-RU" dirty="0" smtClean="0">
                <a:solidFill>
                  <a:srgbClr val="0070C0"/>
                </a:solidFill>
              </a:rPr>
              <a:t>магнитного </a:t>
            </a:r>
            <a:r>
              <a:rPr lang="ru-RU" dirty="0">
                <a:solidFill>
                  <a:srgbClr val="0070C0"/>
                </a:solidFill>
              </a:rPr>
              <a:t>порядка в </a:t>
            </a:r>
            <a:r>
              <a:rPr lang="ru-RU" dirty="0" smtClean="0">
                <a:solidFill>
                  <a:srgbClr val="0070C0"/>
                </a:solidFill>
              </a:rPr>
              <a:t>одномерных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двумерных структурах (</a:t>
            </a:r>
            <a:r>
              <a:rPr lang="ru-RU" dirty="0" smtClean="0"/>
              <a:t>теорема </a:t>
            </a:r>
            <a:r>
              <a:rPr lang="ru-RU" dirty="0" err="1" smtClean="0"/>
              <a:t>Мермина</a:t>
            </a:r>
            <a:r>
              <a:rPr lang="ru-RU" dirty="0" smtClean="0"/>
              <a:t>–Вагнера для Т≠0)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574" y="289847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В реальных магнетиках, однако, конкуренция обменных взаимодействий, пренебрежимо малые межслоевые </a:t>
            </a:r>
            <a:r>
              <a:rPr lang="ru-RU" dirty="0" smtClean="0">
                <a:solidFill>
                  <a:srgbClr val="FF0000"/>
                </a:solidFill>
              </a:rPr>
              <a:t>обменные </a:t>
            </a:r>
            <a:r>
              <a:rPr lang="ru-RU" dirty="0">
                <a:solidFill>
                  <a:srgbClr val="FF0000"/>
                </a:solidFill>
              </a:rPr>
              <a:t>взаимодействия, фрустрации и, безусловно, анизотропия могут кардинальным образом влиять на фундаментальные механизмы упорядочения и соответствующие фазовые </a:t>
            </a:r>
            <a:r>
              <a:rPr lang="ru-RU" dirty="0" smtClean="0">
                <a:solidFill>
                  <a:srgbClr val="FF0000"/>
                </a:solidFill>
              </a:rPr>
              <a:t>переходы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574" y="458112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Поэтому вопросы, касающиеся механизмов формирования основного квантового состояния </a:t>
            </a:r>
            <a:r>
              <a:rPr lang="ru-RU" dirty="0" err="1">
                <a:solidFill>
                  <a:srgbClr val="7030A0"/>
                </a:solidFill>
              </a:rPr>
              <a:t>низкоразмерных</a:t>
            </a:r>
            <a:r>
              <a:rPr lang="ru-RU" dirty="0">
                <a:solidFill>
                  <a:srgbClr val="7030A0"/>
                </a:solidFill>
              </a:rPr>
              <a:t> магнетиков, являются в настоящее время одними из самых </a:t>
            </a:r>
            <a:r>
              <a:rPr lang="ru-RU" dirty="0" smtClean="0">
                <a:solidFill>
                  <a:srgbClr val="7030A0"/>
                </a:solidFill>
              </a:rPr>
              <a:t>сложных в ФКС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bg1"/>
                </a:solidFill>
              </a:rPr>
              <a:t>Физика </a:t>
            </a:r>
            <a:r>
              <a:rPr lang="ru-RU" sz="2400" b="1" i="1" dirty="0">
                <a:solidFill>
                  <a:schemeClr val="bg1"/>
                </a:solidFill>
              </a:rPr>
              <a:t>магнитных </a:t>
            </a:r>
            <a:r>
              <a:rPr lang="ru-RU" sz="2400" b="1" i="1" dirty="0" err="1">
                <a:solidFill>
                  <a:schemeClr val="bg1"/>
                </a:solidFill>
              </a:rPr>
              <a:t>низкоразмерных</a:t>
            </a:r>
            <a:r>
              <a:rPr lang="ru-RU" sz="2400" b="1" i="1" dirty="0">
                <a:solidFill>
                  <a:schemeClr val="bg1"/>
                </a:solidFill>
              </a:rPr>
              <a:t> соединений </a:t>
            </a:r>
            <a:endParaRPr lang="ru-R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19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8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388" y="3597655"/>
            <a:ext cx="857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</a:rPr>
              <a:t>Слоистые соединения с </a:t>
            </a:r>
            <a:r>
              <a:rPr lang="en-US" sz="2400" b="1" i="1" dirty="0">
                <a:solidFill>
                  <a:srgbClr val="C00000"/>
                </a:solidFill>
                <a:cs typeface="Arial" charset="0"/>
              </a:rPr>
              <a:t>«honeycomb»</a:t>
            </a:r>
            <a:r>
              <a:rPr lang="ru-RU" sz="2400" b="1" dirty="0" smtClean="0">
                <a:solidFill>
                  <a:srgbClr val="C00000"/>
                </a:solidFill>
              </a:rPr>
              <a:t> сотообразной (гексагональной)  кристаллической структурой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</a:rPr>
              <a:t>2D </a:t>
            </a:r>
            <a:r>
              <a:rPr lang="ru-RU" sz="2400" b="1" dirty="0" smtClean="0">
                <a:solidFill>
                  <a:srgbClr val="7030A0"/>
                </a:solidFill>
              </a:rPr>
              <a:t>магнетики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164" y="155128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</a:rPr>
              <a:t>Спиновые </a:t>
            </a:r>
            <a:r>
              <a:rPr lang="ru-RU" sz="2400" b="1" dirty="0" err="1" smtClean="0">
                <a:solidFill>
                  <a:srgbClr val="C00000"/>
                </a:solidFill>
              </a:rPr>
              <a:t>фрустрированные</a:t>
            </a:r>
            <a:r>
              <a:rPr lang="ru-RU" sz="2400" b="1" dirty="0" smtClean="0">
                <a:solidFill>
                  <a:srgbClr val="C00000"/>
                </a:solidFill>
              </a:rPr>
              <a:t> (треугольные) с</a:t>
            </a:r>
            <a:r>
              <a:rPr lang="ru-RU" sz="2400" b="1" dirty="0" smtClean="0">
                <a:solidFill>
                  <a:srgbClr val="C00000"/>
                </a:solidFill>
                <a:cs typeface="Arial" charset="0"/>
              </a:rPr>
              <a:t>лоистые  оксиды, </a:t>
            </a:r>
            <a:r>
              <a:rPr lang="en-US" sz="2400" b="1" dirty="0">
                <a:solidFill>
                  <a:srgbClr val="7030A0"/>
                </a:solidFill>
              </a:rPr>
              <a:t>2D </a:t>
            </a:r>
            <a:r>
              <a:rPr lang="ru-RU" sz="2400" b="1" dirty="0">
                <a:solidFill>
                  <a:srgbClr val="7030A0"/>
                </a:solidFill>
              </a:rPr>
              <a:t>магнетики </a:t>
            </a:r>
            <a:r>
              <a:rPr lang="ru-RU" sz="2400" b="1" dirty="0" smtClean="0">
                <a:solidFill>
                  <a:srgbClr val="C00000"/>
                </a:solidFill>
                <a:cs typeface="Arial" charset="0"/>
              </a:rPr>
              <a:t>         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8418" y="2531763"/>
            <a:ext cx="230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Оксиды </a:t>
            </a:r>
            <a:r>
              <a:rPr lang="en-US" b="1" dirty="0">
                <a:solidFill>
                  <a:srgbClr val="990099"/>
                </a:solidFill>
              </a:rPr>
              <a:t>Sb</a:t>
            </a:r>
            <a:r>
              <a:rPr lang="en-US" b="1" baseline="30000" dirty="0">
                <a:solidFill>
                  <a:srgbClr val="990099"/>
                </a:solidFill>
              </a:rPr>
              <a:t>5+</a:t>
            </a:r>
            <a:r>
              <a:rPr lang="en-US" b="1" baseline="30000" dirty="0"/>
              <a:t> </a:t>
            </a:r>
            <a:r>
              <a:rPr lang="ru-RU" b="1" dirty="0"/>
              <a:t>и </a:t>
            </a:r>
            <a:r>
              <a:rPr lang="en-US" b="1" dirty="0">
                <a:solidFill>
                  <a:srgbClr val="990099"/>
                </a:solidFill>
              </a:rPr>
              <a:t>Te</a:t>
            </a:r>
            <a:r>
              <a:rPr lang="en-US" b="1" baseline="30000" dirty="0">
                <a:solidFill>
                  <a:srgbClr val="990099"/>
                </a:solidFill>
              </a:rPr>
              <a:t>6+</a:t>
            </a:r>
            <a:endParaRPr lang="ru-RU" b="1" dirty="0">
              <a:solidFill>
                <a:srgbClr val="990099"/>
              </a:solidFill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786013" y="5685724"/>
            <a:ext cx="1417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Li</a:t>
            </a:r>
            <a:r>
              <a:rPr lang="ru-RU" b="1" i="1" baseline="-25000" dirty="0" smtClean="0">
                <a:solidFill>
                  <a:srgbClr val="00B0F0"/>
                </a:solidFill>
              </a:rPr>
              <a:t>3</a:t>
            </a:r>
            <a:r>
              <a:rPr lang="ru-RU" b="1" i="1" dirty="0" smtClean="0">
                <a:solidFill>
                  <a:srgbClr val="00B0F0"/>
                </a:solidFill>
              </a:rPr>
              <a:t>Ni</a:t>
            </a:r>
            <a:r>
              <a:rPr lang="ru-RU" b="1" i="1" baseline="-25000" dirty="0" smtClean="0">
                <a:solidFill>
                  <a:srgbClr val="00B0F0"/>
                </a:solidFill>
              </a:rPr>
              <a:t>2</a:t>
            </a:r>
            <a:r>
              <a:rPr lang="ru-RU" b="1" i="1" dirty="0" smtClean="0">
                <a:solidFill>
                  <a:srgbClr val="00B0F0"/>
                </a:solidFill>
              </a:rPr>
              <a:t>SbO</a:t>
            </a:r>
            <a:r>
              <a:rPr lang="ru-RU" b="1" i="1" baseline="-25000" dirty="0" smtClean="0">
                <a:solidFill>
                  <a:srgbClr val="00B0F0"/>
                </a:solidFill>
              </a:rPr>
              <a:t>6</a:t>
            </a:r>
            <a:endParaRPr lang="en-US" baseline="-25000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293252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MnSb</a:t>
            </a:r>
            <a:r>
              <a:rPr lang="en-US" b="1" i="1" baseline="-25000" dirty="0" smtClean="0">
                <a:solidFill>
                  <a:srgbClr val="7030A0"/>
                </a:solidFill>
              </a:rPr>
              <a:t>2</a:t>
            </a:r>
            <a:r>
              <a:rPr lang="en-US" b="1" i="1" dirty="0" smtClean="0">
                <a:solidFill>
                  <a:srgbClr val="7030A0"/>
                </a:solidFill>
              </a:rPr>
              <a:t>O</a:t>
            </a:r>
            <a:r>
              <a:rPr lang="en-US" b="1" i="1" baseline="-25000" dirty="0" smtClean="0">
                <a:solidFill>
                  <a:srgbClr val="7030A0"/>
                </a:solidFill>
              </a:rPr>
              <a:t>6</a:t>
            </a:r>
            <a:r>
              <a:rPr lang="ru-RU" b="1" i="1" baseline="-25000" dirty="0" smtClean="0">
                <a:solidFill>
                  <a:srgbClr val="7030A0"/>
                </a:solidFill>
              </a:rPr>
              <a:t>, </a:t>
            </a:r>
            <a:r>
              <a:rPr lang="ru-RU" b="1" i="1" dirty="0">
                <a:solidFill>
                  <a:srgbClr val="7030A0"/>
                </a:solidFill>
              </a:rPr>
              <a:t>С</a:t>
            </a:r>
            <a:r>
              <a:rPr lang="en-US" b="1" i="1" dirty="0">
                <a:solidFill>
                  <a:srgbClr val="7030A0"/>
                </a:solidFill>
              </a:rPr>
              <a:t>oSb</a:t>
            </a:r>
            <a:r>
              <a:rPr lang="en-US" b="1" i="1" baseline="-25000" dirty="0">
                <a:solidFill>
                  <a:srgbClr val="7030A0"/>
                </a:solidFill>
              </a:rPr>
              <a:t>2</a:t>
            </a:r>
            <a:r>
              <a:rPr lang="en-US" b="1" i="1" dirty="0">
                <a:solidFill>
                  <a:srgbClr val="7030A0"/>
                </a:solidFill>
              </a:rPr>
              <a:t>O</a:t>
            </a:r>
            <a:r>
              <a:rPr lang="en-US" b="1" i="1" baseline="-25000" dirty="0">
                <a:solidFill>
                  <a:srgbClr val="7030A0"/>
                </a:solidFill>
              </a:rPr>
              <a:t>6,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С</a:t>
            </a:r>
            <a:r>
              <a:rPr lang="en-US" b="1" i="1" dirty="0" smtClean="0">
                <a:solidFill>
                  <a:srgbClr val="7030A0"/>
                </a:solidFill>
              </a:rPr>
              <a:t>uSb</a:t>
            </a:r>
            <a:r>
              <a:rPr lang="en-US" b="1" i="1" baseline="-25000" dirty="0" smtClean="0">
                <a:solidFill>
                  <a:srgbClr val="7030A0"/>
                </a:solidFill>
              </a:rPr>
              <a:t>2</a:t>
            </a:r>
            <a:r>
              <a:rPr lang="en-US" b="1" i="1" dirty="0" smtClean="0">
                <a:solidFill>
                  <a:srgbClr val="7030A0"/>
                </a:solidFill>
              </a:rPr>
              <a:t>O</a:t>
            </a:r>
            <a:r>
              <a:rPr lang="en-US" b="1" i="1" baseline="-25000" dirty="0" smtClean="0">
                <a:solidFill>
                  <a:srgbClr val="7030A0"/>
                </a:solidFill>
              </a:rPr>
              <a:t>6 </a:t>
            </a:r>
            <a:endParaRPr lang="ru-RU" b="1" i="1" baseline="-25000" dirty="0" smtClean="0">
              <a:solidFill>
                <a:srgbClr val="7030A0"/>
              </a:solidFill>
            </a:endParaRPr>
          </a:p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MnSnTeO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9967" y="27837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1800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 defTabSz="2941638"/>
            <a:r>
              <a:rPr lang="ru-RU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Объекты исследований </a:t>
            </a:r>
            <a:endParaRPr lang="ru-RU" sz="24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2332" y="4795581"/>
            <a:ext cx="230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Оксиды </a:t>
            </a:r>
            <a:r>
              <a:rPr lang="en-US" b="1" dirty="0">
                <a:solidFill>
                  <a:srgbClr val="990099"/>
                </a:solidFill>
              </a:rPr>
              <a:t>Sb</a:t>
            </a:r>
            <a:r>
              <a:rPr lang="en-US" b="1" baseline="30000" dirty="0">
                <a:solidFill>
                  <a:srgbClr val="990099"/>
                </a:solidFill>
              </a:rPr>
              <a:t>5+</a:t>
            </a:r>
            <a:r>
              <a:rPr lang="en-US" b="1" baseline="30000" dirty="0"/>
              <a:t> </a:t>
            </a:r>
            <a:r>
              <a:rPr lang="ru-RU" b="1" dirty="0"/>
              <a:t>и </a:t>
            </a:r>
            <a:r>
              <a:rPr lang="en-US" b="1" dirty="0">
                <a:solidFill>
                  <a:srgbClr val="990099"/>
                </a:solidFill>
              </a:rPr>
              <a:t>Te</a:t>
            </a:r>
            <a:r>
              <a:rPr lang="en-US" b="1" baseline="30000" dirty="0">
                <a:solidFill>
                  <a:srgbClr val="990099"/>
                </a:solidFill>
              </a:rPr>
              <a:t>6+</a:t>
            </a:r>
            <a:endParaRPr lang="ru-RU" b="1" dirty="0">
              <a:solidFill>
                <a:srgbClr val="990099"/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24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015956" y="5154657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990099"/>
                </a:solidFill>
              </a:rPr>
              <a:t>Na</a:t>
            </a:r>
            <a:r>
              <a:rPr lang="ru-RU" b="1" i="1" baseline="-25000" dirty="0" smtClean="0">
                <a:solidFill>
                  <a:srgbClr val="990099"/>
                </a:solidFill>
              </a:rPr>
              <a:t>2</a:t>
            </a:r>
            <a:r>
              <a:rPr lang="ru-RU" b="1" i="1" dirty="0" smtClean="0">
                <a:solidFill>
                  <a:srgbClr val="990099"/>
                </a:solidFill>
              </a:rPr>
              <a:t>Ni</a:t>
            </a:r>
            <a:r>
              <a:rPr lang="ru-RU" b="1" i="1" baseline="-25000" dirty="0" smtClean="0">
                <a:solidFill>
                  <a:srgbClr val="990099"/>
                </a:solidFill>
              </a:rPr>
              <a:t>2</a:t>
            </a:r>
            <a:r>
              <a:rPr lang="en-US" b="1" i="1" dirty="0" err="1">
                <a:solidFill>
                  <a:srgbClr val="990099"/>
                </a:solidFill>
              </a:rPr>
              <a:t>Te</a:t>
            </a:r>
            <a:r>
              <a:rPr lang="ru-RU" b="1" i="1" dirty="0" smtClean="0">
                <a:solidFill>
                  <a:srgbClr val="990099"/>
                </a:solidFill>
              </a:rPr>
              <a:t>O</a:t>
            </a:r>
            <a:r>
              <a:rPr lang="ru-RU" b="1" i="1" baseline="-25000" dirty="0" smtClean="0">
                <a:solidFill>
                  <a:srgbClr val="990099"/>
                </a:solidFill>
              </a:rPr>
              <a:t>6     </a:t>
            </a:r>
            <a:r>
              <a:rPr lang="ru-RU" sz="2400" b="1" i="1" dirty="0" err="1" smtClean="0">
                <a:solidFill>
                  <a:srgbClr val="990099"/>
                </a:solidFill>
              </a:rPr>
              <a:t>А.Коршунов</a:t>
            </a:r>
            <a:r>
              <a:rPr lang="ru-RU" sz="2400" b="1" i="1" dirty="0" smtClean="0">
                <a:solidFill>
                  <a:srgbClr val="990099"/>
                </a:solidFill>
              </a:rPr>
              <a:t> 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275856" y="6055056"/>
            <a:ext cx="489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Na</a:t>
            </a:r>
            <a:r>
              <a:rPr lang="ru-RU" b="1" i="1" baseline="-25000" dirty="0" smtClean="0">
                <a:solidFill>
                  <a:srgbClr val="0070C0"/>
                </a:solidFill>
              </a:rPr>
              <a:t>3</a:t>
            </a:r>
            <a:r>
              <a:rPr lang="ru-RU" b="1" i="1" dirty="0" smtClean="0">
                <a:solidFill>
                  <a:srgbClr val="0070C0"/>
                </a:solidFill>
              </a:rPr>
              <a:t>Co</a:t>
            </a:r>
            <a:r>
              <a:rPr lang="ru-RU" b="1" i="1" baseline="-25000" dirty="0" smtClean="0">
                <a:solidFill>
                  <a:srgbClr val="0070C0"/>
                </a:solidFill>
              </a:rPr>
              <a:t>2</a:t>
            </a:r>
            <a:r>
              <a:rPr lang="ru-RU" b="1" i="1" dirty="0" smtClean="0">
                <a:solidFill>
                  <a:srgbClr val="0070C0"/>
                </a:solidFill>
              </a:rPr>
              <a:t>SbO</a:t>
            </a:r>
            <a:r>
              <a:rPr lang="ru-RU" b="1" i="1" baseline="-25000" dirty="0" smtClean="0">
                <a:solidFill>
                  <a:srgbClr val="0070C0"/>
                </a:solidFill>
              </a:rPr>
              <a:t>6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635896" y="5590666"/>
            <a:ext cx="2861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B0F0"/>
                </a:solidFill>
              </a:rPr>
              <a:t>С.Подчезерцев</a:t>
            </a:r>
            <a:r>
              <a:rPr lang="ru-RU" sz="2400" b="1" i="1" dirty="0" smtClean="0">
                <a:solidFill>
                  <a:srgbClr val="00B0F0"/>
                </a:solidFill>
              </a:rPr>
              <a:t> </a:t>
            </a:r>
            <a:endParaRPr lang="en-US" sz="2400" baseline="-250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159" y="3062241"/>
            <a:ext cx="201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>
                <a:solidFill>
                  <a:srgbClr val="0070C0"/>
                </a:solidFill>
              </a:rPr>
              <a:t>М.Кучугура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6886" y="724336"/>
            <a:ext cx="658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Квадратная решетка - </a:t>
            </a:r>
            <a:r>
              <a:rPr lang="ru-RU" b="1" i="1" dirty="0"/>
              <a:t>Топологический переход БКТ </a:t>
            </a:r>
            <a:r>
              <a:rPr lang="en-US" b="1" i="1" dirty="0" smtClean="0"/>
              <a:t>…..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7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21" grpId="0"/>
      <p:bldP spid="25" grpId="0"/>
      <p:bldP spid="26" grpId="0"/>
      <p:bldP spid="20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11560" y="44132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Спиновые </a:t>
            </a:r>
            <a:r>
              <a:rPr lang="ru-RU" sz="2400" b="1" dirty="0" smtClean="0">
                <a:solidFill>
                  <a:srgbClr val="00B0F0"/>
                </a:solidFill>
              </a:rPr>
              <a:t>геометрически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фрустрированные</a:t>
            </a:r>
            <a:r>
              <a:rPr lang="ru-RU" sz="2400" b="1" dirty="0" smtClean="0">
                <a:solidFill>
                  <a:srgbClr val="C00000"/>
                </a:solidFill>
              </a:rPr>
              <a:t> (треугольные) с</a:t>
            </a:r>
            <a:r>
              <a:rPr lang="ru-RU" sz="2400" b="1" dirty="0" smtClean="0">
                <a:solidFill>
                  <a:srgbClr val="C00000"/>
                </a:solidFill>
                <a:cs typeface="Arial" charset="0"/>
              </a:rPr>
              <a:t>лоистые  оксиды</a:t>
            </a:r>
            <a:endParaRPr lang="ru-RU" dirty="0"/>
          </a:p>
        </p:txBody>
      </p:sp>
      <p:pic>
        <p:nvPicPr>
          <p:cNvPr id="20" name="Picture 3" descr="MnSb2O6_300K_300mm_varH2"/>
          <p:cNvPicPr>
            <a:picLocks noChangeAspect="1" noChangeArrowheads="1"/>
          </p:cNvPicPr>
          <p:nvPr/>
        </p:nvPicPr>
        <p:blipFill>
          <a:blip r:embed="rId2" cstate="print"/>
          <a:srcRect l="1498" t="13750" r="53870" b="16875"/>
          <a:stretch>
            <a:fillRect/>
          </a:stretch>
        </p:blipFill>
        <p:spPr bwMode="auto">
          <a:xfrm>
            <a:off x="5172027" y="2226630"/>
            <a:ext cx="3943619" cy="28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6633286" y="2708920"/>
            <a:ext cx="1021100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33286" y="2654520"/>
            <a:ext cx="510550" cy="865601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143836" y="2624583"/>
            <a:ext cx="510550" cy="865601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17862" y="1498969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MnSb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1800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 defTabSz="2941638"/>
            <a:r>
              <a:rPr lang="ru-RU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Объекты исследований </a:t>
            </a:r>
            <a:endParaRPr lang="ru-RU" sz="24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 descr="MnSb2O6_300K_300mm_varH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25000" r="41072" b="16251"/>
          <a:stretch>
            <a:fillRect/>
          </a:stretch>
        </p:blipFill>
        <p:spPr bwMode="auto">
          <a:xfrm>
            <a:off x="346120" y="3789040"/>
            <a:ext cx="4608512" cy="257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2" y="1156545"/>
            <a:ext cx="3863816" cy="142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587746"/>
            <a:ext cx="506452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Геометрическая фрустрация обменного взаимодействия </a:t>
            </a:r>
            <a:r>
              <a:rPr lang="ru-RU" sz="1600" dirty="0" smtClean="0"/>
              <a:t>– 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такое </a:t>
            </a:r>
            <a:r>
              <a:rPr lang="ru-RU" sz="1600" dirty="0"/>
              <a:t>пространственное расположение магнитных ионов в кристалле, при котором </a:t>
            </a:r>
            <a:r>
              <a:rPr lang="ru-RU" sz="1600" dirty="0">
                <a:solidFill>
                  <a:srgbClr val="FF0000"/>
                </a:solidFill>
              </a:rPr>
              <a:t>невозможно </a:t>
            </a:r>
            <a:r>
              <a:rPr lang="ru-RU" sz="1600" dirty="0">
                <a:solidFill>
                  <a:srgbClr val="7030A0"/>
                </a:solidFill>
              </a:rPr>
              <a:t>одновременное антипараллельное упорядочение всех взаимодействующих спинов   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28" name="Picture 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381604"/>
            <a:ext cx="9177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Слоистые соединения с сотообразной (гексагональной)</a:t>
            </a: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 кристаллической структурой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/>
          </a:p>
        </p:txBody>
      </p:sp>
      <p:pic>
        <p:nvPicPr>
          <p:cNvPr id="16" name="Рисунок 1" descr="Na3Co2SbO6-C2_m_new"/>
          <p:cNvPicPr>
            <a:picLocks noChangeAspect="1" noChangeArrowheads="1"/>
          </p:cNvPicPr>
          <p:nvPr/>
        </p:nvPicPr>
        <p:blipFill>
          <a:blip r:embed="rId2" cstate="print"/>
          <a:srcRect l="18210" t="16986" r="24051" b="6371"/>
          <a:stretch>
            <a:fillRect/>
          </a:stretch>
        </p:blipFill>
        <p:spPr bwMode="auto">
          <a:xfrm>
            <a:off x="47163" y="3696900"/>
            <a:ext cx="3024802" cy="25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xy_plane_atom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3064" y="3714654"/>
            <a:ext cx="4023360" cy="2640787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4006366" y="4526473"/>
            <a:ext cx="504056" cy="0"/>
          </a:xfrm>
          <a:prstGeom prst="line">
            <a:avLst/>
          </a:prstGeom>
          <a:ln w="38100">
            <a:solidFill>
              <a:srgbClr val="FFD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006366" y="5470429"/>
            <a:ext cx="504056" cy="0"/>
          </a:xfrm>
          <a:prstGeom prst="line">
            <a:avLst/>
          </a:prstGeom>
          <a:ln w="38100">
            <a:solidFill>
              <a:srgbClr val="FFD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3574318" y="4634485"/>
            <a:ext cx="504056" cy="288032"/>
          </a:xfrm>
          <a:prstGeom prst="line">
            <a:avLst/>
          </a:prstGeom>
          <a:ln w="38100">
            <a:solidFill>
              <a:srgbClr val="FFD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10422" y="4557208"/>
            <a:ext cx="335396" cy="432048"/>
          </a:xfrm>
          <a:prstGeom prst="line">
            <a:avLst/>
          </a:prstGeom>
          <a:ln w="38100">
            <a:solidFill>
              <a:srgbClr val="FFD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3646326" y="5114838"/>
            <a:ext cx="432048" cy="288032"/>
          </a:xfrm>
          <a:prstGeom prst="line">
            <a:avLst/>
          </a:prstGeom>
          <a:ln w="38100">
            <a:solidFill>
              <a:srgbClr val="FFD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4407952" y="5071708"/>
            <a:ext cx="504056" cy="360040"/>
          </a:xfrm>
          <a:prstGeom prst="line">
            <a:avLst/>
          </a:prstGeom>
          <a:ln w="38100">
            <a:solidFill>
              <a:srgbClr val="FFD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862350" y="3266095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Na</a:t>
            </a:r>
            <a:r>
              <a:rPr lang="ru-RU" b="1" i="1" baseline="-25000" dirty="0">
                <a:solidFill>
                  <a:srgbClr val="0070C0"/>
                </a:solidFill>
              </a:rPr>
              <a:t>3</a:t>
            </a:r>
            <a:r>
              <a:rPr lang="ru-RU" b="1" i="1" dirty="0">
                <a:solidFill>
                  <a:srgbClr val="0070C0"/>
                </a:solidFill>
              </a:rPr>
              <a:t>Co</a:t>
            </a:r>
            <a:r>
              <a:rPr lang="ru-RU" b="1" i="1" baseline="-25000" dirty="0">
                <a:solidFill>
                  <a:srgbClr val="0070C0"/>
                </a:solidFill>
              </a:rPr>
              <a:t>2</a:t>
            </a:r>
            <a:r>
              <a:rPr lang="ru-RU" b="1" i="1" dirty="0">
                <a:solidFill>
                  <a:srgbClr val="0070C0"/>
                </a:solidFill>
              </a:rPr>
              <a:t>SbO</a:t>
            </a:r>
            <a:r>
              <a:rPr lang="ru-RU" b="1" i="1" baseline="-25000" dirty="0">
                <a:solidFill>
                  <a:srgbClr val="0070C0"/>
                </a:solidFill>
              </a:rPr>
              <a:t>6 </a:t>
            </a:r>
            <a:endParaRPr lang="ru-RU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1800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 defTabSz="2941638"/>
            <a:r>
              <a:rPr lang="ru-RU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Объекты исследований А</a:t>
            </a:r>
            <a:r>
              <a:rPr lang="ru-RU" sz="2400" b="1" i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400" b="1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Sb</a:t>
            </a:r>
            <a:r>
              <a:rPr lang="en-US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en-US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 А</a:t>
            </a:r>
            <a:r>
              <a:rPr lang="ru-RU" sz="2400" b="1" i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400" b="1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Te</a:t>
            </a:r>
            <a:r>
              <a:rPr lang="en-US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ru-RU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4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" name="Picture 2" descr="H:\study\СПбГУ\4 семестр\Семинар\pics\honeyco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6055" y="4034325"/>
            <a:ext cx="2701255" cy="1799037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28" name="Picture 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10375" y="1197203"/>
            <a:ext cx="9096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</a:rPr>
              <a:t>геометрически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не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/>
              <a:t>фрустрированы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dirty="0" smtClean="0"/>
              <a:t>т.к</a:t>
            </a:r>
            <a:r>
              <a:rPr lang="ru-RU" sz="1600" dirty="0"/>
              <a:t>. количество спинов в гексагональной </a:t>
            </a:r>
            <a:r>
              <a:rPr lang="ru-RU" sz="1600" dirty="0" smtClean="0"/>
              <a:t>ячейке удвоено </a:t>
            </a:r>
            <a:r>
              <a:rPr lang="ru-RU" sz="1600" dirty="0"/>
              <a:t>по сравнению с треугольной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 </a:t>
            </a:r>
          </a:p>
          <a:p>
            <a:pPr algn="just"/>
            <a:r>
              <a:rPr lang="ru-RU" sz="1600" dirty="0" smtClean="0"/>
              <a:t>Причины </a:t>
            </a:r>
            <a:r>
              <a:rPr lang="ru-RU" sz="1600" dirty="0"/>
              <a:t>возникновения фрустрации могут быть не только геометрические, но иметь обменную природу. В таком случае фрустрация возникает </a:t>
            </a:r>
            <a:r>
              <a:rPr lang="ru-RU" sz="1600" dirty="0" smtClean="0"/>
              <a:t>за счет </a:t>
            </a:r>
            <a:r>
              <a:rPr lang="ru-RU" sz="1600" dirty="0"/>
              <a:t>конкуренции обменных взаимодействий, когда важным становится взаимодействие не только между ближайшими соседями, но и соседями, следующими за ближайшими, или третьими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science\Kurbakov\Master thesisis\Картинки\литобзор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256" y="3111862"/>
            <a:ext cx="3559739" cy="2996838"/>
          </a:xfrm>
          <a:prstGeom prst="rect">
            <a:avLst/>
          </a:prstGeom>
          <a:noFill/>
        </p:spPr>
      </p:pic>
      <p:pic>
        <p:nvPicPr>
          <p:cNvPr id="13314" name="Picture 2" descr="D:\Science\Kurbakov\Kurbakov\Master thesisis\Картинки\литобзор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" y="501591"/>
            <a:ext cx="2304256" cy="30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b="38631"/>
          <a:stretch>
            <a:fillRect/>
          </a:stretch>
        </p:blipFill>
        <p:spPr bwMode="auto">
          <a:xfrm>
            <a:off x="158974" y="4545761"/>
            <a:ext cx="3624903" cy="150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science\Kurbakov\Master thesisis\Картинки\литобзор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1252" y="1545619"/>
            <a:ext cx="5904656" cy="17100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7114" y="562800"/>
            <a:ext cx="6132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Соединения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SbO</a:t>
            </a:r>
            <a:r>
              <a:rPr lang="ru-RU" sz="16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относятся к структурному семейству </a:t>
            </a:r>
            <a:r>
              <a:rPr lang="el-GR" sz="16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-NaFeO</a:t>
            </a:r>
            <a:r>
              <a:rPr lang="en-US" sz="1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характеризуемому типом упаковки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ABCABC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данного типа упаковки возникает три вида сверхструктур, что приводит к дилемме при индицировании порошковых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дифрактограмм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598" y="5895122"/>
            <a:ext cx="152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P6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/mcm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9896" y="5945112"/>
            <a:ext cx="132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P6</a:t>
            </a:r>
            <a:r>
              <a:rPr lang="en-US" sz="2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565368"/>
            <a:ext cx="5548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Соединения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ru-RU" sz="16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принадлежат структурному семейству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1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характеризуемому различными типами упаковки в зависимости от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x: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ABBA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пр. группа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P6</a:t>
            </a:r>
            <a:r>
              <a:rPr lang="en-US" sz="1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/mcm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ABBCCA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P6</a:t>
            </a:r>
            <a:r>
              <a:rPr lang="en-US" sz="16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Различным типам упаковки соответствуют различные варианты межслоевого упорядочения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marL="971550" lvl="1" indent="-514350" algn="ctr"/>
            <a:r>
              <a:rPr lang="ru-RU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Семейства </a:t>
            </a:r>
            <a:r>
              <a:rPr lang="el-GR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α</a:t>
            </a:r>
            <a:r>
              <a:rPr lang="en-US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-NaFeO</a:t>
            </a:r>
            <a:r>
              <a:rPr lang="en-US" sz="2400" b="1" i="1" baseline="-25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</a:t>
            </a:r>
            <a:r>
              <a:rPr lang="ru-RU" sz="2400" b="1" i="1" baseline="-25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и </a:t>
            </a:r>
            <a:r>
              <a:rPr lang="en-US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Na</a:t>
            </a:r>
            <a:r>
              <a:rPr lang="en-US" sz="2400" b="1" i="1" baseline="-25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CoO</a:t>
            </a:r>
            <a:r>
              <a:rPr lang="en-US" sz="2400" b="1" i="1" baseline="-25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</a:t>
            </a:r>
            <a:endParaRPr lang="ru-RU" sz="2400" b="1" i="1" baseline="-25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21" name="Picture 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604407" y="6099000"/>
            <a:ext cx="4635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Укладки </a:t>
            </a:r>
            <a:r>
              <a:rPr lang="en-US" sz="1400" dirty="0" smtClean="0"/>
              <a:t>P</a:t>
            </a:r>
            <a:r>
              <a:rPr lang="ru-RU" sz="1400" dirty="0" smtClean="0"/>
              <a:t>2 (слева) и </a:t>
            </a:r>
            <a:r>
              <a:rPr lang="en-US" sz="1400" dirty="0" smtClean="0"/>
              <a:t>P</a:t>
            </a:r>
            <a:r>
              <a:rPr lang="ru-RU" sz="1400" dirty="0" smtClean="0"/>
              <a:t>3 (справа) для </a:t>
            </a:r>
            <a:r>
              <a:rPr lang="en-US" sz="1400" dirty="0" err="1" smtClean="0"/>
              <a:t>Na</a:t>
            </a:r>
            <a:r>
              <a:rPr lang="en-US" sz="1400" baseline="-25000" dirty="0" err="1" smtClean="0"/>
              <a:t>x</a:t>
            </a:r>
            <a:r>
              <a:rPr lang="en-US" sz="1400" dirty="0" err="1" smtClean="0"/>
              <a:t>CoO</a:t>
            </a:r>
            <a:r>
              <a:rPr lang="ru-RU" sz="1400" baseline="-25000" dirty="0" smtClean="0"/>
              <a:t>2</a:t>
            </a:r>
            <a:r>
              <a:rPr lang="ru-RU" sz="1400" dirty="0" smtClean="0"/>
              <a:t> (</a:t>
            </a:r>
            <a:r>
              <a:rPr lang="ru-RU" sz="1400" dirty="0" err="1" smtClean="0"/>
              <a:t>х</a:t>
            </a:r>
            <a:r>
              <a:rPr lang="ru-RU" sz="1400" dirty="0" smtClean="0"/>
              <a:t> ≤ 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3212976"/>
            <a:ext cx="2621230" cy="369332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A-2, M –1, </a:t>
            </a:r>
            <a:r>
              <a:rPr lang="en-US" dirty="0" err="1" smtClean="0"/>
              <a:t>Sb</a:t>
            </a:r>
            <a:r>
              <a:rPr lang="en-US" dirty="0" smtClean="0"/>
              <a:t> – 1, O -2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77709" y="4767632"/>
            <a:ext cx="2578655" cy="369332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A-3, M –2, </a:t>
            </a:r>
            <a:r>
              <a:rPr lang="en-US" dirty="0" err="1" smtClean="0"/>
              <a:t>Te</a:t>
            </a:r>
            <a:r>
              <a:rPr lang="en-US" dirty="0" smtClean="0"/>
              <a:t> – 1, O -1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6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0259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22860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2295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340768"/>
            <a:ext cx="21637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573016"/>
            <a:ext cx="20335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altLang="ru-RU" sz="1200">
                <a:cs typeface="Times New Roman" pitchFamily="18" charset="0"/>
              </a:rPr>
              <a:t> </a:t>
            </a:r>
            <a:endParaRPr lang="en-US" altLang="ru-RU"/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altLang="ru-RU" sz="1200">
                <a:cs typeface="Times New Roman" pitchFamily="18" charset="0"/>
              </a:rPr>
              <a:t> </a:t>
            </a:r>
            <a:endParaRPr lang="en-US" altLang="ru-RU"/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altLang="ru-RU" sz="1200">
                <a:cs typeface="Times New Roman" pitchFamily="18" charset="0"/>
              </a:rPr>
              <a:t> </a:t>
            </a:r>
            <a:endParaRPr lang="en-US" altLang="ru-RU"/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467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altLang="ru-RU" sz="1200">
                <a:cs typeface="Times New Roman" pitchFamily="18" charset="0"/>
              </a:rPr>
              <a:t> </a:t>
            </a:r>
            <a:endParaRPr lang="en-US" altLang="ru-RU"/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altLang="ru-RU" sz="1200">
                <a:cs typeface="Times New Roman" pitchFamily="18" charset="0"/>
              </a:rPr>
              <a:t>    </a:t>
            </a:r>
            <a:endParaRPr lang="en-US" altLang="ru-RU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-7938" y="0"/>
            <a:ext cx="9144001" cy="1170856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2D honeycomb-lattice Heisenberg model with up to third neighbor exchanges, J</a:t>
            </a:r>
            <a:r>
              <a:rPr lang="en-US" sz="2400" b="1" i="1" baseline="-25000" dirty="0" smtClean="0">
                <a:solidFill>
                  <a:schemeClr val="bg1"/>
                </a:solidFill>
              </a:rPr>
              <a:t>1,2,3</a:t>
            </a:r>
            <a:r>
              <a:rPr lang="en-US" sz="2400" b="1" i="1" dirty="0" smtClean="0">
                <a:solidFill>
                  <a:schemeClr val="bg1"/>
                </a:solidFill>
              </a:rPr>
              <a:t>, and spin-configuration diagrams for Neel, zigzag, stripy and FM order.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1.P. H. Y. Li, R. F. Bishop, D. J. J.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Farnell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, and C. E. Campbell, 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Phys. Rev. B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86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, 144404 (2012).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2. E.A.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Zvereva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et all. 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Phys. Rev. B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92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, 144401 (2015).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20" name="Picture 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92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42" y="661162"/>
            <a:ext cx="3374108" cy="591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348880"/>
            <a:ext cx="144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J</a:t>
            </a:r>
            <a:r>
              <a:rPr lang="fr-FR" dirty="0">
                <a:solidFill>
                  <a:srgbClr val="FF0000"/>
                </a:solidFill>
              </a:rPr>
              <a:t>. B. Fouet, P. Sindzingre, C. Lhuillier, Eur. Phys. J. B.</a:t>
            </a:r>
          </a:p>
          <a:p>
            <a:r>
              <a:rPr lang="ru-RU" dirty="0">
                <a:solidFill>
                  <a:srgbClr val="FF0000"/>
                </a:solidFill>
              </a:rPr>
              <a:t>20, 241 (2001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1124744"/>
            <a:ext cx="31865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-25000" dirty="0" smtClean="0"/>
              <a:t>2</a:t>
            </a:r>
            <a:r>
              <a:rPr lang="en-US" dirty="0" smtClean="0"/>
              <a:t>/J</a:t>
            </a:r>
            <a:r>
              <a:rPr lang="en-US" baseline="-25000" dirty="0" smtClean="0"/>
              <a:t>1</a:t>
            </a:r>
            <a:r>
              <a:rPr lang="ru-RU" baseline="-25000" dirty="0" smtClean="0"/>
              <a:t> </a:t>
            </a:r>
            <a:r>
              <a:rPr lang="ru-RU" dirty="0" smtClean="0"/>
              <a:t>- </a:t>
            </a:r>
            <a:r>
              <a:rPr lang="en-US" dirty="0" smtClean="0"/>
              <a:t>J</a:t>
            </a:r>
            <a:r>
              <a:rPr lang="en-US" baseline="-25000" dirty="0" smtClean="0"/>
              <a:t>3</a:t>
            </a:r>
            <a:r>
              <a:rPr lang="en-US" dirty="0" smtClean="0"/>
              <a:t>/J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phase diagrams for </a:t>
            </a:r>
            <a:endParaRPr lang="ru-RU" dirty="0" smtClean="0"/>
          </a:p>
          <a:p>
            <a:endParaRPr lang="ru-RU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AF </a:t>
            </a:r>
            <a:r>
              <a:rPr lang="en-US" b="1" dirty="0">
                <a:solidFill>
                  <a:srgbClr val="FF0000"/>
                </a:solidFill>
              </a:rPr>
              <a:t>J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&gt; 0 (a)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for </a:t>
            </a:r>
            <a:endParaRPr lang="ru-RU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FM </a:t>
            </a:r>
            <a:r>
              <a:rPr lang="en-US" b="1" dirty="0">
                <a:solidFill>
                  <a:srgbClr val="7030A0"/>
                </a:solidFill>
              </a:rPr>
              <a:t>J</a:t>
            </a:r>
            <a:r>
              <a:rPr lang="en-US" b="1" baseline="-25000" dirty="0">
                <a:solidFill>
                  <a:srgbClr val="7030A0"/>
                </a:solidFill>
              </a:rPr>
              <a:t>1</a:t>
            </a:r>
            <a:r>
              <a:rPr lang="en-US" b="1" dirty="0">
                <a:solidFill>
                  <a:srgbClr val="7030A0"/>
                </a:solidFill>
              </a:rPr>
              <a:t> &lt; 0 (b</a:t>
            </a:r>
            <a:r>
              <a:rPr lang="en-US" b="1" dirty="0" smtClean="0">
                <a:solidFill>
                  <a:srgbClr val="7030A0"/>
                </a:solidFill>
              </a:rPr>
              <a:t>). 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related </a:t>
            </a:r>
            <a:r>
              <a:rPr lang="en-US" dirty="0" smtClean="0"/>
              <a:t>phases in </a:t>
            </a:r>
            <a:r>
              <a:rPr lang="en-US" dirty="0"/>
              <a:t>both diagrams are similarly colored. The </a:t>
            </a:r>
            <a:r>
              <a:rPr lang="en-US" dirty="0" err="1">
                <a:solidFill>
                  <a:srgbClr val="0070C0"/>
                </a:solidFill>
              </a:rPr>
              <a:t>zig-zag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ordered </a:t>
            </a:r>
            <a:r>
              <a:rPr lang="en-US" dirty="0" smtClean="0"/>
              <a:t>phase </a:t>
            </a:r>
            <a:r>
              <a:rPr lang="en-US" dirty="0"/>
              <a:t>is in red and </a:t>
            </a:r>
            <a:r>
              <a:rPr lang="en-US" dirty="0" err="1"/>
              <a:t>labelled</a:t>
            </a:r>
            <a:r>
              <a:rPr lang="en-US" dirty="0"/>
              <a:t> II for AF J</a:t>
            </a:r>
            <a:r>
              <a:rPr lang="en-US" baseline="-25000" dirty="0"/>
              <a:t>1</a:t>
            </a:r>
            <a:r>
              <a:rPr lang="en-US" dirty="0"/>
              <a:t> and IV for FM J</a:t>
            </a:r>
            <a:r>
              <a:rPr lang="en-US" baseline="-25000" dirty="0"/>
              <a:t>1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7938" y="0"/>
            <a:ext cx="9144001" cy="801524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2D honeycomb-lattice Heisenberg model with up to third neighbor exchanges, J</a:t>
            </a:r>
            <a:r>
              <a:rPr lang="en-US" sz="2400" b="1" i="1" baseline="-25000" dirty="0" smtClean="0">
                <a:solidFill>
                  <a:schemeClr val="bg1"/>
                </a:solidFill>
              </a:rPr>
              <a:t>1,2,3</a:t>
            </a:r>
            <a:r>
              <a:rPr lang="en-US" sz="2400" b="1" i="1" dirty="0" smtClean="0">
                <a:solidFill>
                  <a:schemeClr val="bg1"/>
                </a:solidFill>
              </a:rPr>
              <a:t>, and spin-configuration diagrams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14154"/>
              </p:ext>
            </p:extLst>
          </p:nvPr>
        </p:nvGraphicFramePr>
        <p:xfrm>
          <a:off x="4564064" y="5622162"/>
          <a:ext cx="4613073" cy="548640"/>
        </p:xfrm>
        <a:graphic>
          <a:graphicData uri="http://schemas.openxmlformats.org/drawingml/2006/table">
            <a:tbl>
              <a:tblPr/>
              <a:tblGrid>
                <a:gridCol w="1376088"/>
                <a:gridCol w="936104"/>
                <a:gridCol w="792088"/>
                <a:gridCol w="792088"/>
                <a:gridCol w="716705"/>
              </a:tblGrid>
              <a:tr h="837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QPTYJA+CMMI9"/>
                          <a:ea typeface="QPTYJA+CMMI9"/>
                          <a:cs typeface="QPTYJA+CMMI9"/>
                        </a:rPr>
                        <a:t>J</a:t>
                      </a:r>
                      <a:r>
                        <a:rPr lang="en-US" sz="1200" baseline="-25000" dirty="0">
                          <a:latin typeface="WVSTGC+CMR6"/>
                          <a:ea typeface="WVSTGC+CMR6"/>
                          <a:cs typeface="WVSTGC+CMR6"/>
                        </a:rPr>
                        <a:t>1</a:t>
                      </a:r>
                      <a:r>
                        <a:rPr lang="en-US" sz="1200" dirty="0">
                          <a:latin typeface="WVSTGC+CMR6"/>
                          <a:ea typeface="WVSTGC+CMR6"/>
                          <a:cs typeface="WVSTGC+CMR6"/>
                        </a:rPr>
                        <a:t> </a:t>
                      </a:r>
                      <a:r>
                        <a:rPr lang="en-US" sz="1200" dirty="0">
                          <a:latin typeface="AAEUDI+NimbusSanL-Regu"/>
                          <a:ea typeface="AAEUDI+NimbusSanL-Regu"/>
                          <a:cs typeface="AAEUDI+NimbusSanL-Regu"/>
                        </a:rPr>
                        <a:t>(K)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QPTYJA+CMMI9"/>
                          <a:ea typeface="QPTYJA+CMMI9"/>
                          <a:cs typeface="QPTYJA+CMMI9"/>
                        </a:rPr>
                        <a:t>J</a:t>
                      </a:r>
                      <a:r>
                        <a:rPr lang="en-US" sz="1200" baseline="-25000" dirty="0">
                          <a:latin typeface="WVSTGC+CMR6"/>
                          <a:ea typeface="WVSTGC+CMR6"/>
                          <a:cs typeface="WVSTGC+CMR6"/>
                        </a:rPr>
                        <a:t>2</a:t>
                      </a:r>
                      <a:r>
                        <a:rPr lang="en-US" sz="1200" dirty="0">
                          <a:latin typeface="WVSTGC+CMR6"/>
                          <a:ea typeface="WVSTGC+CMR6"/>
                          <a:cs typeface="WVSTGC+CMR6"/>
                        </a:rPr>
                        <a:t> </a:t>
                      </a:r>
                      <a:r>
                        <a:rPr lang="en-US" sz="1200" dirty="0">
                          <a:latin typeface="AAEUDI+NimbusSanL-Regu"/>
                          <a:ea typeface="AAEUDI+NimbusSanL-Regu"/>
                          <a:cs typeface="AAEUDI+NimbusSanL-Regu"/>
                        </a:rPr>
                        <a:t>(K)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QPTYJA+CMMI9"/>
                          <a:ea typeface="QPTYJA+CMMI9"/>
                          <a:cs typeface="QPTYJA+CMMI9"/>
                        </a:rPr>
                        <a:t>J</a:t>
                      </a:r>
                      <a:r>
                        <a:rPr lang="en-US" sz="1200" baseline="-25000">
                          <a:latin typeface="WVSTGC+CMR6"/>
                          <a:ea typeface="WVSTGC+CMR6"/>
                          <a:cs typeface="WVSTGC+CMR6"/>
                        </a:rPr>
                        <a:t>3</a:t>
                      </a:r>
                      <a:r>
                        <a:rPr lang="en-US" sz="1200">
                          <a:latin typeface="WVSTGC+CMR6"/>
                          <a:ea typeface="WVSTGC+CMR6"/>
                          <a:cs typeface="WVSTGC+CMR6"/>
                        </a:rPr>
                        <a:t> </a:t>
                      </a:r>
                      <a:r>
                        <a:rPr lang="en-US" sz="1200">
                          <a:latin typeface="AAEUDI+NimbusSanL-Regu"/>
                          <a:ea typeface="AAEUDI+NimbusSanL-Regu"/>
                          <a:cs typeface="AAEUDI+NimbusSanL-Regu"/>
                        </a:rPr>
                        <a:t>(K)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QPTYJA+CMMI9"/>
                          <a:ea typeface="QPTYJA+CMMI9"/>
                          <a:cs typeface="QPTYJA+CMMI9"/>
                        </a:rPr>
                        <a:t>J</a:t>
                      </a:r>
                      <a:r>
                        <a:rPr lang="en-US" sz="1200" baseline="-25000">
                          <a:latin typeface="WVSTGC+CMR6"/>
                          <a:ea typeface="WVSTGC+CMR6"/>
                          <a:cs typeface="WVSTGC+CMR6"/>
                        </a:rPr>
                        <a:t>5 </a:t>
                      </a:r>
                      <a:r>
                        <a:rPr lang="en-US" sz="1200">
                          <a:latin typeface="AAEUDI+NimbusSanL-Regu"/>
                          <a:ea typeface="AAEUDI+NimbusSanL-Regu"/>
                          <a:cs typeface="AAEUDI+NimbusSanL-Regu"/>
                        </a:rPr>
                        <a:t>(K)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AEUDI+NimbusSanL-Regu"/>
                          <a:ea typeface="AAEUDI+NimbusSanL-Regu"/>
                          <a:cs typeface="AAEUDI+NimbusSanL-Regu"/>
                        </a:rPr>
                        <a:t>Na</a:t>
                      </a:r>
                      <a:r>
                        <a:rPr lang="en-US" sz="1200" baseline="-25000">
                          <a:latin typeface="WVSTGC+CMR6"/>
                          <a:ea typeface="WVSTGC+CMR6"/>
                          <a:cs typeface="WVSTGC+CMR6"/>
                        </a:rPr>
                        <a:t>3</a:t>
                      </a:r>
                      <a:r>
                        <a:rPr lang="en-US" sz="1200">
                          <a:latin typeface="AAEUDI+NimbusSanL-Regu"/>
                          <a:ea typeface="AAEUDI+NimbusSanL-Regu"/>
                          <a:cs typeface="AAEUDI+NimbusSanL-Regu"/>
                        </a:rPr>
                        <a:t>Ni</a:t>
                      </a:r>
                      <a:r>
                        <a:rPr lang="en-US" sz="1200" baseline="-25000">
                          <a:latin typeface="WVSTGC+CMR6"/>
                          <a:ea typeface="WVSTGC+CMR6"/>
                          <a:cs typeface="WVSTGC+CMR6"/>
                        </a:rPr>
                        <a:t>2</a:t>
                      </a:r>
                      <a:r>
                        <a:rPr lang="en-US" sz="1200">
                          <a:latin typeface="AAEUDI+NimbusSanL-Regu"/>
                          <a:ea typeface="AAEUDI+NimbusSanL-Regu"/>
                          <a:cs typeface="AAEUDI+NimbusSanL-Regu"/>
                        </a:rPr>
                        <a:t>SbO</a:t>
                      </a:r>
                      <a:r>
                        <a:rPr lang="en-US" sz="1200" baseline="-25000">
                          <a:latin typeface="WVSTGC+CMR6"/>
                          <a:ea typeface="WVSTGC+CMR6"/>
                          <a:cs typeface="WVSTGC+CMR6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AEUDI+NimbusSanL-Regu"/>
                          <a:ea typeface="AAEUDI+NimbusSanL-Regu"/>
                          <a:cs typeface="AAEUDI+NimbusSanL-Regu"/>
                        </a:rPr>
                        <a:t>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AEUDI+NimbusSanL-Regu"/>
                          <a:ea typeface="AAEUDI+NimbusSanL-Regu"/>
                          <a:cs typeface="AAEUDI+NimbusSanL-Regu"/>
                        </a:rPr>
                        <a:t>-22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AEUDI+NimbusSanL-Regu"/>
                          <a:ea typeface="AAEUDI+NimbusSanL-Regu"/>
                          <a:cs typeface="AAEUDI+NimbusSanL-Regu"/>
                        </a:rPr>
                        <a:t>≈ 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AEUDI+NimbusSanL-Regu"/>
                          <a:ea typeface="AAEUDI+NimbusSanL-Regu"/>
                          <a:cs typeface="AAEUDI+NimbusSanL-Regu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AEUDI+NimbusSanL-Regu"/>
                          <a:ea typeface="AAEUDI+NimbusSanL-Regu"/>
                          <a:cs typeface="AAEUDI+NimbusSanL-Regu"/>
                        </a:rPr>
                        <a:t>Li</a:t>
                      </a:r>
                      <a:r>
                        <a:rPr lang="en-US" sz="1200" baseline="-25000" dirty="0">
                          <a:latin typeface="WVSTGC+CMR6"/>
                          <a:ea typeface="WVSTGC+CMR6"/>
                          <a:cs typeface="WVSTGC+CMR6"/>
                        </a:rPr>
                        <a:t>3</a:t>
                      </a:r>
                      <a:r>
                        <a:rPr lang="en-US" sz="1200" dirty="0">
                          <a:latin typeface="AAEUDI+NimbusSanL-Regu"/>
                          <a:ea typeface="AAEUDI+NimbusSanL-Regu"/>
                          <a:cs typeface="AAEUDI+NimbusSanL-Regu"/>
                        </a:rPr>
                        <a:t>Ni</a:t>
                      </a:r>
                      <a:r>
                        <a:rPr lang="en-US" sz="1200" baseline="-25000" dirty="0">
                          <a:latin typeface="WVSTGC+CMR6"/>
                          <a:ea typeface="WVSTGC+CMR6"/>
                          <a:cs typeface="WVSTGC+CMR6"/>
                        </a:rPr>
                        <a:t>2</a:t>
                      </a:r>
                      <a:r>
                        <a:rPr lang="en-US" sz="1200" dirty="0">
                          <a:latin typeface="AAEUDI+NimbusSanL-Regu"/>
                          <a:ea typeface="AAEUDI+NimbusSanL-Regu"/>
                          <a:cs typeface="AAEUDI+NimbusSanL-Regu"/>
                        </a:rPr>
                        <a:t>SbO</a:t>
                      </a:r>
                      <a:r>
                        <a:rPr lang="en-US" sz="1200" baseline="-25000" dirty="0">
                          <a:latin typeface="WVSTGC+CMR6"/>
                          <a:ea typeface="WVSTGC+CMR6"/>
                          <a:cs typeface="WVSTGC+CMR6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AEUDI+NimbusSanL-Regu"/>
                          <a:ea typeface="AAEUDI+NimbusSanL-Regu"/>
                          <a:cs typeface="AAEUDI+NimbusSanL-Regu"/>
                        </a:rPr>
                        <a:t>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AEUDI+NimbusSanL-Regu"/>
                          <a:ea typeface="AAEUDI+NimbusSanL-Regu"/>
                          <a:cs typeface="AAEUDI+NimbusSanL-Regu"/>
                        </a:rPr>
                        <a:t>-25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AEUDI+NimbusSanL-Regu"/>
                          <a:ea typeface="AAEUDI+NimbusSanL-Regu"/>
                          <a:cs typeface="AAEUDI+NimbusSanL-Regu"/>
                        </a:rPr>
                        <a:t>≈ 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AEUDI+NimbusSanL-Regu"/>
                          <a:ea typeface="AAEUDI+NimbusSanL-Regu"/>
                          <a:cs typeface="AAEUDI+NimbusSanL-Regu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58379" y="6657945"/>
            <a:ext cx="665989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«Дифракция нейтронов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– 201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 »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14.06.2017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" y="6421614"/>
            <a:ext cx="893947" cy="472661"/>
          </a:xfrm>
          <a:prstGeom prst="rect">
            <a:avLst/>
          </a:prstGeom>
        </p:spPr>
      </p:pic>
      <p:pic>
        <p:nvPicPr>
          <p:cNvPr id="15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0432" y="6515746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1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8206</TotalTime>
  <Words>1791</Words>
  <Application>Microsoft Office PowerPoint</Application>
  <PresentationFormat>Экран (4:3)</PresentationFormat>
  <Paragraphs>166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AAEUDI+NimbusSanL-Regu</vt:lpstr>
      <vt:lpstr>Arial</vt:lpstr>
      <vt:lpstr>Berlin Sans FB Demi</vt:lpstr>
      <vt:lpstr>Calibri</vt:lpstr>
      <vt:lpstr>Century Gothic</vt:lpstr>
      <vt:lpstr>Forte</vt:lpstr>
      <vt:lpstr>Palatino Linotype</vt:lpstr>
      <vt:lpstr>QPTYJA+CMMI9</vt:lpstr>
      <vt:lpstr>Symbol</vt:lpstr>
      <vt:lpstr>Tahoma</vt:lpstr>
      <vt:lpstr>Times New Roman</vt:lpstr>
      <vt:lpstr>WVSTGC+CMR6</vt:lpstr>
      <vt:lpstr>Оформление по умолчанию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Sandre</dc:creator>
  <cp:lastModifiedBy>АЛЕКСАНДР</cp:lastModifiedBy>
  <cp:revision>827</cp:revision>
  <dcterms:created xsi:type="dcterms:W3CDTF">2011-06-24T09:04:22Z</dcterms:created>
  <dcterms:modified xsi:type="dcterms:W3CDTF">2017-06-14T04:12:55Z</dcterms:modified>
</cp:coreProperties>
</file>