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320" r:id="rId2"/>
    <p:sldId id="349" r:id="rId3"/>
    <p:sldId id="350" r:id="rId4"/>
    <p:sldId id="388" r:id="rId5"/>
    <p:sldId id="376" r:id="rId6"/>
    <p:sldId id="378" r:id="rId7"/>
    <p:sldId id="377" r:id="rId8"/>
    <p:sldId id="375" r:id="rId9"/>
    <p:sldId id="380" r:id="rId10"/>
    <p:sldId id="379" r:id="rId11"/>
    <p:sldId id="382" r:id="rId12"/>
    <p:sldId id="385" r:id="rId13"/>
    <p:sldId id="381" r:id="rId14"/>
    <p:sldId id="351" r:id="rId15"/>
    <p:sldId id="34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B416"/>
    <a:srgbClr val="E5F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337" autoAdjust="0"/>
    <p:restoredTop sz="91519" autoAdjust="0"/>
  </p:normalViewPr>
  <p:slideViewPr>
    <p:cSldViewPr>
      <p:cViewPr varScale="1">
        <p:scale>
          <a:sx n="80" d="100"/>
          <a:sy n="80" d="100"/>
        </p:scale>
        <p:origin x="-13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16B2FA-3318-40C1-B1D0-1AE40B1F5B90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5E3550-B98F-41BD-A2F7-E6BA1223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158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3550-B98F-41BD-A2F7-E6BA1223C35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61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8EED7-DD99-4828-82C1-D98662B5924E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4080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3C955-69A3-4624-A359-CE2D83A72094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201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E71A-BF49-45CA-BC3B-ED5D73BC4074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E838-8579-4107-9CDD-C4184E5E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FED9-7E72-4A79-8009-5C3719B83D86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C881-8F40-4C41-993A-0679AD863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C1A9-B88C-46C4-84A0-5E46959470BC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5A82-4FCB-489D-A4ED-5959859E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99B4-3431-4D06-860E-E35B67A202AE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692E-61B0-479F-BAC4-007A38A70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74FA-F872-4483-AD5B-390E7AF70D35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4B7A-A87F-4004-BFE7-539DE6FE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1ADE-7D55-4AC2-A295-1C090528674D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D73F-05D8-4790-A359-9A61E9247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E943-2AC5-4EC8-9645-6E049183B83F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395A-B72B-4E14-8C93-E1AFA3A7E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70A6-1F92-472C-B1A3-0DE15A830292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1E1-AD05-4495-A9DA-970565929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A9AE-4FCE-4317-84AF-DD3DA2CA3A02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1AB2-343F-435C-9F7A-BC689EB1C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CC8D-681B-4CB0-AC19-2394FF56ECBB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5DEB-EEE5-4CB7-BA59-6F3EA77F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0BC7-F6E8-46AE-9B1A-76566B27B637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0ABD-A7E2-4D19-B0D1-272226CB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tint val="66000"/>
                <a:satMod val="160000"/>
              </a:schemeClr>
            </a:gs>
            <a:gs pos="56000">
              <a:schemeClr val="accent1">
                <a:tint val="23500"/>
                <a:satMod val="160000"/>
                <a:lumMod val="48000"/>
                <a:lumOff val="5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E28901-4966-43EB-A77C-55CFA28F1BBF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C6D715-30D1-4644-B6C1-620DD5787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468313" y="6165850"/>
            <a:ext cx="8293100" cy="12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Прямоугольник 36"/>
          <p:cNvSpPr>
            <a:spLocks noChangeArrowheads="1"/>
          </p:cNvSpPr>
          <p:nvPr/>
        </p:nvSpPr>
        <p:spPr bwMode="auto">
          <a:xfrm>
            <a:off x="395288" y="6229350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Рабочее совещание </a:t>
            </a:r>
            <a:r>
              <a:rPr lang="ru-RU" sz="1400" dirty="0"/>
              <a:t>«Дифракция нейтронов - </a:t>
            </a:r>
            <a:r>
              <a:rPr lang="ru-RU" sz="1400" dirty="0" smtClean="0"/>
              <a:t>2017»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13</a:t>
            </a:r>
            <a:r>
              <a:rPr lang="en-US" sz="1400" dirty="0" smtClean="0"/>
              <a:t>-</a:t>
            </a:r>
            <a:r>
              <a:rPr lang="ru-RU" sz="1400" dirty="0" smtClean="0"/>
              <a:t>16 июня 2017 </a:t>
            </a:r>
            <a:r>
              <a:rPr lang="ru-RU" sz="1400" dirty="0"/>
              <a:t>г.</a:t>
            </a:r>
            <a:r>
              <a:rPr lang="en-US" sz="1400" dirty="0"/>
              <a:t>, </a:t>
            </a:r>
            <a:r>
              <a:rPr lang="ru-RU" sz="1400" dirty="0"/>
              <a:t>ПИЯФ, Гатчина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323850" y="1628800"/>
            <a:ext cx="8496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Фурье-стресс-дифрактометр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FSS на реакторе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ИБР-2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000100" y="3121050"/>
            <a:ext cx="7143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u="sng" dirty="0">
                <a:solidFill>
                  <a:schemeClr val="tx2"/>
                </a:solidFill>
                <a:cs typeface="Arial" pitchFamily="34" charset="0"/>
              </a:rPr>
              <a:t>А.А. Круглов</a:t>
            </a:r>
            <a:r>
              <a:rPr lang="ru-RU" sz="2000" b="1" dirty="0">
                <a:solidFill>
                  <a:schemeClr val="tx2"/>
                </a:solidFill>
                <a:cs typeface="Arial" pitchFamily="34" charset="0"/>
              </a:rPr>
              <a:t>, Г.Д. </a:t>
            </a:r>
            <a:r>
              <a:rPr lang="ru-RU" sz="2000" b="1" dirty="0" err="1">
                <a:solidFill>
                  <a:schemeClr val="tx2"/>
                </a:solidFill>
                <a:cs typeface="Arial" pitchFamily="34" charset="0"/>
              </a:rPr>
              <a:t>Бокучава</a:t>
            </a:r>
            <a:r>
              <a:rPr lang="ru-RU" sz="2000" b="1" dirty="0">
                <a:solidFill>
                  <a:schemeClr val="tx2"/>
                </a:solidFill>
                <a:cs typeface="Arial" pitchFamily="34" charset="0"/>
              </a:rPr>
              <a:t>, В.В. Журавлев,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Arial" pitchFamily="34" charset="0"/>
              </a:rPr>
              <a:t>А.П. 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Булкин, </a:t>
            </a:r>
            <a:r>
              <a:rPr lang="ru-RU" sz="2000" b="1" dirty="0" smtClean="0">
                <a:solidFill>
                  <a:schemeClr val="tx2"/>
                </a:solidFill>
              </a:rPr>
              <a:t>Е.Н. Медведев, 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А.А. Кустов, </a:t>
            </a:r>
            <a:r>
              <a:rPr lang="ru-RU" sz="2000" b="1" dirty="0">
                <a:solidFill>
                  <a:schemeClr val="tx2"/>
                </a:solidFill>
                <a:cs typeface="Arial" pitchFamily="34" charset="0"/>
              </a:rPr>
              <a:t>А.П. 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Сиротин,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А.Н. </a:t>
            </a:r>
            <a:r>
              <a:rPr lang="ru-RU" sz="2000" b="1" dirty="0" err="1" smtClean="0">
                <a:solidFill>
                  <a:schemeClr val="tx2"/>
                </a:solidFill>
                <a:cs typeface="Arial" pitchFamily="34" charset="0"/>
              </a:rPr>
              <a:t>Черников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Н.Д. Зернин</a:t>
            </a:r>
            <a:endParaRPr 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802" y="0"/>
            <a:ext cx="47314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/>
              <a:t>Примеры экспериментов: гранит</a:t>
            </a:r>
            <a:endParaRPr lang="en-GB" altLang="ru-RU" b="1" baseline="-25000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 descr="eeeee.jpg"/>
          <p:cNvPicPr/>
          <p:nvPr/>
        </p:nvPicPr>
        <p:blipFill>
          <a:blip r:embed="rId2" cstate="print"/>
          <a:srcRect l="3367" t="3983" r="1229"/>
          <a:stretch>
            <a:fillRect/>
          </a:stretch>
        </p:blipFill>
        <p:spPr>
          <a:xfrm>
            <a:off x="3995936" y="692696"/>
            <a:ext cx="45365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020 (1).JPG"/>
          <p:cNvPicPr/>
          <p:nvPr/>
        </p:nvPicPr>
        <p:blipFill>
          <a:blip r:embed="rId3" cstate="print">
            <a:lum bright="3000" contrast="3000"/>
          </a:blip>
          <a:srcRect l="22127" r="19188"/>
          <a:stretch>
            <a:fillRect/>
          </a:stretch>
        </p:blipFill>
        <p:spPr>
          <a:xfrm>
            <a:off x="611560" y="1093837"/>
            <a:ext cx="2808312" cy="283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4624536"/>
          <a:ext cx="4750435" cy="1828800"/>
        </p:xfrm>
        <a:graphic>
          <a:graphicData uri="http://schemas.openxmlformats.org/drawingml/2006/table">
            <a:tbl>
              <a:tblPr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tblPr>
              <a:tblGrid>
                <a:gridCol w="1187450"/>
                <a:gridCol w="1187450"/>
                <a:gridCol w="1187450"/>
                <a:gridCol w="11880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Phase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Oligoclase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An28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Orthoclase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Quartz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Space group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P-1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C2/m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Vol. fraction, %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46.5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7.4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46.1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Wt. fraction, %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46.7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7.1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46.2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a, Å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8.1589(5)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7.205(2)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4.91157(9)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b, Å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12.8415(9)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8.572(3)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4.91157(9)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c, Å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7.1251(5)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12.956(4)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5.40257(18)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α, 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93.74(1)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β, 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116.38(1)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γ, 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89.43(1)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116.05(2)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Примеры экспериментов: стандарт </a:t>
            </a:r>
            <a:r>
              <a:rPr lang="en-US" altLang="ru-RU" b="1" dirty="0" smtClean="0">
                <a:latin typeface="+mj-lt"/>
              </a:rPr>
              <a:t>V</a:t>
            </a:r>
            <a:endParaRPr lang="en-GB" altLang="ru-RU" b="1" baseline="-25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6000" y="1440000"/>
            <a:ext cx="3885571" cy="28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00" y="1440000"/>
            <a:ext cx="3783033" cy="28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4437112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Comparison of incident neutron spectra on FSS and FSD in </a:t>
            </a:r>
            <a:r>
              <a:rPr lang="en-GB" sz="1200" b="1" i="1" dirty="0" smtClean="0">
                <a:solidFill>
                  <a:schemeClr val="tx2"/>
                </a:solidFill>
              </a:rPr>
              <a:t>d</a:t>
            </a:r>
            <a:r>
              <a:rPr lang="en-GB" sz="1200" b="1" dirty="0" smtClean="0">
                <a:solidFill>
                  <a:schemeClr val="tx2"/>
                </a:solidFill>
              </a:rPr>
              <a:t> and λ scales.</a:t>
            </a:r>
            <a:endParaRPr lang="ru-RU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754" y="0"/>
            <a:ext cx="59555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Примеры экспериментов</a:t>
            </a:r>
            <a:r>
              <a:rPr lang="en-US" altLang="ru-RU" b="1" dirty="0" smtClean="0">
                <a:latin typeface="+mj-lt"/>
              </a:rPr>
              <a:t> </a:t>
            </a:r>
            <a:r>
              <a:rPr lang="ru-RU" altLang="ru-RU" b="1" dirty="0" smtClean="0">
                <a:latin typeface="+mj-lt"/>
              </a:rPr>
              <a:t>с высоким разрешением в </a:t>
            </a:r>
            <a:r>
              <a:rPr lang="en-US" altLang="ru-RU" b="1" dirty="0" smtClean="0">
                <a:latin typeface="+mj-lt"/>
              </a:rPr>
              <a:t>GKSS</a:t>
            </a:r>
            <a:endParaRPr lang="en-GB" altLang="ru-RU" b="1" baseline="-25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8000" y="648000"/>
            <a:ext cx="3348000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00" y="648000"/>
            <a:ext cx="3348000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853" t="11441" r="9634" b="5721"/>
          <a:stretch>
            <a:fillRect/>
          </a:stretch>
        </p:blipFill>
        <p:spPr bwMode="auto">
          <a:xfrm>
            <a:off x="648000" y="3645024"/>
            <a:ext cx="3348000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00" y="3645024"/>
            <a:ext cx="3348000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29977" y="3140968"/>
            <a:ext cx="3193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Neutron RTOF spectrum from </a:t>
            </a:r>
            <a:r>
              <a:rPr lang="en-GB" sz="1200" b="1" dirty="0" err="1" smtClean="0">
                <a:solidFill>
                  <a:schemeClr val="tx2"/>
                </a:solidFill>
              </a:rPr>
              <a:t>Nb</a:t>
            </a:r>
            <a:r>
              <a:rPr lang="en-GB" sz="1200" b="1" dirty="0" smtClean="0">
                <a:solidFill>
                  <a:schemeClr val="tx2"/>
                </a:solidFill>
              </a:rPr>
              <a:t> powder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6504" y="3152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RTOF </a:t>
            </a:r>
            <a:r>
              <a:rPr lang="en-GB" sz="1200" b="1" dirty="0" smtClean="0">
                <a:solidFill>
                  <a:schemeClr val="tx2"/>
                </a:solidFill>
              </a:rPr>
              <a:t>spectrum from </a:t>
            </a:r>
            <a:r>
              <a:rPr lang="en-GB" sz="1200" b="1" dirty="0" err="1" smtClean="0">
                <a:solidFill>
                  <a:schemeClr val="tx2"/>
                </a:solidFill>
              </a:rPr>
              <a:t>Nb</a:t>
            </a:r>
            <a:r>
              <a:rPr lang="en-GB" sz="1200" b="1" dirty="0" smtClean="0">
                <a:solidFill>
                  <a:schemeClr val="tx2"/>
                </a:solidFill>
              </a:rPr>
              <a:t> powder fitted by </a:t>
            </a:r>
            <a:r>
              <a:rPr lang="en-GB" sz="1200" b="1" dirty="0" err="1" smtClean="0">
                <a:solidFill>
                  <a:schemeClr val="tx2"/>
                </a:solidFill>
              </a:rPr>
              <a:t>Rietveld</a:t>
            </a:r>
            <a:r>
              <a:rPr lang="en-GB" sz="1200" b="1" dirty="0" smtClean="0">
                <a:solidFill>
                  <a:schemeClr val="tx2"/>
                </a:solidFill>
              </a:rPr>
              <a:t> method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165304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Fourier neutron TOF spectrum from Al</a:t>
            </a:r>
            <a:r>
              <a:rPr lang="en-GB" sz="1200" b="1" baseline="-25000" dirty="0" smtClean="0">
                <a:solidFill>
                  <a:schemeClr val="tx2"/>
                </a:solidFill>
              </a:rPr>
              <a:t>2</a:t>
            </a:r>
            <a:r>
              <a:rPr lang="en-GB" sz="1200" b="1" dirty="0" smtClean="0">
                <a:solidFill>
                  <a:schemeClr val="tx2"/>
                </a:solidFill>
              </a:rPr>
              <a:t>O</a:t>
            </a:r>
            <a:r>
              <a:rPr lang="en-GB" sz="1200" b="1" baseline="-25000" dirty="0" smtClean="0">
                <a:solidFill>
                  <a:schemeClr val="tx2"/>
                </a:solidFill>
              </a:rPr>
              <a:t>3</a:t>
            </a:r>
            <a:r>
              <a:rPr lang="en-GB" sz="1200" b="1" dirty="0" smtClean="0">
                <a:solidFill>
                  <a:schemeClr val="tx2"/>
                </a:solidFill>
              </a:rPr>
              <a:t> powder fitted by </a:t>
            </a:r>
            <a:r>
              <a:rPr lang="en-GB" sz="1200" b="1" dirty="0" err="1" smtClean="0">
                <a:solidFill>
                  <a:schemeClr val="tx2"/>
                </a:solidFill>
              </a:rPr>
              <a:t>Rietveld</a:t>
            </a:r>
            <a:r>
              <a:rPr lang="en-GB" sz="1200" b="1" dirty="0" smtClean="0">
                <a:solidFill>
                  <a:schemeClr val="tx2"/>
                </a:solidFill>
              </a:rPr>
              <a:t> method. </a:t>
            </a:r>
            <a:r>
              <a:rPr lang="en-GB" sz="1200" b="1" u="sng" dirty="0" smtClean="0">
                <a:solidFill>
                  <a:schemeClr val="tx2"/>
                </a:solidFill>
              </a:rPr>
              <a:t>Left</a:t>
            </a:r>
            <a:r>
              <a:rPr lang="en-GB" sz="1200" b="1" dirty="0" smtClean="0">
                <a:solidFill>
                  <a:schemeClr val="tx2"/>
                </a:solidFill>
              </a:rPr>
              <a:t>: </a:t>
            </a:r>
            <a:r>
              <a:rPr lang="en-GB" sz="1200" b="1" dirty="0" err="1" smtClean="0">
                <a:solidFill>
                  <a:schemeClr val="tx2"/>
                </a:solidFill>
              </a:rPr>
              <a:t>Ost</a:t>
            </a:r>
            <a:r>
              <a:rPr lang="en-GB" sz="1200" b="1" dirty="0" smtClean="0">
                <a:solidFill>
                  <a:schemeClr val="tx2"/>
                </a:solidFill>
              </a:rPr>
              <a:t> detector, </a:t>
            </a:r>
            <a:r>
              <a:rPr lang="en-GB" sz="1200" b="1" u="sng" dirty="0" smtClean="0">
                <a:solidFill>
                  <a:schemeClr val="tx2"/>
                </a:solidFill>
              </a:rPr>
              <a:t>Right</a:t>
            </a:r>
            <a:r>
              <a:rPr lang="en-GB" sz="1200" b="1" dirty="0" smtClean="0">
                <a:solidFill>
                  <a:schemeClr val="tx2"/>
                </a:solidFill>
              </a:rPr>
              <a:t>: West detector.</a:t>
            </a:r>
            <a:endParaRPr lang="ru-RU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414" y="0"/>
            <a:ext cx="58349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Примеры экспериментов</a:t>
            </a:r>
            <a:r>
              <a:rPr lang="en-US" altLang="ru-RU" b="1" dirty="0" smtClean="0">
                <a:latin typeface="+mj-lt"/>
              </a:rPr>
              <a:t> </a:t>
            </a:r>
            <a:r>
              <a:rPr lang="ru-RU" altLang="ru-RU" b="1" dirty="0" smtClean="0">
                <a:latin typeface="+mj-lt"/>
              </a:rPr>
              <a:t>с высоким разрешением: </a:t>
            </a:r>
            <a:r>
              <a:rPr lang="ru-RU" altLang="ru-RU" b="1" dirty="0" err="1" smtClean="0">
                <a:latin typeface="+mj-lt"/>
              </a:rPr>
              <a:t>α</a:t>
            </a:r>
            <a:r>
              <a:rPr lang="en-US" altLang="ru-RU" b="1" dirty="0" smtClean="0">
                <a:latin typeface="+mj-lt"/>
              </a:rPr>
              <a:t>-Fe</a:t>
            </a:r>
            <a:endParaRPr lang="en-GB" altLang="ru-RU" b="1" baseline="-25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68" y="576000"/>
            <a:ext cx="3139074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032" y="576000"/>
            <a:ext cx="2906752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4000"/>
            <a:ext cx="3521640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29" y="3744000"/>
            <a:ext cx="3143595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06896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Comparison of high resolution spectra from FSS (</a:t>
            </a:r>
            <a:r>
              <a:rPr lang="en-GB" sz="1200" b="1" dirty="0" err="1" smtClean="0">
                <a:solidFill>
                  <a:schemeClr val="tx2"/>
                </a:solidFill>
              </a:rPr>
              <a:t>Ost</a:t>
            </a:r>
            <a:r>
              <a:rPr lang="en-GB" sz="1200" b="1" dirty="0" smtClean="0">
                <a:solidFill>
                  <a:schemeClr val="tx2"/>
                </a:solidFill>
              </a:rPr>
              <a:t> detector) and FSD at IBR-2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06896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Comparison of high resolution spectra from FSS </a:t>
            </a:r>
            <a:r>
              <a:rPr lang="en-GB" sz="1200" b="1" dirty="0" err="1" smtClean="0">
                <a:solidFill>
                  <a:schemeClr val="tx2"/>
                </a:solidFill>
              </a:rPr>
              <a:t>Ost</a:t>
            </a:r>
            <a:r>
              <a:rPr lang="en-GB" sz="1200" b="1" dirty="0" smtClean="0">
                <a:solidFill>
                  <a:schemeClr val="tx2"/>
                </a:solidFill>
              </a:rPr>
              <a:t> and West detectors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259632" y="1844824"/>
            <a:ext cx="720080" cy="86409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23731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RTOF </a:t>
            </a:r>
            <a:r>
              <a:rPr lang="en-GB" sz="1200" b="1" dirty="0" smtClean="0">
                <a:solidFill>
                  <a:schemeClr val="tx2"/>
                </a:solidFill>
              </a:rPr>
              <a:t>spectrum from </a:t>
            </a:r>
            <a:r>
              <a:rPr lang="ru-RU" altLang="ru-RU" sz="1200" b="1" dirty="0" err="1" smtClean="0">
                <a:solidFill>
                  <a:schemeClr val="tx2"/>
                </a:solidFill>
              </a:rPr>
              <a:t>α</a:t>
            </a:r>
            <a:r>
              <a:rPr lang="en-US" altLang="ru-RU" sz="1200" b="1" dirty="0" smtClean="0">
                <a:solidFill>
                  <a:schemeClr val="tx2"/>
                </a:solidFill>
              </a:rPr>
              <a:t>-Fe steel fitted by </a:t>
            </a:r>
            <a:r>
              <a:rPr lang="en-US" altLang="ru-RU" sz="1200" b="1" dirty="0" err="1" smtClean="0">
                <a:solidFill>
                  <a:schemeClr val="tx2"/>
                </a:solidFill>
              </a:rPr>
              <a:t>Rietveld</a:t>
            </a:r>
            <a:r>
              <a:rPr lang="en-US" altLang="ru-RU" sz="1200" b="1" dirty="0" smtClean="0">
                <a:solidFill>
                  <a:schemeClr val="tx2"/>
                </a:solidFill>
              </a:rPr>
              <a:t> method</a:t>
            </a:r>
            <a:r>
              <a:rPr lang="en-GB" sz="1200" b="1" dirty="0" smtClean="0">
                <a:solidFill>
                  <a:schemeClr val="tx2"/>
                </a:solidFill>
              </a:rPr>
              <a:t> (FSS West detector)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623731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Resolution function estimated with </a:t>
            </a:r>
            <a:r>
              <a:rPr lang="ru-RU" altLang="ru-RU" sz="1200" b="1" dirty="0" err="1" smtClean="0">
                <a:solidFill>
                  <a:schemeClr val="tx2"/>
                </a:solidFill>
              </a:rPr>
              <a:t>α</a:t>
            </a:r>
            <a:r>
              <a:rPr lang="en-US" altLang="ru-RU" sz="1200" b="1" dirty="0" smtClean="0">
                <a:solidFill>
                  <a:schemeClr val="tx2"/>
                </a:solidFill>
              </a:rPr>
              <a:t>-Fe steel sample</a:t>
            </a:r>
            <a:endParaRPr lang="ru-RU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8" name="Прямоугольник 140307"/>
          <p:cNvSpPr/>
          <p:nvPr/>
        </p:nvSpPr>
        <p:spPr>
          <a:xfrm>
            <a:off x="467544" y="571480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/>
            <a:r>
              <a:rPr lang="ru-RU" sz="1600" b="1" u="sng" dirty="0" smtClean="0">
                <a:cs typeface="Arial" pitchFamily="34" charset="0"/>
              </a:rPr>
              <a:t>РЕЗЮМЕ</a:t>
            </a:r>
            <a:endParaRPr lang="en-US" sz="1600" b="1" dirty="0">
              <a:cs typeface="Arial" pitchFamily="34" charset="0"/>
            </a:endParaRPr>
          </a:p>
          <a:p>
            <a:pPr marL="342900" indent="-342900"/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2014</a:t>
            </a:r>
            <a:r>
              <a:rPr lang="ru-RU" sz="1600" b="1" dirty="0" smtClean="0">
                <a:cs typeface="Arial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cs typeface="Arial" pitchFamily="34" charset="0"/>
              </a:rPr>
              <a:t>Транспортировка </a:t>
            </a:r>
            <a:r>
              <a:rPr lang="en-US" altLang="ru-RU" sz="1600" dirty="0" smtClean="0">
                <a:solidFill>
                  <a:srgbClr val="000000"/>
                </a:solidFill>
                <a:cs typeface="Arial" pitchFamily="34" charset="0"/>
              </a:rPr>
              <a:t>FSS (GKSS-PNPI-JINR).</a:t>
            </a:r>
            <a:endParaRPr lang="ru-RU" altLang="ru-RU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К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омплект рабочих чертежей для установки </a:t>
            </a:r>
            <a:r>
              <a:rPr lang="en-US" altLang="ru-RU" sz="1600" dirty="0" smtClean="0">
                <a:solidFill>
                  <a:srgbClr val="000000"/>
                </a:solidFill>
                <a:latin typeface="Arial" charset="0"/>
              </a:rPr>
              <a:t>FSS </a:t>
            </a:r>
            <a:r>
              <a:rPr lang="ru-RU" altLang="ru-RU" sz="1600" dirty="0" smtClean="0">
                <a:solidFill>
                  <a:srgbClr val="000000"/>
                </a:solidFill>
                <a:latin typeface="Arial" charset="0"/>
              </a:rPr>
              <a:t>на 13-м канале ИБР-2</a:t>
            </a:r>
            <a:r>
              <a:rPr lang="en-US" altLang="ru-RU" sz="1600" dirty="0" smtClean="0">
                <a:latin typeface="Arial" charset="0"/>
              </a:rPr>
              <a:t>.</a:t>
            </a:r>
            <a:endParaRPr lang="ru-RU" altLang="ru-RU" sz="1600" dirty="0" smtClean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1600" dirty="0" smtClean="0">
                <a:latin typeface="Arial" charset="0"/>
              </a:rPr>
              <a:t>Основная инфраструктура пучка.</a:t>
            </a:r>
          </a:p>
          <a:p>
            <a:pPr marL="342900" indent="-342900">
              <a:buFontTx/>
              <a:buChar char="-"/>
            </a:pPr>
            <a:r>
              <a:rPr lang="ru-RU" altLang="ru-RU" sz="1600" dirty="0" smtClean="0">
                <a:latin typeface="Arial" charset="0"/>
              </a:rPr>
              <a:t>Стальной конический коллиматор.</a:t>
            </a:r>
          </a:p>
          <a:p>
            <a:pPr marL="342900" indent="-342900"/>
            <a:endParaRPr lang="ru-RU" sz="1600" b="1" dirty="0" smtClean="0">
              <a:cs typeface="Arial" pitchFamily="34" charset="0"/>
            </a:endParaRPr>
          </a:p>
          <a:p>
            <a:pPr marL="342900" indent="-342900"/>
            <a:r>
              <a:rPr lang="ru-RU" sz="1600" b="1" dirty="0" smtClean="0">
                <a:cs typeface="Arial" pitchFamily="34" charset="0"/>
              </a:rPr>
              <a:t>2015: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Изогнутый зеркальный нейтроновод.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Оценка потока нейтронов и профиля пучка.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Первые измерения с точечным детектором.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Экспериментальный павильон.</a:t>
            </a:r>
          </a:p>
          <a:p>
            <a:pPr marL="342900" indent="-342900"/>
            <a:endParaRPr lang="ru-RU" sz="1600" b="1" dirty="0" smtClean="0">
              <a:cs typeface="Arial" pitchFamily="34" charset="0"/>
            </a:endParaRPr>
          </a:p>
          <a:p>
            <a:pPr marL="342900" indent="-342900"/>
            <a:r>
              <a:rPr lang="ru-RU" sz="1600" b="1" dirty="0" smtClean="0">
                <a:cs typeface="Arial" pitchFamily="34" charset="0"/>
              </a:rPr>
              <a:t>2016-17: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Фурье-прерыватель.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Детекторная система.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Стол образца с гониометром </a:t>
            </a:r>
            <a:r>
              <a:rPr lang="en-US" sz="1600" dirty="0" smtClean="0">
                <a:cs typeface="Arial" pitchFamily="34" charset="0"/>
              </a:rPr>
              <a:t>HUBER.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Диафрагма и радиальные коллиматоры.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Система накопления данных </a:t>
            </a:r>
            <a:r>
              <a:rPr lang="en-US" sz="1600" dirty="0" smtClean="0">
                <a:cs typeface="Arial" pitchFamily="34" charset="0"/>
              </a:rPr>
              <a:t>MPD </a:t>
            </a:r>
            <a:r>
              <a:rPr lang="ru-RU" sz="1600" dirty="0" smtClean="0">
                <a:cs typeface="Arial" pitchFamily="34" charset="0"/>
              </a:rPr>
              <a:t>и программный комплекс </a:t>
            </a:r>
            <a:r>
              <a:rPr lang="en-US" sz="1600" dirty="0" smtClean="0">
                <a:cs typeface="Arial" pitchFamily="34" charset="0"/>
              </a:rPr>
              <a:t>SONIX</a:t>
            </a:r>
            <a:r>
              <a:rPr lang="ru-RU" sz="1600" dirty="0" smtClean="0">
                <a:cs typeface="Arial" pitchFamily="34" charset="0"/>
              </a:rPr>
              <a:t> с </a:t>
            </a:r>
            <a:r>
              <a:rPr lang="en-US" sz="1600" dirty="0" smtClean="0">
                <a:cs typeface="Arial" pitchFamily="34" charset="0"/>
              </a:rPr>
              <a:t>List</a:t>
            </a:r>
            <a:r>
              <a:rPr lang="ru-RU" sz="1600" dirty="0" smtClean="0">
                <a:cs typeface="Arial" pitchFamily="34" charset="0"/>
              </a:rPr>
              <a:t>-</a:t>
            </a:r>
            <a:r>
              <a:rPr lang="en-US" sz="1600" dirty="0" smtClean="0">
                <a:cs typeface="Arial" pitchFamily="34" charset="0"/>
              </a:rPr>
              <a:t>mode</a:t>
            </a:r>
            <a:r>
              <a:rPr lang="ru-RU" sz="1600" dirty="0" smtClean="0"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Автоматизированный эксперимент с возможностью удаленного управления.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Первые эксперименты с высоким разрешением.</a:t>
            </a:r>
          </a:p>
          <a:p>
            <a:pPr marL="342900" indent="-342900"/>
            <a:endParaRPr lang="ru-RU" sz="1600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148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692275" y="2647950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Спасибо за внимание!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5332"/>
            <a:ext cx="6552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ko-KR" b="1" u="sng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</a:t>
            </a:r>
            <a:r>
              <a:rPr lang="ru-RU" altLang="ko-KR" b="1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ourier</a:t>
            </a:r>
            <a:r>
              <a:rPr lang="ru-RU" altLang="ko-KR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altLang="ko-KR" b="1" u="sng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</a:t>
            </a:r>
            <a:r>
              <a:rPr lang="ru-RU" altLang="ko-KR" b="1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tress</a:t>
            </a:r>
            <a:r>
              <a:rPr lang="ru-RU" altLang="ko-KR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altLang="ko-KR" b="1" u="sng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</a:t>
            </a:r>
            <a:r>
              <a:rPr lang="ru-RU" altLang="ko-KR" b="1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pectrometer</a:t>
            </a:r>
            <a:r>
              <a:rPr lang="ru-RU" altLang="ko-KR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 GKSS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Geesthacht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7" name="Group 584"/>
          <p:cNvGrpSpPr>
            <a:grpSpLocks/>
          </p:cNvGrpSpPr>
          <p:nvPr/>
        </p:nvGrpSpPr>
        <p:grpSpPr bwMode="auto">
          <a:xfrm>
            <a:off x="3375025" y="981075"/>
            <a:ext cx="5681663" cy="3908425"/>
            <a:chOff x="1028" y="10860"/>
            <a:chExt cx="9052" cy="6028"/>
          </a:xfrm>
        </p:grpSpPr>
        <p:pic>
          <p:nvPicPr>
            <p:cNvPr id="18438" name="Picture 44" descr="FSS_Fig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8" y="10860"/>
              <a:ext cx="9052" cy="6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47" descr="Nylonfaden Ost_West_RK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4" y="11054"/>
              <a:ext cx="3498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0" name="Picture 47" descr="01B12021Heizung in Betri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429000"/>
            <a:ext cx="2355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1" descr="03328004Stahlprobe im Druckversuch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3163888"/>
            <a:ext cx="2268538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27"/>
          <p:cNvPicPr>
            <a:picLocks noChangeAspect="1"/>
          </p:cNvPicPr>
          <p:nvPr/>
        </p:nvPicPr>
        <p:blipFill>
          <a:blip r:embed="rId6" cstate="print"/>
          <a:srcRect l="15285" r="1274" b="5396"/>
          <a:stretch>
            <a:fillRect/>
          </a:stretch>
        </p:blipFill>
        <p:spPr bwMode="auto">
          <a:xfrm>
            <a:off x="5041900" y="5078413"/>
            <a:ext cx="15621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Прямоугольник 28"/>
          <p:cNvSpPr>
            <a:spLocks noChangeArrowheads="1"/>
          </p:cNvSpPr>
          <p:nvPr/>
        </p:nvSpPr>
        <p:spPr bwMode="auto">
          <a:xfrm>
            <a:off x="180975" y="4151313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Stress rig 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444" name="Прямоугольник 30"/>
          <p:cNvSpPr>
            <a:spLocks noChangeArrowheads="1"/>
          </p:cNvSpPr>
          <p:nvPr/>
        </p:nvSpPr>
        <p:spPr bwMode="auto">
          <a:xfrm>
            <a:off x="5105400" y="6524625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FSS chopper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8445" name="Рисунок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613275"/>
            <a:ext cx="268446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3075" y="5110163"/>
            <a:ext cx="223361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1300" y="5135563"/>
            <a:ext cx="21717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874713"/>
            <a:ext cx="30734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68638" y="534988"/>
            <a:ext cx="10112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5" descr="KLEINES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363" y="90488"/>
            <a:ext cx="14382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6956425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8538" y="52388"/>
            <a:ext cx="4224337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333399"/>
                </a:solidFill>
              </a:rPr>
              <a:t>IBR-2M Spectrometers</a:t>
            </a:r>
            <a:endParaRPr lang="ru-RU" sz="2000" b="1" kern="0" dirty="0" smtClean="0">
              <a:solidFill>
                <a:srgbClr val="333399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86848" y="501872"/>
            <a:ext cx="2304429" cy="9233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rgbClr val="008000"/>
                </a:solidFill>
              </a:rPr>
              <a:t>Diffractometers</a:t>
            </a:r>
            <a:r>
              <a:rPr lang="en-US" b="1" kern="0" dirty="0" smtClean="0">
                <a:solidFill>
                  <a:srgbClr val="00800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8000"/>
                </a:solidFill>
              </a:rPr>
              <a:t>HRFD, DN-12,</a:t>
            </a:r>
            <a:r>
              <a:rPr lang="ru-RU" b="1" kern="0" dirty="0" smtClean="0">
                <a:solidFill>
                  <a:srgbClr val="008000"/>
                </a:solidFill>
              </a:rPr>
              <a:t> </a:t>
            </a:r>
            <a:r>
              <a:rPr lang="en-US" b="1" kern="0" dirty="0" smtClean="0">
                <a:solidFill>
                  <a:srgbClr val="008000"/>
                </a:solidFill>
              </a:rPr>
              <a:t>FSD, SKAT/Epsilon</a:t>
            </a:r>
            <a:endParaRPr lang="ru-RU" b="1" kern="0" dirty="0" smtClean="0">
              <a:solidFill>
                <a:srgbClr val="008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50941" y="2448256"/>
            <a:ext cx="2446858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CC0066"/>
                </a:solidFill>
              </a:rPr>
              <a:t>SANS Spectrometer: </a:t>
            </a:r>
            <a:r>
              <a:rPr lang="en-US" b="1" kern="0" dirty="0" err="1" smtClean="0">
                <a:solidFill>
                  <a:srgbClr val="CC0066"/>
                </a:solidFill>
              </a:rPr>
              <a:t>YuMO</a:t>
            </a:r>
            <a:endParaRPr lang="ru-RU" b="1" kern="0" dirty="0" smtClean="0">
              <a:solidFill>
                <a:srgbClr val="CC0066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786847" y="1629211"/>
            <a:ext cx="2304429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 smtClean="0">
                <a:solidFill>
                  <a:srgbClr val="3333FF"/>
                </a:solidFill>
              </a:rPr>
              <a:t>Reflectometers</a:t>
            </a:r>
            <a:r>
              <a:rPr lang="en-US" b="1" kern="0" dirty="0" smtClean="0">
                <a:solidFill>
                  <a:srgbClr val="3333FF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3FF"/>
                </a:solidFill>
              </a:rPr>
              <a:t>REMUR, REFLEX</a:t>
            </a:r>
            <a:endParaRPr lang="ru-RU" b="1" kern="0" dirty="0" smtClean="0">
              <a:solidFill>
                <a:srgbClr val="3333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63021" y="3236570"/>
            <a:ext cx="2224484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993300"/>
                </a:solidFill>
              </a:rPr>
              <a:t>Inelastic Neutron Scattering Spectrometers: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993300"/>
                </a:solidFill>
              </a:rPr>
              <a:t>NERA-PR, DIN-2PI</a:t>
            </a:r>
            <a:endParaRPr lang="ru-RU" b="1" kern="0" dirty="0" smtClean="0">
              <a:solidFill>
                <a:srgbClr val="993300"/>
              </a:solidFill>
            </a:endParaRPr>
          </a:p>
        </p:txBody>
      </p:sp>
      <p:pic>
        <p:nvPicPr>
          <p:cNvPr id="19472" name="Picture 2" descr="C:\Documents and Settings\kuklin\Рабочий стол\DSCN5416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535238" y="906463"/>
            <a:ext cx="8477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3887788"/>
            <a:ext cx="660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9" descr="pic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0850" y="889000"/>
            <a:ext cx="67468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6" descr="dn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63" y="5335588"/>
            <a:ext cx="9493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5" descr="IMG_26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957263"/>
            <a:ext cx="952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6"/>
          <p:cNvPicPr>
            <a:picLocks noChangeAspect="1" noChangeArrowheads="1"/>
          </p:cNvPicPr>
          <p:nvPr/>
        </p:nvPicPr>
        <p:blipFill>
          <a:blip r:embed="rId8" cstate="print"/>
          <a:srcRect l="17703" t="15573" r="6630" b="3053"/>
          <a:stretch>
            <a:fillRect/>
          </a:stretch>
        </p:blipFill>
        <p:spPr bwMode="auto">
          <a:xfrm>
            <a:off x="106363" y="1417638"/>
            <a:ext cx="936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027117" y="6091555"/>
            <a:ext cx="2950128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7030A0"/>
                </a:solidFill>
              </a:rPr>
              <a:t>New Instruments: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0000"/>
                </a:solidFill>
              </a:rPr>
              <a:t>FSS</a:t>
            </a:r>
            <a:r>
              <a:rPr lang="en-US" b="1" kern="0" dirty="0" smtClean="0">
                <a:solidFill>
                  <a:srgbClr val="7030A0"/>
                </a:solidFill>
              </a:rPr>
              <a:t>, DN-6</a:t>
            </a:r>
            <a:r>
              <a:rPr lang="en-US" b="1" kern="0" dirty="0">
                <a:solidFill>
                  <a:srgbClr val="7030A0"/>
                </a:solidFill>
              </a:rPr>
              <a:t>,</a:t>
            </a:r>
            <a:r>
              <a:rPr lang="en-US" b="1" kern="0" dirty="0" smtClean="0">
                <a:solidFill>
                  <a:srgbClr val="7030A0"/>
                </a:solidFill>
              </a:rPr>
              <a:t> GRAINS, NRT </a:t>
            </a:r>
            <a:endParaRPr lang="en-US" b="1" kern="0" dirty="0" smtClean="0">
              <a:solidFill>
                <a:srgbClr val="FF00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97548" y="4620884"/>
            <a:ext cx="2303860" cy="92333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Reconstruction: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DN-2 - RTD,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REFLEX - SESANS</a:t>
            </a:r>
          </a:p>
        </p:txBody>
      </p:sp>
      <p:cxnSp>
        <p:nvCxnSpPr>
          <p:cNvPr id="19488" name="AutoShape 1"/>
          <p:cNvCxnSpPr>
            <a:cxnSpLocks noChangeShapeType="1"/>
          </p:cNvCxnSpPr>
          <p:nvPr/>
        </p:nvCxnSpPr>
        <p:spPr bwMode="auto">
          <a:xfrm flipV="1">
            <a:off x="6338888" y="5332413"/>
            <a:ext cx="55562" cy="108267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9489" name="Рисунок 1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6263" y="5422900"/>
            <a:ext cx="16605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Рисунок 6" descr="FSD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4052888"/>
            <a:ext cx="639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0"/>
            <a:ext cx="55955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Цели создания спектрометра </a:t>
            </a:r>
            <a:r>
              <a:rPr lang="en-US" altLang="ru-RU" b="1" dirty="0" smtClean="0">
                <a:latin typeface="+mj-lt"/>
              </a:rPr>
              <a:t>FSS </a:t>
            </a:r>
            <a:r>
              <a:rPr lang="ru-RU" altLang="ru-RU" b="1" dirty="0" smtClean="0">
                <a:latin typeface="+mj-lt"/>
              </a:rPr>
              <a:t>на реакторе ИБР-2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68760"/>
            <a:ext cx="7200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Исследования внутренних напряжений в конструкционных материалах и промышленных изделиях.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нейтронного корреляционного </a:t>
            </a:r>
            <a:r>
              <a:rPr lang="en-US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RTOF-</a:t>
            </a: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метода.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и тестирование новых детекторов, детекторной электроники и электроники накопления данных.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Опробование новых идей для дальнейшего использования на источнике </a:t>
            </a:r>
            <a:r>
              <a:rPr lang="en-US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ESS.</a:t>
            </a:r>
          </a:p>
          <a:p>
            <a:pPr marL="177800" indent="-1778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для студентов, аспирантов и молодых специалистов. </a:t>
            </a: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16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j-lt"/>
              </a:rPr>
              <a:t>Схема </a:t>
            </a:r>
            <a:r>
              <a:rPr lang="ru-RU" b="1" dirty="0" err="1" smtClean="0">
                <a:latin typeface="+mj-lt"/>
              </a:rPr>
              <a:t>дифрактометра</a:t>
            </a:r>
            <a:r>
              <a:rPr lang="ru-RU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FSS </a:t>
            </a:r>
            <a:r>
              <a:rPr lang="ru-RU" b="1" dirty="0" smtClean="0">
                <a:latin typeface="+mj-lt"/>
              </a:rPr>
              <a:t>на реакторе ИБР-2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Рисунок 3" descr="Канал1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09314"/>
            <a:ext cx="8280920" cy="383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+mj-lt"/>
              </a:rPr>
              <a:t>Вид на зону образца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Рисунок 2" descr="20170602_130458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tretch>
            <a:fillRect/>
          </a:stretch>
        </p:blipFill>
        <p:spPr>
          <a:xfrm>
            <a:off x="755576" y="1552291"/>
            <a:ext cx="7560840" cy="425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AutoShape 1"/>
          <p:cNvCxnSpPr>
            <a:cxnSpLocks noChangeShapeType="1"/>
            <a:stCxn id="30" idx="2"/>
          </p:cNvCxnSpPr>
          <p:nvPr/>
        </p:nvCxnSpPr>
        <p:spPr bwMode="auto">
          <a:xfrm>
            <a:off x="3131840" y="1058554"/>
            <a:ext cx="432048" cy="1290326"/>
          </a:xfrm>
          <a:prstGeom prst="straightConnector1">
            <a:avLst/>
          </a:prstGeom>
          <a:noFill/>
          <a:ln w="31750">
            <a:solidFill>
              <a:srgbClr val="FF0000">
                <a:alpha val="65000"/>
              </a:srgb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1"/>
          <p:cNvCxnSpPr>
            <a:cxnSpLocks noChangeShapeType="1"/>
            <a:stCxn id="30" idx="2"/>
          </p:cNvCxnSpPr>
          <p:nvPr/>
        </p:nvCxnSpPr>
        <p:spPr bwMode="auto">
          <a:xfrm>
            <a:off x="3131840" y="1058554"/>
            <a:ext cx="2808312" cy="1290326"/>
          </a:xfrm>
          <a:prstGeom prst="straightConnector1">
            <a:avLst/>
          </a:prstGeom>
          <a:noFill/>
          <a:ln w="31750">
            <a:solidFill>
              <a:srgbClr val="FF0000">
                <a:alpha val="65000"/>
              </a:srgb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1"/>
          <p:cNvCxnSpPr>
            <a:cxnSpLocks noChangeShapeType="1"/>
            <a:stCxn id="31" idx="2"/>
          </p:cNvCxnSpPr>
          <p:nvPr/>
        </p:nvCxnSpPr>
        <p:spPr bwMode="auto">
          <a:xfrm flipH="1">
            <a:off x="4572000" y="1058554"/>
            <a:ext cx="1764196" cy="1074302"/>
          </a:xfrm>
          <a:prstGeom prst="straightConnector1">
            <a:avLst/>
          </a:prstGeom>
          <a:noFill/>
          <a:ln w="31750">
            <a:solidFill>
              <a:srgbClr val="FF0000">
                <a:alpha val="65000"/>
              </a:srgb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Прямоугольник 5"/>
          <p:cNvSpPr>
            <a:spLocks noChangeArrowheads="1"/>
          </p:cNvSpPr>
          <p:nvPr/>
        </p:nvSpPr>
        <p:spPr bwMode="auto">
          <a:xfrm>
            <a:off x="1619672" y="720000"/>
            <a:ext cx="3024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радиальные коллиматоры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5"/>
          <p:cNvSpPr>
            <a:spLocks noChangeArrowheads="1"/>
          </p:cNvSpPr>
          <p:nvPr/>
        </p:nvSpPr>
        <p:spPr bwMode="auto">
          <a:xfrm>
            <a:off x="5436096" y="720000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Ni-</a:t>
            </a:r>
            <a:r>
              <a:rPr lang="ru-RU" alt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нейтроновод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5"/>
          <p:cNvSpPr>
            <a:spLocks noChangeArrowheads="1"/>
          </p:cNvSpPr>
          <p:nvPr/>
        </p:nvSpPr>
        <p:spPr bwMode="auto">
          <a:xfrm>
            <a:off x="899592" y="2520000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детектор </a:t>
            </a:r>
            <a:r>
              <a:rPr lang="en-US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WEST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6732240" y="2520000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детектор </a:t>
            </a:r>
            <a:r>
              <a:rPr lang="en-US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OST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AutoShape 1"/>
          <p:cNvCxnSpPr>
            <a:cxnSpLocks noChangeShapeType="1"/>
            <a:stCxn id="37" idx="0"/>
          </p:cNvCxnSpPr>
          <p:nvPr/>
        </p:nvCxnSpPr>
        <p:spPr bwMode="auto">
          <a:xfrm flipV="1">
            <a:off x="2159732" y="3645024"/>
            <a:ext cx="2268252" cy="2330976"/>
          </a:xfrm>
          <a:prstGeom prst="straightConnector1">
            <a:avLst/>
          </a:prstGeom>
          <a:noFill/>
          <a:ln w="31750">
            <a:solidFill>
              <a:srgbClr val="FF0000">
                <a:alpha val="65000"/>
              </a:srgb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Прямоугольник 5"/>
          <p:cNvSpPr>
            <a:spLocks noChangeArrowheads="1"/>
          </p:cNvSpPr>
          <p:nvPr/>
        </p:nvSpPr>
        <p:spPr bwMode="auto">
          <a:xfrm>
            <a:off x="1115616" y="5976000"/>
            <a:ext cx="2088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гониометр </a:t>
            </a:r>
            <a:r>
              <a:rPr lang="en-US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HUBER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AutoShape 1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434336" y="3138036"/>
            <a:ext cx="3118504" cy="2557424"/>
          </a:xfrm>
          <a:prstGeom prst="straightConnector1">
            <a:avLst/>
          </a:prstGeom>
          <a:noFill/>
          <a:ln w="31750">
            <a:solidFill>
              <a:srgbClr val="FF0000">
                <a:alpha val="65000"/>
              </a:srgb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Прямоугольник 5"/>
          <p:cNvSpPr>
            <a:spLocks noChangeArrowheads="1"/>
          </p:cNvSpPr>
          <p:nvPr/>
        </p:nvSpPr>
        <p:spPr bwMode="auto">
          <a:xfrm>
            <a:off x="6732240" y="5976000"/>
            <a:ext cx="1080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образец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0923_143543.jpg"/>
          <p:cNvPicPr>
            <a:picLocks noChangeAspect="1"/>
          </p:cNvPicPr>
          <p:nvPr/>
        </p:nvPicPr>
        <p:blipFill>
          <a:blip r:embed="rId2" cstate="print">
            <a:lum bright="5000" contrast="5000"/>
          </a:blip>
          <a:srcRect r="15208" b="2971"/>
          <a:stretch>
            <a:fillRect/>
          </a:stretch>
        </p:blipFill>
        <p:spPr>
          <a:xfrm>
            <a:off x="720000" y="648000"/>
            <a:ext cx="33557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170602_131928.jpg"/>
          <p:cNvPicPr>
            <a:picLocks noChangeAspect="1"/>
          </p:cNvPicPr>
          <p:nvPr/>
        </p:nvPicPr>
        <p:blipFill>
          <a:blip r:embed="rId3" cstate="print">
            <a:lum bright="10000" contrast="5000"/>
          </a:blip>
          <a:srcRect l="2878" r="13660"/>
          <a:stretch>
            <a:fillRect/>
          </a:stretch>
        </p:blipFill>
        <p:spPr>
          <a:xfrm>
            <a:off x="4572000" y="648000"/>
            <a:ext cx="320492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70314_155336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tretch>
            <a:fillRect/>
          </a:stretch>
        </p:blipFill>
        <p:spPr>
          <a:xfrm>
            <a:off x="1475656" y="3816000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83568" y="260648"/>
            <a:ext cx="3672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детектор </a:t>
            </a:r>
            <a:r>
              <a:rPr lang="en-US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OST </a:t>
            </a: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 защитных панелей</a:t>
            </a:r>
            <a:endParaRPr lang="ru-RU" alt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5796136" y="260648"/>
            <a:ext cx="2448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Фурье-прерыватель</a:t>
            </a:r>
            <a:endParaRPr lang="ru-RU" alt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611560" y="3265820"/>
            <a:ext cx="3672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детекторная электроника и блок накопления данных </a:t>
            </a:r>
            <a:r>
              <a:rPr lang="en-US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MPD-32</a:t>
            </a:r>
            <a:endParaRPr lang="ru-RU" alt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4860032" y="3265820"/>
            <a:ext cx="3024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интерфейс программного комплекса </a:t>
            </a:r>
            <a:r>
              <a:rPr lang="en-US" alt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SONIX</a:t>
            </a:r>
            <a:endParaRPr lang="ru-RU" alt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rcRect b="3793"/>
          <a:stretch>
            <a:fillRect/>
          </a:stretch>
        </p:blipFill>
        <p:spPr bwMode="auto">
          <a:xfrm>
            <a:off x="4212000" y="3816000"/>
            <a:ext cx="418870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ickup1.jpg"/>
          <p:cNvPicPr>
            <a:picLocks noChangeAspect="1"/>
          </p:cNvPicPr>
          <p:nvPr/>
        </p:nvPicPr>
        <p:blipFill>
          <a:blip r:embed="rId6" cstate="print"/>
          <a:srcRect l="6688" t="6877" r="13776" b="5742"/>
          <a:stretch>
            <a:fillRect/>
          </a:stretch>
        </p:blipFill>
        <p:spPr>
          <a:xfrm>
            <a:off x="7254960" y="980728"/>
            <a:ext cx="1794389" cy="13680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8072462" y="1071546"/>
            <a:ext cx="881196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700" b="1" dirty="0" smtClean="0">
                <a:latin typeface="Arial" pitchFamily="34" charset="0"/>
                <a:cs typeface="Arial" pitchFamily="34" charset="0"/>
              </a:rPr>
              <a:t>sweep function</a:t>
            </a:r>
            <a:endParaRPr lang="ru-RU" altLang="ru-RU" sz="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148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j-lt"/>
              </a:rPr>
              <a:t>Рабочие параметры </a:t>
            </a:r>
            <a:r>
              <a:rPr lang="ru-RU" b="1" dirty="0" err="1" smtClean="0">
                <a:latin typeface="+mj-lt"/>
              </a:rPr>
              <a:t>дифрактометра</a:t>
            </a:r>
            <a:r>
              <a:rPr lang="ru-RU" b="1" dirty="0" smtClean="0">
                <a:latin typeface="+mj-lt"/>
              </a:rPr>
              <a:t> FSS</a:t>
            </a:r>
            <a:endParaRPr lang="en-GB" altLang="ru-RU" b="1" dirty="0" smtClean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764704"/>
          <a:ext cx="8529373" cy="5472608"/>
        </p:xfrm>
        <a:graphic>
          <a:graphicData uri="http://schemas.openxmlformats.org/drawingml/2006/table">
            <a:tbl>
              <a:tblPr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tblPr>
              <a:tblGrid>
                <a:gridCol w="3200781"/>
                <a:gridCol w="2664296"/>
                <a:gridCol w="2664296"/>
              </a:tblGrid>
              <a:tr h="26751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ИБР-2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GKSS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Изогнутый нейтроновод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зеркальный, с покрытием из </a:t>
                      </a:r>
                      <a:r>
                        <a:rPr lang="ru-RU" sz="1300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зеркальный, с покрытием из </a:t>
                      </a:r>
                      <a:r>
                        <a:rPr lang="ru-RU" sz="1300" dirty="0" err="1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722">
                <a:tc>
                  <a:txBody>
                    <a:bodyPr/>
                    <a:lstStyle/>
                    <a:p>
                      <a:pPr marL="4763" lvl="0" indent="179388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длина,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17.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19.6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722">
                <a:tc>
                  <a:txBody>
                    <a:bodyPr/>
                    <a:lstStyle/>
                    <a:p>
                      <a:pPr lvl="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радиус кривизны, 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1900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3000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Времяпролетная</a:t>
                      </a:r>
                      <a:r>
                        <a:rPr lang="ru-RU" sz="130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база, м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21.5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Сечение пучка,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Поток нейтронов на образце, </a:t>
                      </a:r>
                      <a:r>
                        <a:rPr lang="ru-RU" sz="1300" dirty="0" err="1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нейтр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./см</a:t>
                      </a:r>
                      <a:r>
                        <a:rPr lang="ru-RU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13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7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300" baseline="300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5.5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Фурье-прерыватель (диск)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высокопрочный </a:t>
                      </a:r>
                      <a:r>
                        <a:rPr lang="ru-RU" sz="1300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сплав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высокопрочный </a:t>
                      </a:r>
                      <a:r>
                        <a:rPr lang="ru-RU" sz="1300" dirty="0" err="1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сплав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внешний диаметр,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ширина щели, мм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число щелей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 макс. скорость 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вращения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, об/мин.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1760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449580" algn="l"/>
                        </a:tabLst>
                        <a:defRPr/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Критическая</a:t>
                      </a:r>
                      <a:r>
                        <a:rPr lang="ru-RU" sz="130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длина волны, 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2.34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49580" algn="l"/>
                        </a:tabLs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1.83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Интервал 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÷ 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÷ 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3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Детекторы (2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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90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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300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Li, с временной фокусировкой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Li, с временной фокусировкой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002"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Разрешение детекторов 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ru-RU" sz="1300" i="1" dirty="0" err="1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300" i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300" i="1" dirty="0" err="1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300" i="1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=2 Å):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~ 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-3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~ 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300" baseline="300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-3</a:t>
                      </a:r>
                      <a:endParaRPr lang="ru-RU" sz="13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Окружение образца: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Гониометр</a:t>
                      </a:r>
                      <a:r>
                        <a:rPr lang="ru-RU" sz="130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00" baseline="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HUBER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Печь (до 1000 °</a:t>
                      </a:r>
                      <a:r>
                        <a:rPr lang="en-US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Нагрузочное устройство (до 30 кН)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Стол образца с регулировкой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Печь (до 1000 °</a:t>
                      </a:r>
                      <a:r>
                        <a:rPr lang="en-US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Нагрузочное устройство (до 30 кН)</a:t>
                      </a:r>
                      <a:endParaRPr lang="ru-RU" sz="13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1657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Примеры экспериментов: стандарт </a:t>
            </a:r>
            <a:r>
              <a:rPr lang="en-US" altLang="ru-RU" b="1" dirty="0" smtClean="0">
                <a:latin typeface="+mj-lt"/>
              </a:rPr>
              <a:t>Al</a:t>
            </a:r>
            <a:r>
              <a:rPr lang="en-US" altLang="ru-RU" b="1" baseline="-25000" dirty="0" smtClean="0">
                <a:latin typeface="+mj-lt"/>
              </a:rPr>
              <a:t>2</a:t>
            </a:r>
            <a:r>
              <a:rPr lang="en-US" altLang="ru-RU" b="1" dirty="0" smtClean="0">
                <a:latin typeface="+mj-lt"/>
              </a:rPr>
              <a:t>O</a:t>
            </a:r>
            <a:r>
              <a:rPr lang="en-US" altLang="ru-RU" b="1" baseline="-25000" dirty="0" smtClean="0">
                <a:latin typeface="+mj-lt"/>
              </a:rPr>
              <a:t>3</a:t>
            </a:r>
            <a:endParaRPr lang="en-GB" altLang="ru-RU" b="1" baseline="-25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Рисунок 3" descr="Al2O3 sum.jpg"/>
          <p:cNvPicPr>
            <a:picLocks noChangeAspect="1"/>
          </p:cNvPicPr>
          <p:nvPr/>
        </p:nvPicPr>
        <p:blipFill>
          <a:blip r:embed="rId2" cstate="print"/>
          <a:srcRect b="8036"/>
          <a:stretch>
            <a:fillRect/>
          </a:stretch>
        </p:blipFill>
        <p:spPr>
          <a:xfrm>
            <a:off x="683568" y="692696"/>
            <a:ext cx="762931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FSS\Презентации\FSS_ND17\Al2O3 12+1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16" y="3501008"/>
            <a:ext cx="75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Экран (4:3)</PresentationFormat>
  <Paragraphs>174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20</cp:revision>
  <dcterms:created xsi:type="dcterms:W3CDTF">2011-05-04T07:42:58Z</dcterms:created>
  <dcterms:modified xsi:type="dcterms:W3CDTF">2017-06-16T07:13:55Z</dcterms:modified>
</cp:coreProperties>
</file>