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62" r:id="rId2"/>
    <p:sldId id="370" r:id="rId3"/>
    <p:sldId id="371" r:id="rId4"/>
    <p:sldId id="363" r:id="rId5"/>
    <p:sldId id="330" r:id="rId6"/>
    <p:sldId id="265" r:id="rId7"/>
    <p:sldId id="369" r:id="rId8"/>
    <p:sldId id="372" r:id="rId9"/>
    <p:sldId id="373" r:id="rId10"/>
    <p:sldId id="387" r:id="rId11"/>
    <p:sldId id="364" r:id="rId12"/>
    <p:sldId id="388" r:id="rId13"/>
    <p:sldId id="365" r:id="rId14"/>
    <p:sldId id="366" r:id="rId15"/>
    <p:sldId id="377" r:id="rId16"/>
    <p:sldId id="378" r:id="rId17"/>
    <p:sldId id="389" r:id="rId18"/>
    <p:sldId id="379" r:id="rId19"/>
    <p:sldId id="381" r:id="rId20"/>
    <p:sldId id="382" r:id="rId21"/>
    <p:sldId id="383" r:id="rId22"/>
    <p:sldId id="359" r:id="rId23"/>
    <p:sldId id="390" r:id="rId24"/>
    <p:sldId id="361" r:id="rId25"/>
  </p:sldIdLst>
  <p:sldSz cx="9144000" cy="6858000" type="screen4x3"/>
  <p:notesSz cx="6854825" cy="97504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CC00"/>
    <a:srgbClr val="FF3399"/>
    <a:srgbClr val="33CCFF"/>
    <a:srgbClr val="009900"/>
    <a:srgbClr val="FF3300"/>
    <a:srgbClr val="0099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>
      <p:cViewPr varScale="1">
        <p:scale>
          <a:sx n="61" d="100"/>
          <a:sy n="61" d="100"/>
        </p:scale>
        <p:origin x="1752" y="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emf"/><Relationship Id="rId1" Type="http://schemas.openxmlformats.org/officeDocument/2006/relationships/image" Target="../media/image48.wmf"/><Relationship Id="rId4" Type="http://schemas.openxmlformats.org/officeDocument/2006/relationships/image" Target="../media/image2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21.png"/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21.png"/><Relationship Id="rId4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24.wmf"/><Relationship Id="rId1" Type="http://schemas.openxmlformats.org/officeDocument/2006/relationships/image" Target="../media/image21.png"/><Relationship Id="rId4" Type="http://schemas.openxmlformats.org/officeDocument/2006/relationships/image" Target="../media/image3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21.png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31838"/>
            <a:ext cx="4875213" cy="3656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4213" y="4630738"/>
            <a:ext cx="548640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1475"/>
            <a:ext cx="29718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61475"/>
            <a:ext cx="297021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8741D6-F263-420B-9192-F3B831FDB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79466-0C73-4345-87BF-A54503496960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9192E8-3504-4899-9C3D-3D8D4A326729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2000"/>
            <a:ext cx="4879975" cy="36591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649788"/>
            <a:ext cx="5029200" cy="4343400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69F28-274C-44DA-8E85-A7768545F3F9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D1A18-59F3-4BEE-B116-5A5F0C460C7B}" type="slidenum">
              <a:rPr lang="de-DE"/>
              <a:pPr/>
              <a:t>15</a:t>
            </a:fld>
            <a:endParaRPr lang="de-DE"/>
          </a:p>
        </p:txBody>
      </p:sp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5B77D-F811-4FB4-8CF2-26452E8E112E}" type="slidenum">
              <a:rPr lang="de-DE"/>
              <a:pPr/>
              <a:t>16</a:t>
            </a:fld>
            <a:endParaRPr lang="de-DE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826F1-0801-4C94-8418-11FF472D964A}" type="slidenum">
              <a:rPr lang="de-DE"/>
              <a:pPr/>
              <a:t>18</a:t>
            </a:fld>
            <a:endParaRPr lang="de-DE"/>
          </a:p>
        </p:txBody>
      </p:sp>
      <p:sp>
        <p:nvSpPr>
          <p:cNvPr id="849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4D523-2266-41CD-A5D5-D9B440B0C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FB227-5DB0-4E74-933B-CF2093FCE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199E0-7EE0-4E45-9C09-12304B02B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8B621-DB5F-4F5C-94BB-9FAF00A76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1CDC-8EC3-4BBE-955A-B8B28131E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5F208-3974-4357-A41B-7F06A9B9D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89C53-1AA6-4786-97F5-AED6EE22D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27B98-F0C7-4C42-ADF3-6C095C44D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3685A-75B7-4F20-8967-4AE67933F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36C27-010C-4633-8A7F-93EF62617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7D469-0374-4CC0-AABD-994C74813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8FA6-FCC7-4C7A-A4E3-16032DCF6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0A63-F0B6-40FE-94A1-38A3A5294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B13E8CB-4E73-4BC6-AAFB-97EE9CA6A8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kcsr.kiae.ru/index.php" TargetMode="External"/><Relationship Id="rId5" Type="http://schemas.openxmlformats.org/officeDocument/2006/relationships/image" Target="../media/image3.wmf"/><Relationship Id="rId4" Type="http://schemas.openxmlformats.org/officeDocument/2006/relationships/image" Target="../media/image2.jpe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7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4.emf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50.wmf"/><Relationship Id="rId4" Type="http://schemas.openxmlformats.org/officeDocument/2006/relationships/image" Target="../media/image51.wmf"/><Relationship Id="rId9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oleObject" Target="../embeddings/oleObject33.bin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54.wmf"/><Relationship Id="rId9" Type="http://schemas.openxmlformats.org/officeDocument/2006/relationships/image" Target="../media/image5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hyperlink" Target="http://ccgb.umn.edu/cgi-bin/imagemap/~mwd/cell_www/imagemap/big-bilayer.map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png"/><Relationship Id="rId11" Type="http://schemas.openxmlformats.org/officeDocument/2006/relationships/image" Target="../media/image30.wmf"/><Relationship Id="rId5" Type="http://schemas.openxmlformats.org/officeDocument/2006/relationships/image" Target="../media/image26.jpeg"/><Relationship Id="rId10" Type="http://schemas.openxmlformats.org/officeDocument/2006/relationships/image" Target="../media/image24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0BC4B7-67A9-4E93-9FF8-C630481BAC3A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619250" y="1557338"/>
            <a:ext cx="66246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/>
              <a:t>Применение </a:t>
            </a:r>
            <a:r>
              <a:rPr lang="ru-RU" sz="2800" dirty="0" smtClean="0"/>
              <a:t>дифракции нейтронов для исследования липидной матрицы верхнего ороговевшего слоя кожи </a:t>
            </a:r>
            <a:r>
              <a:rPr lang="en-US" sz="2800" dirty="0" smtClean="0"/>
              <a:t>Stratum </a:t>
            </a:r>
            <a:r>
              <a:rPr lang="en-US" sz="2800" dirty="0" err="1" smtClean="0"/>
              <a:t>Corneum</a:t>
            </a:r>
            <a:endParaRPr lang="ru-RU" sz="2800" b="1" dirty="0">
              <a:solidFill>
                <a:srgbClr val="FF33CC"/>
              </a:solidFill>
            </a:endParaRPr>
          </a:p>
        </p:txBody>
      </p:sp>
      <p:sp>
        <p:nvSpPr>
          <p:cNvPr id="1029" name="Text Box 0"/>
          <p:cNvSpPr txBox="1">
            <a:spLocks noChangeArrowheads="1"/>
          </p:cNvSpPr>
          <p:nvPr/>
        </p:nvSpPr>
        <p:spPr bwMode="auto">
          <a:xfrm>
            <a:off x="2051720" y="3645024"/>
            <a:ext cx="5969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М.А. Киселев</a:t>
            </a:r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ru-RU" sz="1600" b="1" dirty="0"/>
              <a:t>Лаборатория нейтронной физики</a:t>
            </a:r>
            <a:endParaRPr lang="en-US" sz="1600" b="1" dirty="0"/>
          </a:p>
          <a:p>
            <a:pPr algn="ctr"/>
            <a:r>
              <a:rPr lang="ru-RU" sz="1600" b="1" dirty="0"/>
              <a:t>Объединенный институт ядерных исследований</a:t>
            </a:r>
            <a:r>
              <a:rPr lang="en-US" sz="1600" b="1" dirty="0"/>
              <a:t>, </a:t>
            </a:r>
            <a:r>
              <a:rPr lang="ru-RU" sz="1600" b="1" dirty="0"/>
              <a:t>Дубна</a:t>
            </a:r>
          </a:p>
          <a:p>
            <a:pPr algn="ctr"/>
            <a:r>
              <a:rPr lang="en-US" sz="1600" b="1" dirty="0"/>
              <a:t>E-mail: </a:t>
            </a:r>
            <a:r>
              <a:rPr lang="en-US" sz="1600" b="1" dirty="0" smtClean="0"/>
              <a:t>kiselev@jinr.ru</a:t>
            </a:r>
            <a:endParaRPr lang="ru-RU" sz="1600" dirty="0"/>
          </a:p>
        </p:txBody>
      </p:sp>
      <p:pic>
        <p:nvPicPr>
          <p:cNvPr id="1031" name="Picture 2" descr="jin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23" y="188913"/>
            <a:ext cx="967151" cy="93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88640"/>
            <a:ext cx="903733" cy="93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7" descr="logo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3" y="260648"/>
            <a:ext cx="151634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19872" y="188640"/>
          <a:ext cx="1870189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8" imgW="7923810" imgH="4266667" progId="">
                  <p:embed/>
                </p:oleObj>
              </mc:Choice>
              <mc:Fallback>
                <p:oleObj name="Photo Editor Photo" r:id="rId8" imgW="7923810" imgH="426666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88640"/>
                        <a:ext cx="1870189" cy="1008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55576" y="5805264"/>
            <a:ext cx="7861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 </a:t>
            </a:r>
            <a:r>
              <a:rPr lang="ru-RU" sz="1600" dirty="0" smtClean="0"/>
              <a:t>рабочее совещание «Дифракция нейтронов 2017», Гатчина, 14-16 июня, 2017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077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04800" y="304800"/>
          <a:ext cx="1098848" cy="1076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0" r:id="rId3" imgW="1782782" imgH="1746360" progId="CorelPhotoPaint.Image.6">
                  <p:embed/>
                </p:oleObj>
              </mc:Choice>
              <mc:Fallback>
                <p:oleObj r:id="rId3" imgW="1782782" imgH="1746360" progId="CorelPhotoPaint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098848" cy="10764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6129" name="Object 102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2400" y="1828800"/>
          <a:ext cx="45720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1" name="Equation" r:id="rId5" imgW="2222280" imgH="444240" progId="Equation.3">
                  <p:embed/>
                </p:oleObj>
              </mc:Choice>
              <mc:Fallback>
                <p:oleObj name="Equation" r:id="rId5" imgW="222228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828800"/>
                        <a:ext cx="4572000" cy="91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0" y="2243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87076" name="Object 4"/>
          <p:cNvGraphicFramePr>
            <a:graphicFrameLocks noChangeAspect="1"/>
          </p:cNvGraphicFramePr>
          <p:nvPr/>
        </p:nvGraphicFramePr>
        <p:xfrm>
          <a:off x="4953000" y="1700808"/>
          <a:ext cx="3918342" cy="3164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2" name="Graph" r:id="rId7" imgW="3574080" imgH="2884320" progId="Origin50.Graph">
                  <p:embed/>
                </p:oleObj>
              </mc:Choice>
              <mc:Fallback>
                <p:oleObj name="Graph" r:id="rId7" imgW="3574080" imgH="288432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00808"/>
                        <a:ext cx="3918342" cy="31648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6128" name="Rectangle 1024"/>
          <p:cNvSpPr>
            <a:spLocks noChangeArrowheads="1"/>
          </p:cNvSpPr>
          <p:nvPr/>
        </p:nvSpPr>
        <p:spPr bwMode="auto">
          <a:xfrm>
            <a:off x="1835696" y="404664"/>
            <a:ext cx="6192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altLang="ja-JP" sz="2400" dirty="0" smtClean="0">
                <a:sym typeface="Symbol" pitchFamily="18" charset="2"/>
              </a:rPr>
              <a:t>Нейтронная дифракция, </a:t>
            </a:r>
            <a:r>
              <a:rPr lang="en-US" altLang="ja-JP" sz="2400" dirty="0" smtClean="0">
                <a:sym typeface="Symbol" pitchFamily="18" charset="2"/>
              </a:rPr>
              <a:t>V1 </a:t>
            </a:r>
            <a:r>
              <a:rPr lang="ru-RU" altLang="ja-JP" sz="2400" dirty="0" smtClean="0">
                <a:sym typeface="Symbol" pitchFamily="18" charset="2"/>
              </a:rPr>
              <a:t>Берлин</a:t>
            </a:r>
            <a:endParaRPr lang="ru-RU" sz="2400" dirty="0">
              <a:sym typeface="Symbol" pitchFamily="18" charset="2"/>
            </a:endParaRPr>
          </a:p>
        </p:txBody>
      </p:sp>
      <p:sp>
        <p:nvSpPr>
          <p:cNvPr id="816137" name="Text Box 1033"/>
          <p:cNvSpPr txBox="1">
            <a:spLocks noChangeArrowheads="1"/>
          </p:cNvSpPr>
          <p:nvPr/>
        </p:nvSpPr>
        <p:spPr bwMode="auto">
          <a:xfrm>
            <a:off x="228600" y="3962400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b="0" dirty="0">
                <a:latin typeface="Times New Roman" pitchFamily="18" charset="0"/>
                <a:sym typeface="Symbol" pitchFamily="18" charset="2"/>
              </a:rPr>
              <a:t></a:t>
            </a:r>
            <a:r>
              <a:rPr lang="en-GB" b="0" baseline="-20000" dirty="0">
                <a:latin typeface="Times New Roman" pitchFamily="18" charset="0"/>
              </a:rPr>
              <a:t>h</a:t>
            </a:r>
            <a:r>
              <a:rPr lang="en-GB" b="0" dirty="0">
                <a:latin typeface="Times New Roman" pitchFamily="18" charset="0"/>
              </a:rPr>
              <a:t> </a:t>
            </a:r>
            <a:r>
              <a:rPr lang="ru-RU" b="0" dirty="0">
                <a:latin typeface="Times New Roman" pitchFamily="18" charset="0"/>
              </a:rPr>
              <a:t>– фаза, равная </a:t>
            </a:r>
            <a:r>
              <a:rPr lang="en-GB" b="0" dirty="0">
                <a:latin typeface="Times New Roman" pitchFamily="18" charset="0"/>
              </a:rPr>
              <a:t>+1 </a:t>
            </a:r>
            <a:r>
              <a:rPr lang="ru-RU" b="0" dirty="0">
                <a:latin typeface="Times New Roman" pitchFamily="18" charset="0"/>
              </a:rPr>
              <a:t>или</a:t>
            </a:r>
            <a:r>
              <a:rPr lang="en-GB" b="0" dirty="0">
                <a:latin typeface="Times New Roman" pitchFamily="18" charset="0"/>
              </a:rPr>
              <a:t> -1 </a:t>
            </a:r>
            <a:r>
              <a:rPr lang="ru-RU" b="0" dirty="0">
                <a:latin typeface="Times New Roman" pitchFamily="18" charset="0"/>
              </a:rPr>
              <a:t>для </a:t>
            </a:r>
            <a:r>
              <a:rPr lang="ru-RU" b="0" dirty="0" err="1">
                <a:latin typeface="Times New Roman" pitchFamily="18" charset="0"/>
              </a:rPr>
              <a:t>центросимметричного</a:t>
            </a:r>
            <a:r>
              <a:rPr lang="ru-RU" b="0" dirty="0">
                <a:latin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</a:rPr>
              <a:t>бислоя</a:t>
            </a:r>
            <a:endParaRPr lang="ru-RU" b="0" dirty="0"/>
          </a:p>
        </p:txBody>
      </p:sp>
      <p:sp>
        <p:nvSpPr>
          <p:cNvPr id="816140" name="Text Box 1036"/>
          <p:cNvSpPr txBox="1">
            <a:spLocks noChangeArrowheads="1"/>
          </p:cNvSpPr>
          <p:nvPr/>
        </p:nvSpPr>
        <p:spPr bwMode="auto">
          <a:xfrm>
            <a:off x="228600" y="4953000"/>
            <a:ext cx="3962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Times New Roman" pitchFamily="18" charset="0"/>
              </a:rPr>
              <a:t>h – </a:t>
            </a:r>
            <a:r>
              <a:rPr lang="ru-RU" sz="1800" b="0" dirty="0">
                <a:solidFill>
                  <a:srgbClr val="000000"/>
                </a:solidFill>
                <a:latin typeface="Times New Roman" pitchFamily="18" charset="0"/>
              </a:rPr>
              <a:t>порядок дифракционного отражения</a:t>
            </a:r>
            <a:endParaRPr lang="en-US" sz="1800" b="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1800" b="0" dirty="0" err="1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1800" b="0" baseline="-20000" dirty="0" err="1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1800" b="0" dirty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ru-RU" sz="1800" b="0" dirty="0">
                <a:solidFill>
                  <a:srgbClr val="000000"/>
                </a:solidFill>
                <a:latin typeface="Times New Roman" pitchFamily="18" charset="0"/>
              </a:rPr>
              <a:t>интегральная интенсивность дифракционного пика</a:t>
            </a:r>
            <a:endParaRPr lang="en-US" sz="1800" b="0" dirty="0"/>
          </a:p>
          <a:p>
            <a:r>
              <a:rPr lang="en-US" sz="1800" b="0" dirty="0"/>
              <a:t> </a:t>
            </a:r>
            <a:endParaRPr lang="ru-RU" sz="1800" b="0" dirty="0"/>
          </a:p>
        </p:txBody>
      </p:sp>
      <p:graphicFrame>
        <p:nvGraphicFramePr>
          <p:cNvPr id="816143" name="Object 1039"/>
          <p:cNvGraphicFramePr>
            <a:graphicFrameLocks noChangeAspect="1"/>
          </p:cNvGraphicFramePr>
          <p:nvPr/>
        </p:nvGraphicFramePr>
        <p:xfrm>
          <a:off x="609600" y="2971800"/>
          <a:ext cx="16764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3" name="Equation" r:id="rId9" imgW="749160" imgH="266400" progId="Equation.3">
                  <p:embed/>
                </p:oleObj>
              </mc:Choice>
              <mc:Fallback>
                <p:oleObj name="Equation" r:id="rId9" imgW="749160" imgH="266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971800"/>
                        <a:ext cx="1676400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3CC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6146" name="Text Box 1042"/>
          <p:cNvSpPr txBox="1">
            <a:spLocks noChangeArrowheads="1"/>
          </p:cNvSpPr>
          <p:nvPr/>
        </p:nvSpPr>
        <p:spPr bwMode="auto">
          <a:xfrm>
            <a:off x="4038600" y="3886200"/>
            <a:ext cx="609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ru-RU" sz="4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6147" name="Rectangle 1043"/>
          <p:cNvSpPr>
            <a:spLocks noChangeArrowheads="1"/>
          </p:cNvSpPr>
          <p:nvPr/>
        </p:nvSpPr>
        <p:spPr bwMode="auto">
          <a:xfrm>
            <a:off x="4648200" y="5105400"/>
            <a:ext cx="449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0" dirty="0"/>
              <a:t>Кривые качания измеренные от модельной мембраны </a:t>
            </a:r>
            <a:r>
              <a:rPr lang="en-US" sz="1800" b="0" dirty="0"/>
              <a:t>CER6/Ch/PA/</a:t>
            </a:r>
            <a:r>
              <a:rPr lang="en-US" sz="1800" b="0" dirty="0" err="1"/>
              <a:t>ChS</a:t>
            </a:r>
            <a:r>
              <a:rPr lang="en-US" sz="1800" b="0" dirty="0"/>
              <a:t>=55/25/15/5 </a:t>
            </a:r>
            <a:r>
              <a:rPr lang="ru-RU" sz="1800" b="0" dirty="0"/>
              <a:t>при </a:t>
            </a:r>
            <a:r>
              <a:rPr lang="en-US" sz="1800" b="0" dirty="0"/>
              <a:t>T=32</a:t>
            </a:r>
            <a:r>
              <a:rPr lang="en-US" sz="1800" b="0" baseline="10000" dirty="0"/>
              <a:t>o</a:t>
            </a:r>
            <a:r>
              <a:rPr lang="en-US" sz="1800" b="0" dirty="0"/>
              <a:t>C, 60% </a:t>
            </a:r>
            <a:r>
              <a:rPr lang="ru-RU" sz="1800" b="0" dirty="0"/>
              <a:t>влажности и </a:t>
            </a:r>
            <a:r>
              <a:rPr lang="en-US" sz="1800" b="0" dirty="0"/>
              <a:t>8% D</a:t>
            </a:r>
            <a:r>
              <a:rPr lang="en-US" sz="1800" b="0" baseline="-10000" dirty="0"/>
              <a:t>2</a:t>
            </a:r>
            <a:r>
              <a:rPr lang="en-US" sz="1800" b="0" dirty="0"/>
              <a:t>O</a:t>
            </a:r>
            <a:endParaRPr lang="ru-RU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98A678-7505-4549-8585-52C0D8B1040D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333375"/>
            <a:ext cx="5715000" cy="457200"/>
          </a:xfr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Fourier profiles at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RH=</a:t>
            </a:r>
            <a:r>
              <a:rPr lang="ru-RU" sz="2400" dirty="0" smtClean="0">
                <a:solidFill>
                  <a:schemeClr val="tx1"/>
                </a:solidFill>
              </a:rPr>
              <a:t>60%, T=32</a:t>
            </a:r>
            <a:r>
              <a:rPr lang="ru-RU" sz="2400" baseline="30000" dirty="0" smtClean="0">
                <a:solidFill>
                  <a:schemeClr val="tx1"/>
                </a:solidFill>
              </a:rPr>
              <a:t>o</a:t>
            </a:r>
            <a:r>
              <a:rPr lang="ru-RU" sz="2400" dirty="0" smtClean="0">
                <a:solidFill>
                  <a:schemeClr val="tx1"/>
                </a:solidFill>
              </a:rPr>
              <a:t>C</a:t>
            </a:r>
          </a:p>
        </p:txBody>
      </p:sp>
      <p:graphicFrame>
        <p:nvGraphicFramePr>
          <p:cNvPr id="5122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1300" y="2636838"/>
          <a:ext cx="4178300" cy="317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Plot Document" r:id="rId3" imgW="7509960" imgH="5713200" progId="">
                  <p:embed/>
                </p:oleObj>
              </mc:Choice>
              <mc:Fallback>
                <p:oleObj name="Plot Document" r:id="rId3" imgW="7509960" imgH="5713200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2636838"/>
                        <a:ext cx="4178300" cy="31781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716463" y="2636838"/>
          <a:ext cx="3910012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Plot Document" r:id="rId5" imgW="7509960" imgH="4798800" progId="">
                  <p:embed/>
                </p:oleObj>
              </mc:Choice>
              <mc:Fallback>
                <p:oleObj name="Plot Document" r:id="rId5" imgW="7509960" imgH="479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636838"/>
                        <a:ext cx="3910012" cy="32258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609600" y="2133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hlink"/>
                </a:solidFill>
                <a:latin typeface="Tahoma" pitchFamily="34" charset="0"/>
              </a:rPr>
              <a:t>Repeat distance 4</a:t>
            </a:r>
            <a:r>
              <a:rPr lang="ru-RU">
                <a:solidFill>
                  <a:schemeClr val="hlink"/>
                </a:solidFill>
                <a:latin typeface="Tahoma" pitchFamily="34" charset="0"/>
              </a:rPr>
              <a:t>5.6</a:t>
            </a:r>
            <a:r>
              <a:rPr lang="en-US">
                <a:solidFill>
                  <a:schemeClr val="hlink"/>
                </a:solidFill>
                <a:latin typeface="Tahoma" pitchFamily="34" charset="0"/>
              </a:rPr>
              <a:t>3</a:t>
            </a:r>
            <a:r>
              <a:rPr lang="ru-RU">
                <a:solidFill>
                  <a:schemeClr val="hlink"/>
                </a:solidFill>
                <a:latin typeface="Tahoma" pitchFamily="34" charset="0"/>
              </a:rPr>
              <a:t>±0.</a:t>
            </a:r>
            <a:r>
              <a:rPr lang="en-US">
                <a:solidFill>
                  <a:schemeClr val="hlink"/>
                </a:solidFill>
                <a:latin typeface="Tahoma" pitchFamily="34" charset="0"/>
              </a:rPr>
              <a:t>04</a:t>
            </a:r>
            <a:r>
              <a:rPr lang="ru-RU">
                <a:solidFill>
                  <a:schemeClr val="hlink"/>
                </a:solidFill>
                <a:latin typeface="Tahoma" pitchFamily="34" charset="0"/>
              </a:rPr>
              <a:t>Å</a:t>
            </a:r>
          </a:p>
        </p:txBody>
      </p:sp>
      <p:sp>
        <p:nvSpPr>
          <p:cNvPr id="5128" name="Text Box 6"/>
          <p:cNvSpPr txBox="1">
            <a:spLocks noChangeArrowheads="1"/>
          </p:cNvSpPr>
          <p:nvPr/>
        </p:nvSpPr>
        <p:spPr bwMode="auto">
          <a:xfrm>
            <a:off x="5076825" y="1484313"/>
            <a:ext cx="3451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hlink"/>
                </a:solidFill>
                <a:latin typeface="Tahoma" pitchFamily="34" charset="0"/>
              </a:rPr>
              <a:t>Repeat distance</a:t>
            </a:r>
            <a:r>
              <a:rPr lang="ru-RU">
                <a:solidFill>
                  <a:schemeClr val="hlink"/>
                </a:solidFill>
                <a:latin typeface="Tahoma" pitchFamily="34" charset="0"/>
              </a:rPr>
              <a:t> </a:t>
            </a:r>
            <a:r>
              <a:rPr lang="en-US">
                <a:solidFill>
                  <a:schemeClr val="hlink"/>
                </a:solidFill>
                <a:latin typeface="Tahoma" pitchFamily="34" charset="0"/>
              </a:rPr>
              <a:t>54.75</a:t>
            </a:r>
            <a:r>
              <a:rPr lang="en-US">
                <a:solidFill>
                  <a:schemeClr val="hlink"/>
                </a:solidFill>
                <a:latin typeface="Tahoma" pitchFamily="34" charset="0"/>
                <a:sym typeface="Symbol" pitchFamily="18" charset="2"/>
              </a:rPr>
              <a:t>0.03 Å</a:t>
            </a:r>
          </a:p>
          <a:p>
            <a:pPr algn="ctr"/>
            <a:r>
              <a:rPr lang="en-US">
                <a:solidFill>
                  <a:schemeClr val="hlink"/>
                </a:solidFill>
                <a:latin typeface="Tahoma" pitchFamily="34" charset="0"/>
                <a:sym typeface="Symbol" pitchFamily="18" charset="2"/>
              </a:rPr>
              <a:t>Membrane thickness 45</a:t>
            </a:r>
            <a:r>
              <a:rPr lang="en-US">
                <a:solidFill>
                  <a:schemeClr val="hlink"/>
                </a:solidFill>
                <a:latin typeface="Tahoma" pitchFamily="34" charset="0"/>
              </a:rPr>
              <a:t>.8</a:t>
            </a:r>
            <a:r>
              <a:rPr lang="en-US">
                <a:solidFill>
                  <a:schemeClr val="hlink"/>
                </a:solidFill>
                <a:latin typeface="Tahoma" pitchFamily="34" charset="0"/>
                <a:sym typeface="Symbol" pitchFamily="18" charset="2"/>
              </a:rPr>
              <a:t>0.1 Å</a:t>
            </a:r>
          </a:p>
          <a:p>
            <a:pPr algn="ctr"/>
            <a:r>
              <a:rPr lang="en-US">
                <a:solidFill>
                  <a:schemeClr val="hlink"/>
                </a:solidFill>
                <a:latin typeface="Tahoma" pitchFamily="34" charset="0"/>
                <a:sym typeface="Symbol" pitchFamily="18" charset="2"/>
              </a:rPr>
              <a:t>Intermembrane space </a:t>
            </a:r>
            <a:r>
              <a:rPr lang="en-US">
                <a:solidFill>
                  <a:schemeClr val="hlink"/>
                </a:solidFill>
                <a:latin typeface="Tahoma" pitchFamily="34" charset="0"/>
              </a:rPr>
              <a:t>9.0</a:t>
            </a:r>
            <a:r>
              <a:rPr lang="en-US">
                <a:solidFill>
                  <a:schemeClr val="hlink"/>
                </a:solidFill>
                <a:latin typeface="Tahoma" pitchFamily="34" charset="0"/>
                <a:sym typeface="Symbol" pitchFamily="18" charset="2"/>
              </a:rPr>
              <a:t>0.1 Å</a:t>
            </a:r>
            <a:endParaRPr lang="ru-RU">
              <a:solidFill>
                <a:schemeClr val="hlink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1112838" y="1752600"/>
            <a:ext cx="2374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Model SC membranes</a:t>
            </a:r>
            <a:endParaRPr lang="ru-RU">
              <a:latin typeface="Tahoma" pitchFamily="34" charset="0"/>
            </a:endParaRPr>
          </a:p>
        </p:txBody>
      </p:sp>
      <p:sp>
        <p:nvSpPr>
          <p:cNvPr id="5130" name="Text Box 8"/>
          <p:cNvSpPr txBox="1">
            <a:spLocks noChangeArrowheads="1"/>
          </p:cNvSpPr>
          <p:nvPr/>
        </p:nvSpPr>
        <p:spPr bwMode="auto">
          <a:xfrm>
            <a:off x="6516688" y="1052513"/>
            <a:ext cx="777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DMPC</a:t>
            </a:r>
            <a:endParaRPr lang="ru-RU">
              <a:latin typeface="Tahoma" pitchFamily="34" charset="0"/>
            </a:endParaRPr>
          </a:p>
        </p:txBody>
      </p:sp>
      <p:graphicFrame>
        <p:nvGraphicFramePr>
          <p:cNvPr id="5124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52400" y="381000"/>
          <a:ext cx="2362200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r:id="rId7" imgW="1782782" imgH="1746360" progId="CorelPhotoPaint.Image.6">
                  <p:embed/>
                </p:oleObj>
              </mc:Choice>
              <mc:Fallback>
                <p:oleObj r:id="rId7" imgW="1782782" imgH="1746360" progId="CorelPhotoPaint.Image.6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81000"/>
                        <a:ext cx="2362200" cy="1365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3546" name="Line 10"/>
          <p:cNvSpPr>
            <a:spLocks noChangeShapeType="1"/>
          </p:cNvSpPr>
          <p:nvPr/>
        </p:nvSpPr>
        <p:spPr bwMode="auto">
          <a:xfrm flipV="1">
            <a:off x="2667000" y="685800"/>
            <a:ext cx="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0" y="2386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3200400" y="5715000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 dirty="0"/>
              <a:t>Функция распределения воды в модельной мембране </a:t>
            </a:r>
            <a:r>
              <a:rPr lang="en-US" b="0" dirty="0"/>
              <a:t>SC:</a:t>
            </a:r>
            <a:r>
              <a:rPr lang="ru-RU" b="0" dirty="0"/>
              <a:t> </a:t>
            </a:r>
            <a:r>
              <a:rPr lang="en-US" b="0" dirty="0"/>
              <a:t>CER6/Ch/PA/</a:t>
            </a:r>
            <a:r>
              <a:rPr lang="en-US" b="0" dirty="0" err="1"/>
              <a:t>ChS</a:t>
            </a:r>
            <a:r>
              <a:rPr lang="en-US" b="0" dirty="0"/>
              <a:t>=55/25/15/5</a:t>
            </a:r>
            <a:endParaRPr lang="ru-RU" b="0" dirty="0"/>
          </a:p>
        </p:txBody>
      </p:sp>
      <p:graphicFrame>
        <p:nvGraphicFramePr>
          <p:cNvPr id="39526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191000" y="3352800"/>
          <a:ext cx="4037013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5" name="Plot Document" r:id="rId3" imgW="7509960" imgH="4263840" progId="">
                  <p:embed/>
                </p:oleObj>
              </mc:Choice>
              <mc:Fallback>
                <p:oleObj name="Plot Document" r:id="rId3" imgW="7509960" imgH="42638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352800"/>
                        <a:ext cx="4037013" cy="22923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93" name="Object 102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9512" y="692696"/>
          <a:ext cx="1173163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6" r:id="rId5" imgW="1782782" imgH="1746360" progId="CorelPhotoPaint.Image.6">
                  <p:embed/>
                </p:oleObj>
              </mc:Choice>
              <mc:Fallback>
                <p:oleObj r:id="rId5" imgW="1782782" imgH="1746360" progId="CorelPhotoPaint.Image.6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692696"/>
                        <a:ext cx="1173163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96" name="Object 102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28600" y="2438400"/>
          <a:ext cx="3429000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7" name="Plot Document" r:id="rId7" imgW="8290080" imgH="5797440" progId="">
                  <p:embed/>
                </p:oleObj>
              </mc:Choice>
              <mc:Fallback>
                <p:oleObj name="Plot Document" r:id="rId7" imgW="8290080" imgH="579744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38400"/>
                        <a:ext cx="3429000" cy="239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7399" name="Line 1031"/>
          <p:cNvSpPr>
            <a:spLocks noChangeShapeType="1"/>
          </p:cNvSpPr>
          <p:nvPr/>
        </p:nvSpPr>
        <p:spPr bwMode="auto">
          <a:xfrm>
            <a:off x="3657600" y="2667000"/>
            <a:ext cx="23622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27400" name="Text Box 1032"/>
          <p:cNvSpPr txBox="1">
            <a:spLocks noChangeArrowheads="1"/>
          </p:cNvSpPr>
          <p:nvPr/>
        </p:nvSpPr>
        <p:spPr bwMode="auto">
          <a:xfrm>
            <a:off x="1907704" y="692696"/>
            <a:ext cx="5184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dirty="0"/>
              <a:t>Важное преимущество нейтронов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3726FF-1B57-478D-9C90-32417EAF08D6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274638"/>
            <a:ext cx="5943600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Nanostructure of fully hydrated model SC membrane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err="1" smtClean="0">
                <a:solidFill>
                  <a:schemeClr val="tx1"/>
                </a:solidFill>
              </a:rPr>
              <a:t>ceramide</a:t>
            </a:r>
            <a:r>
              <a:rPr lang="en-US" sz="2000" b="1" dirty="0" smtClean="0">
                <a:solidFill>
                  <a:schemeClr val="tx1"/>
                </a:solidFill>
              </a:rPr>
              <a:t> 6/cholesterol/</a:t>
            </a:r>
            <a:r>
              <a:rPr lang="en-US" sz="2000" b="1" dirty="0" err="1" smtClean="0">
                <a:solidFill>
                  <a:schemeClr val="tx1"/>
                </a:solidFill>
              </a:rPr>
              <a:t>palmitic</a:t>
            </a:r>
            <a:r>
              <a:rPr lang="en-US" sz="2000" b="1" dirty="0" smtClean="0">
                <a:solidFill>
                  <a:schemeClr val="tx1"/>
                </a:solidFill>
              </a:rPr>
              <a:t> acid/cholesterol sulfate =55/25/15/5</a:t>
            </a:r>
            <a:endParaRPr lang="ru-RU" sz="2000" b="1" dirty="0" smtClean="0">
              <a:solidFill>
                <a:schemeClr val="tx1"/>
              </a:solidFill>
            </a:endParaRPr>
          </a:p>
        </p:txBody>
      </p:sp>
      <p:sp>
        <p:nvSpPr>
          <p:cNvPr id="8345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34564" name="Rectangle 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6146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228600" y="228600"/>
          <a:ext cx="22098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3" imgW="1782782" imgH="1746360" progId="CorelPhotoPaint.Image.6">
                  <p:embed/>
                </p:oleObj>
              </mc:Choice>
              <mc:Fallback>
                <p:oleObj r:id="rId3" imgW="1782782" imgH="1746360" progId="CorelPhotoPaint.Image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220980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4567" name="Line 7"/>
          <p:cNvSpPr>
            <a:spLocks noChangeShapeType="1"/>
          </p:cNvSpPr>
          <p:nvPr/>
        </p:nvSpPr>
        <p:spPr bwMode="auto">
          <a:xfrm flipV="1">
            <a:off x="2590800" y="457200"/>
            <a:ext cx="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33400" y="5334000"/>
            <a:ext cx="8321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</a:rPr>
              <a:t>M. A. Kiselev, N. Yu. Ryabova, A. M. Balagurov, S. Dante, T. Hauss, J. Zbytovska, S. Wartewig, R. H. H. Neubert. New insights into structure and hydration of stratum corneum lipid model membrane by neutron diffraction</a:t>
            </a:r>
            <a:r>
              <a:rPr lang="en-US" i="1">
                <a:latin typeface="Times New Roman" pitchFamily="18" charset="0"/>
              </a:rPr>
              <a:t>. European Biophysics J</a:t>
            </a:r>
            <a:r>
              <a:rPr lang="en-US">
                <a:latin typeface="Times New Roman" pitchFamily="18" charset="0"/>
              </a:rPr>
              <a:t>. </a:t>
            </a:r>
            <a:r>
              <a:rPr lang="en-US" altLang="ja-JP">
                <a:latin typeface="Times New Roman" pitchFamily="18" charset="0"/>
                <a:ea typeface="ＭＳ Ｐゴシック" charset="-128"/>
              </a:rPr>
              <a:t>34 (2005) 1030–1040.</a:t>
            </a:r>
            <a:r>
              <a:rPr lang="ru-RU" altLang="ja-JP">
                <a:latin typeface="Times New Roman" pitchFamily="18" charset="0"/>
              </a:rPr>
              <a:t> 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834561" name="Rectangle 1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615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7363" y="2387600"/>
            <a:ext cx="562768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7363" y="2387600"/>
            <a:ext cx="562768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Рисунок 15" descr="SC_basic_in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363" y="2060575"/>
            <a:ext cx="7088187" cy="2619375"/>
          </a:xfrm>
          <a:prstGeom prst="rect">
            <a:avLst/>
          </a:prstGeom>
          <a:solidFill>
            <a:srgbClr val="FFCC00">
              <a:alpha val="54117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3C91C8-27D3-4455-B29E-B534555CB394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438400" y="914400"/>
            <a:ext cx="6477000" cy="1447800"/>
          </a:xfrm>
        </p:spPr>
        <p:txBody>
          <a:bodyPr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Hyposesis</a:t>
            </a:r>
            <a:r>
              <a:rPr lang="en-US" sz="2400" b="1" dirty="0" smtClean="0">
                <a:solidFill>
                  <a:schemeClr val="tx1"/>
                </a:solidFill>
              </a:rPr>
              <a:t> of super-strong </a:t>
            </a:r>
            <a:r>
              <a:rPr lang="en-US" sz="2400" b="1" dirty="0" err="1" smtClean="0">
                <a:solidFill>
                  <a:schemeClr val="tx1"/>
                </a:solidFill>
              </a:rPr>
              <a:t>intermembrane</a:t>
            </a:r>
            <a:r>
              <a:rPr lang="en-US" sz="2400" b="1" dirty="0" smtClean="0">
                <a:solidFill>
                  <a:schemeClr val="tx1"/>
                </a:solidFill>
              </a:rPr>
              <a:t> interaction created by </a:t>
            </a:r>
            <a:r>
              <a:rPr lang="en-US" sz="2400" b="1" dirty="0" err="1" smtClean="0">
                <a:solidFill>
                  <a:schemeClr val="tx1"/>
                </a:solidFill>
              </a:rPr>
              <a:t>ceramide</a:t>
            </a:r>
            <a:r>
              <a:rPr lang="en-US" sz="2400" b="1" dirty="0" smtClean="0">
                <a:solidFill>
                  <a:schemeClr val="tx1"/>
                </a:solidFill>
              </a:rPr>
              <a:t> 6 in fully extended </a:t>
            </a:r>
            <a:r>
              <a:rPr lang="en-US" sz="2400" b="1" dirty="0" err="1" smtClean="0">
                <a:solidFill>
                  <a:schemeClr val="tx1"/>
                </a:solidFill>
              </a:rPr>
              <a:t>conformatiion</a:t>
            </a:r>
            <a:r>
              <a:rPr lang="en-US" sz="2400" b="1" dirty="0" smtClean="0">
                <a:solidFill>
                  <a:schemeClr val="tx1"/>
                </a:solidFill>
              </a:rPr>
              <a:t> (armature reinforcement).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7170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835696" y="4005064"/>
          <a:ext cx="54102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CorelDRAW" r:id="rId3" imgW="6089400" imgH="1120320" progId="CorelDraw.Graphic.11">
                  <p:embed/>
                </p:oleObj>
              </mc:Choice>
              <mc:Fallback>
                <p:oleObj name="CorelDRAW" r:id="rId3" imgW="6089400" imgH="1120320" progId="CorelDraw.Graphic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4005064"/>
                        <a:ext cx="5410200" cy="10953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04800" y="2895600"/>
          <a:ext cx="1620838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CorelDRAW" r:id="rId5" imgW="1916640" imgH="185760" progId="CorelDraw.Graphic.11">
                  <p:embed/>
                </p:oleObj>
              </mc:Choice>
              <mc:Fallback>
                <p:oleObj name="CorelDRAW" r:id="rId5" imgW="1916640" imgH="185760" progId="CorelDraw.Graphic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895600"/>
                        <a:ext cx="1620838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" y="3444875"/>
          <a:ext cx="998538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CorelDRAW" r:id="rId7" imgW="998640" imgH="231120" progId="CorelDraw.Graphic.11">
                  <p:embed/>
                </p:oleObj>
              </mc:Choice>
              <mc:Fallback>
                <p:oleObj name="CorelDRAW" r:id="rId7" imgW="998640" imgH="231120" progId="CorelDraw.Graphic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444875"/>
                        <a:ext cx="998538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990600" y="2819400"/>
            <a:ext cx="6886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Fully extended conformation of ceramide</a:t>
            </a:r>
            <a:endParaRPr lang="ru-RU" sz="2000">
              <a:latin typeface="Tahoma" pitchFamily="34" charset="0"/>
            </a:endParaRP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990600" y="3505200"/>
            <a:ext cx="731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Hair-pin conformation of ceramide </a:t>
            </a:r>
            <a:endParaRPr lang="ru-RU">
              <a:latin typeface="Tahoma" pitchFamily="34" charset="0"/>
            </a:endParaRPr>
          </a:p>
        </p:txBody>
      </p:sp>
      <p:pic>
        <p:nvPicPr>
          <p:cNvPr id="7177" name="Picture 8" descr="fig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0" y="0"/>
            <a:ext cx="2438400" cy="1325563"/>
          </a:xfrm>
          <a:noFill/>
        </p:spPr>
      </p:pic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2743200" y="381000"/>
            <a:ext cx="640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ahoma" pitchFamily="34" charset="0"/>
              </a:rPr>
              <a:t>Bricks and mortar model of SC</a:t>
            </a:r>
            <a:endParaRPr lang="ru-RU" b="1">
              <a:latin typeface="Tahoma" pitchFamily="34" charset="0"/>
            </a:endParaRPr>
          </a:p>
        </p:txBody>
      </p:sp>
      <p:sp>
        <p:nvSpPr>
          <p:cNvPr id="7179" name="Text Box 10"/>
          <p:cNvSpPr txBox="1">
            <a:spLocks noChangeArrowheads="1"/>
          </p:cNvSpPr>
          <p:nvPr/>
        </p:nvSpPr>
        <p:spPr bwMode="auto">
          <a:xfrm>
            <a:off x="304800" y="5562600"/>
            <a:ext cx="86106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2000">
                <a:latin typeface="Times New Roman" pitchFamily="18" charset="0"/>
              </a:rPr>
              <a:t>M.A. Kiselev. </a:t>
            </a:r>
            <a:r>
              <a:rPr lang="ru-RU" sz="1600" b="1">
                <a:latin typeface="Tahoma" pitchFamily="34" charset="0"/>
              </a:rPr>
              <a:t>Conformation of </a:t>
            </a:r>
            <a:r>
              <a:rPr lang="en-US" sz="1600" b="1">
                <a:latin typeface="Tahoma" pitchFamily="34" charset="0"/>
              </a:rPr>
              <a:t>c</a:t>
            </a:r>
            <a:r>
              <a:rPr lang="ru-RU" sz="1600" b="1">
                <a:latin typeface="Tahoma" pitchFamily="34" charset="0"/>
              </a:rPr>
              <a:t>eramide 6 </a:t>
            </a:r>
            <a:r>
              <a:rPr lang="en-US" sz="1600" b="1">
                <a:latin typeface="Tahoma" pitchFamily="34" charset="0"/>
              </a:rPr>
              <a:t>m</a:t>
            </a:r>
            <a:r>
              <a:rPr lang="ru-RU" sz="1600" b="1">
                <a:latin typeface="Tahoma" pitchFamily="34" charset="0"/>
              </a:rPr>
              <a:t>olecules and </a:t>
            </a:r>
            <a:r>
              <a:rPr lang="en-US" sz="1600" b="1">
                <a:latin typeface="Tahoma" pitchFamily="34" charset="0"/>
              </a:rPr>
              <a:t>c</a:t>
            </a:r>
            <a:r>
              <a:rPr lang="ru-RU" sz="1600" b="1">
                <a:latin typeface="Tahoma" pitchFamily="34" charset="0"/>
              </a:rPr>
              <a:t>hain–</a:t>
            </a:r>
            <a:r>
              <a:rPr lang="en-US" sz="1600" b="1">
                <a:latin typeface="Tahoma" pitchFamily="34" charset="0"/>
              </a:rPr>
              <a:t>f</a:t>
            </a:r>
            <a:r>
              <a:rPr lang="ru-RU" sz="1600" b="1">
                <a:latin typeface="Tahoma" pitchFamily="34" charset="0"/>
              </a:rPr>
              <a:t>lip</a:t>
            </a:r>
            <a:r>
              <a:rPr lang="en-US" sz="1600" b="1">
                <a:latin typeface="Tahoma" pitchFamily="34" charset="0"/>
              </a:rPr>
              <a:t> t</a:t>
            </a:r>
            <a:r>
              <a:rPr lang="ru-RU" sz="1600" b="1">
                <a:latin typeface="Tahoma" pitchFamily="34" charset="0"/>
              </a:rPr>
              <a:t>ransitions in the </a:t>
            </a:r>
            <a:r>
              <a:rPr lang="en-US" sz="1600" b="1">
                <a:latin typeface="Tahoma" pitchFamily="34" charset="0"/>
              </a:rPr>
              <a:t>l</a:t>
            </a:r>
            <a:r>
              <a:rPr lang="ru-RU" sz="1600" b="1">
                <a:latin typeface="Tahoma" pitchFamily="34" charset="0"/>
              </a:rPr>
              <a:t>ipid </a:t>
            </a:r>
            <a:r>
              <a:rPr lang="en-US" sz="1600" b="1">
                <a:latin typeface="Tahoma" pitchFamily="34" charset="0"/>
              </a:rPr>
              <a:t>m</a:t>
            </a:r>
            <a:r>
              <a:rPr lang="ru-RU" sz="1600" b="1">
                <a:latin typeface="Tahoma" pitchFamily="34" charset="0"/>
              </a:rPr>
              <a:t>atrix of the </a:t>
            </a:r>
            <a:r>
              <a:rPr lang="en-US" sz="1600" b="1">
                <a:latin typeface="Tahoma" pitchFamily="34" charset="0"/>
              </a:rPr>
              <a:t>o</a:t>
            </a:r>
            <a:r>
              <a:rPr lang="ru-RU" sz="1600" b="1">
                <a:latin typeface="Tahoma" pitchFamily="34" charset="0"/>
              </a:rPr>
              <a:t>utermost </a:t>
            </a:r>
            <a:r>
              <a:rPr lang="en-US" sz="1600" b="1">
                <a:latin typeface="Tahoma" pitchFamily="34" charset="0"/>
              </a:rPr>
              <a:t>l</a:t>
            </a:r>
            <a:r>
              <a:rPr lang="ru-RU" sz="1600" b="1">
                <a:latin typeface="Tahoma" pitchFamily="34" charset="0"/>
              </a:rPr>
              <a:t>ayer</a:t>
            </a:r>
            <a:r>
              <a:rPr lang="en-US" sz="1600" b="1">
                <a:latin typeface="Tahoma" pitchFamily="34" charset="0"/>
              </a:rPr>
              <a:t> </a:t>
            </a:r>
            <a:r>
              <a:rPr lang="ru-RU" sz="1600" b="1">
                <a:latin typeface="Tahoma" pitchFamily="34" charset="0"/>
              </a:rPr>
              <a:t>of </a:t>
            </a:r>
            <a:r>
              <a:rPr lang="en-US" sz="1600" b="1">
                <a:latin typeface="Tahoma" pitchFamily="34" charset="0"/>
              </a:rPr>
              <a:t>m</a:t>
            </a:r>
            <a:r>
              <a:rPr lang="ru-RU" sz="1600" b="1">
                <a:latin typeface="Tahoma" pitchFamily="34" charset="0"/>
              </a:rPr>
              <a:t>ammalian </a:t>
            </a:r>
            <a:r>
              <a:rPr lang="en-US" sz="1600" b="1">
                <a:latin typeface="Tahoma" pitchFamily="34" charset="0"/>
              </a:rPr>
              <a:t>s</a:t>
            </a:r>
            <a:r>
              <a:rPr lang="ru-RU" sz="1600" b="1">
                <a:latin typeface="Tahoma" pitchFamily="34" charset="0"/>
              </a:rPr>
              <a:t>kin, the </a:t>
            </a:r>
            <a:r>
              <a:rPr lang="en-US" sz="1600" b="1">
                <a:latin typeface="Tahoma" pitchFamily="34" charset="0"/>
              </a:rPr>
              <a:t>s</a:t>
            </a:r>
            <a:r>
              <a:rPr lang="ru-RU" sz="1600" b="1">
                <a:latin typeface="Tahoma" pitchFamily="34" charset="0"/>
              </a:rPr>
              <a:t>tratum </a:t>
            </a:r>
            <a:r>
              <a:rPr lang="en-US" sz="1600" b="1">
                <a:latin typeface="Tahoma" pitchFamily="34" charset="0"/>
              </a:rPr>
              <a:t>c</a:t>
            </a:r>
            <a:r>
              <a:rPr lang="ru-RU" sz="1600" b="1">
                <a:latin typeface="Tahoma" pitchFamily="34" charset="0"/>
              </a:rPr>
              <a:t>orneum</a:t>
            </a:r>
            <a:r>
              <a:rPr lang="en-US" sz="1600" b="1">
                <a:latin typeface="Tahoma" pitchFamily="34" charset="0"/>
              </a:rPr>
              <a:t>. </a:t>
            </a:r>
            <a:r>
              <a:rPr lang="ru-RU" sz="1600" i="1">
                <a:latin typeface="Tahoma" pitchFamily="34" charset="0"/>
              </a:rPr>
              <a:t>Crystallography Reports, 2007, Vol. 52, No. 3, pp. 525–528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87624" y="332656"/>
            <a:ext cx="7579568" cy="838200"/>
          </a:xfrm>
        </p:spPr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</a:rPr>
              <a:t>Зависимость толщины мембраны от длины молекулы жирной кислоты подтверждает модель арматурного укрепления</a:t>
            </a:r>
          </a:p>
        </p:txBody>
      </p:sp>
      <p:pic>
        <p:nvPicPr>
          <p:cNvPr id="844816" name="Picture 104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48400" y="4953000"/>
            <a:ext cx="2514600" cy="1692275"/>
          </a:xfrm>
          <a:solidFill>
            <a:srgbClr val="FFFF99"/>
          </a:solidFill>
          <a:ln/>
        </p:spPr>
      </p:pic>
      <p:sp>
        <p:nvSpPr>
          <p:cNvPr id="844803" name="Rectangle 10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44804" name="Object 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732729"/>
              </p:ext>
            </p:extLst>
          </p:nvPr>
        </p:nvGraphicFramePr>
        <p:xfrm>
          <a:off x="304800" y="1754484"/>
          <a:ext cx="4477670" cy="3114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4" name="Graph" r:id="rId5" imgW="4179418" imgH="3073603" progId="Origin50.Graph">
                  <p:embed/>
                </p:oleObj>
              </mc:Choice>
              <mc:Fallback>
                <p:oleObj name="Graph" r:id="rId5" imgW="4179418" imgH="3073603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12" t="5856" r="4048" b="4684"/>
                      <a:stretch>
                        <a:fillRect/>
                      </a:stretch>
                    </p:blipFill>
                    <p:spPr bwMode="auto">
                      <a:xfrm>
                        <a:off x="304800" y="1754484"/>
                        <a:ext cx="4477670" cy="3114676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805" name="Rectangle 1029"/>
          <p:cNvSpPr>
            <a:spLocks noChangeArrowheads="1"/>
          </p:cNvSpPr>
          <p:nvPr/>
        </p:nvSpPr>
        <p:spPr bwMode="auto">
          <a:xfrm>
            <a:off x="0" y="2405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44810" name="Rectangle 1034"/>
          <p:cNvSpPr>
            <a:spLocks noChangeArrowheads="1"/>
          </p:cNvSpPr>
          <p:nvPr/>
        </p:nvSpPr>
        <p:spPr bwMode="auto">
          <a:xfrm>
            <a:off x="0" y="2366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44809" name="Object 1033"/>
          <p:cNvGraphicFramePr>
            <a:graphicFrameLocks noChangeAspect="1"/>
          </p:cNvGraphicFramePr>
          <p:nvPr/>
        </p:nvGraphicFramePr>
        <p:xfrm>
          <a:off x="5257800" y="2209800"/>
          <a:ext cx="2895600" cy="223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5" name="CorelDRAW" r:id="rId7" imgW="7119360" imgH="5439960" progId="CorelDRAW.Graphic.12">
                  <p:embed/>
                </p:oleObj>
              </mc:Choice>
              <mc:Fallback>
                <p:oleObj name="CorelDRAW" r:id="rId7" imgW="7119360" imgH="5439960" progId="CorelDRAW.Graphic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770" t="-2316" r="-1770" b="-2316"/>
                      <a:stretch>
                        <a:fillRect/>
                      </a:stretch>
                    </p:blipFill>
                    <p:spPr bwMode="auto">
                      <a:xfrm>
                        <a:off x="5257800" y="2209800"/>
                        <a:ext cx="2895600" cy="22367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812" name="Rectangle 1036"/>
          <p:cNvSpPr>
            <a:spLocks noChangeArrowheads="1"/>
          </p:cNvSpPr>
          <p:nvPr/>
        </p:nvSpPr>
        <p:spPr bwMode="auto">
          <a:xfrm>
            <a:off x="0" y="2614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44811" name="Object 1035"/>
          <p:cNvGraphicFramePr>
            <a:graphicFrameLocks noChangeAspect="1"/>
          </p:cNvGraphicFramePr>
          <p:nvPr/>
        </p:nvGraphicFramePr>
        <p:xfrm>
          <a:off x="1371600" y="5486400"/>
          <a:ext cx="38862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6" r:id="rId9" imgW="9698736" imgH="2755392" progId="">
                  <p:embed/>
                </p:oleObj>
              </mc:Choice>
              <mc:Fallback>
                <p:oleObj r:id="rId9" imgW="9698736" imgH="2755392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486400"/>
                        <a:ext cx="3886200" cy="110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4818" name="Object 104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152400"/>
          <a:ext cx="99060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7" r:id="rId11" imgW="1782782" imgH="1746360" progId="CorelPhotoPaint.Image.6">
                  <p:embed/>
                </p:oleObj>
              </mc:Choice>
              <mc:Fallback>
                <p:oleObj r:id="rId11" imgW="1782782" imgH="1746360" progId="CorelPhotoPaint.Image.6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990600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821" name="Text Box 1045"/>
          <p:cNvSpPr txBox="1">
            <a:spLocks noChangeArrowheads="1"/>
          </p:cNvSpPr>
          <p:nvPr/>
        </p:nvSpPr>
        <p:spPr bwMode="auto">
          <a:xfrm>
            <a:off x="1039018" y="5053012"/>
            <a:ext cx="455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 dirty="0">
                <a:solidFill>
                  <a:schemeClr val="folHlink"/>
                </a:solidFill>
              </a:rPr>
              <a:t>Применение </a:t>
            </a:r>
            <a:r>
              <a:rPr lang="ru-RU" b="0" dirty="0" err="1">
                <a:solidFill>
                  <a:schemeClr val="folHlink"/>
                </a:solidFill>
              </a:rPr>
              <a:t>дейтерированных</a:t>
            </a:r>
            <a:r>
              <a:rPr lang="ru-RU" b="0" dirty="0">
                <a:solidFill>
                  <a:schemeClr val="folHlink"/>
                </a:solidFill>
              </a:rPr>
              <a:t> меток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59632" y="692696"/>
            <a:ext cx="7113984" cy="914400"/>
          </a:xfrm>
        </p:spPr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</a:rPr>
              <a:t>Введение длинноцепочечного </a:t>
            </a:r>
            <a:r>
              <a:rPr lang="ru-RU" sz="2400" b="1" dirty="0" err="1">
                <a:solidFill>
                  <a:schemeClr val="tx1"/>
                </a:solidFill>
              </a:rPr>
              <a:t>церамида</a:t>
            </a:r>
            <a:r>
              <a:rPr lang="ru-RU" sz="2400" b="1" dirty="0">
                <a:solidFill>
                  <a:schemeClr val="tx1"/>
                </a:solidFill>
              </a:rPr>
              <a:t> также подтверждает модель арматурного укрепления</a:t>
            </a:r>
          </a:p>
        </p:txBody>
      </p:sp>
      <p:pic>
        <p:nvPicPr>
          <p:cNvPr id="847038" name="Picture 12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2743200"/>
            <a:ext cx="4191000" cy="3243263"/>
          </a:xfrm>
          <a:noFill/>
          <a:ln/>
        </p:spPr>
      </p:pic>
      <p:graphicFrame>
        <p:nvGraphicFramePr>
          <p:cNvPr id="846854" name="Object 103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8600" y="3338513"/>
          <a:ext cx="3492500" cy="207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0" name="Plot Document" r:id="rId5" imgW="8349480" imgH="4952520" progId="">
                  <p:embed/>
                </p:oleObj>
              </mc:Choice>
              <mc:Fallback>
                <p:oleObj name="Plot Document" r:id="rId5" imgW="8349480" imgH="4952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338513"/>
                        <a:ext cx="3492500" cy="20716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6851" name="Rectangle 1027"/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46852" name="Text Box 1028"/>
          <p:cNvSpPr txBox="1">
            <a:spLocks noChangeArrowheads="1"/>
          </p:cNvSpPr>
          <p:nvPr/>
        </p:nvSpPr>
        <p:spPr bwMode="auto">
          <a:xfrm>
            <a:off x="1127125" y="1784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1800" b="0"/>
          </a:p>
        </p:txBody>
      </p:sp>
      <p:graphicFrame>
        <p:nvGraphicFramePr>
          <p:cNvPr id="847041" name="Object 12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28600" y="381000"/>
          <a:ext cx="944563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1" r:id="rId7" imgW="1782782" imgH="1746360" progId="CorelPhotoPaint.Image.6">
                  <p:embed/>
                </p:oleObj>
              </mc:Choice>
              <mc:Fallback>
                <p:oleObj r:id="rId7" imgW="1782782" imgH="1746360" progId="CorelPhotoPaint.Image.6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1000"/>
                        <a:ext cx="944563" cy="92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3" name="Rectangle 1029"/>
          <p:cNvSpPr>
            <a:spLocks noChangeArrowheads="1"/>
          </p:cNvSpPr>
          <p:nvPr/>
        </p:nvSpPr>
        <p:spPr bwMode="auto">
          <a:xfrm>
            <a:off x="0" y="2428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21252" name="Object 1028"/>
          <p:cNvGraphicFramePr>
            <a:graphicFrameLocks noChangeAspect="1"/>
          </p:cNvGraphicFramePr>
          <p:nvPr/>
        </p:nvGraphicFramePr>
        <p:xfrm>
          <a:off x="5220072" y="1124744"/>
          <a:ext cx="3248025" cy="253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9" name="Graph" r:id="rId3" imgW="3710026" imgH="2923642" progId="Origin50.Graph">
                  <p:embed/>
                </p:oleObj>
              </mc:Choice>
              <mc:Fallback>
                <p:oleObj name="Graph" r:id="rId3" imgW="3710026" imgH="2923642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124744"/>
                        <a:ext cx="3248025" cy="25352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1254" name="Object 1030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" y="152400"/>
          <a:ext cx="9144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0" r:id="rId5" imgW="1782782" imgH="1746360" progId="CorelPhotoPaint.Image.6">
                  <p:embed/>
                </p:oleObj>
              </mc:Choice>
              <mc:Fallback>
                <p:oleObj r:id="rId5" imgW="1782782" imgH="1746360" progId="CorelPhotoPaint.Image.6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914400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1258" name="Picture 1034" descr="_chamber_6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95536" y="1340768"/>
            <a:ext cx="1679575" cy="2819400"/>
          </a:xfrm>
          <a:noFill/>
          <a:ln/>
        </p:spPr>
      </p:pic>
      <p:sp>
        <p:nvSpPr>
          <p:cNvPr id="821261" name="Rectangle 1037"/>
          <p:cNvSpPr>
            <a:spLocks noChangeArrowheads="1"/>
          </p:cNvSpPr>
          <p:nvPr/>
        </p:nvSpPr>
        <p:spPr bwMode="auto">
          <a:xfrm>
            <a:off x="395536" y="4293096"/>
            <a:ext cx="8610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/>
            <a:r>
              <a:rPr lang="ru-RU" b="0" dirty="0"/>
              <a:t>Для базовой мембраны </a:t>
            </a:r>
            <a:r>
              <a:rPr lang="ru-RU" b="0" dirty="0">
                <a:sym typeface="Symbol" pitchFamily="18" charset="2"/>
              </a:rPr>
              <a:t></a:t>
            </a:r>
            <a:r>
              <a:rPr lang="ru-RU" b="0" dirty="0"/>
              <a:t>=93</a:t>
            </a:r>
            <a:r>
              <a:rPr lang="en-US" b="0" dirty="0">
                <a:sym typeface="Symbol" pitchFamily="18" charset="2"/>
              </a:rPr>
              <a:t></a:t>
            </a:r>
            <a:r>
              <a:rPr lang="ru-RU" b="0" dirty="0"/>
              <a:t>6мин</a:t>
            </a:r>
            <a:r>
              <a:rPr lang="ru-RU" b="0" dirty="0">
                <a:sym typeface="Symbol" pitchFamily="18" charset="2"/>
              </a:rPr>
              <a:t>. Замена пальмитиновой кислоты на смесь из 6 жирных кислот ускоряет процесс диффузии. Для мембраны с составом 55% </a:t>
            </a:r>
            <a:r>
              <a:rPr lang="en-US" b="0" dirty="0">
                <a:sym typeface="Symbol" pitchFamily="18" charset="2"/>
              </a:rPr>
              <a:t>CER</a:t>
            </a:r>
            <a:r>
              <a:rPr lang="ru-RU" b="0" dirty="0">
                <a:sym typeface="Symbol" pitchFamily="18" charset="2"/>
              </a:rPr>
              <a:t>6</a:t>
            </a:r>
            <a:r>
              <a:rPr lang="en-US" b="0" dirty="0">
                <a:sym typeface="Symbol" pitchFamily="18" charset="2"/>
              </a:rPr>
              <a:t> </a:t>
            </a:r>
            <a:r>
              <a:rPr lang="ru-RU" b="0" dirty="0">
                <a:sym typeface="Symbol" pitchFamily="18" charset="2"/>
              </a:rPr>
              <a:t>/20% </a:t>
            </a:r>
            <a:r>
              <a:rPr lang="en-US" b="0" dirty="0">
                <a:sym typeface="Symbol" pitchFamily="18" charset="2"/>
              </a:rPr>
              <a:t>Ch </a:t>
            </a:r>
            <a:r>
              <a:rPr lang="ru-RU" b="0" dirty="0">
                <a:sym typeface="Symbol" pitchFamily="18" charset="2"/>
              </a:rPr>
              <a:t>/15% </a:t>
            </a:r>
            <a:r>
              <a:rPr lang="en-US" b="0" dirty="0">
                <a:sym typeface="Symbol" pitchFamily="18" charset="2"/>
              </a:rPr>
              <a:t>FFA </a:t>
            </a:r>
            <a:r>
              <a:rPr lang="ru-RU" b="0" dirty="0">
                <a:sym typeface="Symbol" pitchFamily="18" charset="2"/>
              </a:rPr>
              <a:t>/10% </a:t>
            </a:r>
            <a:r>
              <a:rPr lang="en-US" b="0" dirty="0" err="1">
                <a:sym typeface="Symbol" pitchFamily="18" charset="2"/>
              </a:rPr>
              <a:t>ChS</a:t>
            </a:r>
            <a:r>
              <a:rPr lang="ru-RU" b="0" dirty="0">
                <a:sym typeface="Symbol" pitchFamily="18" charset="2"/>
              </a:rPr>
              <a:t>  </a:t>
            </a:r>
            <a:r>
              <a:rPr lang="ru-RU" b="0" dirty="0"/>
              <a:t>=</a:t>
            </a:r>
            <a:r>
              <a:rPr lang="ru-RU" dirty="0">
                <a:sym typeface="Symbol" pitchFamily="18" charset="2"/>
              </a:rPr>
              <a:t> </a:t>
            </a:r>
            <a:r>
              <a:rPr lang="ru-RU" b="0" dirty="0">
                <a:sym typeface="Symbol" pitchFamily="18" charset="2"/>
              </a:rPr>
              <a:t>61±2мин.</a:t>
            </a:r>
            <a:r>
              <a:rPr lang="ru-RU" dirty="0">
                <a:sym typeface="Symbol" pitchFamily="18" charset="2"/>
              </a:rPr>
              <a:t> </a:t>
            </a:r>
          </a:p>
        </p:txBody>
      </p:sp>
      <p:sp>
        <p:nvSpPr>
          <p:cNvPr id="821263" name="Rectangle 103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21262" name="Object 1038"/>
          <p:cNvGraphicFramePr>
            <a:graphicFrameLocks noChangeAspect="1"/>
          </p:cNvGraphicFramePr>
          <p:nvPr/>
        </p:nvGraphicFramePr>
        <p:xfrm>
          <a:off x="2339752" y="2492896"/>
          <a:ext cx="24384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1" name="Equation" r:id="rId8" imgW="1600200" imgH="457200" progId="Equation.3">
                  <p:embed/>
                </p:oleObj>
              </mc:Choice>
              <mc:Fallback>
                <p:oleObj name="Equation" r:id="rId8" imgW="160020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492896"/>
                        <a:ext cx="243840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64" name="Rectangle 1040"/>
          <p:cNvSpPr>
            <a:spLocks noChangeArrowheads="1"/>
          </p:cNvSpPr>
          <p:nvPr/>
        </p:nvSpPr>
        <p:spPr bwMode="auto">
          <a:xfrm>
            <a:off x="304800" y="5710664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dirty="0">
                <a:solidFill>
                  <a:srgbClr val="FF33CC"/>
                </a:solidFill>
              </a:rPr>
              <a:t>Важность </a:t>
            </a:r>
            <a:r>
              <a:rPr lang="ru-RU" sz="2400" dirty="0" err="1">
                <a:solidFill>
                  <a:srgbClr val="FF33CC"/>
                </a:solidFill>
              </a:rPr>
              <a:t>многофазности</a:t>
            </a:r>
            <a:r>
              <a:rPr lang="ru-RU" sz="2400" dirty="0">
                <a:solidFill>
                  <a:srgbClr val="FF33CC"/>
                </a:solidFill>
              </a:rPr>
              <a:t> липидной матрицы </a:t>
            </a:r>
            <a:r>
              <a:rPr lang="en-US" sz="2400" dirty="0">
                <a:solidFill>
                  <a:srgbClr val="FF33CC"/>
                </a:solidFill>
              </a:rPr>
              <a:t>SC</a:t>
            </a:r>
            <a:r>
              <a:rPr lang="ru-RU" sz="2400" dirty="0">
                <a:solidFill>
                  <a:srgbClr val="FF33CC"/>
                </a:solidFill>
              </a:rPr>
              <a:t> для процессов диффузии воды через кожу.</a:t>
            </a:r>
            <a:r>
              <a:rPr lang="en-US" sz="2400" dirty="0">
                <a:solidFill>
                  <a:srgbClr val="FF33CC"/>
                </a:solidFill>
              </a:rPr>
              <a:t> </a:t>
            </a:r>
          </a:p>
        </p:txBody>
      </p:sp>
      <p:sp>
        <p:nvSpPr>
          <p:cNvPr id="821265" name="Text Box 1041"/>
          <p:cNvSpPr txBox="1">
            <a:spLocks noChangeArrowheads="1"/>
          </p:cNvSpPr>
          <p:nvPr/>
        </p:nvSpPr>
        <p:spPr bwMode="auto">
          <a:xfrm>
            <a:off x="3131840" y="548680"/>
            <a:ext cx="2511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/>
              <a:t>Диффузия 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990600"/>
          </a:xfrm>
        </p:spPr>
        <p:txBody>
          <a:bodyPr/>
          <a:lstStyle/>
          <a:p>
            <a:r>
              <a:rPr lang="ru-RU" sz="2800" dirty="0"/>
              <a:t>Фармацевтические </a:t>
            </a:r>
            <a:r>
              <a:rPr lang="ru-RU" sz="2800" dirty="0" smtClean="0"/>
              <a:t>выводы по нейтронной дифракции</a:t>
            </a:r>
            <a:endParaRPr lang="ru-RU" sz="2800" dirty="0"/>
          </a:p>
        </p:txBody>
      </p:sp>
      <p:pic>
        <p:nvPicPr>
          <p:cNvPr id="848899" name="Picture 1027" descr="fi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1524000"/>
            <a:ext cx="4191000" cy="2274888"/>
          </a:xfrm>
          <a:noFill/>
          <a:ln/>
        </p:spPr>
      </p:pic>
      <p:sp>
        <p:nvSpPr>
          <p:cNvPr id="848900" name="Text Box 1028"/>
          <p:cNvSpPr txBox="1">
            <a:spLocks noChangeArrowheads="1"/>
          </p:cNvSpPr>
          <p:nvPr/>
        </p:nvSpPr>
        <p:spPr bwMode="auto">
          <a:xfrm>
            <a:off x="4572000" y="990600"/>
            <a:ext cx="43434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FF3399"/>
                </a:solidFill>
              </a:rPr>
              <a:t>Гидрофильное направление диффузии лекарств затруднено из-за малости межмембранного пространства. </a:t>
            </a:r>
          </a:p>
          <a:p>
            <a:endParaRPr lang="ru-RU" sz="1800" b="0" dirty="0">
              <a:solidFill>
                <a:srgbClr val="FF3399"/>
              </a:solidFill>
            </a:endParaRPr>
          </a:p>
          <a:p>
            <a:r>
              <a:rPr lang="en-US" sz="1800" b="0" dirty="0">
                <a:solidFill>
                  <a:srgbClr val="0000CC"/>
                </a:solidFill>
              </a:rPr>
              <a:t>A</a:t>
            </a:r>
            <a:r>
              <a:rPr lang="ru-RU" sz="1800" b="0" dirty="0" err="1">
                <a:solidFill>
                  <a:srgbClr val="0000CC"/>
                </a:solidFill>
              </a:rPr>
              <a:t>рматурное</a:t>
            </a:r>
            <a:r>
              <a:rPr lang="ru-RU" sz="1800" b="0" dirty="0">
                <a:solidFill>
                  <a:srgbClr val="0000CC"/>
                </a:solidFill>
              </a:rPr>
              <a:t> укрепление липидной матрицы </a:t>
            </a:r>
            <a:r>
              <a:rPr lang="en-US" sz="1800" b="0" dirty="0">
                <a:solidFill>
                  <a:srgbClr val="0000CC"/>
                </a:solidFill>
              </a:rPr>
              <a:t>SC </a:t>
            </a:r>
            <a:r>
              <a:rPr lang="ru-RU" sz="1800" b="0" dirty="0">
                <a:solidFill>
                  <a:srgbClr val="0000CC"/>
                </a:solidFill>
              </a:rPr>
              <a:t>молекулами </a:t>
            </a:r>
            <a:r>
              <a:rPr lang="ru-RU" sz="1800" b="0" dirty="0" err="1">
                <a:solidFill>
                  <a:srgbClr val="0000CC"/>
                </a:solidFill>
              </a:rPr>
              <a:t>церамида</a:t>
            </a:r>
            <a:r>
              <a:rPr lang="ru-RU" sz="1800" b="0" dirty="0">
                <a:solidFill>
                  <a:srgbClr val="0000CC"/>
                </a:solidFill>
              </a:rPr>
              <a:t> 6 делает </a:t>
            </a:r>
            <a:r>
              <a:rPr lang="ru-RU" sz="1800" b="0" dirty="0" err="1">
                <a:solidFill>
                  <a:srgbClr val="0000CC"/>
                </a:solidFill>
              </a:rPr>
              <a:t>липофильный</a:t>
            </a:r>
            <a:r>
              <a:rPr lang="ru-RU" sz="1800" b="0" dirty="0">
                <a:solidFill>
                  <a:srgbClr val="0000CC"/>
                </a:solidFill>
              </a:rPr>
              <a:t> путь более перспективным для диффузии лекарств. </a:t>
            </a:r>
            <a:endParaRPr lang="en-US" sz="1800" b="0" dirty="0">
              <a:solidFill>
                <a:srgbClr val="0000CC"/>
              </a:solidFill>
            </a:endParaRPr>
          </a:p>
          <a:p>
            <a:r>
              <a:rPr lang="ru-RU" sz="1800" b="0" dirty="0" err="1">
                <a:solidFill>
                  <a:srgbClr val="0000CC"/>
                </a:solidFill>
              </a:rPr>
              <a:t>Липофильная</a:t>
            </a:r>
            <a:r>
              <a:rPr lang="ru-RU" sz="1800" b="0" dirty="0">
                <a:solidFill>
                  <a:srgbClr val="0000CC"/>
                </a:solidFill>
              </a:rPr>
              <a:t> диффузия должна усиливаться веществами, </a:t>
            </a:r>
            <a:r>
              <a:rPr lang="ru-RU" sz="1800" b="0" dirty="0" err="1">
                <a:solidFill>
                  <a:srgbClr val="0000CC"/>
                </a:solidFill>
              </a:rPr>
              <a:t>вызываюшими</a:t>
            </a:r>
            <a:r>
              <a:rPr lang="ru-RU" sz="1800" b="0" dirty="0">
                <a:solidFill>
                  <a:srgbClr val="0000CC"/>
                </a:solidFill>
              </a:rPr>
              <a:t> фазовое расслоение мембраны или создающими дефекты в мембране. </a:t>
            </a:r>
            <a:endParaRPr lang="en-US" sz="1800" b="0" dirty="0">
              <a:solidFill>
                <a:srgbClr val="0000CC"/>
              </a:solidFill>
            </a:endParaRPr>
          </a:p>
          <a:p>
            <a:endParaRPr lang="ru-RU" sz="1800" b="0" dirty="0">
              <a:solidFill>
                <a:srgbClr val="0000CC"/>
              </a:solidFill>
            </a:endParaRPr>
          </a:p>
        </p:txBody>
      </p:sp>
      <p:sp>
        <p:nvSpPr>
          <p:cNvPr id="848901" name="Line 1029"/>
          <p:cNvSpPr>
            <a:spLocks noChangeShapeType="1"/>
          </p:cNvSpPr>
          <p:nvPr/>
        </p:nvSpPr>
        <p:spPr bwMode="auto">
          <a:xfrm flipH="1" flipV="1">
            <a:off x="1066800" y="2895600"/>
            <a:ext cx="4572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48902" name="Text Box 1030"/>
          <p:cNvSpPr txBox="1">
            <a:spLocks noChangeArrowheads="1"/>
          </p:cNvSpPr>
          <p:nvPr/>
        </p:nvSpPr>
        <p:spPr bwMode="auto">
          <a:xfrm>
            <a:off x="914400" y="4038600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b="0"/>
              <a:t>корнеоциты </a:t>
            </a:r>
          </a:p>
        </p:txBody>
      </p:sp>
      <p:sp>
        <p:nvSpPr>
          <p:cNvPr id="848903" name="Line 1031"/>
          <p:cNvSpPr>
            <a:spLocks noChangeShapeType="1"/>
          </p:cNvSpPr>
          <p:nvPr/>
        </p:nvSpPr>
        <p:spPr bwMode="auto">
          <a:xfrm flipH="1">
            <a:off x="1371600" y="1295400"/>
            <a:ext cx="838200" cy="1295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48904" name="Line 1032"/>
          <p:cNvSpPr>
            <a:spLocks noChangeShapeType="1"/>
          </p:cNvSpPr>
          <p:nvPr/>
        </p:nvSpPr>
        <p:spPr bwMode="auto">
          <a:xfrm flipV="1">
            <a:off x="1676400" y="2819400"/>
            <a:ext cx="9906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48905" name="Line 1033"/>
          <p:cNvSpPr>
            <a:spLocks noChangeShapeType="1"/>
          </p:cNvSpPr>
          <p:nvPr/>
        </p:nvSpPr>
        <p:spPr bwMode="auto">
          <a:xfrm>
            <a:off x="2362200" y="1371600"/>
            <a:ext cx="7620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48906" name="Text Box 1034"/>
          <p:cNvSpPr txBox="1">
            <a:spLocks noChangeArrowheads="1"/>
          </p:cNvSpPr>
          <p:nvPr/>
        </p:nvSpPr>
        <p:spPr bwMode="auto">
          <a:xfrm>
            <a:off x="1066800" y="990600"/>
            <a:ext cx="250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b="0"/>
              <a:t>Липидная матрица </a:t>
            </a:r>
            <a:r>
              <a:rPr lang="en-US" sz="1800" b="0"/>
              <a:t>SC</a:t>
            </a:r>
            <a:endParaRPr lang="ru-RU" sz="1800" b="0"/>
          </a:p>
        </p:txBody>
      </p:sp>
      <p:graphicFrame>
        <p:nvGraphicFramePr>
          <p:cNvPr id="908288" name="Object 102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4876800"/>
          <a:ext cx="25146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5" r:id="rId5" imgW="1782782" imgH="1746360" progId="CorelPhotoPaint.Image.6">
                  <p:embed/>
                </p:oleObj>
              </mc:Choice>
              <mc:Fallback>
                <p:oleObj r:id="rId5" imgW="1782782" imgH="1746360" progId="CorelPhotoPaint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76800"/>
                        <a:ext cx="2514600" cy="11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8908" name="Line 1036"/>
          <p:cNvSpPr>
            <a:spLocks noChangeShapeType="1"/>
          </p:cNvSpPr>
          <p:nvPr/>
        </p:nvSpPr>
        <p:spPr bwMode="auto">
          <a:xfrm>
            <a:off x="457200" y="6172200"/>
            <a:ext cx="2286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48909" name="Text Box 1037"/>
          <p:cNvSpPr txBox="1">
            <a:spLocks noChangeArrowheads="1"/>
          </p:cNvSpPr>
          <p:nvPr/>
        </p:nvSpPr>
        <p:spPr bwMode="auto">
          <a:xfrm>
            <a:off x="0" y="6248400"/>
            <a:ext cx="3165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b="0"/>
              <a:t>Гидрофильное направление</a:t>
            </a:r>
          </a:p>
        </p:txBody>
      </p:sp>
      <p:sp>
        <p:nvSpPr>
          <p:cNvPr id="848910" name="Line 1038"/>
          <p:cNvSpPr>
            <a:spLocks noChangeShapeType="1"/>
          </p:cNvSpPr>
          <p:nvPr/>
        </p:nvSpPr>
        <p:spPr bwMode="auto">
          <a:xfrm flipV="1">
            <a:off x="2743200" y="4953000"/>
            <a:ext cx="0" cy="990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48911" name="Text Box 1039"/>
          <p:cNvSpPr txBox="1">
            <a:spLocks noChangeArrowheads="1"/>
          </p:cNvSpPr>
          <p:nvPr/>
        </p:nvSpPr>
        <p:spPr bwMode="auto">
          <a:xfrm>
            <a:off x="2895600" y="5105400"/>
            <a:ext cx="1636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b="0"/>
              <a:t>Липофильное</a:t>
            </a:r>
          </a:p>
          <a:p>
            <a:r>
              <a:rPr lang="ru-RU" sz="1800" b="0"/>
              <a:t>направление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23567" y="5805264"/>
            <a:ext cx="8820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Модельная мембрана на основе церамида 6 в избытке воды</a:t>
            </a:r>
            <a:r>
              <a:rPr lang="en-US" sz="2000" dirty="0" smtClean="0"/>
              <a:t> </a:t>
            </a:r>
            <a:r>
              <a:rPr lang="ru-RU" sz="2000" dirty="0" smtClean="0"/>
              <a:t>при </a:t>
            </a:r>
            <a:r>
              <a:rPr lang="en-US" sz="2000" dirty="0" smtClean="0"/>
              <a:t>pH=7.2</a:t>
            </a:r>
            <a:r>
              <a:rPr lang="ru-RU" sz="2000" dirty="0" smtClean="0"/>
              <a:t> и </a:t>
            </a:r>
            <a:r>
              <a:rPr lang="en-US" sz="2000" dirty="0" smtClean="0"/>
              <a:t>pH=9.0 (20°C)</a:t>
            </a:r>
            <a:endParaRPr lang="ru-RU" sz="2000" dirty="0"/>
          </a:p>
        </p:txBody>
      </p:sp>
      <p:pic>
        <p:nvPicPr>
          <p:cNvPr id="14340" name="Picture 4" descr="C:\Users\Андрей\Desktop\Graph1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7800" r="9077" b="2533"/>
          <a:stretch/>
        </p:blipFill>
        <p:spPr bwMode="auto">
          <a:xfrm>
            <a:off x="2051720" y="980728"/>
            <a:ext cx="5702710" cy="45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15085" y="3421752"/>
            <a:ext cx="222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Фазовое расслоение</a:t>
            </a:r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 rot="18938891">
            <a:off x="5436097" y="3880545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555776" y="404664"/>
            <a:ext cx="635904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00" dirty="0" smtClean="0"/>
              <a:t>Избыток воды. Синхротронный  эксперимент</a:t>
            </a:r>
            <a:endParaRPr lang="ru-RU" sz="2300" dirty="0"/>
          </a:p>
        </p:txBody>
      </p:sp>
      <p:graphicFrame>
        <p:nvGraphicFramePr>
          <p:cNvPr id="65537" name="Object 4"/>
          <p:cNvGraphicFramePr>
            <a:graphicFrameLocks noChangeAspect="1"/>
          </p:cNvGraphicFramePr>
          <p:nvPr/>
        </p:nvGraphicFramePr>
        <p:xfrm>
          <a:off x="395536" y="260648"/>
          <a:ext cx="1512168" cy="1201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6" name="Image" r:id="rId4" imgW="2476190" imgH="1968254" progId="">
                  <p:embed/>
                </p:oleObj>
              </mc:Choice>
              <mc:Fallback>
                <p:oleObj name="Image" r:id="rId4" imgW="2476190" imgH="196825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60648"/>
                        <a:ext cx="1512168" cy="1201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50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33400" y="2209800"/>
          <a:ext cx="27257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3" name="PBrush" r:id="rId3" imgW="2390476" imgH="3809524" progId="PBrush">
                  <p:embed/>
                </p:oleObj>
              </mc:Choice>
              <mc:Fallback>
                <p:oleObj name="PBrush" r:id="rId3" imgW="2390476" imgH="3809524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0"/>
                        <a:ext cx="2725738" cy="434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14800" y="2286000"/>
            <a:ext cx="4114800" cy="4191000"/>
            <a:chOff x="2928" y="864"/>
            <a:chExt cx="2400" cy="2256"/>
          </a:xfrm>
        </p:grpSpPr>
        <p:sp>
          <p:nvSpPr>
            <p:cNvPr id="348169" name="Rectangle 9"/>
            <p:cNvSpPr>
              <a:spLocks noChangeArrowheads="1"/>
            </p:cNvSpPr>
            <p:nvPr/>
          </p:nvSpPr>
          <p:spPr bwMode="auto">
            <a:xfrm>
              <a:off x="2928" y="864"/>
              <a:ext cx="2400" cy="225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ru-RU"/>
            </a:p>
          </p:txBody>
        </p:sp>
        <p:pic>
          <p:nvPicPr>
            <p:cNvPr id="348170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6" y="912"/>
              <a:ext cx="2340" cy="2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8171" name="Text Box 11"/>
          <p:cNvSpPr txBox="1">
            <a:spLocks noChangeArrowheads="1"/>
          </p:cNvSpPr>
          <p:nvPr/>
        </p:nvSpPr>
        <p:spPr bwMode="auto">
          <a:xfrm>
            <a:off x="304800" y="260648"/>
            <a:ext cx="8839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2400" b="0" dirty="0"/>
              <a:t>Stratum </a:t>
            </a:r>
            <a:r>
              <a:rPr lang="en-US" sz="2400" b="0" dirty="0" err="1"/>
              <a:t>Corneum</a:t>
            </a:r>
            <a:r>
              <a:rPr lang="en-US" sz="2400" b="0" dirty="0"/>
              <a:t> </a:t>
            </a:r>
            <a:r>
              <a:rPr lang="ru-RU" sz="2400" b="0" dirty="0"/>
              <a:t> </a:t>
            </a:r>
            <a:r>
              <a:rPr lang="en-US" sz="2400" b="0" dirty="0"/>
              <a:t>(SC) </a:t>
            </a:r>
            <a:r>
              <a:rPr lang="ru-RU" sz="2400" b="0" dirty="0"/>
              <a:t>является главным защитным барьером кожи млекопитающих.</a:t>
            </a:r>
            <a:r>
              <a:rPr lang="en-US" sz="2400" b="0" dirty="0"/>
              <a:t> </a:t>
            </a:r>
            <a:r>
              <a:rPr lang="ru-RU" sz="2400" b="0" dirty="0"/>
              <a:t>Диффузия веществ и воды идет через липидную матрицу</a:t>
            </a:r>
            <a:r>
              <a:rPr lang="en-US" sz="2400" b="0" dirty="0"/>
              <a:t> SC. </a:t>
            </a:r>
            <a:endParaRPr lang="ru-RU" sz="2400" b="0" dirty="0"/>
          </a:p>
        </p:txBody>
      </p:sp>
      <p:sp>
        <p:nvSpPr>
          <p:cNvPr id="877568" name="Line 1024"/>
          <p:cNvSpPr>
            <a:spLocks noChangeShapeType="1"/>
          </p:cNvSpPr>
          <p:nvPr/>
        </p:nvSpPr>
        <p:spPr bwMode="auto">
          <a:xfrm flipV="1">
            <a:off x="3352800" y="2362200"/>
            <a:ext cx="6858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877569" name="Line 1025"/>
          <p:cNvSpPr>
            <a:spLocks noChangeShapeType="1"/>
          </p:cNvSpPr>
          <p:nvPr/>
        </p:nvSpPr>
        <p:spPr bwMode="auto">
          <a:xfrm>
            <a:off x="3352800" y="3124200"/>
            <a:ext cx="685800" cy="3276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4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071" y="3933056"/>
            <a:ext cx="8991600" cy="7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609600" indent="-603250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600"/>
              </a:spcBef>
              <a:buClrTx/>
              <a:buSzPct val="65000"/>
              <a:buFontTx/>
              <a:buNone/>
            </a:pPr>
            <a:r>
              <a:rPr lang="en-US" altLang="ru-RU" sz="160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Schroeter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D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altLang="ru-RU" sz="160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Kessner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, М.А. 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Kiselev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altLang="ru-RU" sz="160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Th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. </a:t>
            </a:r>
            <a:r>
              <a:rPr lang="de-DE" altLang="ru-RU" sz="160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Hauss</a:t>
            </a:r>
            <a:r>
              <a:rPr lang="de-DE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, S. Dante, R.N.N. Neubert.</a:t>
            </a:r>
          </a:p>
          <a:p>
            <a:pPr algn="ctr">
              <a:lnSpc>
                <a:spcPct val="80000"/>
              </a:lnSpc>
              <a:spcBef>
                <a:spcPts val="450"/>
              </a:spcBef>
              <a:buClrTx/>
              <a:buSzPct val="65000"/>
              <a:buFontTx/>
              <a:buNone/>
            </a:pPr>
            <a:r>
              <a:rPr lang="de-DE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Basic nanostructure of CER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EOS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]/ 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CER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[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AP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]/ 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CHOL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/ 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FFA </a:t>
            </a:r>
            <a:r>
              <a:rPr lang="en-US" altLang="ru-RU" sz="160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multilamellar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membranes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A neutron </a:t>
            </a:r>
            <a:r>
              <a:rPr lang="en-US" altLang="ru-RU" sz="1600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diffraction study</a:t>
            </a:r>
            <a:r>
              <a:rPr lang="ru-RU" altLang="ru-RU" sz="1600" i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altLang="ru-RU" sz="1600" i="1" dirty="0" smtClean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Biophysical </a:t>
            </a:r>
            <a:r>
              <a:rPr lang="en-US" altLang="ru-RU" sz="1600" i="1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Journal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 97 (2009)</a:t>
            </a:r>
            <a:r>
              <a:rPr lang="ru-RU" altLang="ru-RU" sz="16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1104-</a:t>
            </a:r>
            <a:r>
              <a:rPr lang="en-US" altLang="ru-RU" sz="160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11</a:t>
            </a:r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14.</a:t>
            </a:r>
            <a:r>
              <a:rPr lang="ru-RU" alt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6570" y="4686790"/>
            <a:ext cx="8748712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Открытый вопрос</a:t>
            </a:r>
            <a:r>
              <a:rPr lang="en-US" altLang="ru-RU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: </a:t>
            </a:r>
            <a:br>
              <a:rPr lang="en-US" altLang="ru-RU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altLang="ru-RU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Почему не обнаружено </a:t>
            </a:r>
            <a:r>
              <a:rPr lang="ru-RU" altLang="ru-RU" sz="24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длиннопериодной</a:t>
            </a:r>
            <a:r>
              <a:rPr lang="ru-RU" altLang="ru-RU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фазы в ориентированных на кварцевых подложках мембранах с частичной гидратацией? </a:t>
            </a: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1816731" y="2061097"/>
            <a:ext cx="649288" cy="215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8864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Условия </a:t>
            </a:r>
            <a:r>
              <a:rPr lang="ru-RU" sz="2800" dirty="0"/>
              <a:t>формирования </a:t>
            </a:r>
            <a:r>
              <a:rPr lang="ru-RU" sz="2800" dirty="0" err="1"/>
              <a:t>длиннопериодной</a:t>
            </a:r>
            <a:r>
              <a:rPr lang="ru-RU" sz="2800" dirty="0"/>
              <a:t> фазы в модельных </a:t>
            </a:r>
            <a:r>
              <a:rPr lang="ru-RU" sz="2800" dirty="0" smtClean="0"/>
              <a:t>мембранах </a:t>
            </a:r>
            <a:r>
              <a:rPr lang="ru-RU" sz="2800" dirty="0"/>
              <a:t>stratum corneum . </a:t>
            </a:r>
          </a:p>
        </p:txBody>
      </p:sp>
      <p:grpSp>
        <p:nvGrpSpPr>
          <p:cNvPr id="3" name="Группа 3"/>
          <p:cNvGrpSpPr/>
          <p:nvPr/>
        </p:nvGrpSpPr>
        <p:grpSpPr>
          <a:xfrm>
            <a:off x="241930" y="1239989"/>
            <a:ext cx="8578542" cy="2635245"/>
            <a:chOff x="241930" y="1052736"/>
            <a:chExt cx="8578542" cy="2635245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5489563" y="1052736"/>
              <a:ext cx="3086399" cy="389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609600" indent="-603250"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609600" algn="l"/>
                  <a:tab pos="1057275" algn="l"/>
                  <a:tab pos="1506538" algn="l"/>
                  <a:tab pos="1955800" algn="l"/>
                  <a:tab pos="2405063" algn="l"/>
                  <a:tab pos="2854325" algn="l"/>
                  <a:tab pos="3303588" algn="l"/>
                  <a:tab pos="3752850" algn="l"/>
                  <a:tab pos="4202113" algn="l"/>
                  <a:tab pos="4651375" algn="l"/>
                  <a:tab pos="5100638" algn="l"/>
                  <a:tab pos="5549900" algn="l"/>
                  <a:tab pos="5999163" algn="l"/>
                  <a:tab pos="6448425" algn="l"/>
                  <a:tab pos="6897688" algn="l"/>
                  <a:tab pos="7346950" algn="l"/>
                  <a:tab pos="7796213" algn="l"/>
                  <a:tab pos="8245475" algn="l"/>
                  <a:tab pos="8694738" algn="l"/>
                  <a:tab pos="9144000" algn="l"/>
                  <a:tab pos="95932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ts val="600"/>
                </a:spcBef>
                <a:buClrTx/>
                <a:buSzPct val="65000"/>
                <a:buFontTx/>
                <a:buNone/>
              </a:pPr>
              <a:r>
                <a:rPr lang="en-US" altLang="ru-RU"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Sandwich model of LPP</a:t>
              </a:r>
            </a:p>
          </p:txBody>
        </p:sp>
        <p:graphicFrame>
          <p:nvGraphicFramePr>
            <p:cNvPr id="15" name="Object 10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3683778"/>
                </p:ext>
              </p:extLst>
            </p:nvPr>
          </p:nvGraphicFramePr>
          <p:xfrm>
            <a:off x="241930" y="1663211"/>
            <a:ext cx="1727968" cy="1212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59" name="Photo Editor Photo" r:id="rId3" imgW="18261974" imgH="13571429" progId="">
                    <p:embed/>
                  </p:oleObj>
                </mc:Choice>
                <mc:Fallback>
                  <p:oleObj name="Photo Editor Photo" r:id="rId3" imgW="18261974" imgH="13571429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930" y="1663211"/>
                          <a:ext cx="1727968" cy="12123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290" name="Picture 2" descr="C:\Users\Андрей\Desktop\Рисунок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733" y="1442718"/>
              <a:ext cx="3782739" cy="2245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Группа 9"/>
            <p:cNvGrpSpPr/>
            <p:nvPr/>
          </p:nvGrpSpPr>
          <p:grpSpPr>
            <a:xfrm>
              <a:off x="2545391" y="1474640"/>
              <a:ext cx="2224089" cy="1683296"/>
              <a:chOff x="51375" y="2113387"/>
              <a:chExt cx="2224089" cy="1683296"/>
            </a:xfrm>
          </p:grpSpPr>
          <p:grpSp>
            <p:nvGrpSpPr>
              <p:cNvPr id="5" name="Группа 2"/>
              <p:cNvGrpSpPr/>
              <p:nvPr/>
            </p:nvGrpSpPr>
            <p:grpSpPr>
              <a:xfrm>
                <a:off x="251564" y="2113387"/>
                <a:ext cx="1846980" cy="408309"/>
                <a:chOff x="251564" y="2113387"/>
                <a:chExt cx="1846980" cy="1101806"/>
              </a:xfrm>
            </p:grpSpPr>
            <p:grpSp>
              <p:nvGrpSpPr>
                <p:cNvPr id="6" name="Группа 42"/>
                <p:cNvGrpSpPr/>
                <p:nvPr/>
              </p:nvGrpSpPr>
              <p:grpSpPr>
                <a:xfrm>
                  <a:off x="251564" y="2113387"/>
                  <a:ext cx="923490" cy="1089444"/>
                  <a:chOff x="5105849" y="3145448"/>
                  <a:chExt cx="738644" cy="901441"/>
                </a:xfrm>
              </p:grpSpPr>
              <p:pic>
                <p:nvPicPr>
                  <p:cNvPr id="4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808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5032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77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0001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225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8497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30735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2973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9313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91551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3789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63866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543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4767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5131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9736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1960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5849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28087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0325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6665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88903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1141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7" name="Группа 94"/>
                <p:cNvGrpSpPr/>
                <p:nvPr/>
              </p:nvGrpSpPr>
              <p:grpSpPr>
                <a:xfrm>
                  <a:off x="1175054" y="2125749"/>
                  <a:ext cx="923490" cy="1089444"/>
                  <a:chOff x="5105849" y="3145448"/>
                  <a:chExt cx="738644" cy="901441"/>
                </a:xfrm>
              </p:grpSpPr>
              <p:pic>
                <p:nvPicPr>
                  <p:cNvPr id="9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808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5032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77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0001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225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8497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30735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2973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9313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91551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3789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63866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0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543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4767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5131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9736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1960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5849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28087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0325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6665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88903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1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1141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9" name="Прямоугольник 8"/>
              <p:cNvSpPr/>
              <p:nvPr/>
            </p:nvSpPr>
            <p:spPr>
              <a:xfrm>
                <a:off x="51375" y="3429000"/>
                <a:ext cx="2224089" cy="36768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0" name="Группа 224"/>
              <p:cNvGrpSpPr/>
              <p:nvPr/>
            </p:nvGrpSpPr>
            <p:grpSpPr>
              <a:xfrm>
                <a:off x="254874" y="2564904"/>
                <a:ext cx="1846980" cy="408309"/>
                <a:chOff x="251564" y="2113387"/>
                <a:chExt cx="1846980" cy="1101806"/>
              </a:xfrm>
            </p:grpSpPr>
            <p:grpSp>
              <p:nvGrpSpPr>
                <p:cNvPr id="11" name="Группа 225"/>
                <p:cNvGrpSpPr/>
                <p:nvPr/>
              </p:nvGrpSpPr>
              <p:grpSpPr>
                <a:xfrm>
                  <a:off x="251564" y="2113387"/>
                  <a:ext cx="923490" cy="1089444"/>
                  <a:chOff x="5105849" y="3145448"/>
                  <a:chExt cx="738644" cy="901441"/>
                </a:xfrm>
              </p:grpSpPr>
              <p:pic>
                <p:nvPicPr>
                  <p:cNvPr id="25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808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5032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77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0001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225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8497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30735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2973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9313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91551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3789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63866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543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4767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5131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9736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1960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5849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28087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0325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6665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88903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1141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13" name="Группа 226"/>
                <p:cNvGrpSpPr/>
                <p:nvPr/>
              </p:nvGrpSpPr>
              <p:grpSpPr>
                <a:xfrm>
                  <a:off x="1175054" y="2125749"/>
                  <a:ext cx="923490" cy="1089444"/>
                  <a:chOff x="5105849" y="3145448"/>
                  <a:chExt cx="738644" cy="901441"/>
                </a:xfrm>
              </p:grpSpPr>
              <p:pic>
                <p:nvPicPr>
                  <p:cNvPr id="22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808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5032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77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0001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225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8497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30735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2973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9313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91551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3789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63866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543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4767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5131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9736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1960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5849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28087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0325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6665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88903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5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1141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grpSp>
            <p:nvGrpSpPr>
              <p:cNvPr id="18" name="Группа 326"/>
              <p:cNvGrpSpPr/>
              <p:nvPr/>
            </p:nvGrpSpPr>
            <p:grpSpPr>
              <a:xfrm>
                <a:off x="243241" y="3008946"/>
                <a:ext cx="1846980" cy="408309"/>
                <a:chOff x="251564" y="2113387"/>
                <a:chExt cx="1846980" cy="1101806"/>
              </a:xfrm>
            </p:grpSpPr>
            <p:grpSp>
              <p:nvGrpSpPr>
                <p:cNvPr id="19" name="Группа 327"/>
                <p:cNvGrpSpPr/>
                <p:nvPr/>
              </p:nvGrpSpPr>
              <p:grpSpPr>
                <a:xfrm>
                  <a:off x="251564" y="2113387"/>
                  <a:ext cx="923490" cy="1089444"/>
                  <a:chOff x="5105849" y="3145448"/>
                  <a:chExt cx="738644" cy="901441"/>
                </a:xfrm>
              </p:grpSpPr>
              <p:pic>
                <p:nvPicPr>
                  <p:cNvPr id="35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808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5032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77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0001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225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8497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30735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2973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9313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91551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3789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63866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543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4767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5131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9736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1960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5849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28087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0325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6665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88903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7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1141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20" name="Группа 328"/>
                <p:cNvGrpSpPr/>
                <p:nvPr/>
              </p:nvGrpSpPr>
              <p:grpSpPr>
                <a:xfrm>
                  <a:off x="1175054" y="2125749"/>
                  <a:ext cx="923490" cy="1089444"/>
                  <a:chOff x="5105849" y="3145448"/>
                  <a:chExt cx="738644" cy="901441"/>
                </a:xfrm>
              </p:grpSpPr>
              <p:pic>
                <p:nvPicPr>
                  <p:cNvPr id="33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808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5032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7779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00017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22255" y="3145448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8497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30735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2973" y="333697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3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9313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91551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3789" y="3336977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05849" y="363866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543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4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34767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5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75131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6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97369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7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19607" y="3638666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8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105849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9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228087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0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350325" y="3830194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1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466665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2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588903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3" name="Picture 3" descr="C:\Users\Андрей\Pictures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>
                    <a:off x="5711141" y="3830195"/>
                    <a:ext cx="122238" cy="2166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sp>
          <p:nvSpPr>
            <p:cNvPr id="12299" name="Левая фигурная скобка 12298"/>
            <p:cNvSpPr/>
            <p:nvPr/>
          </p:nvSpPr>
          <p:spPr>
            <a:xfrm>
              <a:off x="1673136" y="1442716"/>
              <a:ext cx="791469" cy="1729108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00" name="Левая фигурная скобка 12299"/>
            <p:cNvSpPr/>
            <p:nvPr/>
          </p:nvSpPr>
          <p:spPr>
            <a:xfrm>
              <a:off x="4733476" y="1493394"/>
              <a:ext cx="533650" cy="1552707"/>
            </a:xfrm>
            <a:prstGeom prst="leftBrace">
              <a:avLst>
                <a:gd name="adj1" fmla="val 8333"/>
                <a:gd name="adj2" fmla="val 18381"/>
              </a:avLst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6" name="Прямая со стрелкой 165"/>
            <p:cNvCxnSpPr/>
            <p:nvPr/>
          </p:nvCxnSpPr>
          <p:spPr>
            <a:xfrm>
              <a:off x="5302416" y="1615284"/>
              <a:ext cx="0" cy="48175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686355" y="1267832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898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4764" y="5157192"/>
            <a:ext cx="8441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cs typeface="Times New Roman" panose="02020603050405020304" pitchFamily="18" charset="0"/>
              </a:rPr>
              <a:t>В присутствии длинноцепочечного церамида, достаточным условием формирования длиннопериодной фазы в модельной мембране липидной матрицы SC является </a:t>
            </a:r>
            <a:r>
              <a:rPr lang="ru-RU" sz="2000" b="1" dirty="0">
                <a:cs typeface="Times New Roman" panose="02020603050405020304" pitchFamily="18" charset="0"/>
              </a:rPr>
              <a:t>наличие избытка воды, низкое значение </a:t>
            </a:r>
            <a:r>
              <a:rPr lang="ru-RU" sz="2000" b="1" dirty="0" err="1">
                <a:cs typeface="Times New Roman" panose="02020603050405020304" pitchFamily="18" charset="0"/>
              </a:rPr>
              <a:t>pH</a:t>
            </a:r>
            <a:r>
              <a:rPr lang="ru-RU" sz="2000" b="1" dirty="0">
                <a:cs typeface="Times New Roman" panose="02020603050405020304" pitchFamily="18" charset="0"/>
              </a:rPr>
              <a:t> (до 9.0) и низкая температура (до </a:t>
            </a:r>
            <a:r>
              <a:rPr lang="ru-RU" sz="2000" b="1" dirty="0" smtClean="0">
                <a:cs typeface="Times New Roman" panose="02020603050405020304" pitchFamily="18" charset="0"/>
              </a:rPr>
              <a:t>60°C</a:t>
            </a:r>
            <a:r>
              <a:rPr lang="ru-RU" sz="2000" b="1" dirty="0"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2" name="Группа 2"/>
          <p:cNvGrpSpPr/>
          <p:nvPr/>
        </p:nvGrpSpPr>
        <p:grpSpPr>
          <a:xfrm>
            <a:off x="408903" y="1275231"/>
            <a:ext cx="8284060" cy="3593929"/>
            <a:chOff x="408903" y="1052736"/>
            <a:chExt cx="8284060" cy="359392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03" y="1052736"/>
              <a:ext cx="4070141" cy="298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910" y="1061061"/>
              <a:ext cx="3713631" cy="296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00425" y="4061890"/>
              <a:ext cx="78486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/>
                <a:t>Малоугловая ламеллярная дифракция от многослойных везикул Cer1/Cer6/</a:t>
              </a:r>
              <a:r>
                <a:rPr lang="ru-RU" sz="1600" dirty="0" err="1"/>
                <a:t>Ch</a:t>
              </a:r>
              <a:r>
                <a:rPr lang="ru-RU" sz="1600" dirty="0"/>
                <a:t>/PA/</a:t>
              </a:r>
              <a:r>
                <a:rPr lang="ru-RU" sz="1600" dirty="0" err="1"/>
                <a:t>ChS</a:t>
              </a:r>
              <a:r>
                <a:rPr lang="ru-RU" sz="1600" dirty="0"/>
                <a:t> с</a:t>
              </a:r>
            </a:p>
            <a:p>
              <a:r>
                <a:rPr lang="ru-RU" sz="1600" dirty="0"/>
                <a:t>соотношением компонент 30/30/20/15/5 (вес. %) в избытке </a:t>
              </a:r>
              <a:r>
                <a:rPr lang="ru-RU" sz="1600" dirty="0" smtClean="0"/>
                <a:t>воды</a:t>
              </a:r>
              <a:r>
                <a:rPr lang="ru-RU" sz="1600" dirty="0"/>
                <a:t>.</a:t>
              </a:r>
              <a:endParaRPr lang="en-US" sz="1600" dirty="0" smtClean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04722" y="1704852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</a:t>
              </a:r>
              <a:endParaRPr lang="ru-RU" dirty="0"/>
            </a:p>
          </p:txBody>
        </p:sp>
        <p:sp>
          <p:nvSpPr>
            <p:cNvPr id="8" name="Стрелка вверх 7"/>
            <p:cNvSpPr/>
            <p:nvPr/>
          </p:nvSpPr>
          <p:spPr>
            <a:xfrm>
              <a:off x="4175328" y="2119044"/>
              <a:ext cx="182739" cy="1196720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трелка вверх 8"/>
            <p:cNvSpPr/>
            <p:nvPr/>
          </p:nvSpPr>
          <p:spPr>
            <a:xfrm>
              <a:off x="8064653" y="2055135"/>
              <a:ext cx="182739" cy="1260629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7909" y="3656221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</a:t>
              </a:r>
              <a:r>
                <a:rPr lang="ru-RU" dirty="0" smtClean="0"/>
                <a:t> = 7</a:t>
              </a:r>
              <a:r>
                <a:rPr lang="en-US" dirty="0" smtClean="0"/>
                <a:t>.2</a:t>
              </a:r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7788548" y="2532738"/>
              <a:ext cx="1439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Температура</a:t>
              </a:r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840314" y="2898104"/>
                  <a:ext cx="1007327" cy="2979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𝑠𝑝𝑝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=47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200" dirty="0"/>
                          <m:t>Å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0314" y="2898104"/>
                  <a:ext cx="1007327" cy="297902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187627" y="3163148"/>
                  <a:ext cx="1077859" cy="2979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𝑙𝑝𝑝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=127 </m:t>
                        </m:r>
                        <m:r>
                          <m:rPr>
                            <m:nor/>
                          </m:rPr>
                          <a:rPr lang="en-US" sz="1200" dirty="0"/>
                          <m:t>Å</m:t>
                        </m:r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7627" y="3163148"/>
                  <a:ext cx="1077859" cy="297902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195736" y="3199310"/>
                  <a:ext cx="1097736" cy="2912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ru-RU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𝑠𝑝𝑝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_</m:t>
                          </m:r>
                          <m:r>
                            <a:rPr lang="en-US" sz="1200" b="0" i="1" smtClean="0">
                              <a:latin typeface="Cambria Math"/>
                            </a:rPr>
                            <m:t>𝑣</m:t>
                          </m:r>
                        </m:sub>
                      </m:sSub>
                    </m:oMath>
                  </a14:m>
                  <a:r>
                    <a:rPr lang="en-US" sz="1200" dirty="0" smtClean="0"/>
                    <a:t>= 35.7 </a:t>
                  </a:r>
                  <a:r>
                    <a:rPr lang="en-US" sz="1200" dirty="0"/>
                    <a:t>Å</a:t>
                  </a:r>
                  <a:endParaRPr lang="ru-RU" sz="12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3199310"/>
                  <a:ext cx="1097736" cy="291298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443971" y="1414017"/>
                  <a:ext cx="1124347" cy="2979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/>
                              </a:rPr>
                              <m:t>𝑠𝑝𝑝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/>
                          </a:rPr>
                          <m:t>=4</m:t>
                        </m:r>
                        <m:r>
                          <m:rPr>
                            <m:nor/>
                          </m:rPr>
                          <a:rPr lang="en-US" sz="1200" b="0" i="0" smtClean="0">
                            <a:latin typeface="Cambria Math"/>
                          </a:rPr>
                          <m:t>8.3 </m:t>
                        </m:r>
                        <m:r>
                          <m:rPr>
                            <m:nor/>
                          </m:rPr>
                          <a:rPr lang="en-US" sz="1200" dirty="0"/>
                          <m:t>Å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3971" y="1414017"/>
                  <a:ext cx="1124347" cy="297902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Прямоугольник 20"/>
          <p:cNvSpPr/>
          <p:nvPr/>
        </p:nvSpPr>
        <p:spPr>
          <a:xfrm>
            <a:off x="251520" y="1886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Условия </a:t>
            </a:r>
            <a:r>
              <a:rPr lang="ru-RU" sz="2400" dirty="0"/>
              <a:t>формирования </a:t>
            </a:r>
            <a:r>
              <a:rPr lang="ru-RU" sz="2400" dirty="0" err="1"/>
              <a:t>длиннопериодной</a:t>
            </a:r>
            <a:r>
              <a:rPr lang="ru-RU" sz="2400" dirty="0"/>
              <a:t> фазы в модельных </a:t>
            </a:r>
            <a:r>
              <a:rPr lang="ru-RU" sz="2400" dirty="0" smtClean="0"/>
              <a:t>мембранах </a:t>
            </a:r>
            <a:r>
              <a:rPr lang="ru-RU" sz="2400" dirty="0" err="1"/>
              <a:t>stratum</a:t>
            </a:r>
            <a:r>
              <a:rPr lang="ru-RU" sz="2400" dirty="0"/>
              <a:t> </a:t>
            </a:r>
            <a:r>
              <a:rPr lang="ru-RU" sz="2400" dirty="0" err="1" smtClean="0"/>
              <a:t>corneum</a:t>
            </a:r>
            <a:r>
              <a:rPr lang="ru-RU" sz="2400" dirty="0" smtClean="0"/>
              <a:t>. 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806509" y="1618930"/>
                <a:ext cx="1077859" cy="297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/>
                            </a:rPr>
                            <m:t>𝑙𝑝𝑝</m:t>
                          </m:r>
                        </m:sub>
                      </m:sSub>
                      <m:r>
                        <a:rPr lang="en-US" sz="1200" b="0" i="1" smtClean="0">
                          <a:latin typeface="Cambria Math"/>
                        </a:rPr>
                        <m:t>=127 </m:t>
                      </m:r>
                      <m:r>
                        <m:rPr>
                          <m:nor/>
                        </m:rPr>
                        <a:rPr lang="en-US" sz="1200" dirty="0"/>
                        <m:t>Å</m:t>
                      </m:r>
                    </m:oMath>
                  </m:oMathPara>
                </a14:m>
                <a:endParaRPr lang="ru-RU" sz="1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09" y="1618930"/>
                <a:ext cx="1077859" cy="297902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8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idx="1"/>
          </p:nvPr>
        </p:nvSpPr>
        <p:spPr>
          <a:xfrm>
            <a:off x="1259632" y="1340768"/>
            <a:ext cx="6444258" cy="5183187"/>
          </a:xfrm>
        </p:spPr>
        <p:txBody>
          <a:bodyPr/>
          <a:lstStyle/>
          <a:p>
            <a:pPr eaLnBrk="1" hangingPunct="1">
              <a:buFont typeface="+mj-lt"/>
              <a:buAutoNum type="arabicPeriod"/>
            </a:pPr>
            <a:endParaRPr lang="en-US" sz="1800" dirty="0" smtClean="0"/>
          </a:p>
          <a:p>
            <a:pPr eaLnBrk="1" hangingPunct="1">
              <a:buFont typeface="+mj-lt"/>
              <a:buAutoNum type="arabicPeriod"/>
            </a:pPr>
            <a:r>
              <a:rPr lang="ru-RU" sz="1800" dirty="0" smtClean="0"/>
              <a:t>М.А. </a:t>
            </a:r>
            <a:r>
              <a:rPr lang="en-US" sz="1800" dirty="0" err="1" smtClean="0"/>
              <a:t>Kiselev</a:t>
            </a:r>
            <a:r>
              <a:rPr lang="en-US" sz="1800" dirty="0" smtClean="0"/>
              <a:t>           JINR, Russia</a:t>
            </a:r>
          </a:p>
          <a:p>
            <a:pPr eaLnBrk="1" hangingPunct="1">
              <a:buFont typeface="+mj-lt"/>
              <a:buAutoNum type="arabicPeriod"/>
            </a:pPr>
            <a:r>
              <a:rPr lang="ru-RU" sz="1800" dirty="0" smtClean="0"/>
              <a:t>А.М. </a:t>
            </a:r>
            <a:r>
              <a:rPr lang="en-US" sz="1800" dirty="0" err="1" smtClean="0"/>
              <a:t>Balagurov</a:t>
            </a:r>
            <a:r>
              <a:rPr lang="en-US" sz="1800" dirty="0" smtClean="0"/>
              <a:t>     JINR </a:t>
            </a:r>
            <a:r>
              <a:rPr lang="en-US" sz="1800" dirty="0" err="1" smtClean="0"/>
              <a:t>Russua</a:t>
            </a:r>
            <a:endParaRPr lang="en-US" sz="1800" dirty="0" smtClean="0"/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V.L. </a:t>
            </a:r>
            <a:r>
              <a:rPr lang="en-US" sz="1800" dirty="0" err="1" smtClean="0"/>
              <a:t>Aksenov</a:t>
            </a:r>
            <a:r>
              <a:rPr lang="en-US" sz="1800" dirty="0" smtClean="0"/>
              <a:t>         JINR Russia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E.V. </a:t>
            </a:r>
            <a:r>
              <a:rPr lang="en-US" sz="1800" dirty="0" err="1" smtClean="0"/>
              <a:t>Ermakova</a:t>
            </a:r>
            <a:r>
              <a:rPr lang="en-US" sz="1800" dirty="0" smtClean="0"/>
              <a:t>      JINR Russia 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N.Y. </a:t>
            </a:r>
            <a:r>
              <a:rPr lang="en-US" sz="1800" dirty="0" err="1" smtClean="0"/>
              <a:t>Ryabova</a:t>
            </a:r>
            <a:r>
              <a:rPr lang="en-US" sz="1800" dirty="0" smtClean="0"/>
              <a:t>        JINR Russia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A.Y. </a:t>
            </a:r>
            <a:r>
              <a:rPr lang="en-US" sz="1800" dirty="0" err="1" smtClean="0"/>
              <a:t>Gruzinov</a:t>
            </a:r>
            <a:r>
              <a:rPr lang="en-US" sz="1800" dirty="0" smtClean="0"/>
              <a:t>         KI      Russia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A.B. </a:t>
            </a:r>
            <a:r>
              <a:rPr lang="en-US" sz="1800" dirty="0" err="1" smtClean="0"/>
              <a:t>Zabelin</a:t>
            </a:r>
            <a:r>
              <a:rPr lang="en-US" sz="1800" dirty="0" smtClean="0"/>
              <a:t>            KI      Russia</a:t>
            </a:r>
            <a:endParaRPr lang="ru-RU" sz="1800" dirty="0" smtClean="0"/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R. </a:t>
            </a:r>
            <a:r>
              <a:rPr lang="en-US" sz="1800" dirty="0" err="1" smtClean="0"/>
              <a:t>Neubert</a:t>
            </a:r>
            <a:r>
              <a:rPr lang="en-US" sz="1800" dirty="0" smtClean="0"/>
              <a:t>            MLU Germany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A. </a:t>
            </a:r>
            <a:r>
              <a:rPr lang="en-US" sz="1800" dirty="0" err="1" smtClean="0"/>
              <a:t>Rethberg</a:t>
            </a:r>
            <a:r>
              <a:rPr lang="en-US" sz="1800" dirty="0" smtClean="0"/>
              <a:t>          MLU Germany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D. </a:t>
            </a:r>
            <a:r>
              <a:rPr lang="en-US" sz="1800" dirty="0" err="1" smtClean="0"/>
              <a:t>Kessner</a:t>
            </a:r>
            <a:r>
              <a:rPr lang="en-US" sz="1800" dirty="0" smtClean="0"/>
              <a:t>            MLU Germany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A. </a:t>
            </a:r>
            <a:r>
              <a:rPr lang="en-US" sz="1800" dirty="0" err="1" smtClean="0"/>
              <a:t>Schroter</a:t>
            </a:r>
            <a:r>
              <a:rPr lang="en-US" sz="1800" dirty="0" smtClean="0"/>
              <a:t>            MLU Germany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Th. </a:t>
            </a:r>
            <a:r>
              <a:rPr lang="en-US" sz="1800" dirty="0" err="1" smtClean="0"/>
              <a:t>Hauss</a:t>
            </a:r>
            <a:r>
              <a:rPr lang="en-US" sz="1800" dirty="0" smtClean="0"/>
              <a:t>              HZB  Germany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S. Dante                HZB  Germany</a:t>
            </a:r>
          </a:p>
          <a:p>
            <a:pPr eaLnBrk="1" hangingPunct="1">
              <a:buFont typeface="+mj-lt"/>
              <a:buAutoNum type="arabicPeriod"/>
            </a:pPr>
            <a:r>
              <a:rPr lang="en-US" sz="1800" dirty="0" smtClean="0"/>
              <a:t>D. Lombardo          MU Italy</a:t>
            </a:r>
            <a:endParaRPr lang="ru-RU" sz="18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sz="2000" dirty="0" smtClean="0"/>
              <a:t> </a:t>
            </a:r>
            <a:endParaRPr lang="ru-RU" sz="2000" dirty="0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C84B50-A66D-40D2-AD2D-B3BA3877559D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23556" name="Заголовок 6"/>
          <p:cNvSpPr>
            <a:spLocks noGrp="1"/>
          </p:cNvSpPr>
          <p:nvPr>
            <p:ph type="title"/>
          </p:nvPr>
        </p:nvSpPr>
        <p:spPr>
          <a:xfrm>
            <a:off x="323528" y="188913"/>
            <a:ext cx="8820471" cy="706437"/>
          </a:xfrm>
        </p:spPr>
        <p:txBody>
          <a:bodyPr/>
          <a:lstStyle/>
          <a:p>
            <a:r>
              <a:rPr lang="ru-RU" sz="3200" dirty="0" smtClean="0"/>
              <a:t>С 2005 по 2017 участниками опубликовано 26 работ</a:t>
            </a:r>
            <a:endParaRPr lang="ru-RU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00B0F0"/>
                </a:solidFill>
                <a:effectLst/>
              </a:rPr>
              <a:t>Used instruments</a:t>
            </a:r>
            <a:endParaRPr lang="ru-RU" dirty="0" smtClean="0">
              <a:solidFill>
                <a:srgbClr val="00B0F0"/>
              </a:solidFill>
              <a:effectLst/>
            </a:endParaRPr>
          </a:p>
        </p:txBody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3409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B0F0"/>
                </a:solidFill>
                <a:effectLst/>
              </a:rPr>
              <a:t>V1 </a:t>
            </a:r>
            <a:r>
              <a:rPr lang="en-US" dirty="0" err="1" smtClean="0">
                <a:solidFill>
                  <a:srgbClr val="00B0F0"/>
                </a:solidFill>
                <a:effectLst/>
              </a:rPr>
              <a:t>diffractometer</a:t>
            </a:r>
            <a:r>
              <a:rPr lang="en-US" dirty="0" smtClean="0">
                <a:solidFill>
                  <a:srgbClr val="00B0F0"/>
                </a:solidFill>
                <a:effectLst/>
              </a:rPr>
              <a:t>, Berlin Neutron Scattering Center, </a:t>
            </a:r>
            <a:r>
              <a:rPr lang="ru-RU" dirty="0" smtClean="0">
                <a:solidFill>
                  <a:srgbClr val="00B0F0"/>
                </a:solidFill>
                <a:effectLst/>
              </a:rPr>
              <a:t>H</a:t>
            </a:r>
            <a:r>
              <a:rPr lang="en-US" dirty="0" smtClean="0">
                <a:solidFill>
                  <a:srgbClr val="00B0F0"/>
                </a:solidFill>
                <a:effectLst/>
              </a:rPr>
              <a:t>ZB, </a:t>
            </a:r>
            <a:r>
              <a:rPr lang="ru-RU" dirty="0" smtClean="0">
                <a:solidFill>
                  <a:srgbClr val="00B0F0"/>
                </a:solidFill>
                <a:effectLst/>
              </a:rPr>
              <a:t> </a:t>
            </a:r>
            <a:r>
              <a:rPr lang="en-US" dirty="0" smtClean="0">
                <a:solidFill>
                  <a:srgbClr val="00B0F0"/>
                </a:solidFill>
                <a:effectLst/>
              </a:rPr>
              <a:t>Germany</a:t>
            </a:r>
            <a:endParaRPr lang="ru-RU" dirty="0" smtClean="0">
              <a:solidFill>
                <a:srgbClr val="00B0F0"/>
              </a:solidFill>
              <a:effectLst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B0F0"/>
                </a:solidFill>
                <a:effectLst/>
              </a:rPr>
              <a:t>DN-2 </a:t>
            </a:r>
            <a:r>
              <a:rPr lang="en-US" dirty="0" err="1" smtClean="0">
                <a:solidFill>
                  <a:srgbClr val="00B0F0"/>
                </a:solidFill>
                <a:effectLst/>
              </a:rPr>
              <a:t>diffractometer</a:t>
            </a:r>
            <a:r>
              <a:rPr lang="en-US" dirty="0" smtClean="0">
                <a:solidFill>
                  <a:srgbClr val="00B0F0"/>
                </a:solidFill>
                <a:effectLst/>
              </a:rPr>
              <a:t>, FLNP, JINR, Russia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B0F0"/>
                </a:solidFill>
              </a:rPr>
              <a:t>D2</a:t>
            </a:r>
            <a:r>
              <a:rPr lang="ru-RU" dirty="0" smtClean="0">
                <a:solidFill>
                  <a:srgbClr val="00B0F0"/>
                </a:solidFill>
              </a:rPr>
              <a:t>2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LURE, </a:t>
            </a:r>
            <a:r>
              <a:rPr lang="en-US" dirty="0" err="1" smtClean="0">
                <a:solidFill>
                  <a:srgbClr val="00B0F0"/>
                </a:solidFill>
              </a:rPr>
              <a:t>Orsay</a:t>
            </a:r>
            <a:r>
              <a:rPr lang="en-US" dirty="0" smtClean="0">
                <a:solidFill>
                  <a:srgbClr val="00B0F0"/>
                </a:solidFill>
              </a:rPr>
              <a:t>, France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B0F0"/>
                </a:solidFill>
              </a:rPr>
              <a:t>DICSI diffractometer, synchrotron </a:t>
            </a:r>
            <a:r>
              <a:rPr lang="en-US" dirty="0" smtClean="0">
                <a:solidFill>
                  <a:srgbClr val="00B0F0"/>
                </a:solidFill>
              </a:rPr>
              <a:t>KISI</a:t>
            </a:r>
            <a:r>
              <a:rPr lang="en-US" dirty="0" smtClean="0">
                <a:solidFill>
                  <a:srgbClr val="00B0F0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NIC KI, Moscow, Russia</a:t>
            </a:r>
            <a:endParaRPr lang="ru-RU" dirty="0" smtClean="0">
              <a:solidFill>
                <a:srgbClr val="00B0F0"/>
              </a:solidFill>
            </a:endParaRPr>
          </a:p>
          <a:p>
            <a:pPr eaLnBrk="1" hangingPunct="1">
              <a:defRPr/>
            </a:pPr>
            <a:endParaRPr lang="ru-RU" dirty="0" smtClean="0">
              <a:solidFill>
                <a:srgbClr val="00B0F0"/>
              </a:solidFill>
              <a:effectLst/>
            </a:endParaRPr>
          </a:p>
          <a:p>
            <a:pPr eaLnBrk="1" hangingPunct="1">
              <a:buNone/>
              <a:defRPr/>
            </a:pPr>
            <a:endParaRPr lang="en-US" dirty="0" smtClean="0">
              <a:solidFill>
                <a:srgbClr val="00B0F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558924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What about PIK </a:t>
            </a:r>
            <a:r>
              <a:rPr lang="ru-RU" sz="3200" dirty="0" smtClean="0">
                <a:solidFill>
                  <a:srgbClr val="FF0000"/>
                </a:solidFill>
              </a:rPr>
              <a:t>???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11188" y="2133600"/>
            <a:ext cx="8229600" cy="17272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940336-5B38-4B91-B703-F2DEFB168142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2BB39A-B732-43A3-801F-7F10EC1A987F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715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33CC"/>
                </a:solidFill>
              </a:rPr>
              <a:t>Drug penetration pathways across </a:t>
            </a:r>
            <a:r>
              <a:rPr lang="en-US" sz="2400" smtClean="0">
                <a:solidFill>
                  <a:srgbClr val="FF33CC"/>
                </a:solidFill>
              </a:rPr>
              <a:t>the </a:t>
            </a:r>
            <a:r>
              <a:rPr lang="ru-RU" sz="2400" smtClean="0">
                <a:solidFill>
                  <a:srgbClr val="FF33CC"/>
                </a:solidFill>
              </a:rPr>
              <a:t>skin.</a:t>
            </a:r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2513013"/>
            <a:ext cx="4419600" cy="3214687"/>
          </a:xfrm>
          <a:noFill/>
        </p:spPr>
      </p:pic>
      <p:pic>
        <p:nvPicPr>
          <p:cNvPr id="2048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2276475"/>
            <a:ext cx="3040063" cy="3603625"/>
          </a:xfrm>
          <a:noFill/>
        </p:spPr>
      </p:pic>
      <p:sp>
        <p:nvSpPr>
          <p:cNvPr id="863242" name="Line 10"/>
          <p:cNvSpPr>
            <a:spLocks noChangeShapeType="1"/>
          </p:cNvSpPr>
          <p:nvPr/>
        </p:nvSpPr>
        <p:spPr bwMode="auto">
          <a:xfrm>
            <a:off x="1524000" y="19050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63243" name="Line 11"/>
          <p:cNvSpPr>
            <a:spLocks noChangeShapeType="1"/>
          </p:cNvSpPr>
          <p:nvPr/>
        </p:nvSpPr>
        <p:spPr bwMode="auto">
          <a:xfrm>
            <a:off x="2743200" y="19050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63244" name="Line 12"/>
          <p:cNvSpPr>
            <a:spLocks noChangeShapeType="1"/>
          </p:cNvSpPr>
          <p:nvPr/>
        </p:nvSpPr>
        <p:spPr bwMode="auto">
          <a:xfrm>
            <a:off x="3886200" y="1905000"/>
            <a:ext cx="0" cy="762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0489" name="Text Box 13"/>
          <p:cNvSpPr txBox="1">
            <a:spLocks noChangeArrowheads="1"/>
          </p:cNvSpPr>
          <p:nvPr/>
        </p:nvSpPr>
        <p:spPr bwMode="auto">
          <a:xfrm>
            <a:off x="381000" y="1447800"/>
            <a:ext cx="1162050" cy="53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1600">
                <a:latin typeface="Tahoma" pitchFamily="34" charset="0"/>
              </a:rPr>
              <a:t>Down hair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1600">
                <a:latin typeface="Tahoma" pitchFamily="34" charset="0"/>
              </a:rPr>
              <a:t>follicle</a:t>
            </a:r>
            <a:endParaRPr lang="ru-RU" sz="1600">
              <a:latin typeface="Tahoma" pitchFamily="34" charset="0"/>
            </a:endParaRPr>
          </a:p>
        </p:txBody>
      </p:sp>
      <p:sp>
        <p:nvSpPr>
          <p:cNvPr id="20490" name="Text Box 14"/>
          <p:cNvSpPr txBox="1">
            <a:spLocks noChangeArrowheads="1"/>
          </p:cNvSpPr>
          <p:nvPr/>
        </p:nvSpPr>
        <p:spPr bwMode="auto">
          <a:xfrm>
            <a:off x="2209800" y="1524000"/>
            <a:ext cx="1063625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1600">
                <a:latin typeface="Tahoma" pitchFamily="34" charset="0"/>
              </a:rPr>
              <a:t>Across SC</a:t>
            </a:r>
            <a:endParaRPr lang="ru-RU" sz="1600">
              <a:latin typeface="Tahoma" pitchFamily="34" charset="0"/>
            </a:endParaRPr>
          </a:p>
        </p:txBody>
      </p:sp>
      <p:sp>
        <p:nvSpPr>
          <p:cNvPr id="20491" name="Text Box 15"/>
          <p:cNvSpPr txBox="1">
            <a:spLocks noChangeArrowheads="1"/>
          </p:cNvSpPr>
          <p:nvPr/>
        </p:nvSpPr>
        <p:spPr bwMode="auto">
          <a:xfrm>
            <a:off x="3886200" y="1447800"/>
            <a:ext cx="1260475" cy="53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1600">
                <a:latin typeface="Tahoma" pitchFamily="34" charset="0"/>
              </a:rPr>
              <a:t>Down </a:t>
            </a:r>
          </a:p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1600">
                <a:latin typeface="Tahoma" pitchFamily="34" charset="0"/>
              </a:rPr>
              <a:t>sweat gland</a:t>
            </a:r>
            <a:endParaRPr lang="ru-RU" sz="1600">
              <a:latin typeface="Tahoma" pitchFamily="34" charset="0"/>
            </a:endParaRPr>
          </a:p>
        </p:txBody>
      </p:sp>
      <p:sp>
        <p:nvSpPr>
          <p:cNvPr id="863248" name="Freeform 16"/>
          <p:cNvSpPr>
            <a:spLocks/>
          </p:cNvSpPr>
          <p:nvPr/>
        </p:nvSpPr>
        <p:spPr bwMode="auto">
          <a:xfrm>
            <a:off x="-2133600" y="1371600"/>
            <a:ext cx="10210800" cy="7632700"/>
          </a:xfrm>
          <a:custGeom>
            <a:avLst/>
            <a:gdLst/>
            <a:ahLst/>
            <a:cxnLst>
              <a:cxn ang="0">
                <a:pos x="5376" y="608"/>
              </a:cxn>
              <a:cxn ang="0">
                <a:pos x="5376" y="656"/>
              </a:cxn>
              <a:cxn ang="0">
                <a:pos x="5424" y="608"/>
              </a:cxn>
              <a:cxn ang="0">
                <a:pos x="5472" y="560"/>
              </a:cxn>
              <a:cxn ang="0">
                <a:pos x="5280" y="704"/>
              </a:cxn>
              <a:cxn ang="0">
                <a:pos x="192" y="4784"/>
              </a:cxn>
              <a:cxn ang="0">
                <a:pos x="6432" y="560"/>
              </a:cxn>
            </a:cxnLst>
            <a:rect l="0" t="0" r="r" b="b"/>
            <a:pathLst>
              <a:path w="6432" h="4808">
                <a:moveTo>
                  <a:pt x="5376" y="608"/>
                </a:moveTo>
                <a:cubicBezTo>
                  <a:pt x="5372" y="632"/>
                  <a:pt x="5368" y="656"/>
                  <a:pt x="5376" y="656"/>
                </a:cubicBezTo>
                <a:cubicBezTo>
                  <a:pt x="5384" y="656"/>
                  <a:pt x="5408" y="624"/>
                  <a:pt x="5424" y="608"/>
                </a:cubicBezTo>
                <a:cubicBezTo>
                  <a:pt x="5440" y="592"/>
                  <a:pt x="5496" y="544"/>
                  <a:pt x="5472" y="560"/>
                </a:cubicBezTo>
                <a:cubicBezTo>
                  <a:pt x="5448" y="576"/>
                  <a:pt x="6160" y="0"/>
                  <a:pt x="5280" y="704"/>
                </a:cubicBezTo>
                <a:cubicBezTo>
                  <a:pt x="4400" y="1408"/>
                  <a:pt x="0" y="4808"/>
                  <a:pt x="192" y="4784"/>
                </a:cubicBezTo>
                <a:cubicBezTo>
                  <a:pt x="384" y="4760"/>
                  <a:pt x="5712" y="1000"/>
                  <a:pt x="6432" y="560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863249" name="Freeform 17"/>
          <p:cNvSpPr>
            <a:spLocks/>
          </p:cNvSpPr>
          <p:nvPr/>
        </p:nvSpPr>
        <p:spPr bwMode="auto">
          <a:xfrm>
            <a:off x="5805488" y="2527300"/>
            <a:ext cx="871537" cy="1219200"/>
          </a:xfrm>
          <a:custGeom>
            <a:avLst/>
            <a:gdLst/>
            <a:ahLst/>
            <a:cxnLst>
              <a:cxn ang="0">
                <a:pos x="335" y="0"/>
              </a:cxn>
              <a:cxn ang="0">
                <a:pos x="391" y="176"/>
              </a:cxn>
              <a:cxn ang="0">
                <a:pos x="407" y="200"/>
              </a:cxn>
              <a:cxn ang="0">
                <a:pos x="455" y="216"/>
              </a:cxn>
              <a:cxn ang="0">
                <a:pos x="519" y="296"/>
              </a:cxn>
              <a:cxn ang="0">
                <a:pos x="527" y="424"/>
              </a:cxn>
              <a:cxn ang="0">
                <a:pos x="119" y="424"/>
              </a:cxn>
              <a:cxn ang="0">
                <a:pos x="39" y="448"/>
              </a:cxn>
              <a:cxn ang="0">
                <a:pos x="31" y="768"/>
              </a:cxn>
            </a:cxnLst>
            <a:rect l="0" t="0" r="r" b="b"/>
            <a:pathLst>
              <a:path w="549" h="768">
                <a:moveTo>
                  <a:pt x="335" y="0"/>
                </a:moveTo>
                <a:cubicBezTo>
                  <a:pt x="339" y="57"/>
                  <a:pt x="321" y="153"/>
                  <a:pt x="391" y="176"/>
                </a:cubicBezTo>
                <a:cubicBezTo>
                  <a:pt x="396" y="184"/>
                  <a:pt x="399" y="195"/>
                  <a:pt x="407" y="200"/>
                </a:cubicBezTo>
                <a:cubicBezTo>
                  <a:pt x="421" y="209"/>
                  <a:pt x="455" y="216"/>
                  <a:pt x="455" y="216"/>
                </a:cubicBezTo>
                <a:cubicBezTo>
                  <a:pt x="467" y="263"/>
                  <a:pt x="471" y="280"/>
                  <a:pt x="519" y="296"/>
                </a:cubicBezTo>
                <a:cubicBezTo>
                  <a:pt x="549" y="340"/>
                  <a:pt x="544" y="373"/>
                  <a:pt x="527" y="424"/>
                </a:cubicBezTo>
                <a:cubicBezTo>
                  <a:pt x="429" y="421"/>
                  <a:pt x="234" y="408"/>
                  <a:pt x="119" y="424"/>
                </a:cubicBezTo>
                <a:cubicBezTo>
                  <a:pt x="91" y="428"/>
                  <a:pt x="67" y="444"/>
                  <a:pt x="39" y="448"/>
                </a:cubicBezTo>
                <a:cubicBezTo>
                  <a:pt x="0" y="566"/>
                  <a:pt x="31" y="464"/>
                  <a:pt x="31" y="768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0494" name="Text Box 27"/>
          <p:cNvSpPr txBox="1">
            <a:spLocks noChangeArrowheads="1"/>
          </p:cNvSpPr>
          <p:nvPr/>
        </p:nvSpPr>
        <p:spPr bwMode="auto">
          <a:xfrm>
            <a:off x="5795963" y="1773238"/>
            <a:ext cx="1785937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1600">
                <a:latin typeface="Tahoma" pitchFamily="34" charset="0"/>
              </a:rPr>
              <a:t>Intercellular route</a:t>
            </a:r>
            <a:endParaRPr lang="ru-RU" sz="1600">
              <a:latin typeface="Tahoma" pitchFamily="34" charset="0"/>
            </a:endParaRPr>
          </a:p>
        </p:txBody>
      </p:sp>
      <p:sp>
        <p:nvSpPr>
          <p:cNvPr id="863260" name="Line 28"/>
          <p:cNvSpPr>
            <a:spLocks noChangeShapeType="1"/>
          </p:cNvSpPr>
          <p:nvPr/>
        </p:nvSpPr>
        <p:spPr bwMode="auto">
          <a:xfrm>
            <a:off x="3132138" y="2636838"/>
            <a:ext cx="2438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20496" name="Freeform 17"/>
          <p:cNvSpPr>
            <a:spLocks/>
          </p:cNvSpPr>
          <p:nvPr/>
        </p:nvSpPr>
        <p:spPr bwMode="auto">
          <a:xfrm>
            <a:off x="5957888" y="2679700"/>
            <a:ext cx="871537" cy="1219200"/>
          </a:xfrm>
          <a:custGeom>
            <a:avLst/>
            <a:gdLst>
              <a:gd name="T0" fmla="*/ 2147483647 w 549"/>
              <a:gd name="T1" fmla="*/ 0 h 768"/>
              <a:gd name="T2" fmla="*/ 2147483647 w 549"/>
              <a:gd name="T3" fmla="*/ 2147483647 h 768"/>
              <a:gd name="T4" fmla="*/ 2147483647 w 549"/>
              <a:gd name="T5" fmla="*/ 2147483647 h 768"/>
              <a:gd name="T6" fmla="*/ 2147483647 w 549"/>
              <a:gd name="T7" fmla="*/ 2147483647 h 768"/>
              <a:gd name="T8" fmla="*/ 2147483647 w 549"/>
              <a:gd name="T9" fmla="*/ 2147483647 h 768"/>
              <a:gd name="T10" fmla="*/ 2147483647 w 549"/>
              <a:gd name="T11" fmla="*/ 2147483647 h 768"/>
              <a:gd name="T12" fmla="*/ 2147483647 w 549"/>
              <a:gd name="T13" fmla="*/ 2147483647 h 768"/>
              <a:gd name="T14" fmla="*/ 2147483647 w 549"/>
              <a:gd name="T15" fmla="*/ 2147483647 h 768"/>
              <a:gd name="T16" fmla="*/ 2147483647 w 549"/>
              <a:gd name="T17" fmla="*/ 2147483647 h 7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9"/>
              <a:gd name="T28" fmla="*/ 0 h 768"/>
              <a:gd name="T29" fmla="*/ 549 w 549"/>
              <a:gd name="T30" fmla="*/ 768 h 7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9" h="768">
                <a:moveTo>
                  <a:pt x="335" y="0"/>
                </a:moveTo>
                <a:cubicBezTo>
                  <a:pt x="339" y="57"/>
                  <a:pt x="321" y="153"/>
                  <a:pt x="391" y="176"/>
                </a:cubicBezTo>
                <a:cubicBezTo>
                  <a:pt x="396" y="184"/>
                  <a:pt x="399" y="195"/>
                  <a:pt x="407" y="200"/>
                </a:cubicBezTo>
                <a:cubicBezTo>
                  <a:pt x="421" y="209"/>
                  <a:pt x="455" y="216"/>
                  <a:pt x="455" y="216"/>
                </a:cubicBezTo>
                <a:cubicBezTo>
                  <a:pt x="467" y="263"/>
                  <a:pt x="471" y="280"/>
                  <a:pt x="519" y="296"/>
                </a:cubicBezTo>
                <a:cubicBezTo>
                  <a:pt x="549" y="340"/>
                  <a:pt x="544" y="373"/>
                  <a:pt x="527" y="424"/>
                </a:cubicBezTo>
                <a:cubicBezTo>
                  <a:pt x="429" y="421"/>
                  <a:pt x="234" y="408"/>
                  <a:pt x="119" y="424"/>
                </a:cubicBezTo>
                <a:cubicBezTo>
                  <a:pt x="91" y="428"/>
                  <a:pt x="67" y="444"/>
                  <a:pt x="39" y="448"/>
                </a:cubicBezTo>
                <a:cubicBezTo>
                  <a:pt x="0" y="566"/>
                  <a:pt x="31" y="464"/>
                  <a:pt x="31" y="768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613400" y="2222500"/>
            <a:ext cx="2047875" cy="1341438"/>
          </a:xfrm>
          <a:custGeom>
            <a:avLst/>
            <a:gdLst>
              <a:gd name="connsiteX0" fmla="*/ 2039816 w 2047980"/>
              <a:gd name="connsiteY0" fmla="*/ 0 h 1341073"/>
              <a:gd name="connsiteX1" fmla="*/ 2011680 w 2047980"/>
              <a:gd name="connsiteY1" fmla="*/ 309490 h 1341073"/>
              <a:gd name="connsiteX2" fmla="*/ 1983545 w 2047980"/>
              <a:gd name="connsiteY2" fmla="*/ 450167 h 1341073"/>
              <a:gd name="connsiteX3" fmla="*/ 1885071 w 2047980"/>
              <a:gd name="connsiteY3" fmla="*/ 520505 h 1341073"/>
              <a:gd name="connsiteX4" fmla="*/ 1842868 w 2047980"/>
              <a:gd name="connsiteY4" fmla="*/ 534573 h 1341073"/>
              <a:gd name="connsiteX5" fmla="*/ 1547446 w 2047980"/>
              <a:gd name="connsiteY5" fmla="*/ 506437 h 1341073"/>
              <a:gd name="connsiteX6" fmla="*/ 1505243 w 2047980"/>
              <a:gd name="connsiteY6" fmla="*/ 492370 h 1341073"/>
              <a:gd name="connsiteX7" fmla="*/ 1364566 w 2047980"/>
              <a:gd name="connsiteY7" fmla="*/ 506437 h 1341073"/>
              <a:gd name="connsiteX8" fmla="*/ 1223889 w 2047980"/>
              <a:gd name="connsiteY8" fmla="*/ 548640 h 1341073"/>
              <a:gd name="connsiteX9" fmla="*/ 914400 w 2047980"/>
              <a:gd name="connsiteY9" fmla="*/ 576776 h 1341073"/>
              <a:gd name="connsiteX10" fmla="*/ 900333 w 2047980"/>
              <a:gd name="connsiteY10" fmla="*/ 618979 h 1341073"/>
              <a:gd name="connsiteX11" fmla="*/ 872197 w 2047980"/>
              <a:gd name="connsiteY11" fmla="*/ 647114 h 1341073"/>
              <a:gd name="connsiteX12" fmla="*/ 815926 w 2047980"/>
              <a:gd name="connsiteY12" fmla="*/ 759656 h 1341073"/>
              <a:gd name="connsiteX13" fmla="*/ 773723 w 2047980"/>
              <a:gd name="connsiteY13" fmla="*/ 773723 h 1341073"/>
              <a:gd name="connsiteX14" fmla="*/ 633046 w 2047980"/>
              <a:gd name="connsiteY14" fmla="*/ 745588 h 1341073"/>
              <a:gd name="connsiteX15" fmla="*/ 590843 w 2047980"/>
              <a:gd name="connsiteY15" fmla="*/ 717453 h 1341073"/>
              <a:gd name="connsiteX16" fmla="*/ 562708 w 2047980"/>
              <a:gd name="connsiteY16" fmla="*/ 689317 h 1341073"/>
              <a:gd name="connsiteX17" fmla="*/ 506437 w 2047980"/>
              <a:gd name="connsiteY17" fmla="*/ 675250 h 1341073"/>
              <a:gd name="connsiteX18" fmla="*/ 211016 w 2047980"/>
              <a:gd name="connsiteY18" fmla="*/ 689317 h 1341073"/>
              <a:gd name="connsiteX19" fmla="*/ 126609 w 2047980"/>
              <a:gd name="connsiteY19" fmla="*/ 717453 h 1341073"/>
              <a:gd name="connsiteX20" fmla="*/ 98474 w 2047980"/>
              <a:gd name="connsiteY20" fmla="*/ 759656 h 1341073"/>
              <a:gd name="connsiteX21" fmla="*/ 56271 w 2047980"/>
              <a:gd name="connsiteY21" fmla="*/ 773723 h 1341073"/>
              <a:gd name="connsiteX22" fmla="*/ 28136 w 2047980"/>
              <a:gd name="connsiteY22" fmla="*/ 858130 h 1341073"/>
              <a:gd name="connsiteX23" fmla="*/ 14068 w 2047980"/>
              <a:gd name="connsiteY23" fmla="*/ 900333 h 1341073"/>
              <a:gd name="connsiteX24" fmla="*/ 0 w 2047980"/>
              <a:gd name="connsiteY24" fmla="*/ 942536 h 1341073"/>
              <a:gd name="connsiteX25" fmla="*/ 14068 w 2047980"/>
              <a:gd name="connsiteY25" fmla="*/ 1153551 h 1341073"/>
              <a:gd name="connsiteX26" fmla="*/ 42203 w 2047980"/>
              <a:gd name="connsiteY26" fmla="*/ 1237957 h 1341073"/>
              <a:gd name="connsiteX27" fmla="*/ 14068 w 2047980"/>
              <a:gd name="connsiteY27" fmla="*/ 1336431 h 134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47980" h="1341073">
                <a:moveTo>
                  <a:pt x="2039816" y="0"/>
                </a:moveTo>
                <a:cubicBezTo>
                  <a:pt x="2017116" y="408585"/>
                  <a:pt x="2047980" y="140088"/>
                  <a:pt x="2011680" y="309490"/>
                </a:cubicBezTo>
                <a:cubicBezTo>
                  <a:pt x="2001660" y="356249"/>
                  <a:pt x="1998668" y="404800"/>
                  <a:pt x="1983545" y="450167"/>
                </a:cubicBezTo>
                <a:cubicBezTo>
                  <a:pt x="1960098" y="520505"/>
                  <a:pt x="1983545" y="487680"/>
                  <a:pt x="1885071" y="520505"/>
                </a:cubicBezTo>
                <a:lnTo>
                  <a:pt x="1842868" y="534573"/>
                </a:lnTo>
                <a:cubicBezTo>
                  <a:pt x="1739260" y="527666"/>
                  <a:pt x="1646413" y="528429"/>
                  <a:pt x="1547446" y="506437"/>
                </a:cubicBezTo>
                <a:cubicBezTo>
                  <a:pt x="1532971" y="503220"/>
                  <a:pt x="1519311" y="497059"/>
                  <a:pt x="1505243" y="492370"/>
                </a:cubicBezTo>
                <a:cubicBezTo>
                  <a:pt x="1458351" y="497059"/>
                  <a:pt x="1411219" y="499772"/>
                  <a:pt x="1364566" y="506437"/>
                </a:cubicBezTo>
                <a:cubicBezTo>
                  <a:pt x="1193423" y="530886"/>
                  <a:pt x="1458713" y="509502"/>
                  <a:pt x="1223889" y="548640"/>
                </a:cubicBezTo>
                <a:cubicBezTo>
                  <a:pt x="1065332" y="575067"/>
                  <a:pt x="1167951" y="560929"/>
                  <a:pt x="914400" y="576776"/>
                </a:cubicBezTo>
                <a:cubicBezTo>
                  <a:pt x="909711" y="590844"/>
                  <a:pt x="907962" y="606264"/>
                  <a:pt x="900333" y="618979"/>
                </a:cubicBezTo>
                <a:cubicBezTo>
                  <a:pt x="893509" y="630352"/>
                  <a:pt x="878129" y="635251"/>
                  <a:pt x="872197" y="647114"/>
                </a:cubicBezTo>
                <a:cubicBezTo>
                  <a:pt x="848147" y="695213"/>
                  <a:pt x="861330" y="732414"/>
                  <a:pt x="815926" y="759656"/>
                </a:cubicBezTo>
                <a:cubicBezTo>
                  <a:pt x="803211" y="767285"/>
                  <a:pt x="787791" y="769034"/>
                  <a:pt x="773723" y="773723"/>
                </a:cubicBezTo>
                <a:cubicBezTo>
                  <a:pt x="737427" y="768538"/>
                  <a:pt x="672333" y="765232"/>
                  <a:pt x="633046" y="745588"/>
                </a:cubicBezTo>
                <a:cubicBezTo>
                  <a:pt x="617924" y="738027"/>
                  <a:pt x="604045" y="728015"/>
                  <a:pt x="590843" y="717453"/>
                </a:cubicBezTo>
                <a:cubicBezTo>
                  <a:pt x="580486" y="709167"/>
                  <a:pt x="574571" y="695248"/>
                  <a:pt x="562708" y="689317"/>
                </a:cubicBezTo>
                <a:cubicBezTo>
                  <a:pt x="545415" y="680670"/>
                  <a:pt x="525194" y="679939"/>
                  <a:pt x="506437" y="675250"/>
                </a:cubicBezTo>
                <a:cubicBezTo>
                  <a:pt x="407963" y="679939"/>
                  <a:pt x="308998" y="678430"/>
                  <a:pt x="211016" y="689317"/>
                </a:cubicBezTo>
                <a:cubicBezTo>
                  <a:pt x="181540" y="692592"/>
                  <a:pt x="126609" y="717453"/>
                  <a:pt x="126609" y="717453"/>
                </a:cubicBezTo>
                <a:cubicBezTo>
                  <a:pt x="117231" y="731521"/>
                  <a:pt x="111676" y="749094"/>
                  <a:pt x="98474" y="759656"/>
                </a:cubicBezTo>
                <a:cubicBezTo>
                  <a:pt x="86895" y="768919"/>
                  <a:pt x="64890" y="761656"/>
                  <a:pt x="56271" y="773723"/>
                </a:cubicBezTo>
                <a:cubicBezTo>
                  <a:pt x="39033" y="797856"/>
                  <a:pt x="37514" y="829994"/>
                  <a:pt x="28136" y="858130"/>
                </a:cubicBezTo>
                <a:lnTo>
                  <a:pt x="14068" y="900333"/>
                </a:lnTo>
                <a:lnTo>
                  <a:pt x="0" y="942536"/>
                </a:lnTo>
                <a:cubicBezTo>
                  <a:pt x="4689" y="1012874"/>
                  <a:pt x="4099" y="1083765"/>
                  <a:pt x="14068" y="1153551"/>
                </a:cubicBezTo>
                <a:cubicBezTo>
                  <a:pt x="18262" y="1182910"/>
                  <a:pt x="42203" y="1237957"/>
                  <a:pt x="42203" y="1237957"/>
                </a:cubicBezTo>
                <a:cubicBezTo>
                  <a:pt x="27473" y="1341073"/>
                  <a:pt x="61294" y="1336431"/>
                  <a:pt x="14068" y="1336431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651500" y="3500438"/>
            <a:ext cx="25400" cy="1587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7667625" y="2133600"/>
            <a:ext cx="15875" cy="16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14400" y="333375"/>
            <a:ext cx="8229600" cy="639763"/>
          </a:xfrm>
        </p:spPr>
        <p:txBody>
          <a:bodyPr/>
          <a:lstStyle/>
          <a:p>
            <a:pPr eaLnBrk="1" hangingPunct="1"/>
            <a:r>
              <a:rPr lang="en-US" sz="2800" smtClean="0"/>
              <a:t>Phospholipids and ceramides</a:t>
            </a:r>
            <a:endParaRPr lang="ru-RU" sz="2800" smtClean="0"/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6100" y="1341438"/>
            <a:ext cx="1924050" cy="1484312"/>
          </a:xfrm>
          <a:noFill/>
        </p:spPr>
      </p:pic>
      <p:pic>
        <p:nvPicPr>
          <p:cNvPr id="1843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64388" y="1341438"/>
            <a:ext cx="1609725" cy="1123950"/>
          </a:xfrm>
          <a:noFill/>
        </p:spPr>
      </p:pic>
      <p:pic>
        <p:nvPicPr>
          <p:cNvPr id="18437" name="Picture 8" descr="cell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1106488"/>
            <a:ext cx="3254375" cy="2035175"/>
          </a:xfrm>
          <a:noFill/>
        </p:spPr>
      </p:pic>
      <p:pic>
        <p:nvPicPr>
          <p:cNvPr id="18438" name="Picture 12" descr="Строение липидных пласт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861048"/>
            <a:ext cx="2664296" cy="209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3"/>
          <p:cNvPicPr>
            <a:picLocks noChangeAspect="1" noChangeArrowheads="1"/>
          </p:cNvPicPr>
          <p:nvPr/>
        </p:nvPicPr>
        <p:blipFill>
          <a:blip r:embed="rId6" cstate="print"/>
          <a:srcRect b="6766"/>
          <a:stretch>
            <a:fillRect/>
          </a:stretch>
        </p:blipFill>
        <p:spPr bwMode="auto">
          <a:xfrm>
            <a:off x="3200400" y="3962400"/>
            <a:ext cx="174942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5257800"/>
            <a:ext cx="17907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5"/>
          <p:cNvSpPr>
            <a:spLocks noChangeShapeType="1"/>
          </p:cNvSpPr>
          <p:nvPr/>
        </p:nvSpPr>
        <p:spPr bwMode="auto">
          <a:xfrm>
            <a:off x="3492500" y="2060575"/>
            <a:ext cx="685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8442" name="Line 16"/>
          <p:cNvSpPr>
            <a:spLocks noChangeShapeType="1"/>
          </p:cNvSpPr>
          <p:nvPr/>
        </p:nvSpPr>
        <p:spPr bwMode="auto">
          <a:xfrm>
            <a:off x="6443663" y="2060575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8443" name="Line 17"/>
          <p:cNvSpPr>
            <a:spLocks noChangeShapeType="1"/>
          </p:cNvSpPr>
          <p:nvPr/>
        </p:nvSpPr>
        <p:spPr bwMode="auto">
          <a:xfrm>
            <a:off x="2286000" y="4953000"/>
            <a:ext cx="609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18444" name="Line 18"/>
          <p:cNvSpPr>
            <a:spLocks noChangeShapeType="1"/>
          </p:cNvSpPr>
          <p:nvPr/>
        </p:nvSpPr>
        <p:spPr bwMode="auto">
          <a:xfrm>
            <a:off x="5334000" y="49530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pic>
        <p:nvPicPr>
          <p:cNvPr id="18445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3541713"/>
            <a:ext cx="1871662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660232" y="299695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SANS, SAXS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61653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Diffraction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0B826D-063A-4727-B9D9-35242347D305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604250" cy="1196975"/>
          </a:xfrm>
        </p:spPr>
        <p:txBody>
          <a:bodyPr/>
          <a:lstStyle/>
          <a:p>
            <a:pPr eaLnBrk="1" hangingPunct="1"/>
            <a:r>
              <a:rPr lang="en-US" sz="1800" b="1" smtClean="0">
                <a:solidFill>
                  <a:srgbClr val="FF33CC"/>
                </a:solidFill>
              </a:rPr>
              <a:t>Phospholipids </a:t>
            </a:r>
            <a:r>
              <a:rPr lang="ru-RU" sz="1800" b="1" smtClean="0">
                <a:solidFill>
                  <a:srgbClr val="FF33CC"/>
                </a:solidFill>
              </a:rPr>
              <a:t>– </a:t>
            </a:r>
            <a:r>
              <a:rPr lang="en-US" sz="1800" b="1" smtClean="0">
                <a:solidFill>
                  <a:srgbClr val="FF33CC"/>
                </a:solidFill>
              </a:rPr>
              <a:t>major component of cell membranes.</a:t>
            </a:r>
            <a:br>
              <a:rPr lang="en-US" sz="1800" b="1" smtClean="0">
                <a:solidFill>
                  <a:srgbClr val="FF33CC"/>
                </a:solidFill>
              </a:rPr>
            </a:br>
            <a:r>
              <a:rPr lang="en-US" sz="1800" b="1" smtClean="0">
                <a:solidFill>
                  <a:srgbClr val="FF33CC"/>
                </a:solidFill>
              </a:rPr>
              <a:t>Ceramides</a:t>
            </a:r>
            <a:r>
              <a:rPr lang="ru-RU" sz="1800" b="1" smtClean="0">
                <a:solidFill>
                  <a:srgbClr val="FF33CC"/>
                </a:solidFill>
              </a:rPr>
              <a:t> – </a:t>
            </a:r>
            <a:r>
              <a:rPr lang="en-US" sz="1800" b="1" smtClean="0">
                <a:solidFill>
                  <a:srgbClr val="FF33CC"/>
                </a:solidFill>
              </a:rPr>
              <a:t>major components of stratum corneum lipid matrix.</a:t>
            </a:r>
            <a:br>
              <a:rPr lang="en-US" sz="1800" b="1" smtClean="0">
                <a:solidFill>
                  <a:srgbClr val="FF33CC"/>
                </a:solidFill>
              </a:rPr>
            </a:br>
            <a:r>
              <a:rPr lang="en-US" sz="1800" b="1" smtClean="0">
                <a:solidFill>
                  <a:srgbClr val="FF33CC"/>
                </a:solidFill>
              </a:rPr>
              <a:t>Phospholipids and ceramides</a:t>
            </a:r>
            <a:r>
              <a:rPr lang="ru-RU" sz="1800" b="1" smtClean="0">
                <a:solidFill>
                  <a:srgbClr val="FF33CC"/>
                </a:solidFill>
              </a:rPr>
              <a:t> – </a:t>
            </a:r>
            <a:r>
              <a:rPr lang="en-US" sz="1800" b="1" smtClean="0">
                <a:solidFill>
                  <a:srgbClr val="FF33CC"/>
                </a:solidFill>
              </a:rPr>
              <a:t>important materials for drug and cosmetic industry.</a:t>
            </a:r>
            <a:r>
              <a:rPr lang="en-US" sz="1800" b="1" smtClean="0">
                <a:solidFill>
                  <a:srgbClr val="FFCC00"/>
                </a:solidFill>
              </a:rPr>
              <a:t> </a:t>
            </a:r>
            <a:endParaRPr lang="ru-RU" sz="2800" b="1" smtClean="0"/>
          </a:p>
        </p:txBody>
      </p:sp>
      <p:pic>
        <p:nvPicPr>
          <p:cNvPr id="2053" name="Picture 3" descr="vesicle_D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6913" y="4114800"/>
            <a:ext cx="2065337" cy="2193925"/>
          </a:xfrm>
          <a:noFill/>
        </p:spPr>
      </p:pic>
      <p:pic>
        <p:nvPicPr>
          <p:cNvPr id="2054" name="Picture 4" descr="[schematic representation of an ultradeformable, mixed lipid vesicle penetrating a narrow pore...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29000" y="5410200"/>
            <a:ext cx="5257800" cy="849313"/>
          </a:xfrm>
          <a:noFill/>
        </p:spPr>
      </p:pic>
      <p:pic>
        <p:nvPicPr>
          <p:cNvPr id="2055" name="Picture 5" descr="big-bilayer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519238"/>
            <a:ext cx="245110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6" name="Group 6"/>
          <p:cNvGrpSpPr>
            <a:grpSpLocks/>
          </p:cNvGrpSpPr>
          <p:nvPr/>
        </p:nvGrpSpPr>
        <p:grpSpPr bwMode="auto">
          <a:xfrm>
            <a:off x="6084888" y="1484313"/>
            <a:ext cx="2522537" cy="2146300"/>
            <a:chOff x="2928" y="864"/>
            <a:chExt cx="2400" cy="2256"/>
          </a:xfrm>
        </p:grpSpPr>
        <p:sp>
          <p:nvSpPr>
            <p:cNvPr id="2063" name="Rectangle 7"/>
            <p:cNvSpPr>
              <a:spLocks noChangeArrowheads="1"/>
            </p:cNvSpPr>
            <p:nvPr/>
          </p:nvSpPr>
          <p:spPr bwMode="auto">
            <a:xfrm>
              <a:off x="2928" y="864"/>
              <a:ext cx="2400" cy="225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ru-RU"/>
            </a:p>
          </p:txBody>
        </p:sp>
        <p:pic>
          <p:nvPicPr>
            <p:cNvPr id="206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6" y="912"/>
              <a:ext cx="2340" cy="2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517525" y="1316038"/>
            <a:ext cx="184150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09600" indent="-6096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endParaRPr lang="ru-RU" sz="1600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1524000" y="3505200"/>
            <a:ext cx="76200" cy="457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1447800" y="35814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 flipV="1">
            <a:off x="1905000" y="35814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graphicFrame>
        <p:nvGraphicFramePr>
          <p:cNvPr id="2050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72000" y="3946525"/>
          <a:ext cx="1808163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orelDRAW" r:id="rId8" imgW="4096080" imgH="2898720" progId="CorelDraw.Graphic.9">
                  <p:embed/>
                </p:oleObj>
              </mc:Choice>
              <mc:Fallback>
                <p:oleObj name="CorelDRAW" r:id="rId8" imgW="4096080" imgH="2898720" progId="CorelDraw.Graphic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946525"/>
                        <a:ext cx="1808163" cy="11985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Line 14"/>
          <p:cNvSpPr>
            <a:spLocks noChangeShapeType="1"/>
          </p:cNvSpPr>
          <p:nvPr/>
        </p:nvSpPr>
        <p:spPr bwMode="auto">
          <a:xfrm>
            <a:off x="3124200" y="2514600"/>
            <a:ext cx="1371600" cy="1447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62" name="Line 15"/>
          <p:cNvSpPr>
            <a:spLocks noChangeShapeType="1"/>
          </p:cNvSpPr>
          <p:nvPr/>
        </p:nvSpPr>
        <p:spPr bwMode="auto">
          <a:xfrm flipV="1">
            <a:off x="6588125" y="1700213"/>
            <a:ext cx="1368425" cy="36734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D547E1-B09C-4216-A192-F45C05EA92D8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6985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33CC"/>
                </a:solidFill>
              </a:rPr>
              <a:t>Objects and methods</a:t>
            </a:r>
            <a:endParaRPr lang="ru-RU" sz="3600" smtClean="0">
              <a:solidFill>
                <a:srgbClr val="FF33CC"/>
              </a:solidFill>
            </a:endParaRPr>
          </a:p>
        </p:txBody>
      </p:sp>
      <p:graphicFrame>
        <p:nvGraphicFramePr>
          <p:cNvPr id="3075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95536" y="980728"/>
          <a:ext cx="1714500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Image" r:id="rId4" imgW="2476190" imgH="1968254" progId="">
                  <p:embed/>
                </p:oleObj>
              </mc:Choice>
              <mc:Fallback>
                <p:oleObj name="Image" r:id="rId4" imgW="2476190" imgH="196825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980728"/>
                        <a:ext cx="1714500" cy="136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3419872" y="1412776"/>
            <a:ext cx="4876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solidFill>
                  <a:srgbClr val="009900"/>
                </a:solidFill>
              </a:rPr>
              <a:t>Multilamelar</a:t>
            </a:r>
            <a:r>
              <a:rPr lang="en-US" sz="2400" dirty="0">
                <a:solidFill>
                  <a:srgbClr val="009900"/>
                </a:solidFill>
              </a:rPr>
              <a:t> vesicles (</a:t>
            </a:r>
            <a:r>
              <a:rPr lang="en-US" sz="2400" dirty="0" err="1">
                <a:solidFill>
                  <a:srgbClr val="009900"/>
                </a:solidFill>
              </a:rPr>
              <a:t>Liposomes</a:t>
            </a:r>
            <a:r>
              <a:rPr lang="en-US" sz="2400" dirty="0">
                <a:solidFill>
                  <a:srgbClr val="009900"/>
                </a:solidFill>
              </a:rPr>
              <a:t>)</a:t>
            </a:r>
            <a:r>
              <a:rPr lang="en-US" dirty="0">
                <a:solidFill>
                  <a:srgbClr val="009900"/>
                </a:solidFill>
              </a:rPr>
              <a:t> </a:t>
            </a:r>
          </a:p>
          <a:p>
            <a:pPr algn="ctr"/>
            <a:endParaRPr lang="ru-RU" dirty="0">
              <a:solidFill>
                <a:srgbClr val="009900"/>
              </a:solidFill>
            </a:endParaRPr>
          </a:p>
        </p:txBody>
      </p:sp>
      <p:graphicFrame>
        <p:nvGraphicFramePr>
          <p:cNvPr id="3076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" y="4648200"/>
          <a:ext cx="2392363" cy="152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r:id="rId6" imgW="1782782" imgH="1746360" progId="CorelPhotoPaint.Image.6">
                  <p:embed/>
                </p:oleObj>
              </mc:Choice>
              <mc:Fallback>
                <p:oleObj r:id="rId6" imgW="1782782" imgH="1746360" progId="CorelPhotoPaint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648200"/>
                        <a:ext cx="2392363" cy="152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3276600" y="4572000"/>
            <a:ext cx="548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9900"/>
                </a:solidFill>
              </a:rPr>
              <a:t>Oriented </a:t>
            </a:r>
            <a:r>
              <a:rPr lang="en-US" sz="2400" dirty="0" err="1">
                <a:solidFill>
                  <a:srgbClr val="009900"/>
                </a:solidFill>
              </a:rPr>
              <a:t>multilamellar</a:t>
            </a:r>
            <a:r>
              <a:rPr lang="en-US" sz="2400" dirty="0">
                <a:solidFill>
                  <a:srgbClr val="009900"/>
                </a:solidFill>
              </a:rPr>
              <a:t> planar system</a:t>
            </a:r>
          </a:p>
          <a:p>
            <a:pPr algn="ctr"/>
            <a:r>
              <a:rPr lang="en-US" sz="2400" dirty="0">
                <a:solidFill>
                  <a:srgbClr val="009900"/>
                </a:solidFill>
              </a:rPr>
              <a:t>on quartz substrate  </a:t>
            </a:r>
            <a:endParaRPr lang="ru-RU" sz="2400" dirty="0">
              <a:solidFill>
                <a:srgbClr val="009900"/>
              </a:solidFill>
            </a:endParaRP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2535237" y="2132856"/>
            <a:ext cx="6608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ahoma" pitchFamily="34" charset="0"/>
              </a:rPr>
              <a:t>Small-angle and wide-angle </a:t>
            </a:r>
          </a:p>
          <a:p>
            <a:pPr algn="ctr"/>
            <a:r>
              <a:rPr lang="en-US" sz="2400" i="1" dirty="0">
                <a:solidFill>
                  <a:srgbClr val="FF0000"/>
                </a:solidFill>
                <a:latin typeface="Tahoma" pitchFamily="34" charset="0"/>
              </a:rPr>
              <a:t>powder X-ray diffraction at synchrotron source</a:t>
            </a:r>
            <a:endParaRPr lang="ru-RU" sz="2400" i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084" name="Text Box 11"/>
          <p:cNvSpPr txBox="1">
            <a:spLocks noChangeArrowheads="1"/>
          </p:cNvSpPr>
          <p:nvPr/>
        </p:nvSpPr>
        <p:spPr bwMode="auto">
          <a:xfrm>
            <a:off x="4800600" y="5492750"/>
            <a:ext cx="2676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Neutron diffraction</a:t>
            </a:r>
            <a:endParaRPr lang="ru-RU" sz="2400" i="1">
              <a:solidFill>
                <a:srgbClr val="FF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092280" y="3356992"/>
            <a:ext cx="0" cy="108012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283968" y="3429000"/>
            <a:ext cx="0" cy="108012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683778"/>
              </p:ext>
            </p:extLst>
          </p:nvPr>
        </p:nvGraphicFramePr>
        <p:xfrm>
          <a:off x="2987824" y="5445224"/>
          <a:ext cx="1727968" cy="1212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Photo Editor Photo" r:id="rId8" imgW="18261974" imgH="13571429" progId="">
                  <p:embed/>
                </p:oleObj>
              </mc:Choice>
              <mc:Fallback>
                <p:oleObj name="Photo Editor Photo" r:id="rId8" imgW="18261974" imgH="13571429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5445224"/>
                        <a:ext cx="1727968" cy="12123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7" descr="SNC003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539552" y="2492896"/>
            <a:ext cx="1632182" cy="122413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26FA9E-12DE-40BB-A716-474978669AE1}" type="slidenum">
              <a:rPr lang="ru-RU" smtClean="0"/>
              <a:pPr/>
              <a:t>7</a:t>
            </a:fld>
            <a:endParaRPr lang="ru-RU" dirty="0" smtClean="0"/>
          </a:p>
        </p:txBody>
      </p:sp>
      <p:grpSp>
        <p:nvGrpSpPr>
          <p:cNvPr id="2" name="Gruppo 49"/>
          <p:cNvGrpSpPr>
            <a:grpSpLocks/>
          </p:cNvGrpSpPr>
          <p:nvPr/>
        </p:nvGrpSpPr>
        <p:grpSpPr bwMode="auto">
          <a:xfrm>
            <a:off x="179512" y="404664"/>
            <a:ext cx="4536504" cy="4752528"/>
            <a:chOff x="11067" y="1764"/>
            <a:chExt cx="47219" cy="62891"/>
          </a:xfrm>
        </p:grpSpPr>
        <p:pic>
          <p:nvPicPr>
            <p:cNvPr id="17412" name="Immagine 94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67" y="2632"/>
              <a:ext cx="43815" cy="1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Casella di testo 941"/>
            <p:cNvSpPr txBox="1">
              <a:spLocks noChangeArrowheads="1"/>
            </p:cNvSpPr>
            <p:nvPr/>
          </p:nvSpPr>
          <p:spPr bwMode="auto">
            <a:xfrm>
              <a:off x="41424" y="8395"/>
              <a:ext cx="4572" cy="317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de-DE" sz="1000" b="1">
                  <a:latin typeface="Calibri" pitchFamily="34" charset="0"/>
                </a:rPr>
                <a:t>H</a:t>
              </a:r>
              <a:r>
                <a:rPr lang="de-DE" sz="1000" b="1" baseline="-25000">
                  <a:latin typeface="Calibri" pitchFamily="34" charset="0"/>
                </a:rPr>
                <a:t>2</a:t>
              </a:r>
              <a:r>
                <a:rPr lang="de-DE" sz="1000" b="1">
                  <a:latin typeface="Calibri" pitchFamily="34" charset="0"/>
                </a:rPr>
                <a:t>O</a:t>
              </a:r>
              <a:endParaRPr lang="ru-RU"/>
            </a:p>
          </p:txBody>
        </p:sp>
        <p:sp>
          <p:nvSpPr>
            <p:cNvPr id="17414" name="Connettore 1 2249"/>
            <p:cNvSpPr>
              <a:spLocks noChangeShapeType="1"/>
            </p:cNvSpPr>
            <p:nvPr/>
          </p:nvSpPr>
          <p:spPr bwMode="auto">
            <a:xfrm>
              <a:off x="37509" y="3408"/>
              <a:ext cx="152" cy="13272"/>
            </a:xfrm>
            <a:prstGeom prst="line">
              <a:avLst/>
            </a:prstGeom>
            <a:noFill/>
            <a:ln w="12700">
              <a:solidFill>
                <a:srgbClr val="5B9BD5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15" name="Connettore 1 2250"/>
            <p:cNvSpPr>
              <a:spLocks noChangeShapeType="1"/>
            </p:cNvSpPr>
            <p:nvPr/>
          </p:nvSpPr>
          <p:spPr bwMode="auto">
            <a:xfrm>
              <a:off x="50110" y="3380"/>
              <a:ext cx="153" cy="13300"/>
            </a:xfrm>
            <a:prstGeom prst="line">
              <a:avLst/>
            </a:prstGeom>
            <a:noFill/>
            <a:ln w="12700">
              <a:solidFill>
                <a:srgbClr val="5B9BD5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uppo 2"/>
            <p:cNvGrpSpPr>
              <a:grpSpLocks/>
            </p:cNvGrpSpPr>
            <p:nvPr/>
          </p:nvGrpSpPr>
          <p:grpSpPr bwMode="auto">
            <a:xfrm>
              <a:off x="14459" y="16595"/>
              <a:ext cx="37853" cy="22107"/>
              <a:chOff x="11677" y="18919"/>
              <a:chExt cx="44406" cy="25831"/>
            </a:xfrm>
          </p:grpSpPr>
          <p:pic>
            <p:nvPicPr>
              <p:cNvPr id="17422" name="Immagine 2240" descr="профиль_DMPC_color_2d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677" y="18919"/>
                <a:ext cx="44406" cy="25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3" name="Connettore 1 2245"/>
              <p:cNvSpPr>
                <a:spLocks noChangeShapeType="1"/>
              </p:cNvSpPr>
              <p:nvPr/>
            </p:nvSpPr>
            <p:spPr bwMode="auto">
              <a:xfrm>
                <a:off x="54120" y="20574"/>
                <a:ext cx="153" cy="19713"/>
              </a:xfrm>
              <a:prstGeom prst="line">
                <a:avLst/>
              </a:prstGeom>
              <a:noFill/>
              <a:ln w="12700">
                <a:solidFill>
                  <a:srgbClr val="5B9BD5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pic>
            <p:nvPicPr>
              <p:cNvPr id="17424" name="Immagine 945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7830" y="35686"/>
                <a:ext cx="21565" cy="4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5" name="Immagine 946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4319" y="35839"/>
                <a:ext cx="10091" cy="4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6" name="Connettore 1 2256"/>
              <p:cNvSpPr>
                <a:spLocks noChangeShapeType="1"/>
              </p:cNvSpPr>
              <p:nvPr/>
            </p:nvSpPr>
            <p:spPr bwMode="auto">
              <a:xfrm>
                <a:off x="28698" y="20545"/>
                <a:ext cx="76" cy="19710"/>
              </a:xfrm>
              <a:prstGeom prst="line">
                <a:avLst/>
              </a:prstGeom>
              <a:noFill/>
              <a:ln w="12700">
                <a:solidFill>
                  <a:srgbClr val="5B9BD5"/>
                </a:solidFill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417" name="Casella di testo 947"/>
            <p:cNvSpPr txBox="1">
              <a:spLocks noChangeArrowheads="1"/>
            </p:cNvSpPr>
            <p:nvPr/>
          </p:nvSpPr>
          <p:spPr bwMode="auto">
            <a:xfrm>
              <a:off x="22085" y="1764"/>
              <a:ext cx="15028" cy="396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Aft>
                  <a:spcPts val="1000"/>
                </a:spcAft>
              </a:pPr>
              <a:r>
                <a:rPr lang="ru-RU" sz="1100" b="1" dirty="0" err="1">
                  <a:latin typeface="Calibri" pitchFamily="34" charset="0"/>
                </a:rPr>
                <a:t>Multilamellar</a:t>
              </a:r>
              <a:endParaRPr lang="ru-RU" sz="1100" b="1" dirty="0">
                <a:latin typeface="Calibri" pitchFamily="34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ru-RU" sz="1100" b="1" dirty="0" err="1">
                  <a:latin typeface="Calibri" pitchFamily="34" charset="0"/>
                </a:rPr>
                <a:t>Vesicle</a:t>
              </a:r>
              <a:endParaRPr lang="ru-RU" dirty="0"/>
            </a:p>
          </p:txBody>
        </p:sp>
        <p:sp>
          <p:nvSpPr>
            <p:cNvPr id="17418" name="Casella di testo 918"/>
            <p:cNvSpPr txBox="1">
              <a:spLocks noChangeArrowheads="1"/>
            </p:cNvSpPr>
            <p:nvPr/>
          </p:nvSpPr>
          <p:spPr bwMode="auto">
            <a:xfrm>
              <a:off x="54711" y="3036"/>
              <a:ext cx="3575" cy="356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it-IT" sz="1100" b="1" dirty="0">
                  <a:latin typeface="Calibri" pitchFamily="34" charset="0"/>
                </a:rPr>
                <a:t>A</a:t>
              </a:r>
              <a:endParaRPr lang="ru-RU" dirty="0"/>
            </a:p>
          </p:txBody>
        </p:sp>
        <p:sp>
          <p:nvSpPr>
            <p:cNvPr id="17419" name="Casella di testo 918"/>
            <p:cNvSpPr txBox="1">
              <a:spLocks noChangeArrowheads="1"/>
            </p:cNvSpPr>
            <p:nvPr/>
          </p:nvSpPr>
          <p:spPr bwMode="auto">
            <a:xfrm>
              <a:off x="53763" y="44026"/>
              <a:ext cx="3615" cy="36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it-IT" sz="1000" b="1" dirty="0">
                  <a:latin typeface="Times New Roman" pitchFamily="18" charset="0"/>
                </a:rPr>
                <a:t>B</a:t>
              </a:r>
              <a:endParaRPr lang="ru-RU" dirty="0"/>
            </a:p>
          </p:txBody>
        </p:sp>
        <p:pic>
          <p:nvPicPr>
            <p:cNvPr id="17420" name="Immagine 1543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784" y="38818"/>
              <a:ext cx="43434" cy="25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421" name="Connettore 2 674"/>
            <p:cNvCxnSpPr>
              <a:cxnSpLocks noChangeShapeType="1"/>
            </p:cNvCxnSpPr>
            <p:nvPr/>
          </p:nvCxnSpPr>
          <p:spPr bwMode="auto">
            <a:xfrm flipH="1">
              <a:off x="40307" y="16341"/>
              <a:ext cx="2133" cy="3168"/>
            </a:xfrm>
            <a:prstGeom prst="straightConnector1">
              <a:avLst/>
            </a:prstGeom>
            <a:noFill/>
            <a:ln w="38100">
              <a:solidFill>
                <a:srgbClr val="5B9BD5"/>
              </a:solidFill>
              <a:miter lim="800000"/>
              <a:headEnd/>
              <a:tailEnd type="arrow" w="med" len="med"/>
            </a:ln>
          </p:spPr>
        </p:cxnSp>
      </p:grpSp>
      <p:sp>
        <p:nvSpPr>
          <p:cNvPr id="19" name="TextBox 18"/>
          <p:cNvSpPr txBox="1"/>
          <p:nvPr/>
        </p:nvSpPr>
        <p:spPr>
          <a:xfrm>
            <a:off x="5436096" y="404664"/>
            <a:ext cx="32403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dirty="0" err="1" smtClean="0"/>
              <a:t>Multilamellar</a:t>
            </a:r>
            <a:r>
              <a:rPr lang="en-US" sz="2000" dirty="0" smtClean="0"/>
              <a:t> vesicles</a:t>
            </a:r>
            <a:r>
              <a:rPr lang="ru-RU" sz="2000" dirty="0" smtClean="0"/>
              <a:t> (</a:t>
            </a:r>
            <a:r>
              <a:rPr lang="en-US" sz="2000" dirty="0" smtClean="0"/>
              <a:t>A)</a:t>
            </a:r>
          </a:p>
          <a:p>
            <a:r>
              <a:rPr lang="en-US" sz="2000" dirty="0" smtClean="0"/>
              <a:t>or </a:t>
            </a:r>
            <a:r>
              <a:rPr lang="en-US" sz="2000" dirty="0" err="1" smtClean="0"/>
              <a:t>multilamellar</a:t>
            </a:r>
            <a:r>
              <a:rPr lang="en-US" sz="2000" dirty="0" smtClean="0"/>
              <a:t> membranes oriented on the quartz plates (B) are object for the </a:t>
            </a:r>
            <a:endParaRPr lang="ru-RU" sz="2000" dirty="0" smtClean="0"/>
          </a:p>
          <a:p>
            <a:r>
              <a:rPr lang="en-US" sz="2000" dirty="0" smtClean="0"/>
              <a:t>X-ray and neutron diffraction</a:t>
            </a:r>
            <a:endParaRPr lang="ru-RU" sz="20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611560" y="5301208"/>
          <a:ext cx="45720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Equation" r:id="rId9" imgW="2222280" imgH="444240" progId="Equation.3">
                  <p:embed/>
                </p:oleObj>
              </mc:Choice>
              <mc:Fallback>
                <p:oleObj name="Equation" r:id="rId9" imgW="222228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301208"/>
                        <a:ext cx="4572000" cy="91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92080" y="3212976"/>
            <a:ext cx="3706356" cy="27587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11560" y="638132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даёт </a:t>
            </a:r>
            <a:r>
              <a:rPr lang="ru-RU" dirty="0" err="1" smtClean="0"/>
              <a:t>фурье</a:t>
            </a:r>
            <a:r>
              <a:rPr lang="ru-RU" dirty="0" smtClean="0"/>
              <a:t> преобразование? От </a:t>
            </a:r>
            <a:r>
              <a:rPr lang="ru-RU" dirty="0" err="1" smtClean="0"/>
              <a:t>фосфолипидов</a:t>
            </a:r>
            <a:r>
              <a:rPr lang="ru-RU" dirty="0" smtClean="0"/>
              <a:t> к </a:t>
            </a:r>
            <a:r>
              <a:rPr lang="ru-RU" dirty="0" err="1" smtClean="0"/>
              <a:t>церамидам</a:t>
            </a:r>
            <a:r>
              <a:rPr lang="ru-RU" dirty="0" smtClean="0"/>
              <a:t>…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r>
              <a:rPr lang="en-US" sz="2400"/>
              <a:t>12 </a:t>
            </a:r>
            <a:r>
              <a:rPr lang="ru-RU" sz="2400"/>
              <a:t>типов церамидов обнаружены в </a:t>
            </a:r>
            <a:r>
              <a:rPr lang="en-US" sz="2400"/>
              <a:t>SC</a:t>
            </a:r>
            <a:endParaRPr lang="ru-RU" sz="2400"/>
          </a:p>
        </p:txBody>
      </p:sp>
      <p:pic>
        <p:nvPicPr>
          <p:cNvPr id="439304" name="Picture 8" descr="номенклатура церамидов c цифрами не до конц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085850"/>
            <a:ext cx="6858000" cy="52101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22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762000"/>
            <a:ext cx="6172200" cy="1752600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Четырехкомпонентная модельная многослойная мембрана на основе </a:t>
            </a:r>
            <a:r>
              <a:rPr lang="ru-RU" sz="2400" dirty="0" err="1">
                <a:solidFill>
                  <a:schemeClr val="tx1"/>
                </a:solidFill>
              </a:rPr>
              <a:t>церамида</a:t>
            </a:r>
            <a:r>
              <a:rPr lang="ru-RU" sz="2400" dirty="0">
                <a:solidFill>
                  <a:schemeClr val="tx1"/>
                </a:solidFill>
              </a:rPr>
              <a:t> 6 (модельная мембрана липидной матрицы </a:t>
            </a:r>
            <a:r>
              <a:rPr lang="en-US" sz="2400" dirty="0">
                <a:solidFill>
                  <a:schemeClr val="tx1"/>
                </a:solidFill>
              </a:rPr>
              <a:t>SC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</p:txBody>
      </p:sp>
      <p:graphicFrame>
        <p:nvGraphicFramePr>
          <p:cNvPr id="350213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04800" y="2590800"/>
          <a:ext cx="4038600" cy="138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3" r:id="rId3" imgW="4610100" imgH="1581150" progId="">
                  <p:embed/>
                </p:oleObj>
              </mc:Choice>
              <mc:Fallback>
                <p:oleObj r:id="rId3" imgW="4610100" imgH="158115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90800"/>
                        <a:ext cx="4038600" cy="138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fol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15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953000" y="2971800"/>
          <a:ext cx="3754438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4" r:id="rId5" imgW="3753986" imgH="284085" progId="">
                  <p:embed/>
                </p:oleObj>
              </mc:Choice>
              <mc:Fallback>
                <p:oleObj r:id="rId5" imgW="3753986" imgH="28408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971800"/>
                        <a:ext cx="3754438" cy="28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18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90600" y="4724400"/>
          <a:ext cx="243840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5" r:id="rId7" imgW="2900899" imgH="1402758" progId="">
                  <p:embed/>
                </p:oleObj>
              </mc:Choice>
              <mc:Fallback>
                <p:oleObj r:id="rId7" imgW="2900899" imgH="140275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2438400" cy="1179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21" name="Object 1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486400" y="4343400"/>
          <a:ext cx="2835275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6" r:id="rId9" imgW="3460476" imgH="1438368" progId="">
                  <p:embed/>
                </p:oleObj>
              </mc:Choice>
              <mc:Fallback>
                <p:oleObj r:id="rId9" imgW="3460476" imgH="143836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343400"/>
                        <a:ext cx="2835275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2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436989"/>
              </p:ext>
            </p:extLst>
          </p:nvPr>
        </p:nvGraphicFramePr>
        <p:xfrm>
          <a:off x="6516216" y="823457"/>
          <a:ext cx="2119093" cy="1819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7" r:id="rId11" imgW="1782782" imgH="1746360" progId="CorelPhotoPaint.Image.6">
                  <p:embed/>
                </p:oleObj>
              </mc:Choice>
              <mc:Fallback>
                <p:oleObj r:id="rId11" imgW="1782782" imgH="1746360" progId="CorelPhotoPaint.Image.6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823457"/>
                        <a:ext cx="2119093" cy="18197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0225" name="Text Box 17"/>
          <p:cNvSpPr txBox="1">
            <a:spLocks noChangeArrowheads="1"/>
          </p:cNvSpPr>
          <p:nvPr/>
        </p:nvSpPr>
        <p:spPr bwMode="auto">
          <a:xfrm>
            <a:off x="1066800" y="4038600"/>
            <a:ext cx="2149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0" dirty="0"/>
              <a:t>55% </a:t>
            </a:r>
            <a:r>
              <a:rPr lang="ru-RU" b="0" dirty="0" err="1"/>
              <a:t>церамида</a:t>
            </a:r>
            <a:r>
              <a:rPr lang="ru-RU" b="0" dirty="0"/>
              <a:t> 6 </a:t>
            </a:r>
          </a:p>
        </p:txBody>
      </p:sp>
      <p:sp>
        <p:nvSpPr>
          <p:cNvPr id="350226" name="Text Box 18"/>
          <p:cNvSpPr txBox="1">
            <a:spLocks noChangeArrowheads="1"/>
          </p:cNvSpPr>
          <p:nvPr/>
        </p:nvSpPr>
        <p:spPr bwMode="auto">
          <a:xfrm>
            <a:off x="5181600" y="3352800"/>
            <a:ext cx="3315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0" dirty="0"/>
              <a:t>15% пальмитиновой кислоты</a:t>
            </a:r>
          </a:p>
        </p:txBody>
      </p:sp>
      <p:sp>
        <p:nvSpPr>
          <p:cNvPr id="350227" name="Text Box 19"/>
          <p:cNvSpPr txBox="1">
            <a:spLocks noChangeArrowheads="1"/>
          </p:cNvSpPr>
          <p:nvPr/>
        </p:nvSpPr>
        <p:spPr bwMode="auto">
          <a:xfrm>
            <a:off x="1127125" y="6026150"/>
            <a:ext cx="2069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0" dirty="0"/>
              <a:t>25% холестерина</a:t>
            </a:r>
          </a:p>
        </p:txBody>
      </p:sp>
      <p:sp>
        <p:nvSpPr>
          <p:cNvPr id="350228" name="Text Box 20"/>
          <p:cNvSpPr txBox="1">
            <a:spLocks noChangeArrowheads="1"/>
          </p:cNvSpPr>
          <p:nvPr/>
        </p:nvSpPr>
        <p:spPr bwMode="auto">
          <a:xfrm>
            <a:off x="5334000" y="5715000"/>
            <a:ext cx="30295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0" dirty="0"/>
              <a:t>5% сульфата холестерина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188640"/>
            <a:ext cx="719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Три </a:t>
            </a:r>
            <a:r>
              <a:rPr lang="ru-RU" sz="2400" dirty="0" smtClean="0"/>
              <a:t>подхода</a:t>
            </a:r>
            <a:r>
              <a:rPr lang="ru-RU" sz="2400" dirty="0" smtClean="0"/>
              <a:t>:</a:t>
            </a:r>
            <a:r>
              <a:rPr lang="ru-RU" sz="2400" dirty="0" smtClean="0"/>
              <a:t> </a:t>
            </a:r>
            <a:r>
              <a:rPr lang="ru-RU" sz="2400" dirty="0" smtClean="0"/>
              <a:t>Греция, Бельгия, </a:t>
            </a:r>
            <a:r>
              <a:rPr lang="ru-RU" sz="2400" dirty="0" err="1" smtClean="0"/>
              <a:t>Россия+Германия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904</Words>
  <Application>Microsoft Office PowerPoint</Application>
  <PresentationFormat>Экран (4:3)</PresentationFormat>
  <Paragraphs>148</Paragraphs>
  <Slides>24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8</vt:i4>
      </vt:variant>
      <vt:variant>
        <vt:lpstr>Заголовки слайдов</vt:lpstr>
      </vt:variant>
      <vt:variant>
        <vt:i4>24</vt:i4>
      </vt:variant>
    </vt:vector>
  </HeadingPairs>
  <TitlesOfParts>
    <vt:vector size="41" baseType="lpstr">
      <vt:lpstr>ＭＳ Ｐゴシック</vt:lpstr>
      <vt:lpstr>Arial</vt:lpstr>
      <vt:lpstr>Calibri</vt:lpstr>
      <vt:lpstr>Cambria Math</vt:lpstr>
      <vt:lpstr>Symbol</vt:lpstr>
      <vt:lpstr>Tahoma</vt:lpstr>
      <vt:lpstr>Times New Roman</vt:lpstr>
      <vt:lpstr>Wingdings</vt:lpstr>
      <vt:lpstr>Оформление по умолчанию</vt:lpstr>
      <vt:lpstr>Photo Editor Photo</vt:lpstr>
      <vt:lpstr>PBrush</vt:lpstr>
      <vt:lpstr>CorelDRAW</vt:lpstr>
      <vt:lpstr>Image</vt:lpstr>
      <vt:lpstr>CorelPhotoPaint.Image.6</vt:lpstr>
      <vt:lpstr>Equation</vt:lpstr>
      <vt:lpstr>Graph</vt:lpstr>
      <vt:lpstr>Plot Document</vt:lpstr>
      <vt:lpstr>Презентация PowerPoint</vt:lpstr>
      <vt:lpstr>Презентация PowerPoint</vt:lpstr>
      <vt:lpstr>Drug penetration pathways across the skin.</vt:lpstr>
      <vt:lpstr>Phospholipids and ceramides</vt:lpstr>
      <vt:lpstr>Phospholipids – major component of cell membranes. Ceramides – major components of stratum corneum lipid matrix. Phospholipids and ceramides – important materials for drug and cosmetic industry. </vt:lpstr>
      <vt:lpstr>Objects and methods</vt:lpstr>
      <vt:lpstr>Презентация PowerPoint</vt:lpstr>
      <vt:lpstr>12 типов церамидов обнаружены в SC</vt:lpstr>
      <vt:lpstr>Четырехкомпонентная модельная многослойная мембрана на основе церамида 6 (модельная мембрана липидной матрицы SC)</vt:lpstr>
      <vt:lpstr>Презентация PowerPoint</vt:lpstr>
      <vt:lpstr>Fourier profiles at RH=60%, T=32oC</vt:lpstr>
      <vt:lpstr>Презентация PowerPoint</vt:lpstr>
      <vt:lpstr>Nanostructure of fully hydrated model SC membrane  ceramide 6/cholesterol/palmitic acid/cholesterol sulfate =55/25/15/5</vt:lpstr>
      <vt:lpstr>Hyposesis of super-strong intermembrane interaction created by ceramide 6 in fully extended conformatiion (armature reinforcement).</vt:lpstr>
      <vt:lpstr>Зависимость толщины мембраны от длины молекулы жирной кислоты подтверждает модель арматурного укрепления</vt:lpstr>
      <vt:lpstr>Введение длинноцепочечного церамида также подтверждает модель арматурного укрепления</vt:lpstr>
      <vt:lpstr>Презентация PowerPoint</vt:lpstr>
      <vt:lpstr>Фармацевтические выводы по нейтронной дифракции</vt:lpstr>
      <vt:lpstr>Презентация PowerPoint</vt:lpstr>
      <vt:lpstr>Презентация PowerPoint</vt:lpstr>
      <vt:lpstr>Презентация PowerPoint</vt:lpstr>
      <vt:lpstr>С 2005 по 2017 участниками опубликовано 26 работ</vt:lpstr>
      <vt:lpstr>Used instruments</vt:lpstr>
      <vt:lpstr>Спасибо за внимание</vt:lpstr>
    </vt:vector>
  </TitlesOfParts>
  <Company>FLNP, JINR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Goncharova</dc:creator>
  <cp:lastModifiedBy>Mikhail Kiselev</cp:lastModifiedBy>
  <cp:revision>310</cp:revision>
  <dcterms:created xsi:type="dcterms:W3CDTF">2008-11-20T09:13:40Z</dcterms:created>
  <dcterms:modified xsi:type="dcterms:W3CDTF">2017-06-13T16:39:06Z</dcterms:modified>
</cp:coreProperties>
</file>