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7" r:id="rId9"/>
    <p:sldId id="265" r:id="rId10"/>
    <p:sldId id="263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0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C69AF-056B-48DE-B27B-D8619AB6800C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5600-7863-4477-8F44-5734C10F2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43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730C-3151-4F0B-AE08-67D2B18D5174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79903-0465-4A50-94C5-2CEE5742E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89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79903-0465-4A50-94C5-2CEE5742E5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75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79903-0465-4A50-94C5-2CEE5742E53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77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79903-0465-4A50-94C5-2CEE5742E5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81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79903-0465-4A50-94C5-2CEE5742E53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23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79903-0465-4A50-94C5-2CEE5742E53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2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79903-0465-4A50-94C5-2CEE5742E53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52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79903-0465-4A50-94C5-2CEE5742E53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5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96E-F911-4AE5-B78B-14873E8A0CBF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05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ED-1844-45D3-98B2-DD6D7386BF5C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81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24A5-D84C-4BBF-B897-12E56577551D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46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03CD-AD49-4CD7-9811-04BDF2666BCA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93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4EC7-F543-4764-86DD-2435E63290A8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89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E977-A1B4-4175-9906-08DB6CB09298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08BB-16EF-4169-A40C-A19EF1DFA854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87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4D1-B8BF-4555-BFD0-DED36C5851E8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70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EB99-066A-4E21-8159-8D4BCEF81CE8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14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26B8-E8EC-4C78-AAFC-331FF2553809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07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6344-0FF7-4DD0-B8AC-7DBCEC95CF8C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39BF-95FC-4281-BF68-37756612FB1E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6BE2-3E7C-47CF-BE5B-A656326CA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4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mr-ibr.jinr.ru/" TargetMode="External"/><Relationship Id="rId4" Type="http://schemas.openxmlformats.org/officeDocument/2006/relationships/hyperlink" Target="http://indico.jinr.ru/conferenceDisplay.py?confId=19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934" y="3043237"/>
            <a:ext cx="9144000" cy="3010429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Нейтронографический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 текстурный анализ пьезокерамических материалов на основе системы PbZrO3-PbTiO3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700" b="1" dirty="0" smtClean="0">
                <a:latin typeface="Arial Narrow" panose="020B0606020202030204" pitchFamily="34" charset="0"/>
              </a:rPr>
              <a:t>T</a:t>
            </a:r>
            <a:r>
              <a:rPr lang="ru-RU" sz="2700" b="1" dirty="0" smtClean="0">
                <a:latin typeface="Arial Narrow" panose="020B0606020202030204" pitchFamily="34" charset="0"/>
              </a:rPr>
              <a:t>.</a:t>
            </a:r>
            <a:r>
              <a:rPr lang="ru-RU" sz="2700" b="1" dirty="0" err="1" smtClean="0">
                <a:latin typeface="Arial Narrow" panose="020B0606020202030204" pitchFamily="34" charset="0"/>
              </a:rPr>
              <a:t>И.Иванкина</a:t>
            </a:r>
            <a:r>
              <a:rPr lang="ru-RU" sz="2700" b="1" dirty="0" smtClean="0"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latin typeface="Arial Narrow" panose="020B0606020202030204" pitchFamily="34" charset="0"/>
              </a:rPr>
            </a:br>
            <a:r>
              <a:rPr lang="ru-RU" sz="2700" b="1" dirty="0" smtClean="0"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latin typeface="Arial Narrow" panose="020B0606020202030204" pitchFamily="34" charset="0"/>
              </a:rPr>
            </a:br>
            <a:r>
              <a:rPr lang="ru-RU" sz="2000" b="1" i="1" dirty="0" smtClean="0">
                <a:latin typeface="Arial Narrow" panose="020B0606020202030204" pitchFamily="34" charset="0"/>
              </a:rPr>
              <a:t>Лаборатория нейтронной физики </a:t>
            </a:r>
            <a:r>
              <a:rPr lang="ru-RU" sz="2000" b="1" i="1" dirty="0" err="1" smtClean="0">
                <a:latin typeface="Arial Narrow" panose="020B0606020202030204" pitchFamily="34" charset="0"/>
              </a:rPr>
              <a:t>им.И.М.Франка</a:t>
            </a:r>
            <a:r>
              <a:rPr lang="ru-RU" sz="2000" b="1" i="1" dirty="0" smtClean="0">
                <a:latin typeface="Arial Narrow" panose="020B0606020202030204" pitchFamily="34" charset="0"/>
              </a:rPr>
              <a:t>, </a:t>
            </a:r>
            <a:r>
              <a:rPr lang="en-US" sz="2000" b="1" i="1" dirty="0" smtClean="0">
                <a:latin typeface="Arial Narrow" panose="020B0606020202030204" pitchFamily="34" charset="0"/>
              </a:rPr>
              <a:t/>
            </a:r>
            <a:br>
              <a:rPr lang="en-US" sz="2000" b="1" i="1" dirty="0" smtClean="0">
                <a:latin typeface="Arial Narrow" panose="020B0606020202030204" pitchFamily="34" charset="0"/>
              </a:rPr>
            </a:br>
            <a:r>
              <a:rPr lang="ru-RU" sz="2000" b="1" i="1" dirty="0" smtClean="0">
                <a:latin typeface="Arial Narrow" panose="020B0606020202030204" pitchFamily="34" charset="0"/>
              </a:rPr>
              <a:t>Объединенный институт ядерных исследований, Дубна, Россия</a:t>
            </a:r>
            <a:r>
              <a:rPr lang="en-US" sz="2000" b="1" i="1" dirty="0" smtClean="0">
                <a:latin typeface="Arial Narrow" panose="020B0606020202030204" pitchFamily="34" charset="0"/>
              </a:rPr>
              <a:t/>
            </a:r>
            <a:br>
              <a:rPr lang="en-US" sz="2000" b="1" i="1" dirty="0" smtClean="0">
                <a:latin typeface="Arial Narrow" panose="020B0606020202030204" pitchFamily="34" charset="0"/>
              </a:rPr>
            </a:br>
            <a:r>
              <a:rPr lang="ru-RU" sz="2000" b="1" i="1" dirty="0" smtClean="0">
                <a:latin typeface="Arial Narrow" panose="020B0606020202030204" pitchFamily="34" charset="0"/>
              </a:rPr>
              <a:t/>
            </a:r>
            <a:br>
              <a:rPr lang="ru-RU" sz="2000" b="1" i="1" dirty="0" smtClean="0">
                <a:latin typeface="Arial Narrow" panose="020B0606020202030204" pitchFamily="34" charset="0"/>
              </a:rPr>
            </a:br>
            <a:r>
              <a:rPr lang="en-US" sz="2700" b="1" dirty="0" smtClean="0">
                <a:latin typeface="Arial Narrow" panose="020B0606020202030204" pitchFamily="34" charset="0"/>
              </a:rPr>
              <a:t/>
            </a:r>
            <a:br>
              <a:rPr lang="en-US" sz="2700" b="1" dirty="0" smtClean="0">
                <a:latin typeface="Arial Narrow" panose="020B0606020202030204" pitchFamily="34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933" y="6116638"/>
            <a:ext cx="9144000" cy="7413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latin typeface="Arial Narrow" panose="020B0606020202030204" pitchFamily="34" charset="0"/>
              </a:rPr>
              <a:t>Рабочее совещание «Дифракция нейтронов – 201</a:t>
            </a:r>
            <a:r>
              <a:rPr lang="en-US" sz="1600" i="1" dirty="0" smtClean="0">
                <a:latin typeface="Arial Narrow" panose="020B0606020202030204" pitchFamily="34" charset="0"/>
              </a:rPr>
              <a:t>7</a:t>
            </a:r>
            <a:r>
              <a:rPr lang="ru-RU" sz="1600" i="1" dirty="0" smtClean="0">
                <a:latin typeface="Arial Narrow" panose="020B0606020202030204" pitchFamily="34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latin typeface="Arial Narrow" panose="020B0606020202030204" pitchFamily="34" charset="0"/>
              </a:rPr>
              <a:t>ФГБУ «ПИЯФ» НИЦ «Курчатовский институт», Гатчина, 14-16 июня 2017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1571716" y="3219449"/>
            <a:ext cx="100360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Пьезокерамические материалы на основе системы PbZrO3-PbTiO3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6733" y="37507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7516" y="1690688"/>
            <a:ext cx="348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0800" y="1598355"/>
            <a:ext cx="957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Контролируемый обжиг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800" y="4887217"/>
            <a:ext cx="3260902" cy="1834258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4885465"/>
              </p:ext>
            </p:extLst>
          </p:nvPr>
        </p:nvGraphicFramePr>
        <p:xfrm>
          <a:off x="1279248" y="2098559"/>
          <a:ext cx="9026525" cy="2657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130"/>
                <a:gridCol w="2443480"/>
                <a:gridCol w="1805305"/>
                <a:gridCol w="1805305"/>
                <a:gridCol w="1805305"/>
              </a:tblGrid>
              <a:tr h="601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Образец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Скорость подъема температуры,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град/час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Температура обжига,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град </a:t>
                      </a:r>
                      <a:r>
                        <a:rPr lang="ru-RU" sz="18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8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Длительность, 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Скорость охлаждения, град</a:t>
                      </a:r>
                      <a:r>
                        <a:rPr lang="en-US" sz="1800">
                          <a:effectLst/>
                        </a:rPr>
                        <a:t>/</a:t>
                      </a:r>
                      <a:r>
                        <a:rPr lang="ru-RU" sz="1800">
                          <a:effectLst/>
                        </a:rPr>
                        <a:t>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PZT1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PZT2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PZT3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79249" y="20992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90011" y="5103223"/>
            <a:ext cx="543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Размеры образцов: высота – 40 мм, диаметр – 30 мм</a:t>
            </a:r>
          </a:p>
          <a:p>
            <a:r>
              <a:rPr lang="ru-RU" dirty="0" smtClean="0"/>
              <a:t>Плотность: 7.75</a:t>
            </a:r>
            <a:r>
              <a:rPr lang="ru-RU" dirty="0" smtClean="0">
                <a:sym typeface="Symbol" panose="05050102010706020507" pitchFamily="18" charset="2"/>
              </a:rPr>
              <a:t></a:t>
            </a:r>
            <a:r>
              <a:rPr lang="ru-RU" dirty="0" smtClean="0"/>
              <a:t> 10</a:t>
            </a:r>
            <a:r>
              <a:rPr lang="ru-RU" baseline="30000" dirty="0" smtClean="0"/>
              <a:t>3 </a:t>
            </a:r>
            <a:r>
              <a:rPr lang="ru-RU" dirty="0" smtClean="0"/>
              <a:t>кг</a:t>
            </a:r>
            <a:r>
              <a:rPr lang="en-US" dirty="0" smtClean="0"/>
              <a:t>/</a:t>
            </a:r>
            <a:r>
              <a:rPr lang="ru-RU" dirty="0" smtClean="0"/>
              <a:t>м</a:t>
            </a:r>
            <a:r>
              <a:rPr lang="en-US" baseline="30000" dirty="0" smtClean="0"/>
              <a:t>3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xmlns="" val="11754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1571716" y="3219449"/>
            <a:ext cx="100360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Пьезокерамические материалы на основе системы PbZrO3-PbTiO3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6733" y="37507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7516" y="1690688"/>
            <a:ext cx="348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99" y="1598355"/>
            <a:ext cx="1164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Типичный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нейтронно-дифракционный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спектр </a:t>
            </a:r>
            <a:r>
              <a:rPr lang="en-US" sz="2400" b="1" kern="5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Pb</a:t>
            </a:r>
            <a:r>
              <a:rPr lang="ru-RU" sz="24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(</a:t>
            </a:r>
            <a:r>
              <a:rPr lang="en-US" sz="2400" b="1" kern="5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Zr</a:t>
            </a:r>
            <a:r>
              <a:rPr lang="ru-RU" sz="2400" b="1" kern="50" baseline="-25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0,53</a:t>
            </a:r>
            <a:r>
              <a:rPr lang="en-US" sz="2400" b="1" kern="5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Ti</a:t>
            </a:r>
            <a:r>
              <a:rPr lang="ru-RU" sz="2400" b="1" kern="50" baseline="-25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0,47</a:t>
            </a:r>
            <a:r>
              <a:rPr lang="ru-RU" sz="24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lang="en-US" sz="24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</a:t>
            </a:r>
            <a:r>
              <a:rPr lang="ru-RU" sz="2400" b="1" kern="50" baseline="-25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3</a:t>
            </a:r>
            <a:r>
              <a:rPr lang="en-US" sz="24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ru-RU" sz="20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время экспозиции–</a:t>
            </a:r>
            <a:r>
              <a:rPr lang="ru-RU" sz="24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40</a:t>
            </a:r>
            <a:r>
              <a:rPr lang="ru-RU" sz="20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мин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421" y="2212968"/>
            <a:ext cx="7281333" cy="4082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77421" y="2217428"/>
            <a:ext cx="6561666" cy="267335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21" y="4879120"/>
            <a:ext cx="4855111" cy="2027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72666" y="558757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Noliac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745" y="2153325"/>
            <a:ext cx="3698176" cy="28015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207" y="5039773"/>
            <a:ext cx="3260902" cy="1834258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0611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1571716" y="3219449"/>
            <a:ext cx="100360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Пьезокерамические материалы на основе системы PbZrO3-PbTiO3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7445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7516" y="1690688"/>
            <a:ext cx="348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8100" y="1316694"/>
            <a:ext cx="958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001                            100                                    001            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Noliac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    100                        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41" y="1803377"/>
            <a:ext cx="2240571" cy="1525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841" y="1875354"/>
            <a:ext cx="2152725" cy="1453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68" y="3455310"/>
            <a:ext cx="2276708" cy="15338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842" y="3494971"/>
            <a:ext cx="2152725" cy="14427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479" y="2221100"/>
            <a:ext cx="64639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PZT1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PZT2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PZT3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53" y="5185474"/>
            <a:ext cx="2263359" cy="14868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580" y="5173648"/>
            <a:ext cx="2169721" cy="14418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0241" y="1806721"/>
            <a:ext cx="2275366" cy="15280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4750" y="1758445"/>
            <a:ext cx="2200434" cy="1477834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4843793"/>
              </p:ext>
            </p:extLst>
          </p:nvPr>
        </p:nvGraphicFramePr>
        <p:xfrm>
          <a:off x="5679459" y="3404115"/>
          <a:ext cx="6381752" cy="3296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220"/>
                <a:gridCol w="710330"/>
                <a:gridCol w="710330"/>
                <a:gridCol w="710330"/>
                <a:gridCol w="710330"/>
                <a:gridCol w="710330"/>
                <a:gridCol w="618734"/>
                <a:gridCol w="1056148"/>
              </a:tblGrid>
              <a:tr h="4622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Образец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Полюсная фигура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(001)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Полюсная фигура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(100)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Текстурный индекс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m.r.d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m.r.d.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m.r.d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m.r.d.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PZT1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100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град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час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0.820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1.244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42.4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0.665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1.566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90.1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1.76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PZT2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</a:t>
                      </a:r>
                      <a:r>
                        <a:rPr lang="ru-RU" sz="1400">
                          <a:effectLst/>
                        </a:rPr>
                        <a:t>град</a:t>
                      </a:r>
                      <a:r>
                        <a:rPr lang="en-US" sz="1400">
                          <a:effectLst/>
                        </a:rPr>
                        <a:t>/</a:t>
                      </a: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25.9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0.837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PZT3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 град</a:t>
                      </a:r>
                      <a:r>
                        <a:rPr lang="en-US" sz="1400">
                          <a:effectLst/>
                        </a:rPr>
                        <a:t>/</a:t>
                      </a: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0.778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Noliac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124.1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0.549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1.554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ru-RU" sz="14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66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1487049" y="3190560"/>
            <a:ext cx="100360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Пьезокерамические материалы на основе системы PbZrO3-PbTiO3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7516" y="1690688"/>
            <a:ext cx="348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3619852"/>
              </p:ext>
            </p:extLst>
          </p:nvPr>
        </p:nvGraphicFramePr>
        <p:xfrm>
          <a:off x="2970126" y="1500029"/>
          <a:ext cx="6381752" cy="3296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220"/>
                <a:gridCol w="710330"/>
                <a:gridCol w="710330"/>
                <a:gridCol w="710330"/>
                <a:gridCol w="710330"/>
                <a:gridCol w="710330"/>
                <a:gridCol w="618734"/>
                <a:gridCol w="1056148"/>
              </a:tblGrid>
              <a:tr h="4622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Образец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Полюсная фигура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(001)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Полюсная фигура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(100)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Текстурный индекс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m.r.d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m.r.d.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m.r.d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m.r.d.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PZT1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100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град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час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0.820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1.244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42.4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0.665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1.566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90.1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1.76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PZT2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</a:t>
                      </a:r>
                      <a:r>
                        <a:rPr lang="ru-RU" sz="1400">
                          <a:effectLst/>
                        </a:rPr>
                        <a:t>град</a:t>
                      </a:r>
                      <a:r>
                        <a:rPr lang="en-US" sz="1400">
                          <a:effectLst/>
                        </a:rPr>
                        <a:t>/</a:t>
                      </a: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25.9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0.837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PZT3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 град</a:t>
                      </a:r>
                      <a:r>
                        <a:rPr lang="en-US" sz="1400">
                          <a:effectLst/>
                        </a:rPr>
                        <a:t>/</a:t>
                      </a: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0.778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Noliac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124.1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0.549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1.554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ru-RU" sz="14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4195" y="5615582"/>
            <a:ext cx="6597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m.r.d</a:t>
            </a:r>
            <a:r>
              <a:rPr lang="en-US" dirty="0" smtClean="0"/>
              <a:t>. – multiply random distribution</a:t>
            </a:r>
          </a:p>
          <a:p>
            <a:r>
              <a:rPr lang="ru-RU" dirty="0" smtClean="0"/>
              <a:t>Текстурный индекс </a:t>
            </a:r>
            <a:r>
              <a:rPr lang="en-US" i="1" dirty="0" smtClean="0"/>
              <a:t>J – </a:t>
            </a:r>
            <a:r>
              <a:rPr lang="ru-RU" dirty="0" smtClean="0"/>
              <a:t>количественная характеристика текстуры;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отсутствии текстуры </a:t>
            </a:r>
            <a:r>
              <a:rPr lang="ru-RU" i="1" dirty="0"/>
              <a:t>J </a:t>
            </a:r>
            <a:r>
              <a:rPr lang="ru-RU" dirty="0"/>
              <a:t>= 1, </a:t>
            </a:r>
            <a:r>
              <a:rPr lang="ru-RU" dirty="0" smtClean="0"/>
              <a:t>для </a:t>
            </a:r>
            <a:r>
              <a:rPr lang="ru-RU" dirty="0"/>
              <a:t>монокристалла </a:t>
            </a:r>
            <a:r>
              <a:rPr lang="ru-RU" i="1" dirty="0"/>
              <a:t>J </a:t>
            </a:r>
            <a:r>
              <a:rPr lang="ru-RU" dirty="0"/>
              <a:t>= ∞ </a:t>
            </a:r>
          </a:p>
        </p:txBody>
      </p:sp>
    </p:spTree>
    <p:extLst>
      <p:ext uri="{BB962C8B-B14F-4D97-AF65-F5344CB8AC3E}">
        <p14:creationId xmlns:p14="http://schemas.microsoft.com/office/powerpoint/2010/main" xmlns="" val="26250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1487049" y="3190560"/>
            <a:ext cx="100360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Выводы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7516" y="1690688"/>
            <a:ext cx="348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79841" y="1690688"/>
            <a:ext cx="8850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Исследованы условия получения кристаллографической текстуры в керамических образцах,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синтезированных на основе пьезоэлектрических материалов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(Zr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0.53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Ti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0.47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)O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Установлено, что на формирование текстуры влияет скорость охлаждения образцов.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Определены оптимальные режимы получения текстурированной керамики.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6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1487049" y="3190560"/>
            <a:ext cx="100360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97516" y="1690688"/>
            <a:ext cx="348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7650" name="Picture 2" descr="International Conference “Condensed Matter Research at the IBR-2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907" y="684945"/>
            <a:ext cx="1952625" cy="16573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3760" y="552047"/>
            <a:ext cx="5856849" cy="584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3" dirty="0" smtClean="0">
                <a:hlinkClick r:id="rId4"/>
              </a:rPr>
              <a:t/>
            </a:r>
            <a:br>
              <a:rPr lang="en-US" sz="1403" dirty="0" smtClean="0">
                <a:hlinkClick r:id="rId4"/>
              </a:rPr>
            </a:br>
            <a:r>
              <a:rPr lang="en-US" sz="2400" dirty="0" smtClean="0">
                <a:latin typeface="Arial Narrow" pitchFamily="34" charset="0"/>
                <a:hlinkClick r:id="rId4"/>
              </a:rPr>
              <a:t>International Conference “Condensed Matter Research at the IBR-2”</a:t>
            </a:r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9-12 October 2017</a:t>
            </a:r>
          </a:p>
          <a:p>
            <a:r>
              <a:rPr lang="en-US" sz="2400" dirty="0" err="1" smtClean="0">
                <a:latin typeface="Arial Narrow" pitchFamily="34" charset="0"/>
              </a:rPr>
              <a:t>Dubna</a:t>
            </a:r>
            <a:r>
              <a:rPr lang="en-US" sz="2400" dirty="0" smtClean="0">
                <a:latin typeface="Arial Narrow" pitchFamily="34" charset="0"/>
              </a:rPr>
              <a:t>, Moscow region, </a:t>
            </a:r>
            <a:r>
              <a:rPr lang="en-US" sz="2400" dirty="0" smtClean="0">
                <a:latin typeface="Arial Narrow" pitchFamily="34" charset="0"/>
              </a:rPr>
              <a:t>Russia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Neutron scattering investigations at the IBR-2 reactor cover different fields of condensed matter physics, materials science, chemistry, biophysical, geophysical and engineering sciences.</a:t>
            </a:r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err="1" smtClean="0"/>
              <a:t>WebSite</a:t>
            </a:r>
            <a:r>
              <a:rPr lang="en-US" sz="2400" dirty="0" smtClean="0"/>
              <a:t>:       </a:t>
            </a:r>
            <a:r>
              <a:rPr lang="en-US" sz="2400" dirty="0" smtClean="0">
                <a:hlinkClick r:id="rId5"/>
              </a:rPr>
              <a:t>http://cmr-ibr.jinr.ru</a:t>
            </a:r>
            <a:r>
              <a:rPr lang="en-US" sz="2400" dirty="0" smtClean="0">
                <a:hlinkClick r:id="rId5"/>
              </a:rPr>
              <a:t>/</a:t>
            </a:r>
            <a:endParaRPr lang="ru-RU" sz="2400" dirty="0" smtClean="0"/>
          </a:p>
          <a:p>
            <a:endParaRPr lang="ru-RU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On-line registration and abstract submission:         </a:t>
            </a:r>
            <a:r>
              <a:rPr lang="ru-RU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30.06.2017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1487049" y="3190560"/>
            <a:ext cx="100360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371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Спасибо за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внимание!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Ждем Вас в Дубне!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9-12 октября 2017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7516" y="1690688"/>
            <a:ext cx="348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BE2-3E7C-47CF-BE5B-A656326CADE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2533" y="2904066"/>
            <a:ext cx="9144000" cy="380153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Нейтронографический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 текстурный анализ пьезокерамических материалов на основе системы PbZrO3-PbTiO3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>Программа  сотрудничества ОИЯИ – Республика Беларусь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>«Корреляция структуры, кристаллографической текстуры пьезокерамических материалов на основе системы PbZrO3-PbTiO3 с их упругими и пьезоэлектрическими свойствами»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dirty="0" err="1">
                <a:latin typeface="Arial Narrow" panose="020B0606020202030204" pitchFamily="34" charset="0"/>
              </a:rPr>
              <a:t>Л.А.Близнюк</a:t>
            </a:r>
            <a:r>
              <a:rPr lang="ru-RU" sz="2700" b="1" dirty="0">
                <a:latin typeface="Arial Narrow" panose="020B0606020202030204" pitchFamily="34" charset="0"/>
              </a:rPr>
              <a:t> – научный руководитель</a:t>
            </a:r>
            <a:br>
              <a:rPr lang="ru-RU" sz="2700" b="1" dirty="0">
                <a:latin typeface="Arial Narrow" panose="020B0606020202030204" pitchFamily="34" charset="0"/>
              </a:rPr>
            </a:br>
            <a:r>
              <a:rPr lang="ru-RU" sz="2700" b="1" dirty="0">
                <a:latin typeface="Arial Narrow" panose="020B0606020202030204" pitchFamily="34" charset="0"/>
              </a:rPr>
              <a:t>А.К. </a:t>
            </a:r>
            <a:r>
              <a:rPr lang="ru-RU" sz="2700" b="1" dirty="0" err="1">
                <a:latin typeface="Arial Narrow" panose="020B0606020202030204" pitchFamily="34" charset="0"/>
              </a:rPr>
              <a:t>Летко</a:t>
            </a:r>
            <a:r>
              <a:rPr lang="ru-RU" sz="2700" b="1" dirty="0">
                <a:latin typeface="Arial Narrow" panose="020B0606020202030204" pitchFamily="34" charset="0"/>
              </a:rPr>
              <a:t/>
            </a:r>
            <a:br>
              <a:rPr lang="ru-RU" sz="2700" b="1" dirty="0">
                <a:latin typeface="Arial Narrow" panose="020B0606020202030204" pitchFamily="34" charset="0"/>
              </a:rPr>
            </a:br>
            <a:r>
              <a:rPr lang="ru-RU" sz="2700" b="1" dirty="0">
                <a:latin typeface="Arial Narrow" panose="020B0606020202030204" pitchFamily="34" charset="0"/>
              </a:rPr>
              <a:t>Н.А. Басов</a:t>
            </a:r>
            <a:br>
              <a:rPr lang="ru-RU" sz="2700" b="1" dirty="0">
                <a:latin typeface="Arial Narrow" panose="020B0606020202030204" pitchFamily="34" charset="0"/>
              </a:rPr>
            </a:br>
            <a:r>
              <a:rPr lang="ru-RU" sz="2700" b="1" dirty="0">
                <a:latin typeface="Arial Narrow" panose="020B0606020202030204" pitchFamily="34" charset="0"/>
              </a:rPr>
              <a:t>В.И. Каско</a:t>
            </a:r>
            <a:br>
              <a:rPr lang="ru-RU" sz="2700" b="1" dirty="0">
                <a:latin typeface="Arial Narrow" panose="020B0606020202030204" pitchFamily="34" charset="0"/>
              </a:rPr>
            </a:br>
            <a:r>
              <a:rPr lang="ru-RU" sz="2700" b="1" dirty="0">
                <a:latin typeface="Arial Narrow" panose="020B0606020202030204" pitchFamily="34" charset="0"/>
              </a:rPr>
              <a:t/>
            </a:r>
            <a:br>
              <a:rPr lang="ru-RU" sz="2700" b="1" dirty="0">
                <a:latin typeface="Arial Narrow" panose="020B0606020202030204" pitchFamily="34" charset="0"/>
              </a:rPr>
            </a:br>
            <a:r>
              <a:rPr lang="ru-RU" sz="2000" b="1" i="1" dirty="0" smtClean="0">
                <a:latin typeface="Arial Narrow" panose="020B0606020202030204" pitchFamily="34" charset="0"/>
              </a:rPr>
              <a:t/>
            </a:r>
            <a:br>
              <a:rPr lang="ru-RU" sz="2000" b="1" i="1" dirty="0" smtClean="0">
                <a:latin typeface="Arial Narrow" panose="020B0606020202030204" pitchFamily="34" charset="0"/>
              </a:rPr>
            </a:br>
            <a:r>
              <a:rPr lang="ru-RU" sz="2000" b="1" i="1" dirty="0" smtClean="0">
                <a:latin typeface="Arial Narrow" panose="020B0606020202030204" pitchFamily="34" charset="0"/>
              </a:rPr>
              <a:t>Государственное объединение «Научно-практический центр НАН Беларуси по материаловедению», Минск, Беларусь</a:t>
            </a:r>
            <a:br>
              <a:rPr lang="ru-RU" sz="2000" b="1" i="1" dirty="0" smtClean="0">
                <a:latin typeface="Arial Narrow" panose="020B0606020202030204" pitchFamily="34" charset="0"/>
              </a:rPr>
            </a:br>
            <a:r>
              <a:rPr lang="en-US" sz="2700" b="1" dirty="0" smtClean="0">
                <a:latin typeface="Arial Narrow" panose="020B0606020202030204" pitchFamily="34" charset="0"/>
              </a:rPr>
              <a:t/>
            </a:r>
            <a:br>
              <a:rPr lang="en-US" sz="2700" b="1" dirty="0" smtClean="0">
                <a:latin typeface="Arial Narrow" panose="020B0606020202030204" pitchFamily="34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933" y="6116638"/>
            <a:ext cx="9144000" cy="7413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62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Пьезокерамические материалы на основе системы PbZrO3-PbTiO3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6733" y="1972733"/>
            <a:ext cx="1016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Цирконат-титанат</a:t>
            </a:r>
            <a:r>
              <a:rPr lang="ru-RU" dirty="0" smtClean="0"/>
              <a:t> свинца (ЦТС) – </a:t>
            </a:r>
            <a:r>
              <a:rPr lang="ru-RU" dirty="0" err="1" smtClean="0"/>
              <a:t>пьезокерамика</a:t>
            </a:r>
            <a:r>
              <a:rPr lang="ru-RU" dirty="0" smtClean="0"/>
              <a:t>, классический сегнетоэлектрик, который благодаря своим уникальным пьезоэлектрическим свойствам занимает лидирующее положение на рынке </a:t>
            </a:r>
          </a:p>
          <a:p>
            <a:r>
              <a:rPr lang="ru-RU" dirty="0" smtClean="0"/>
              <a:t>пьезоэлектрических материалов.</a:t>
            </a:r>
          </a:p>
          <a:p>
            <a:endParaRPr lang="ru-RU" dirty="0"/>
          </a:p>
          <a:p>
            <a:r>
              <a:rPr lang="ru-RU" dirty="0" smtClean="0"/>
              <a:t>Преимущества </a:t>
            </a:r>
            <a:r>
              <a:rPr lang="ru-RU" dirty="0" err="1"/>
              <a:t>пьезокерамики</a:t>
            </a:r>
            <a:r>
              <a:rPr lang="ru-RU" dirty="0"/>
              <a:t> по сравнению с </a:t>
            </a:r>
            <a:r>
              <a:rPr lang="ru-RU" dirty="0" smtClean="0"/>
              <a:t>монокристаллами</a:t>
            </a:r>
            <a:r>
              <a:rPr lang="ru-RU" dirty="0"/>
              <a:t> </a:t>
            </a:r>
            <a:r>
              <a:rPr lang="ru-RU" dirty="0" smtClean="0"/>
              <a:t>- технологичность </a:t>
            </a:r>
            <a:r>
              <a:rPr lang="ru-RU" dirty="0"/>
              <a:t>и </a:t>
            </a:r>
            <a:r>
              <a:rPr lang="ru-RU" dirty="0" smtClean="0"/>
              <a:t>дешевизна.</a:t>
            </a:r>
          </a:p>
          <a:p>
            <a:r>
              <a:rPr lang="ru-RU" dirty="0" smtClean="0"/>
              <a:t>Изготовление </a:t>
            </a:r>
            <a:r>
              <a:rPr lang="ru-RU" dirty="0" err="1"/>
              <a:t>пьезокерамики</a:t>
            </a:r>
            <a:r>
              <a:rPr lang="ru-RU" dirty="0"/>
              <a:t> проще, чем выращивание монокристаллов.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керамики можно изготавливать изделия любой формы — линзы, цилиндры и т.п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 важным характеристикам ЦТС относят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Высокий </a:t>
            </a:r>
            <a:r>
              <a:rPr lang="ru-RU" dirty="0" err="1" smtClean="0"/>
              <a:t>пьезомодуль</a:t>
            </a:r>
            <a:r>
              <a:rPr lang="ru-RU" dirty="0" smtClean="0"/>
              <a:t> </a:t>
            </a:r>
            <a:r>
              <a:rPr lang="en-US" dirty="0" smtClean="0"/>
              <a:t>(d33);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Высокую механическую добротность, что снижает механические потери и позволяет снизить рабочую температуру;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Низкий коэффициент рассеяния, что обеспечивает невысокий нагрев, более экономичную эксплуатацию, высокую стабильность низких диэлектрических и механических потерь в сложных условиях.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6733" y="37507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0070" y="4120065"/>
            <a:ext cx="905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76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596" y="1620029"/>
            <a:ext cx="3013007" cy="2425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766" y="1645131"/>
            <a:ext cx="2112346" cy="1437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686" y="3603544"/>
            <a:ext cx="1742857" cy="1619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232" y="4169228"/>
            <a:ext cx="1819048" cy="160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133" y="4844924"/>
            <a:ext cx="2019048" cy="16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877" y="3194233"/>
            <a:ext cx="2085714" cy="1457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8656" y="1620029"/>
            <a:ext cx="2410872" cy="13343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41280" y="3194233"/>
            <a:ext cx="15517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Малогабаритные</a:t>
            </a:r>
          </a:p>
          <a:p>
            <a:r>
              <a:rPr lang="ru-RU" sz="1200" dirty="0" smtClean="0"/>
              <a:t>керамические </a:t>
            </a:r>
          </a:p>
          <a:p>
            <a:r>
              <a:rPr lang="ru-RU" sz="1200" dirty="0" smtClean="0"/>
              <a:t>антенны </a:t>
            </a:r>
            <a:r>
              <a:rPr lang="ru-RU" sz="1200" dirty="0"/>
              <a:t>и </a:t>
            </a:r>
            <a:endParaRPr lang="ru-RU" sz="1200" dirty="0" smtClean="0"/>
          </a:p>
          <a:p>
            <a:r>
              <a:rPr lang="ru-RU" sz="1200" dirty="0" smtClean="0"/>
              <a:t>керамические </a:t>
            </a:r>
          </a:p>
          <a:p>
            <a:r>
              <a:rPr lang="ru-RU" sz="1200" dirty="0" smtClean="0"/>
              <a:t>антенные </a:t>
            </a:r>
            <a:r>
              <a:rPr lang="ru-RU" sz="1200" dirty="0"/>
              <a:t>элементы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1600" dirty="0" smtClean="0"/>
              <a:t>(</a:t>
            </a:r>
            <a:r>
              <a:rPr lang="ru-RU" sz="1600" dirty="0"/>
              <a:t>ГЛОНАСС, </a:t>
            </a:r>
            <a:r>
              <a:rPr lang="en-US" sz="1600" dirty="0"/>
              <a:t>GPS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441024" y="5891347"/>
            <a:ext cx="3681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Пьезокерамические излучатели </a:t>
            </a:r>
            <a:r>
              <a:rPr lang="ru-RU" sz="1400" dirty="0"/>
              <a:t>и </a:t>
            </a:r>
            <a:r>
              <a:rPr lang="ru-RU" sz="1400" dirty="0" smtClean="0"/>
              <a:t>приемники</a:t>
            </a:r>
          </a:p>
          <a:p>
            <a:r>
              <a:rPr lang="ru-RU" sz="1400" dirty="0" smtClean="0"/>
              <a:t>для ультразвуковых </a:t>
            </a:r>
            <a:r>
              <a:rPr lang="ru-RU" sz="1400" dirty="0"/>
              <a:t>расходомеров жидкости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теплосчетчиков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444250" y="5047563"/>
            <a:ext cx="2673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Пьезокерамические движители </a:t>
            </a:r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сканирующих туннельных и </a:t>
            </a:r>
            <a:endParaRPr lang="ru-RU" sz="1400" dirty="0" smtClean="0"/>
          </a:p>
          <a:p>
            <a:r>
              <a:rPr lang="ru-RU" sz="1400" dirty="0" smtClean="0"/>
              <a:t>силовых </a:t>
            </a:r>
            <a:r>
              <a:rPr lang="ru-RU" sz="1400" dirty="0"/>
              <a:t>микроскопов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477" y="3773109"/>
            <a:ext cx="17252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Диэлектрические </a:t>
            </a:r>
          </a:p>
          <a:p>
            <a:r>
              <a:rPr lang="ru-RU" sz="1400" dirty="0" smtClean="0"/>
              <a:t>резонаторы</a:t>
            </a:r>
          </a:p>
          <a:p>
            <a:r>
              <a:rPr lang="ru-RU" sz="1400" dirty="0" smtClean="0"/>
              <a:t>и керамические </a:t>
            </a:r>
          </a:p>
          <a:p>
            <a:r>
              <a:rPr lang="ru-RU" sz="1400" dirty="0" smtClean="0"/>
              <a:t>подложки для СВЧ-</a:t>
            </a:r>
          </a:p>
          <a:p>
            <a:r>
              <a:rPr lang="ru-RU" sz="1400" dirty="0" smtClean="0"/>
              <a:t>техники</a:t>
            </a:r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024" y="-124145"/>
            <a:ext cx="10516511" cy="162167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6208" y="1645131"/>
            <a:ext cx="17689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</a:t>
            </a:r>
            <a:r>
              <a:rPr lang="ru-RU" sz="1400" dirty="0" smtClean="0"/>
              <a:t>ногорезонаторные </a:t>
            </a:r>
          </a:p>
          <a:p>
            <a:r>
              <a:rPr lang="ru-RU" sz="1400" dirty="0" smtClean="0"/>
              <a:t>малогабаритные </a:t>
            </a:r>
          </a:p>
          <a:p>
            <a:r>
              <a:rPr lang="ru-RU" sz="1400" dirty="0" smtClean="0"/>
              <a:t>корпуса для </a:t>
            </a:r>
          </a:p>
          <a:p>
            <a:r>
              <a:rPr lang="ru-RU" sz="1400" dirty="0" smtClean="0"/>
              <a:t>фильтров СВЧ-</a:t>
            </a:r>
          </a:p>
          <a:p>
            <a:r>
              <a:rPr lang="ru-RU" sz="1400" dirty="0" smtClean="0"/>
              <a:t>диапазона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223842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Лаборатория электронной керамики НПЦ НАН Беларуси по материаловедению, Минск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8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Пьезокерамические материалы на основе системы PbZrO3-PbTiO3</a:t>
            </a:r>
            <a:r>
              <a:rPr lang="ru-RU" b="1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6733" y="37507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12" y="1557701"/>
            <a:ext cx="5737576" cy="2146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6948" y="4096102"/>
            <a:ext cx="10186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синтезе ЦТС имеет </a:t>
            </a:r>
            <a:r>
              <a:rPr lang="ru-RU" dirty="0" smtClean="0"/>
              <a:t>кубическую структуру </a:t>
            </a:r>
            <a:r>
              <a:rPr lang="ru-RU" dirty="0"/>
              <a:t>кристалла перовскита, каждая единица которого состоит из небольшого четырехвалентного иона </a:t>
            </a:r>
            <a:r>
              <a:rPr lang="ru-RU" dirty="0" smtClean="0"/>
              <a:t>металла (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err="1" smtClean="0"/>
              <a:t>Zr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в решетке больших двухвалентных ионов </a:t>
            </a:r>
            <a:r>
              <a:rPr lang="ru-RU" dirty="0" smtClean="0"/>
              <a:t>металла</a:t>
            </a:r>
            <a:r>
              <a:rPr lang="en-US" dirty="0" smtClean="0"/>
              <a:t> (</a:t>
            </a:r>
            <a:r>
              <a:rPr lang="ru-RU" dirty="0" smtClean="0"/>
              <a:t>как правило, 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результате поляризации, которая приводит </a:t>
            </a:r>
            <a:r>
              <a:rPr lang="ru-RU" dirty="0"/>
              <a:t>к тетрагональной или ромбоэдрической симметрии в кристаллах ЦТС, каждый кристалл </a:t>
            </a:r>
            <a:r>
              <a:rPr lang="ru-RU" dirty="0" smtClean="0"/>
              <a:t>приобретает </a:t>
            </a:r>
            <a:r>
              <a:rPr lang="ru-RU" dirty="0"/>
              <a:t>дипольный момент. </a:t>
            </a:r>
          </a:p>
        </p:txBody>
      </p:sp>
    </p:spTree>
    <p:extLst>
      <p:ext uri="{BB962C8B-B14F-4D97-AF65-F5344CB8AC3E}">
        <p14:creationId xmlns:p14="http://schemas.microsoft.com/office/powerpoint/2010/main" xmlns="" val="31943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Пьезокерамические материалы на основе системы PbZrO3-PbTiO3</a:t>
            </a:r>
            <a:r>
              <a:rPr lang="ru-RU" b="1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6733" y="37507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74" y="1501965"/>
            <a:ext cx="5452521" cy="4497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41831" y="1690688"/>
            <a:ext cx="39119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(Zr1-xTix)O3 </a:t>
            </a:r>
            <a:r>
              <a:rPr lang="ru-RU" dirty="0" smtClean="0"/>
              <a:t> - это твердый раствор 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/>
              <a:t>ферроэлектрик</a:t>
            </a:r>
            <a:r>
              <a:rPr lang="en-US" dirty="0" smtClean="0"/>
              <a:t> PbTiO3</a:t>
            </a:r>
            <a:r>
              <a:rPr lang="ru-RU" dirty="0" smtClean="0"/>
              <a:t> </a:t>
            </a:r>
          </a:p>
          <a:p>
            <a:r>
              <a:rPr lang="ru-RU" dirty="0" smtClean="0"/>
              <a:t>(</a:t>
            </a:r>
            <a:r>
              <a:rPr lang="en-US" dirty="0" smtClean="0"/>
              <a:t>TC = 495ºC</a:t>
            </a:r>
            <a:r>
              <a:rPr lang="ru-RU" dirty="0" smtClean="0"/>
              <a:t>), тетрагональный при комнатной температуре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анти-</a:t>
            </a:r>
            <a:r>
              <a:rPr lang="ru-RU" dirty="0" err="1" smtClean="0"/>
              <a:t>ферроэлектрик</a:t>
            </a:r>
            <a:r>
              <a:rPr lang="ru-RU" dirty="0" smtClean="0"/>
              <a:t> </a:t>
            </a:r>
            <a:r>
              <a:rPr lang="en-US" dirty="0" smtClean="0"/>
              <a:t>PbZrO3 </a:t>
            </a:r>
            <a:endParaRPr lang="ru-RU" dirty="0"/>
          </a:p>
          <a:p>
            <a:r>
              <a:rPr lang="ru-RU" dirty="0" smtClean="0"/>
              <a:t>(</a:t>
            </a:r>
            <a:r>
              <a:rPr lang="en-US" dirty="0" smtClean="0"/>
              <a:t>TC </a:t>
            </a:r>
            <a:r>
              <a:rPr lang="en-US" dirty="0"/>
              <a:t>= </a:t>
            </a:r>
            <a:r>
              <a:rPr lang="en-US" dirty="0" smtClean="0"/>
              <a:t>234ºC</a:t>
            </a:r>
            <a:r>
              <a:rPr lang="ru-RU" dirty="0" smtClean="0"/>
              <a:t>), орторомбический при комнатной температуре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6506" y="6091834"/>
            <a:ext cx="348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Фазовая диаграмма ЦТС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PZT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1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Пьезокерамические материалы на основе системы PbZrO3-PbTiO3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4145" y="6062368"/>
            <a:ext cx="98512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5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Pb</a:t>
            </a:r>
            <a:r>
              <a:rPr lang="en-US" sz="24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kern="5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Zr</a:t>
            </a:r>
            <a:r>
              <a:rPr lang="ru-RU" sz="2400" b="1" kern="50" baseline="-25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0,53</a:t>
            </a:r>
            <a:r>
              <a:rPr lang="en-US" sz="2400" b="1" kern="5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Ti</a:t>
            </a:r>
            <a:r>
              <a:rPr lang="ru-RU" sz="2400" b="1" kern="50" baseline="-25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0,47</a:t>
            </a:r>
            <a:r>
              <a:rPr lang="ru-RU" sz="24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lang="en-US" sz="24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</a:t>
            </a:r>
            <a:r>
              <a:rPr lang="ru-RU" sz="2400" b="1" kern="50" baseline="-25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3</a:t>
            </a:r>
            <a:r>
              <a:rPr lang="ru-RU" sz="24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-</a:t>
            </a:r>
            <a:r>
              <a:rPr lang="ru-RU" sz="2400" b="1" kern="50" baseline="-25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структура перовскита с тетрагональным </a:t>
            </a:r>
            <a:r>
              <a:rPr lang="ru-RU" sz="16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искажением </a:t>
            </a:r>
            <a:r>
              <a:rPr lang="ru-RU" sz="16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en-US" sz="16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P4mm) </a:t>
            </a:r>
            <a:r>
              <a:rPr lang="ru-RU" sz="16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кристаллической решетки</a:t>
            </a:r>
            <a:endParaRPr lang="en-US" sz="1600" b="1" kern="5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n-US" sz="1600" b="1" kern="50" baseline="-25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</a:t>
            </a:r>
            <a:r>
              <a:rPr lang="ru-RU" sz="1600" b="1" kern="50" baseline="-25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1600" b="1" kern="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kern="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 = 4.04811 Å, b = 4.11839 Å</a:t>
            </a:r>
            <a:r>
              <a:rPr lang="en-US" sz="1600" b="1" kern="50" baseline="-25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    </a:t>
            </a:r>
            <a:r>
              <a:rPr lang="ru-RU" sz="1600" b="1" kern="50" baseline="-25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926690" y="1268658"/>
            <a:ext cx="10710249" cy="3460428"/>
            <a:chOff x="838200" y="1921521"/>
            <a:chExt cx="10710249" cy="34604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38200" y="2853833"/>
              <a:ext cx="4250267" cy="22762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6733" y="3750733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41706" y="2417274"/>
              <a:ext cx="19751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</a:rPr>
                <a:t>Синтез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20774" y="2417274"/>
              <a:ext cx="19751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</a:rPr>
                <a:t>Спекание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2858181"/>
              <a:ext cx="4043351" cy="2523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Используется шихта, содержащая </a:t>
              </a:r>
              <a:r>
                <a:rPr lang="ru-RU" sz="1400" dirty="0"/>
                <a:t>окислы свинца, </a:t>
              </a:r>
              <a:endParaRPr lang="ru-RU" sz="1400" dirty="0" smtClean="0"/>
            </a:p>
            <a:p>
              <a:r>
                <a:rPr lang="ru-RU" sz="1400" dirty="0" smtClean="0"/>
                <a:t>титана и циркония.</a:t>
              </a:r>
            </a:p>
            <a:p>
              <a:endParaRPr lang="ru-RU" sz="1400" dirty="0"/>
            </a:p>
            <a:p>
              <a:r>
                <a:rPr lang="ru-RU" sz="1400" dirty="0"/>
                <a:t>Смешивание и измельчение </a:t>
              </a:r>
              <a:r>
                <a:rPr lang="ru-RU" sz="1400" dirty="0" smtClean="0"/>
                <a:t>в </a:t>
              </a:r>
              <a:r>
                <a:rPr lang="ru-RU" sz="1400" dirty="0" err="1" smtClean="0"/>
                <a:t>вибромельнице</a:t>
              </a:r>
              <a:r>
                <a:rPr lang="ru-RU" sz="1400" dirty="0" smtClean="0"/>
                <a:t>.</a:t>
              </a:r>
            </a:p>
            <a:p>
              <a:endParaRPr lang="ru-RU" sz="1400" dirty="0"/>
            </a:p>
            <a:p>
              <a:r>
                <a:rPr lang="ru-RU" sz="1400" dirty="0"/>
                <a:t>Синтез составов на воздухе производился в </a:t>
              </a:r>
              <a:endParaRPr lang="ru-RU" sz="1400" dirty="0" smtClean="0"/>
            </a:p>
            <a:p>
              <a:r>
                <a:rPr lang="ru-RU" sz="1400" dirty="0" smtClean="0"/>
                <a:t>муфельной </a:t>
              </a:r>
              <a:r>
                <a:rPr lang="ru-RU" sz="1400" dirty="0"/>
                <a:t>электрической печи при температуре  </a:t>
              </a:r>
              <a:endParaRPr lang="ru-RU" sz="1400" dirty="0" smtClean="0"/>
            </a:p>
            <a:p>
              <a:r>
                <a:rPr lang="ru-RU" sz="1400" dirty="0" smtClean="0"/>
                <a:t>800</a:t>
              </a:r>
              <a:r>
                <a:rPr lang="ru-RU" sz="1400" baseline="30000" dirty="0" smtClean="0"/>
                <a:t>0</a:t>
              </a:r>
              <a:r>
                <a:rPr lang="ru-RU" sz="1400" dirty="0" smtClean="0"/>
                <a:t>С  </a:t>
              </a:r>
              <a:r>
                <a:rPr lang="ru-RU" sz="1400" dirty="0"/>
                <a:t>в течение  2 – 6 </a:t>
              </a:r>
              <a:r>
                <a:rPr lang="ru-RU" sz="1400" dirty="0" smtClean="0"/>
                <a:t>часов.</a:t>
              </a:r>
            </a:p>
            <a:p>
              <a:endParaRPr lang="ru-RU" sz="1400" dirty="0"/>
            </a:p>
            <a:p>
              <a:r>
                <a:rPr lang="ru-RU" sz="1400" dirty="0" smtClean="0"/>
                <a:t>Охлаждение образцов.</a:t>
              </a:r>
            </a:p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4659" y="2853833"/>
              <a:ext cx="4250267" cy="22762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370353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27519" y="2886393"/>
              <a:ext cx="472093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Измельчение твердого раствора до мелкозернистого</a:t>
              </a:r>
            </a:p>
            <a:p>
              <a:r>
                <a:rPr lang="ru-RU" sz="1400" dirty="0" smtClean="0"/>
                <a:t>порошка.</a:t>
              </a:r>
            </a:p>
            <a:p>
              <a:endParaRPr lang="ru-RU" sz="1400" dirty="0"/>
            </a:p>
            <a:p>
              <a:r>
                <a:rPr lang="ru-RU" sz="1400" dirty="0"/>
                <a:t>Порошок смешивался со связкой (</a:t>
              </a:r>
              <a:r>
                <a:rPr lang="ru-RU" sz="1400" dirty="0" smtClean="0"/>
                <a:t>ПВА) в </a:t>
              </a:r>
              <a:r>
                <a:rPr lang="ru-RU" sz="1400" dirty="0"/>
                <a:t>течение </a:t>
              </a:r>
              <a:endParaRPr lang="ru-RU" sz="1400" dirty="0" smtClean="0"/>
            </a:p>
            <a:p>
              <a:r>
                <a:rPr lang="ru-RU" sz="1400" dirty="0" smtClean="0"/>
                <a:t>12 </a:t>
              </a:r>
              <a:r>
                <a:rPr lang="ru-RU" sz="1400" dirty="0"/>
                <a:t>часов в </a:t>
              </a:r>
              <a:r>
                <a:rPr lang="ru-RU" sz="1400" dirty="0" err="1"/>
                <a:t>вибромельнице</a:t>
              </a:r>
              <a:r>
                <a:rPr lang="ru-RU" sz="1400" dirty="0"/>
                <a:t>. </a:t>
              </a:r>
              <a:endParaRPr lang="ru-RU" sz="1400" dirty="0" smtClean="0"/>
            </a:p>
            <a:p>
              <a:endParaRPr lang="ru-RU" sz="1400" dirty="0"/>
            </a:p>
            <a:p>
              <a:r>
                <a:rPr lang="ru-RU" sz="1400" dirty="0"/>
                <a:t>М</a:t>
              </a:r>
              <a:r>
                <a:rPr lang="ru-RU" sz="1400" dirty="0" smtClean="0"/>
                <a:t>атериал </a:t>
              </a:r>
              <a:r>
                <a:rPr lang="ru-RU" sz="1400" dirty="0"/>
                <a:t>высушивался, </a:t>
              </a:r>
              <a:r>
                <a:rPr lang="ru-RU" sz="1400" dirty="0" smtClean="0"/>
                <a:t>гранулировался. </a:t>
              </a:r>
            </a:p>
            <a:p>
              <a:r>
                <a:rPr lang="ru-RU" sz="1400" dirty="0" smtClean="0"/>
                <a:t>Прессование образцов.</a:t>
              </a:r>
            </a:p>
            <a:p>
              <a:endParaRPr lang="ru-RU" sz="1400" dirty="0"/>
            </a:p>
            <a:p>
              <a:r>
                <a:rPr lang="ru-RU" sz="1400" dirty="0" smtClean="0"/>
                <a:t>Обжиг при </a:t>
              </a:r>
              <a:r>
                <a:rPr lang="ru-RU" sz="1400" dirty="0"/>
                <a:t>температурах </a:t>
              </a:r>
              <a:r>
                <a:rPr lang="ru-RU" sz="1400" dirty="0" smtClean="0"/>
                <a:t>1200-1240 </a:t>
              </a:r>
              <a:r>
                <a:rPr lang="ru-RU" sz="1400" baseline="30000" dirty="0" smtClean="0"/>
                <a:t>0</a:t>
              </a:r>
              <a:r>
                <a:rPr lang="ru-RU" sz="1400" dirty="0" smtClean="0"/>
                <a:t>С 2-4 часа. </a:t>
              </a:r>
            </a:p>
            <a:p>
              <a:endParaRPr lang="ru-RU" sz="14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2867" y="1921521"/>
              <a:ext cx="531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</a:rPr>
                <a:t>Процесс получения пьезокерамических образцов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5384800" y="3888203"/>
              <a:ext cx="1117600" cy="4805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лево 17"/>
          <p:cNvSpPr/>
          <p:nvPr/>
        </p:nvSpPr>
        <p:spPr>
          <a:xfrm rot="-2700000">
            <a:off x="8610574" y="4616014"/>
            <a:ext cx="815415" cy="5757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24" y="4564910"/>
            <a:ext cx="5029412" cy="12789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93454" y="4809899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Поляризация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2711" y="1254954"/>
            <a:ext cx="4143375" cy="4016375"/>
          </a:xfrm>
          <a:prstGeom prst="rect">
            <a:avLst/>
          </a:prstGeom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6113463" y="3221039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GB" altLang="ru-RU" baseline="30000"/>
          </a:p>
          <a:p>
            <a:pPr algn="ctr" eaLnBrk="1" hangingPunct="1"/>
            <a:endParaRPr lang="ru-RU" altLang="ru-RU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953000" y="247332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ru-RU" sz="3200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7268640"/>
              </p:ext>
            </p:extLst>
          </p:nvPr>
        </p:nvGraphicFramePr>
        <p:xfrm>
          <a:off x="159211" y="3504158"/>
          <a:ext cx="2671763" cy="2962275"/>
        </p:xfrm>
        <a:graphic>
          <a:graphicData uri="http://schemas.openxmlformats.org/presentationml/2006/ole">
            <p:oleObj spid="_x0000_s2070" name="CorelDRAW" r:id="rId3" imgW="3926520" imgH="4362120" progId="">
              <p:embed/>
            </p:oleObj>
          </a:graphicData>
        </a:graphic>
      </p:graphicFrame>
      <p:graphicFrame>
        <p:nvGraphicFramePr>
          <p:cNvPr id="92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6701235"/>
              </p:ext>
            </p:extLst>
          </p:nvPr>
        </p:nvGraphicFramePr>
        <p:xfrm>
          <a:off x="2617185" y="4985296"/>
          <a:ext cx="1846802" cy="1729035"/>
        </p:xfrm>
        <a:graphic>
          <a:graphicData uri="http://schemas.openxmlformats.org/presentationml/2006/ole">
            <p:oleObj spid="_x0000_s2071" name="CorelDRAW" r:id="rId4" imgW="3322440" imgH="3118680" progId="">
              <p:embed/>
            </p:oleObj>
          </a:graphicData>
        </a:graphic>
      </p:graphicFrame>
      <p:pic>
        <p:nvPicPr>
          <p:cNvPr id="9223" name="Picture 11" descr="SKATPhoto_GeomarKi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85" y="461554"/>
            <a:ext cx="3644950" cy="28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2053892" y="298010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Нейтронный </a:t>
            </a:r>
            <a:r>
              <a:rPr lang="ru-RU" altLang="ru-RU" b="1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дифрактометр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СКАТ</a:t>
            </a:r>
          </a:p>
        </p:txBody>
      </p:sp>
      <p:pic>
        <p:nvPicPr>
          <p:cNvPr id="9" name="Picture 7" descr="D:\Users\NADIN\article\new_pic\pf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0"/>
          <a:stretch>
            <a:fillRect/>
          </a:stretch>
        </p:blipFill>
        <p:spPr bwMode="auto">
          <a:xfrm>
            <a:off x="9727867" y="461554"/>
            <a:ext cx="2002666" cy="400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Users\NADIN\vajno\n\s_k_s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80" t="-4044" r="-2380" b="-5139"/>
          <a:stretch>
            <a:fillRect/>
          </a:stretch>
        </p:blipFill>
        <p:spPr bwMode="auto">
          <a:xfrm>
            <a:off x="7550610" y="329723"/>
            <a:ext cx="2143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User\Work\Quartz_textures\Textures\Classification\Quartzite\Type 3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0" t="12640" r="43150" b="62617"/>
          <a:stretch>
            <a:fillRect/>
          </a:stretch>
        </p:blipFill>
        <p:spPr bwMode="auto">
          <a:xfrm>
            <a:off x="7839536" y="5090071"/>
            <a:ext cx="3776662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8395161" y="4818609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001</a:t>
            </a: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0650998" y="4786859"/>
            <a:ext cx="757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110</a:t>
            </a: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45948" y="4786859"/>
            <a:ext cx="552450" cy="38417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8947611" y="4882109"/>
            <a:ext cx="414337" cy="128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30"/>
          <p:cNvSpPr>
            <a:spLocks noChangeArrowheads="1"/>
          </p:cNvSpPr>
          <p:nvPr/>
        </p:nvSpPr>
        <p:spPr bwMode="auto">
          <a:xfrm>
            <a:off x="9292098" y="4690021"/>
            <a:ext cx="950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Arial" panose="020B0604020202020204" pitchFamily="34" charset="0"/>
              </a:rPr>
              <a:t>{hkl}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  <a:r>
              <a:rPr lang="en-US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endParaRPr lang="ru-RU" altLang="ru-RU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197098" y="5018634"/>
            <a:ext cx="552450" cy="63976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10663698" y="4653509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10673223" y="5937796"/>
            <a:ext cx="1243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1608261" y="5971134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r>
              <a:rPr lang="en-US" altLang="ru-RU" sz="1800" baseline="-2500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endParaRPr lang="ru-RU" altLang="ru-RU" sz="1800" baseline="-25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0190623" y="5713959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Arial" panose="020B0604020202020204" pitchFamily="34" charset="0"/>
              </a:rPr>
              <a:t>Z</a:t>
            </a:r>
            <a:r>
              <a:rPr lang="en-US" altLang="ru-RU" sz="1800" baseline="-2500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endParaRPr lang="ru-RU" altLang="ru-RU" sz="1800" baseline="-25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627186" y="5904459"/>
            <a:ext cx="69850" cy="650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0673223" y="5753646"/>
            <a:ext cx="484188" cy="1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30"/>
          <p:cNvSpPr>
            <a:spLocks noChangeArrowheads="1"/>
          </p:cNvSpPr>
          <p:nvPr/>
        </p:nvSpPr>
        <p:spPr bwMode="auto">
          <a:xfrm>
            <a:off x="11019298" y="5434559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y</a:t>
            </a:r>
            <a:endParaRPr lang="ru-RU" altLang="ru-RU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711" y="1254160"/>
            <a:ext cx="41433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5699" y="5322377"/>
            <a:ext cx="1949414" cy="15356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3958" y="3753437"/>
            <a:ext cx="1298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1368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спектров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4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4" y="-124145"/>
            <a:ext cx="10516511" cy="1621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0" y="686693"/>
            <a:ext cx="1403442" cy="974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0131" y="1291478"/>
            <a:ext cx="658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Измерения кристаллографической текстуры на тестовых образцах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298" y="1427155"/>
            <a:ext cx="3143250" cy="190500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12" y="1908935"/>
            <a:ext cx="4598035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893" y="2835838"/>
            <a:ext cx="4552950" cy="37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35083" y="4509067"/>
            <a:ext cx="2348762" cy="20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8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795</Words>
  <Application>Microsoft Office PowerPoint</Application>
  <PresentationFormat>Произвольный</PresentationFormat>
  <Paragraphs>289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</vt:lpstr>
      <vt:lpstr>Нейтронографический текстурный анализ пьезокерамических материалов на основе системы PbZrO3-PbTiO3    T.И.Иванкина  Лаборатория нейтронной физики им.И.М.Франка,  Объединенный институт ядерных исследований, Дубна, Россия   </vt:lpstr>
      <vt:lpstr>  Нейтронографический текстурный анализ пьезокерамических материалов на основе системы PbZrO3-PbTiO3  Программа  сотрудничества ОИЯИ – Республика Беларусь  «Корреляция структуры, кристаллографической текстуры пьезокерамических материалов на основе системы PbZrO3-PbTiO3 с их упругими и пьезоэлектрическими свойствами»  Л.А.Близнюк – научный руководитель А.К. Летко Н.А. Басов В.И. Каско   Государственное объединение «Научно-практический центр НАН Беларуси по материаловедению», Минск, Беларусь  </vt:lpstr>
      <vt:lpstr>Пьезокерамические материалы на основе системы PbZrO3-PbTiO3 </vt:lpstr>
      <vt:lpstr>Слайд 4</vt:lpstr>
      <vt:lpstr>Пьезокерамические материалы на основе системы PbZrO3-PbTiO3 </vt:lpstr>
      <vt:lpstr>Пьезокерамические материалы на основе системы PbZrO3-PbTiO3 </vt:lpstr>
      <vt:lpstr>Пьезокерамические материалы на основе системы PbZrO3-PbTiO3 </vt:lpstr>
      <vt:lpstr>Слайд 8</vt:lpstr>
      <vt:lpstr>Слайд 9</vt:lpstr>
      <vt:lpstr>Пьезокерамические материалы на основе системы PbZrO3-PbTiO3 </vt:lpstr>
      <vt:lpstr>Пьезокерамические материалы на основе системы PbZrO3-PbTiO3 </vt:lpstr>
      <vt:lpstr>Пьезокерамические материалы на основе системы PbZrO3-PbTiO3   </vt:lpstr>
      <vt:lpstr>Пьезокерамические материалы на основе системы PbZrO3-PbTiO3   </vt:lpstr>
      <vt:lpstr>Выводы   </vt:lpstr>
      <vt:lpstr>Слайд 15</vt:lpstr>
      <vt:lpstr>Спасибо за внимание!  Ждем Вас в Дубне! 9-12 октября 2017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Нейтронографический текстурный анализ пьезокерамических материалов на основе системы PbZrO3-PbTiO3    T.И.Иванкина, Л.А.Близнюк  Лаборатория нейтронной физики им.И.М.Франка, Объединенный институт ядерных исследований, Дубна, Россия Государственное объединение «Научно-практический центр НАН Беларуси по материаловедению», Минск, Беларусь  </dc:title>
  <dc:creator>Work</dc:creator>
  <cp:lastModifiedBy>Татьяна</cp:lastModifiedBy>
  <cp:revision>50</cp:revision>
  <cp:lastPrinted>2017-06-07T13:15:04Z</cp:lastPrinted>
  <dcterms:created xsi:type="dcterms:W3CDTF">2017-05-31T11:24:57Z</dcterms:created>
  <dcterms:modified xsi:type="dcterms:W3CDTF">2017-06-14T19:38:59Z</dcterms:modified>
</cp:coreProperties>
</file>