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6" r:id="rId4"/>
    <p:sldId id="281" r:id="rId5"/>
    <p:sldId id="284" r:id="rId6"/>
    <p:sldId id="277" r:id="rId7"/>
    <p:sldId id="285" r:id="rId8"/>
    <p:sldId id="278" r:id="rId9"/>
    <p:sldId id="279" r:id="rId10"/>
    <p:sldId id="269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52B89"/>
    <a:srgbClr val="3E1B59"/>
    <a:srgbClr val="DCBCEE"/>
    <a:srgbClr val="CB9AE6"/>
    <a:srgbClr val="812EA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915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4678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53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595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388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357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44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655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952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656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456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4063-F805-4F99-841A-6A9AD4F4DAF5}" type="datetimeFigureOut">
              <a:rPr lang="ru-RU" smtClean="0"/>
              <a:pPr/>
              <a:t>16.06.2017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9404B-0BA7-4736-BE18-7FAB7A5DEA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169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оловок 52"/>
          <p:cNvSpPr>
            <a:spLocks noGrp="1"/>
          </p:cNvSpPr>
          <p:nvPr>
            <p:ph type="ctrTitle"/>
          </p:nvPr>
        </p:nvSpPr>
        <p:spPr>
          <a:xfrm>
            <a:off x="2215862" y="5152349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9177" y="36268"/>
            <a:ext cx="8006255" cy="286416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2017, ФГБУ «ПИЯФ»,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14 - 16 июня 2017 года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173560" y="764275"/>
            <a:ext cx="37333" cy="597759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14576" y="691486"/>
            <a:ext cx="46150" cy="612317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125589" y="-275721"/>
            <a:ext cx="973668" cy="1158821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223442" y="-155913"/>
            <a:ext cx="786020" cy="1109840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flipV="1">
            <a:off x="1231530" y="348789"/>
            <a:ext cx="7850874" cy="649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V="1">
            <a:off x="1280060" y="403404"/>
            <a:ext cx="7783293" cy="0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592186" y="932012"/>
            <a:ext cx="8332361" cy="2282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температурной и полевой эволюции </a:t>
            </a:r>
            <a:r>
              <a:rPr lang="ru-RU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кирального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рассеяния в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NdMn</a:t>
            </a:r>
            <a:r>
              <a:rPr lang="ru-RU" sz="3600" b="1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i="1" baseline="-25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63145" y="3743192"/>
            <a:ext cx="784887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Н. МАТВЕЕВА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 ГАВРИЛОВ, И.А. ЗОБКАЛО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«ПИЯФ» НИЦ «Курчатовский институт»</a:t>
            </a:r>
          </a:p>
          <a:p>
            <a:pPr algn="ctr"/>
            <a:endParaRPr lang="ru-RU" sz="2000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Andrey SAZONOV, Vladimir HUTANU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Crystallography, RWTH Aachen University and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Jülich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Centre for Neutron Science at Heinz Maier- Leibnitz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Zentrum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Garching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</a:p>
          <a:p>
            <a:pPr algn="ctr"/>
            <a:endParaRPr lang="en-US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Arsen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GOUKASSOV</a:t>
            </a:r>
          </a:p>
          <a:p>
            <a:pPr algn="ctr"/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Laboratoire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Leon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Brilluoin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CEN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Saclay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France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600450" y="3509963"/>
            <a:ext cx="318135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6223" y="-27489"/>
            <a:ext cx="1252717" cy="6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6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2833" y="2222031"/>
            <a:ext cx="7425961" cy="403192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02833" y="3182792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689600" y="9396"/>
            <a:ext cx="3410968" cy="27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– 2017, ФГБУ «ПИЯФ», 14 - 16 июня 2017 года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535" y="-15452"/>
            <a:ext cx="759291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5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41" y="568844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8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7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41434" y="1819772"/>
            <a:ext cx="2647149" cy="350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88334" y="2741575"/>
            <a:ext cx="4951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 Дзялошинского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2"/>
          <p:cNvSpPr txBox="1">
            <a:spLocks/>
          </p:cNvSpPr>
          <p:nvPr/>
        </p:nvSpPr>
        <p:spPr>
          <a:xfrm>
            <a:off x="390697" y="1230830"/>
            <a:ext cx="5413587" cy="4165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Антисимметричный суперобмен через анион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685" y="943614"/>
            <a:ext cx="2239836" cy="11209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2363226" y="724173"/>
            <a:ext cx="1851970" cy="4216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</a:t>
            </a:r>
            <a:r>
              <a:rPr lang="ru-RU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26452" y="1772035"/>
            <a:ext cx="4950296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(θ)[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][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(θ) =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Левая фигурная скобка 24"/>
          <p:cNvSpPr/>
          <p:nvPr/>
        </p:nvSpPr>
        <p:spPr>
          <a:xfrm rot="16200000">
            <a:off x="2140610" y="1576686"/>
            <a:ext cx="242137" cy="1247699"/>
          </a:xfrm>
          <a:prstGeom prst="leftBrac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16220" y="2253150"/>
            <a:ext cx="201622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(θ)[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7353" y="3085924"/>
            <a:ext cx="8314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d(θ) =d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1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+d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2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(θ)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определяет </a:t>
            </a:r>
            <a:r>
              <a:rPr lang="ru-RU" sz="1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знак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вектора Дзялошинского, не зависит от выбора номера иона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7353" y="2722046"/>
            <a:ext cx="94128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7612" y="239925"/>
            <a:ext cx="8881718" cy="403192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Антисимметричный обмен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взаимодействие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Дзялошинского-Мория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5689600" y="9396"/>
            <a:ext cx="3410968" cy="27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– 2017, ФГБУ «ПИЯФ», 14 - 16 июня 2017 года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941434" y="3617538"/>
            <a:ext cx="7425961" cy="403192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ru-RU" sz="20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="1" baseline="-25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543020" y="5007471"/>
            <a:ext cx="3148583" cy="3422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543020" y="4949592"/>
            <a:ext cx="899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Pbam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572673" y="5147149"/>
            <a:ext cx="581025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/>
              <p:cNvSpPr txBox="1"/>
              <p:nvPr/>
            </p:nvSpPr>
            <p:spPr>
              <a:xfrm>
                <a:off x="6010015" y="4947094"/>
                <a:ext cx="18685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i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</a:t>
                </a:r>
                <a:r>
                  <a:rPr lang="ru-RU" sz="2000" i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2000" i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ru-RU" sz="2000" i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000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ru-RU" sz="200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015" y="4947094"/>
                <a:ext cx="1868570" cy="40011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43020" y="4178917"/>
            <a:ext cx="244883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52B8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Pbam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0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TextBox 45"/>
              <p:cNvSpPr txBox="1"/>
              <p:nvPr/>
            </p:nvSpPr>
            <p:spPr>
              <a:xfrm>
                <a:off x="4543019" y="6092824"/>
                <a:ext cx="2448839" cy="40011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>
                <a:solidFill>
                  <a:srgbClr val="752B8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</a:t>
                </a:r>
                <a:r>
                  <a:rPr lang="en-US" sz="2000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Pm </a:t>
                </a:r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!</a:t>
                </a:r>
                <a:endParaRPr lang="ru-RU" sz="2000" i="1" dirty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019" y="6092824"/>
                <a:ext cx="2448839" cy="40011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t="-5882" b="-23529"/>
                </a:stretch>
              </a:blipFill>
              <a:ln w="12700">
                <a:solidFill>
                  <a:srgbClr val="752B89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рямоугольник 46"/>
          <p:cNvSpPr/>
          <p:nvPr/>
        </p:nvSpPr>
        <p:spPr>
          <a:xfrm>
            <a:off x="4543019" y="5390368"/>
            <a:ext cx="34566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Baledent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en-US" sz="12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sz="1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114, 117601, 2015</a:t>
            </a:r>
            <a:endParaRPr lang="en-US" sz="12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129" y="-11593"/>
            <a:ext cx="759291" cy="401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759" y="4156892"/>
            <a:ext cx="3391526" cy="249173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00478" y="3525600"/>
            <a:ext cx="4139122" cy="0"/>
          </a:xfrm>
          <a:prstGeom prst="line">
            <a:avLst/>
          </a:prstGeom>
          <a:ln w="12700">
            <a:solidFill>
              <a:srgbClr val="752B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5022161" y="5708033"/>
            <a:ext cx="349414" cy="29682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52B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6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Заголовок 52"/>
          <p:cNvSpPr>
            <a:spLocks noGrp="1"/>
          </p:cNvSpPr>
          <p:nvPr>
            <p:ph type="ctrTitle"/>
          </p:nvPr>
        </p:nvSpPr>
        <p:spPr>
          <a:xfrm>
            <a:off x="872166" y="2686097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30066" y="2112987"/>
            <a:ext cx="6858000" cy="16557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994394" y="5517509"/>
            <a:ext cx="704641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332496" y="326994"/>
            <a:ext cx="6294727" cy="43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Magnetic </a:t>
            </a: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ultiferroics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R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Mn</a:t>
            </a:r>
            <a:r>
              <a:rPr lang="ru-RU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</a:t>
            </a:r>
            <a:r>
              <a:rPr lang="ru-RU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 </a:t>
            </a:r>
            <a:r>
              <a:rPr lang="en-US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 R = Tb,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Yb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Y,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Dy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Er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Eu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…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2" name="Скругленный прямоугольник 9"/>
          <p:cNvSpPr>
            <a:spLocks noChangeArrowheads="1"/>
          </p:cNvSpPr>
          <p:nvPr/>
        </p:nvSpPr>
        <p:spPr bwMode="auto">
          <a:xfrm>
            <a:off x="481279" y="781136"/>
            <a:ext cx="3926598" cy="502472"/>
          </a:xfrm>
          <a:prstGeom prst="roundRect">
            <a:avLst>
              <a:gd name="adj" fmla="val 470"/>
            </a:avLst>
          </a:prstGeom>
          <a:solidFill>
            <a:schemeClr val="accent5">
              <a:lumMod val="20000"/>
              <a:lumOff val="80000"/>
              <a:alpha val="55000"/>
            </a:schemeClr>
          </a:solidFill>
          <a:ln w="9525" algn="ctr">
            <a:solidFill>
              <a:srgbClr val="154717"/>
            </a:solidFill>
            <a:round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ru-RU" dirty="0" smtClean="0">
                <a:solidFill>
                  <a:srgbClr val="844B2C"/>
                </a:solidFill>
                <a:latin typeface="Cambria" pitchFamily="18" charset="0"/>
              </a:rPr>
              <a:t>Пространственная группа </a:t>
            </a:r>
            <a:r>
              <a:rPr lang="en-US" b="1" i="1" dirty="0" err="1" smtClean="0">
                <a:solidFill>
                  <a:srgbClr val="844B2C"/>
                </a:solidFill>
                <a:latin typeface="Cambria" pitchFamily="18" charset="0"/>
              </a:rPr>
              <a:t>Pbam</a:t>
            </a:r>
            <a:r>
              <a:rPr lang="en-US" b="1" i="1" dirty="0" smtClean="0">
                <a:solidFill>
                  <a:srgbClr val="844B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844B2C"/>
                </a:solidFill>
                <a:latin typeface="Cambria" pitchFamily="18" charset="0"/>
              </a:rPr>
              <a:t>(?)</a:t>
            </a:r>
            <a:endParaRPr lang="ru-RU" dirty="0">
              <a:solidFill>
                <a:srgbClr val="C6C49E"/>
              </a:solidFill>
              <a:latin typeface="Cambria" pitchFamily="18" charset="0"/>
            </a:endParaRPr>
          </a:p>
        </p:txBody>
      </p:sp>
      <p:pic>
        <p:nvPicPr>
          <p:cNvPr id="23" name="Picture 2" descr="E:\XYZ-PA-report\EuMn2O5-g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47" y="1553920"/>
            <a:ext cx="2612757" cy="22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644719" y="4330684"/>
            <a:ext cx="222729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J3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J4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J5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плоскости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J3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J4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Mn</a:t>
            </a:r>
            <a:r>
              <a:rPr lang="en-US" sz="14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b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J5 </a:t>
            </a:r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Mn</a:t>
            </a:r>
            <a:r>
              <a:rPr lang="en-US" sz="1400" b="1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- Mn</a:t>
            </a:r>
            <a:r>
              <a:rPr lang="en-US" sz="1400" b="1" baseline="30000" dirty="0" smtClean="0">
                <a:latin typeface="Times New Roman" pitchFamily="18" charset="0"/>
                <a:cs typeface="Times New Roman" pitchFamily="18" charset="0"/>
              </a:rPr>
              <a:t>3+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42533" y="4414129"/>
            <a:ext cx="2214479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itchFamily="18" charset="0"/>
                <a:cs typeface="Times New Roman" pitchFamily="18" charset="0"/>
              </a:rPr>
              <a:t>J1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J2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вдоль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1400" b="1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-  Mn</a:t>
            </a:r>
            <a:r>
              <a:rPr lang="en-US" sz="1400" b="1" baseline="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4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3237" y="4414129"/>
            <a:ext cx="21075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суперобмен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400" b="1" baseline="-250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= -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baseline="-25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14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400" b="1" baseline="-25000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9" name="Штриховая стрелка вправо 28"/>
          <p:cNvSpPr/>
          <p:nvPr/>
        </p:nvSpPr>
        <p:spPr>
          <a:xfrm>
            <a:off x="3044141" y="4553724"/>
            <a:ext cx="260116" cy="244030"/>
          </a:xfrm>
          <a:prstGeom prst="stripedRight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35000">
                <a:srgbClr val="336699"/>
              </a:gs>
              <a:gs pos="100000">
                <a:srgbClr val="C0C0C0"/>
              </a:gs>
            </a:gsLst>
          </a:gradFill>
          <a:ln>
            <a:solidFill>
              <a:srgbClr val="274F77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9"/>
          <p:cNvSpPr>
            <a:spLocks noChangeArrowheads="1"/>
          </p:cNvSpPr>
          <p:nvPr/>
        </p:nvSpPr>
        <p:spPr bwMode="auto">
          <a:xfrm>
            <a:off x="2430066" y="5850139"/>
            <a:ext cx="3790164" cy="569835"/>
          </a:xfrm>
          <a:prstGeom prst="roundRect">
            <a:avLst>
              <a:gd name="adj" fmla="val 542"/>
            </a:avLst>
          </a:prstGeom>
          <a:solidFill>
            <a:schemeClr val="bg1">
              <a:lumMod val="95000"/>
              <a:alpha val="24000"/>
            </a:schemeClr>
          </a:solidFill>
          <a:ln w="9525" algn="ctr">
            <a:solidFill>
              <a:srgbClr val="154717"/>
            </a:solidFill>
            <a:round/>
            <a:headEnd/>
            <a:tailEnd/>
          </a:ln>
        </p:spPr>
        <p:txBody>
          <a:bodyPr anchor="ctr"/>
          <a:lstStyle/>
          <a:p>
            <a:pPr marL="14288" indent="-14288" algn="ctr"/>
            <a:r>
              <a:rPr lang="ru-RU" sz="16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Обменно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b="1" dirty="0" err="1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фрустрированная</a:t>
            </a:r>
            <a:r>
              <a:rPr lang="ru-RU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</a:t>
            </a:r>
            <a:r>
              <a:rPr lang="en-US" sz="16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0018" y="1448816"/>
            <a:ext cx="4831518" cy="2601586"/>
          </a:xfrm>
          <a:prstGeom prst="rect">
            <a:avLst/>
          </a:prstGeom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5689600" y="9396"/>
            <a:ext cx="3410968" cy="27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– 2017, ФГБУ «ПИЯФ», 14 - 16 июня 2017 года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535" y="-15452"/>
            <a:ext cx="759291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58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073" y="2802246"/>
            <a:ext cx="7772400" cy="23876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43000" y="6541066"/>
            <a:ext cx="6858000" cy="16557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1" name="Заголовок 2"/>
          <p:cNvSpPr txBox="1">
            <a:spLocks/>
          </p:cNvSpPr>
          <p:nvPr/>
        </p:nvSpPr>
        <p:spPr bwMode="auto">
          <a:xfrm flipH="1">
            <a:off x="670639" y="2793686"/>
            <a:ext cx="3646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r>
              <a:rPr lang="en-US" kern="0" smtClean="0"/>
              <a:t> </a:t>
            </a:r>
            <a:endParaRPr lang="ru-RU" kern="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547124" y="373355"/>
            <a:ext cx="6312298" cy="403192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NdMn</a:t>
            </a:r>
            <a:r>
              <a:rPr lang="en-US" sz="2000" b="1" baseline="-25000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baseline="-25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6473" y="2165364"/>
            <a:ext cx="371155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одновременно три магнитных фазы</a:t>
            </a:r>
            <a:endParaRPr lang="ru-RU" sz="1600" baseline="30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066" y="4641624"/>
            <a:ext cx="5008768" cy="1908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5703" y="3855779"/>
            <a:ext cx="3614864" cy="285406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567718" y="1004866"/>
            <a:ext cx="453284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b="1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= </a:t>
            </a:r>
            <a:r>
              <a:rPr lang="en-US" dirty="0"/>
              <a:t>(0.5 0 </a:t>
            </a:r>
            <a:r>
              <a:rPr lang="en-US" i="1" dirty="0" smtClean="0"/>
              <a:t>k</a:t>
            </a:r>
            <a:r>
              <a:rPr lang="en-US" baseline="-25000" dirty="0" smtClean="0"/>
              <a:t>z1</a:t>
            </a:r>
            <a:r>
              <a:rPr lang="ru-RU" baseline="-25000" dirty="0" smtClean="0"/>
              <a:t>,2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упорядочение марганца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67717" y="2268973"/>
            <a:ext cx="4532849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/>
              <a:t>k</a:t>
            </a:r>
            <a:r>
              <a:rPr lang="ru-RU" baseline="-25000" dirty="0" smtClean="0"/>
              <a:t>3</a:t>
            </a:r>
            <a:r>
              <a:rPr lang="ru-RU" dirty="0" smtClean="0"/>
              <a:t> = </a:t>
            </a:r>
            <a:r>
              <a:rPr lang="en-US" dirty="0"/>
              <a:t>(0.5 0 </a:t>
            </a:r>
            <a:r>
              <a:rPr lang="ru-RU" dirty="0" smtClean="0"/>
              <a:t>0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упорядочение </a:t>
            </a:r>
            <a:r>
              <a:rPr lang="en-US" dirty="0" smtClean="0"/>
              <a:t>Nd</a:t>
            </a:r>
            <a:r>
              <a:rPr lang="en-US" baseline="30000" dirty="0" smtClean="0"/>
              <a:t>3+ </a:t>
            </a:r>
            <a:r>
              <a:rPr lang="en-US" dirty="0"/>
              <a:t>– </a:t>
            </a:r>
            <a:r>
              <a:rPr lang="en-US" i="1" dirty="0" err="1"/>
              <a:t>T</a:t>
            </a:r>
            <a:r>
              <a:rPr lang="en-US" baseline="-25000" dirty="0" err="1"/>
              <a:t>Nd</a:t>
            </a:r>
            <a:r>
              <a:rPr lang="en-US" baseline="-25000" dirty="0"/>
              <a:t> </a:t>
            </a:r>
            <a:r>
              <a:rPr lang="en-US" dirty="0"/>
              <a:t>= 5 </a:t>
            </a:r>
            <a:r>
              <a:rPr lang="en-US" dirty="0" smtClean="0"/>
              <a:t>K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848494" y="1452933"/>
            <a:ext cx="413238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(</a:t>
            </a:r>
            <a:r>
              <a:rPr lang="ru-RU" i="1" dirty="0" smtClean="0"/>
              <a:t>фаза</a:t>
            </a:r>
            <a:r>
              <a:rPr lang="en-US" i="1" dirty="0" smtClean="0"/>
              <a:t> 1)  </a:t>
            </a:r>
            <a:r>
              <a:rPr lang="en-US" dirty="0" smtClean="0"/>
              <a:t>– </a:t>
            </a:r>
            <a:r>
              <a:rPr lang="en-US" i="1" dirty="0" smtClean="0"/>
              <a:t>T</a:t>
            </a:r>
            <a:r>
              <a:rPr lang="en-US" baseline="-25000" dirty="0" smtClean="0"/>
              <a:t>N </a:t>
            </a:r>
            <a:r>
              <a:rPr lang="en-US" dirty="0" smtClean="0"/>
              <a:t>= 30 K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48494" y="1814250"/>
            <a:ext cx="264255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ru-RU" dirty="0" smtClean="0"/>
              <a:t>фаза</a:t>
            </a:r>
            <a:r>
              <a:rPr lang="en-US" dirty="0" smtClean="0"/>
              <a:t> 2) – </a:t>
            </a:r>
            <a:r>
              <a:rPr lang="en-US" i="1" dirty="0" smtClean="0"/>
              <a:t>T</a:t>
            </a:r>
            <a:r>
              <a:rPr lang="en-US" baseline="-25000" dirty="0" smtClean="0"/>
              <a:t>2  </a:t>
            </a:r>
            <a:r>
              <a:rPr lang="en-US" dirty="0" smtClean="0"/>
              <a:t>= 28 K (?)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266128" y="4137542"/>
            <a:ext cx="1184401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(-0.5 0 -0.6)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195900" y="4137542"/>
            <a:ext cx="1184401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(-0.5 0 -0.4)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2826" y="3092384"/>
            <a:ext cx="3118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Дифрактометр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MLZ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763" y="989935"/>
            <a:ext cx="3887687" cy="1008981"/>
          </a:xfrm>
          <a:prstGeom prst="rect">
            <a:avLst/>
          </a:prstGeom>
        </p:spPr>
      </p:pic>
      <p:sp>
        <p:nvSpPr>
          <p:cNvPr id="30" name="Подзаголовок 2"/>
          <p:cNvSpPr txBox="1">
            <a:spLocks/>
          </p:cNvSpPr>
          <p:nvPr/>
        </p:nvSpPr>
        <p:spPr>
          <a:xfrm>
            <a:off x="5689600" y="9396"/>
            <a:ext cx="3410968" cy="27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– 2017, ФГБУ «ПИЯФ», 14 - 16 июня 2017 года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Подзаголовок 6"/>
              <p:cNvSpPr txBox="1">
                <a:spLocks/>
              </p:cNvSpPr>
              <p:nvPr/>
            </p:nvSpPr>
            <p:spPr bwMode="auto">
              <a:xfrm>
                <a:off x="7819125" y="3113784"/>
                <a:ext cx="1182128" cy="3479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  <a:alpha val="47843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None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9pPr>
              </a:lstStyle>
              <a:p>
                <a:pPr marL="1163638" indent="-1163638" eaLnBrk="1" hangingPunct="1"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b="0" i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ru-RU" sz="1600" b="0" i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=1.1</m:t>
                      </m:r>
                      <m:r>
                        <a:rPr lang="en-US" sz="1600" b="0" i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ambria Math" panose="02040503050406030204" pitchFamily="18" charset="0"/>
                        </a:rPr>
                        <m:t>6Å</m:t>
                      </m:r>
                    </m:oMath>
                  </m:oMathPara>
                </a14:m>
                <a:endParaRPr lang="ru-RU" sz="1600" dirty="0">
                  <a:solidFill>
                    <a:schemeClr val="accent5">
                      <a:lumMod val="10000"/>
                    </a:schemeClr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6" name="Подзаголовок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9125" y="3113784"/>
                <a:ext cx="1182128" cy="3479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3356687" y="3375203"/>
            <a:ext cx="2430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Hutanu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Sazonov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535" y="-15452"/>
            <a:ext cx="759291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6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38579" y="3835101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1" name="Заголовок 2"/>
          <p:cNvSpPr txBox="1">
            <a:spLocks/>
          </p:cNvSpPr>
          <p:nvPr/>
        </p:nvSpPr>
        <p:spPr bwMode="auto">
          <a:xfrm flipH="1">
            <a:off x="670639" y="2793686"/>
            <a:ext cx="3646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r>
              <a:rPr lang="en-US" kern="0" smtClean="0"/>
              <a:t> </a:t>
            </a:r>
            <a:endParaRPr lang="ru-RU" kern="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11127" y="279088"/>
            <a:ext cx="6312298" cy="529695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NdMn</a:t>
            </a:r>
            <a:r>
              <a:rPr lang="en-US" sz="2000" b="1" baseline="-25000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solidFill>
                  <a:srgbClr val="3E1B5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Сферическая нейтронная поляриметрия </a:t>
            </a:r>
            <a:endParaRPr lang="ru-RU" sz="2000" dirty="0">
              <a:solidFill>
                <a:srgbClr val="3E1B5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9624802"/>
              </p:ext>
            </p:extLst>
          </p:nvPr>
        </p:nvGraphicFramePr>
        <p:xfrm>
          <a:off x="681999" y="3708086"/>
          <a:ext cx="4540294" cy="26446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260"/>
                <a:gridCol w="655955"/>
                <a:gridCol w="599440"/>
                <a:gridCol w="598805"/>
                <a:gridCol w="749935"/>
                <a:gridCol w="664791"/>
                <a:gridCol w="715108"/>
              </a:tblGrid>
              <a:tr h="358659"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Элементы поляризационных матриц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4К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(1.5, </a:t>
                      </a:r>
                      <a:r>
                        <a:rPr lang="en-US" sz="1100" dirty="0">
                          <a:effectLst/>
                        </a:rPr>
                        <a:t>0, </a:t>
                      </a:r>
                      <a:r>
                        <a:rPr lang="en-US" sz="1100" dirty="0" smtClean="0">
                          <a:effectLst/>
                        </a:rPr>
                        <a:t>-0.4)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C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(0.5, </a:t>
                      </a:r>
                      <a:r>
                        <a:rPr lang="en-US" sz="1100" dirty="0">
                          <a:effectLst/>
                        </a:rPr>
                        <a:t>0, </a:t>
                      </a:r>
                      <a:r>
                        <a:rPr lang="en-US" sz="1100" dirty="0" smtClean="0">
                          <a:effectLst/>
                        </a:rPr>
                        <a:t>-0.4)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C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-0.80(4)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dirty="0" smtClean="0">
                          <a:effectLst/>
                        </a:rPr>
                        <a:t>0.86(3)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dirty="0" smtClean="0">
                          <a:effectLst/>
                        </a:rPr>
                        <a:t>0.12(3)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-0.29(3)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-0.16(2)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dirty="0" smtClean="0">
                          <a:effectLst/>
                        </a:rPr>
                        <a:t>0.17(2)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dirty="0" smtClean="0">
                          <a:effectLst/>
                        </a:rPr>
                        <a:t>0.05(3)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0.18(3)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-</a:t>
                      </a:r>
                      <a:r>
                        <a:rPr lang="ru-RU" sz="1100" kern="1200" dirty="0" smtClean="0">
                          <a:effectLst/>
                        </a:rPr>
                        <a:t>0.</a:t>
                      </a:r>
                      <a:r>
                        <a:rPr lang="en-US" sz="1100" kern="1200" dirty="0" smtClean="0">
                          <a:effectLst/>
                        </a:rPr>
                        <a:t>16</a:t>
                      </a:r>
                      <a:r>
                        <a:rPr lang="ru-RU" sz="1100" kern="1200" dirty="0" smtClean="0">
                          <a:effectLst/>
                        </a:rPr>
                        <a:t>(</a:t>
                      </a:r>
                      <a:r>
                        <a:rPr lang="en-US" sz="1100" kern="1200" dirty="0" smtClean="0">
                          <a:effectLst/>
                        </a:rPr>
                        <a:t>2</a:t>
                      </a:r>
                      <a:r>
                        <a:rPr lang="ru-RU" sz="1100" kern="12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0.16(2)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18К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(1.5, </a:t>
                      </a:r>
                      <a:r>
                        <a:rPr lang="en-US" sz="1100" dirty="0">
                          <a:effectLst/>
                        </a:rPr>
                        <a:t>0, </a:t>
                      </a:r>
                      <a:r>
                        <a:rPr lang="en-US" sz="1100" dirty="0" smtClean="0">
                          <a:effectLst/>
                        </a:rPr>
                        <a:t>-0.4)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C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(0.5, </a:t>
                      </a:r>
                      <a:r>
                        <a:rPr lang="en-US" sz="1100" dirty="0">
                          <a:effectLst/>
                        </a:rPr>
                        <a:t>0, </a:t>
                      </a:r>
                      <a:r>
                        <a:rPr lang="en-US" sz="1100" dirty="0" smtClean="0">
                          <a:effectLst/>
                        </a:rPr>
                        <a:t>-0.4)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BC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indent="139700" algn="l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-0.98(7)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-0.74(3)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-0.05(7)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-0.42(7)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-0.16(</a:t>
                      </a:r>
                      <a:r>
                        <a:rPr lang="ru-RU" sz="1100" kern="1200" dirty="0" smtClean="0">
                          <a:effectLst/>
                        </a:rPr>
                        <a:t>4</a:t>
                      </a:r>
                      <a:r>
                        <a:rPr lang="en-US" sz="1100" kern="12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0.43(2)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z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n-US" sz="1100" dirty="0" smtClean="0">
                          <a:effectLst/>
                        </a:rPr>
                        <a:t>0.0</a:t>
                      </a:r>
                      <a:r>
                        <a:rPr lang="en-US" sz="1100" dirty="0">
                          <a:effectLst/>
                        </a:rPr>
                        <a:t>9</a:t>
                      </a: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en-US" sz="1100" dirty="0" smtClean="0">
                          <a:effectLst/>
                        </a:rPr>
                        <a:t>6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r>
                        <a:rPr lang="en-US" sz="1100" dirty="0" smtClean="0">
                          <a:effectLst/>
                        </a:rPr>
                        <a:t>38</a:t>
                      </a:r>
                      <a:r>
                        <a:rPr lang="ru-RU" sz="1100" dirty="0" smtClean="0">
                          <a:effectLst/>
                        </a:rPr>
                        <a:t>(</a:t>
                      </a:r>
                      <a:r>
                        <a:rPr lang="en-US" sz="1100" dirty="0" smtClean="0">
                          <a:effectLst/>
                        </a:rPr>
                        <a:t>9</a:t>
                      </a:r>
                      <a:r>
                        <a:rPr lang="ru-RU" sz="1100" dirty="0" smtClean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-</a:t>
                      </a:r>
                      <a:r>
                        <a:rPr lang="ru-RU" sz="1100" kern="1200" dirty="0" smtClean="0">
                          <a:effectLst/>
                        </a:rPr>
                        <a:t>0.04(4)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effectLst/>
                        </a:rPr>
                        <a:t>-</a:t>
                      </a:r>
                      <a:r>
                        <a:rPr lang="ru-RU" sz="1100" kern="1200" dirty="0" smtClean="0">
                          <a:effectLst/>
                        </a:rPr>
                        <a:t>0.</a:t>
                      </a:r>
                      <a:r>
                        <a:rPr lang="en-US" sz="1100" kern="1200" dirty="0" smtClean="0">
                          <a:effectLst/>
                        </a:rPr>
                        <a:t>27</a:t>
                      </a:r>
                      <a:r>
                        <a:rPr lang="ru-RU" sz="1100" kern="1200" dirty="0" smtClean="0">
                          <a:effectLst/>
                        </a:rPr>
                        <a:t>(</a:t>
                      </a:r>
                      <a:r>
                        <a:rPr lang="en-US" sz="1100" kern="1200" dirty="0" smtClean="0">
                          <a:effectLst/>
                        </a:rPr>
                        <a:t>2</a:t>
                      </a:r>
                      <a:r>
                        <a:rPr lang="ru-RU" sz="1100" kern="12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" name="Прямоугольник 32"/>
              <p:cNvSpPr/>
              <p:nvPr/>
            </p:nvSpPr>
            <p:spPr>
              <a:xfrm>
                <a:off x="5550491" y="3850349"/>
                <a:ext cx="3329065" cy="267765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= 4 K </a:t>
                </a:r>
                <a:r>
                  <a:rPr lang="ru-RU" sz="1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SNP)</a:t>
                </a:r>
              </a:p>
              <a:p>
                <a:pPr algn="just"/>
                <a:r>
                  <a:rPr lang="en-US" sz="1400" i="1" dirty="0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itchFamily="34" charset="0"/>
                  </a:rPr>
                  <a:t>a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Symbol" panose="05050102010706020507" pitchFamily="18" charset="2"/>
                    <a:cs typeface="Arial" pitchFamily="34" charset="0"/>
                  </a:rPr>
                  <a:t>  </a:t>
                </a:r>
                <a:r>
                  <a:rPr lang="ru-RU" sz="1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ru-RU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9(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2.9</m:t>
                    </m:r>
                    <m:r>
                      <a:rPr lang="ru-RU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1400" i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smtClean="0">
                    <a:cs typeface="Arial" panose="020B0604020202020204" pitchFamily="34" charset="0"/>
                  </a:rPr>
                  <a:t>- </a:t>
                </a:r>
                <a:r>
                  <a:rPr lang="ru-RU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между плоскостью спирали и плоскостью </a:t>
                </a:r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algn="just"/>
                <a:r>
                  <a:rPr lang="el-GR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ru-RU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~ 16</a:t>
                </a:r>
                <a:r>
                  <a:rPr lang="en-US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 (2</a:t>
                </a:r>
                <a:r>
                  <a:rPr lang="en-US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.1</a:t>
                </a:r>
                <a:r>
                  <a:rPr lang="ru-RU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ru-RU" sz="1400" b="0" i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ru-RU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горизонтальной осью u</a:t>
                </a:r>
                <a:endParaRPr lang="en-US" sz="1400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400" i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14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T= 6 K </a:t>
                </a:r>
                <a:r>
                  <a:rPr lang="en-US" sz="14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(XYZ) </a:t>
                </a:r>
              </a:p>
              <a:p>
                <a:pPr lvl="0" algn="just"/>
                <a:r>
                  <a:rPr lang="en-US" sz="1400" i="1" dirty="0">
                    <a:solidFill>
                      <a:srgbClr val="FF0000"/>
                    </a:solidFill>
                    <a:latin typeface="Symbol" panose="05050102010706020507" pitchFamily="18" charset="2"/>
                    <a:cs typeface="Arial" pitchFamily="34" charset="0"/>
                  </a:rPr>
                  <a:t>a</a:t>
                </a:r>
                <a:r>
                  <a:rPr lang="en-US" sz="1400" dirty="0">
                    <a:solidFill>
                      <a:srgbClr val="002060"/>
                    </a:solidFill>
                    <a:latin typeface="Symbol" panose="05050102010706020507" pitchFamily="18" charset="2"/>
                    <a:cs typeface="Arial" pitchFamily="34" charset="0"/>
                  </a:rPr>
                  <a:t>  </a:t>
                </a:r>
                <a:r>
                  <a:rPr lang="ru-RU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ru-RU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9(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14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1400" i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/>
                <a:r>
                  <a:rPr lang="el-GR" sz="1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ru-RU" sz="1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~</a:t>
                </a:r>
                <a:r>
                  <a:rPr lang="en-US" sz="1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16.3 </a:t>
                </a:r>
                <a:r>
                  <a:rPr lang="ru-RU" sz="1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</a:t>
                </a:r>
                <a:r>
                  <a:rPr lang="en-US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sz="1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1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ru-RU" sz="14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/>
                <a:r>
                  <a:rPr lang="en-US" sz="14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= 18 K (SNP)</a:t>
                </a:r>
              </a:p>
              <a:p>
                <a:pPr lvl="0" algn="just"/>
                <a:r>
                  <a:rPr lang="en-US" sz="1400" i="1" dirty="0" smtClean="0">
                    <a:solidFill>
                      <a:srgbClr val="FF0000"/>
                    </a:solidFill>
                    <a:latin typeface="Symbol" panose="05050102010706020507" pitchFamily="18" charset="2"/>
                    <a:cs typeface="Arial" pitchFamily="34" charset="0"/>
                  </a:rPr>
                  <a:t>a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Symbol" panose="05050102010706020507" pitchFamily="18" charset="2"/>
                    <a:cs typeface="Arial" pitchFamily="34" charset="0"/>
                  </a:rPr>
                  <a:t>  </a:t>
                </a:r>
                <a:r>
                  <a:rPr lang="ru-RU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</a:t>
                </a:r>
                <a:r>
                  <a:rPr lang="en-US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19.0 </m:t>
                    </m:r>
                    <m:r>
                      <a:rPr lang="ru-RU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2.7</m:t>
                    </m:r>
                    <m:r>
                      <a:rPr lang="ru-RU" sz="1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ru-RU" sz="140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400" i="1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/>
                <a:r>
                  <a:rPr lang="el-GR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ru-RU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~</a:t>
                </a:r>
                <a:r>
                  <a:rPr lang="en-US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12.4 </a:t>
                </a:r>
                <a:r>
                  <a:rPr lang="ru-RU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400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3.1</a:t>
                </a:r>
                <a:r>
                  <a:rPr lang="ru-RU" sz="14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ru-RU" sz="1400" i="1">
                        <a:solidFill>
                          <a:srgbClr val="C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ru-RU" sz="14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491" y="3850349"/>
                <a:ext cx="3329065" cy="267765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549" t="-456" r="-549" b="-13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228666" y="2131532"/>
            <a:ext cx="2136611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Эллиптический параметр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4413" y="2748826"/>
            <a:ext cx="1812291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Киральный параметр</a:t>
            </a:r>
            <a:endParaRPr lang="ru-RU" sz="1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Прямоугольник 35"/>
              <p:cNvSpPr/>
              <p:nvPr/>
            </p:nvSpPr>
            <p:spPr>
              <a:xfrm>
                <a:off x="2275566" y="2050030"/>
                <a:ext cx="3874584" cy="56092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566" y="2050030"/>
                <a:ext cx="3874584" cy="56092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Прямоугольник 37"/>
              <p:cNvSpPr/>
              <p:nvPr/>
            </p:nvSpPr>
            <p:spPr>
              <a:xfrm>
                <a:off x="2078535" y="2628504"/>
                <a:ext cx="4071614" cy="54681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𝑧𝑥</m:t>
                          </m:r>
                        </m:sub>
                      </m:sSub>
                      <m:r>
                        <a:rPr lang="ru-RU" sz="1400" i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1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𝑅𝑐𝑜𝑠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ru-RU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ru-RU" sz="1400" dirty="0"/>
              </a:p>
            </p:txBody>
          </p:sp>
        </mc:Choice>
        <mc:Fallback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535" y="2628504"/>
                <a:ext cx="4071614" cy="54681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3261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Прямоугольник 38"/>
              <p:cNvSpPr/>
              <p:nvPr/>
            </p:nvSpPr>
            <p:spPr>
              <a:xfrm>
                <a:off x="6390495" y="2401332"/>
                <a:ext cx="144798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i="1" dirty="0">
                    <a:solidFill>
                      <a:srgbClr val="231F2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R</a:t>
                </a:r>
                <a:r>
                  <a:rPr lang="en-US" sz="1400" dirty="0">
                    <a:solidFill>
                      <a:srgbClr val="231F2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 </a:t>
                </a:r>
                <a:endParaRPr lang="ru-RU" sz="1400" dirty="0"/>
              </a:p>
            </p:txBody>
          </p:sp>
        </mc:Choice>
        <mc:Fallback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495" y="2401332"/>
                <a:ext cx="1447986" cy="307777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261" t="-6000" b="-1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Прямоугольник 40"/>
              <p:cNvSpPr/>
              <p:nvPr/>
            </p:nvSpPr>
            <p:spPr>
              <a:xfrm>
                <a:off x="512111" y="1125766"/>
                <a:ext cx="39972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Arial Unicode MS" panose="020B0604020202020204" pitchFamily="34" charset="-128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𝒖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cos(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16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sSub>
                      <m:sSubPr>
                        <m:ctrlPr>
                          <a:rPr lang="en-US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1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sin(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16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16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11" y="1125766"/>
                <a:ext cx="3997291" cy="33855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Прямоугольник 45"/>
              <p:cNvSpPr/>
              <p:nvPr/>
            </p:nvSpPr>
            <p:spPr>
              <a:xfrm>
                <a:off x="4393458" y="1125766"/>
                <a:ext cx="282156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=[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sz="16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16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sz="1600" dirty="0" smtClean="0">
                    <a:solidFill>
                      <a:srgbClr val="002060"/>
                    </a:solidFill>
                  </a:rPr>
                  <a:t>] – </a:t>
                </a:r>
                <a:r>
                  <a:rPr lang="ru-RU" sz="1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 спирали</a:t>
                </a:r>
                <a:endPara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458" y="1125766"/>
                <a:ext cx="2821566" cy="338554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t="-7273" b="-2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Подзаголовок 6"/>
              <p:cNvSpPr txBox="1">
                <a:spLocks/>
              </p:cNvSpPr>
              <p:nvPr/>
            </p:nvSpPr>
            <p:spPr bwMode="auto">
              <a:xfrm>
                <a:off x="6390495" y="2685265"/>
                <a:ext cx="2382802" cy="509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None/>
                  <a:defRPr sz="3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8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9pPr>
              </a:lstStyle>
              <a:p>
                <a:pPr marL="1163638" indent="-1163638" algn="l" eaLnBrk="1" hangingPunct="1"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smtClean="0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300" b="0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/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ru-RU" sz="1300" dirty="0" smtClean="0">
                    <a:solidFill>
                      <a:schemeClr val="accent5">
                        <a:lumMod val="10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- </a:t>
                </a:r>
                <a:r>
                  <a:rPr lang="ru-RU" sz="1300" dirty="0" smtClean="0">
                    <a:solidFill>
                      <a:schemeClr val="accent5">
                        <a:lumMod val="10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доля </a:t>
                </a:r>
                <a:r>
                  <a:rPr lang="ru-RU" sz="1300" dirty="0" smtClean="0">
                    <a:solidFill>
                      <a:schemeClr val="accent5">
                        <a:lumMod val="10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правых </a:t>
                </a:r>
                <a:r>
                  <a:rPr lang="ru-RU" sz="1300" dirty="0" smtClean="0">
                    <a:solidFill>
                      <a:schemeClr val="accent5">
                        <a:lumMod val="10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доменов</a:t>
                </a:r>
                <a:endParaRPr lang="en-US" sz="1300" dirty="0" smtClean="0">
                  <a:solidFill>
                    <a:schemeClr val="accent5">
                      <a:lumMod val="10000"/>
                    </a:schemeClr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1163638" indent="-1163638" algn="l" eaLnBrk="1" hangingPunct="1"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1300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/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sz="1300" dirty="0" smtClean="0">
                    <a:solidFill>
                      <a:schemeClr val="accent5">
                        <a:lumMod val="10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 - доля </a:t>
                </a:r>
                <a:r>
                  <a:rPr lang="ru-RU" sz="1300" dirty="0" smtClean="0">
                    <a:solidFill>
                      <a:schemeClr val="accent5">
                        <a:lumMod val="10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левых доменов</a:t>
                </a:r>
                <a:endParaRPr lang="en-US" sz="1300" dirty="0">
                  <a:solidFill>
                    <a:schemeClr val="accent5">
                      <a:lumMod val="10000"/>
                    </a:schemeClr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47" name="Подзаголовок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0495" y="2685265"/>
                <a:ext cx="2382802" cy="509250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t="-1190" b="-59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594688" y="846802"/>
            <a:ext cx="199599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Эллиптическая спираль</a:t>
            </a:r>
            <a:endParaRPr lang="ru-RU" sz="1400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94688" y="1597536"/>
            <a:ext cx="311405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поляризационной матрицы</a:t>
            </a:r>
            <a:endParaRPr lang="ru-RU" sz="1400" i="1" dirty="0"/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5689600" y="9396"/>
            <a:ext cx="3410968" cy="27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– 2017, ФГБУ «ПИЯФ», 14 - 16 июня 2017 года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535" y="-15452"/>
            <a:ext cx="759291" cy="4014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Прямоугольник 27"/>
              <p:cNvSpPr/>
              <p:nvPr/>
            </p:nvSpPr>
            <p:spPr>
              <a:xfrm>
                <a:off x="7114488" y="1889954"/>
                <a:ext cx="1382447" cy="61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ru-RU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14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1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ru-RU" sz="14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ru-RU" sz="1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ru-RU" sz="14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ru-RU" sz="14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ru-RU" sz="14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1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ru-RU" sz="14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1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488" y="1889954"/>
                <a:ext cx="1382447" cy="615233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577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697" y="1346767"/>
            <a:ext cx="4245193" cy="5060771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41" y="568844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8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7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1" name="Заголовок 2"/>
          <p:cNvSpPr txBox="1">
            <a:spLocks/>
          </p:cNvSpPr>
          <p:nvPr/>
        </p:nvSpPr>
        <p:spPr bwMode="auto">
          <a:xfrm flipH="1">
            <a:off x="670641" y="2793686"/>
            <a:ext cx="3646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r>
              <a:rPr lang="en-US" kern="0"/>
              <a:t> </a:t>
            </a:r>
            <a:endParaRPr lang="ru-RU" kern="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Прямоугольник 27"/>
              <p:cNvSpPr/>
              <p:nvPr/>
            </p:nvSpPr>
            <p:spPr>
              <a:xfrm>
                <a:off x="3132632" y="2316163"/>
                <a:ext cx="1298004" cy="52322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1163638" indent="-1163638" algn="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ru-RU" sz="1400" b="1" dirty="0">
                    <a:solidFill>
                      <a:schemeClr val="accent5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 ≈ </a:t>
                </a:r>
                <a:r>
                  <a:rPr lang="en-US" sz="1400" b="1" dirty="0">
                    <a:solidFill>
                      <a:schemeClr val="accent5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0.60 (2)</a:t>
                </a:r>
                <a:r>
                  <a:rPr lang="ru-RU" sz="1400" b="1" dirty="0">
                    <a:solidFill>
                      <a:schemeClr val="accent5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1400" b="1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</a:endParaRPr>
              </a:p>
              <a:p>
                <a:pPr marL="1163638" indent="-1163638" algn="r">
                  <a:defRPr/>
                </a:pPr>
                <a:r>
                  <a:rPr lang="en-US" sz="1400" b="1" dirty="0">
                    <a:solidFill>
                      <a:schemeClr val="accent5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accent5">
                                <a:lumMod val="2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ru-RU" sz="1400" b="1" dirty="0">
                    <a:solidFill>
                      <a:schemeClr val="accent5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 ≈ </a:t>
                </a:r>
                <a:r>
                  <a:rPr lang="en-US" sz="1400" b="1" dirty="0">
                    <a:solidFill>
                      <a:schemeClr val="accent5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0.40</a:t>
                </a:r>
                <a:r>
                  <a:rPr lang="ru-RU" sz="1400" b="1" dirty="0">
                    <a:solidFill>
                      <a:schemeClr val="accent5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1400" b="1" dirty="0">
                    <a:solidFill>
                      <a:schemeClr val="accent5">
                        <a:lumMod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itchFamily="18" charset="0"/>
                    <a:ea typeface="Cambria Math" pitchFamily="18" charset="0"/>
                  </a:rPr>
                  <a:t>(2)</a:t>
                </a:r>
                <a:endParaRPr lang="ru-RU" sz="1400" b="1" dirty="0">
                  <a:solidFill>
                    <a:schemeClr val="accent5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632" y="2316163"/>
                <a:ext cx="1298004" cy="52322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t="-2273" r="-2791" b="-12500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9084" y="973792"/>
            <a:ext cx="3727981" cy="5435917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1611127" y="279090"/>
            <a:ext cx="6312298" cy="529695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000" b="1" dirty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NdMn</a:t>
            </a:r>
            <a:r>
              <a:rPr lang="en-US" sz="2000" b="1" baseline="-25000" dirty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solidFill>
                  <a:srgbClr val="3E1B5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Сферическая нейтронная поляриметрия </a:t>
            </a:r>
            <a:endParaRPr lang="ru-RU" sz="2000" dirty="0">
              <a:solidFill>
                <a:srgbClr val="3E1B5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4212" y="6407538"/>
            <a:ext cx="3639326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Chattopadhyay et al. Phys. Rev. B 93, 104406 (2016).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1115236" y="888444"/>
                <a:ext cx="1935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𝐶h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36" y="888444"/>
                <a:ext cx="1935530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529" y="-13929"/>
            <a:ext cx="759291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260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77888" y="1711688"/>
            <a:ext cx="7772400" cy="2387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1" name="Заголовок 2"/>
          <p:cNvSpPr txBox="1">
            <a:spLocks/>
          </p:cNvSpPr>
          <p:nvPr/>
        </p:nvSpPr>
        <p:spPr bwMode="auto">
          <a:xfrm flipH="1">
            <a:off x="642600" y="4210594"/>
            <a:ext cx="3646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r>
              <a:rPr lang="en-US" kern="0" smtClean="0"/>
              <a:t> </a:t>
            </a:r>
            <a:endParaRPr lang="ru-RU" kern="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0214" y="1815650"/>
            <a:ext cx="3445120" cy="48221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193" y="2302442"/>
            <a:ext cx="3968398" cy="31875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952308" y="1466358"/>
                <a:ext cx="1833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+−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𝐶h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08" y="1466358"/>
                <a:ext cx="1833835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Прямоугольник 31"/>
              <p:cNvSpPr/>
              <p:nvPr/>
            </p:nvSpPr>
            <p:spPr>
              <a:xfrm>
                <a:off x="954794" y="1825249"/>
                <a:ext cx="17969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b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𝐶h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94" y="1825249"/>
                <a:ext cx="1796966" cy="369332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999092" y="936538"/>
            <a:ext cx="78988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Нагрев до 40 К,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охлаждение в электрическом поле.</a:t>
            </a:r>
          </a:p>
          <a:p>
            <a:pPr algn="r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поле вдоль оси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99092" y="279088"/>
            <a:ext cx="7605646" cy="529695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NdMn</a:t>
            </a:r>
            <a:r>
              <a:rPr lang="en-US" sz="2000" b="1" baseline="-25000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solidFill>
                  <a:srgbClr val="3E1B5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емпературные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кирального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рассеяния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электрических полях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0695" y="5560568"/>
            <a:ext cx="536684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Киральность заметно не изменяется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 поля от -8,4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см до +8,4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см при постоянной температуре 15 К после охлаждения в нулевом поле.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485035" y="1536121"/>
                <a:ext cx="179093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𝐶h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bSup>
                  </m:oMath>
                </a14:m>
                <a:r>
                  <a:rPr lang="ru-RU" dirty="0" smtClean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bSup>
                  </m:oMath>
                </a14:m>
                <a:r>
                  <a:rPr lang="ru-RU" dirty="0" smtClean="0"/>
                  <a:t>)/2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ru-RU" dirty="0" smtClean="0"/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+−</m:t>
                        </m:r>
                      </m:sup>
                    </m:sSubSup>
                    <m:r>
                      <a:rPr lang="ru-RU" b="0" i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−+</m:t>
                        </m:r>
                      </m:sup>
                    </m:sSubSup>
                  </m:oMath>
                </a14:m>
                <a:r>
                  <a:rPr lang="ru-RU" dirty="0"/>
                  <a:t>)/2</a:t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035" y="1536121"/>
                <a:ext cx="1790939" cy="830997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4778" t="-9559" r="-75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одзаголовок 2"/>
          <p:cNvSpPr txBox="1">
            <a:spLocks/>
          </p:cNvSpPr>
          <p:nvPr/>
        </p:nvSpPr>
        <p:spPr>
          <a:xfrm>
            <a:off x="5689600" y="9396"/>
            <a:ext cx="3410968" cy="27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– 2017, ФГБУ «ПИЯФ», 14 - 16 июня 2017 года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911" y="-45670"/>
            <a:ext cx="759291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58" t="12396" r="26028" b="15590"/>
          <a:stretch/>
        </p:blipFill>
        <p:spPr>
          <a:xfrm>
            <a:off x="769123" y="860722"/>
            <a:ext cx="3414108" cy="310114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76" t="18873" r="23631" b="18143"/>
          <a:stretch/>
        </p:blipFill>
        <p:spPr>
          <a:xfrm>
            <a:off x="5101485" y="1406746"/>
            <a:ext cx="3264593" cy="2390969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02216" y="1895939"/>
            <a:ext cx="98743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i="1" dirty="0" smtClean="0"/>
              <a:t>I</a:t>
            </a:r>
            <a:r>
              <a:rPr lang="fr-FR" sz="2800" i="1" baseline="30000" dirty="0" smtClean="0"/>
              <a:t>+</a:t>
            </a:r>
            <a:r>
              <a:rPr lang="fr-FR" sz="2800" i="1" dirty="0" smtClean="0"/>
              <a:t>+I</a:t>
            </a:r>
            <a:r>
              <a:rPr lang="fr-FR" sz="2800" i="1" baseline="30000" dirty="0" smtClean="0"/>
              <a:t>-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8062751" y="1970951"/>
            <a:ext cx="1037816" cy="49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i="1" dirty="0" smtClean="0">
                <a:solidFill>
                  <a:srgbClr val="FF0000"/>
                </a:solidFill>
              </a:rPr>
              <a:t>I</a:t>
            </a:r>
            <a:r>
              <a:rPr lang="fr-FR" sz="2800" i="1" baseline="30000" dirty="0" smtClean="0">
                <a:solidFill>
                  <a:srgbClr val="FF0000"/>
                </a:solidFill>
              </a:rPr>
              <a:t>+</a:t>
            </a:r>
            <a:r>
              <a:rPr lang="ru-RU" sz="2800" i="1" dirty="0" smtClean="0">
                <a:solidFill>
                  <a:srgbClr val="FF0000"/>
                </a:solidFill>
              </a:rPr>
              <a:t>-</a:t>
            </a:r>
            <a:r>
              <a:rPr lang="fr-FR" sz="2800" i="1" dirty="0" smtClean="0">
                <a:solidFill>
                  <a:srgbClr val="FF0000"/>
                </a:solidFill>
              </a:rPr>
              <a:t>I</a:t>
            </a:r>
            <a:r>
              <a:rPr lang="fr-FR" sz="2800" i="1" baseline="30000" dirty="0" smtClean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11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39" t="11151" r="16413" b="18747"/>
          <a:stretch/>
        </p:blipFill>
        <p:spPr>
          <a:xfrm>
            <a:off x="5486641" y="4169636"/>
            <a:ext cx="3543468" cy="2395636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4577554" y="3822682"/>
            <a:ext cx="422985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+mn-lt"/>
              </a:rPr>
              <a:t>С</a:t>
            </a:r>
            <a:r>
              <a:rPr lang="ru-RU" sz="1800" dirty="0" smtClean="0">
                <a:latin typeface="+mn-lt"/>
              </a:rPr>
              <a:t>ателлиты</a:t>
            </a:r>
            <a:r>
              <a:rPr lang="fr-FR" sz="1800" dirty="0" smtClean="0">
                <a:latin typeface="+mn-lt"/>
              </a:rPr>
              <a:t> </a:t>
            </a:r>
          </a:p>
          <a:p>
            <a:r>
              <a:rPr lang="fr-FR" sz="1800" dirty="0" smtClean="0">
                <a:latin typeface="+mn-lt"/>
              </a:rPr>
              <a:t> (1/2, 1, 0.4)     (1/2, 1, -0.4) </a:t>
            </a:r>
            <a:endParaRPr lang="fr-FR" sz="1800" dirty="0">
              <a:latin typeface="+mn-lt"/>
            </a:endParaRPr>
          </a:p>
        </p:txBody>
      </p:sp>
      <p:sp>
        <p:nvSpPr>
          <p:cNvPr id="15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531" y="-4496"/>
            <a:ext cx="759291" cy="40146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03" t="8117" r="52203" b="5316"/>
          <a:stretch/>
        </p:blipFill>
        <p:spPr bwMode="auto">
          <a:xfrm>
            <a:off x="752498" y="4141077"/>
            <a:ext cx="3602351" cy="269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re 1"/>
          <p:cNvSpPr txBox="1">
            <a:spLocks/>
          </p:cNvSpPr>
          <p:nvPr/>
        </p:nvSpPr>
        <p:spPr>
          <a:xfrm>
            <a:off x="1887530" y="4372426"/>
            <a:ext cx="1437317" cy="555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 </a:t>
            </a:r>
            <a:r>
              <a:rPr lang="fr-FR" sz="1900" dirty="0" smtClean="0">
                <a:latin typeface="+mn-lt"/>
              </a:rPr>
              <a:t>(1/2, 1, 0.4)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11127" y="279090"/>
            <a:ext cx="6312298" cy="529695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000" b="1" dirty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NdMn</a:t>
            </a:r>
            <a:r>
              <a:rPr lang="en-US" sz="2000" b="1" baseline="-25000" dirty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solidFill>
                  <a:srgbClr val="3E1B5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в слабом магнитном поле</a:t>
            </a:r>
            <a:endParaRPr lang="ru-RU" sz="2000" dirty="0">
              <a:solidFill>
                <a:srgbClr val="3E1B5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19464" y="1408947"/>
            <a:ext cx="104786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163638" indent="-1163638" algn="just">
              <a:defRPr/>
            </a:pPr>
            <a:r>
              <a:rPr lang="en-US" sz="1400" dirty="0" smtClean="0">
                <a:solidFill>
                  <a:schemeClr val="accent5">
                    <a:lumMod val="10000"/>
                  </a:schemeClr>
                </a:solidFill>
                <a:effectLst/>
                <a:latin typeface="Cambria Math" pitchFamily="18" charset="0"/>
                <a:ea typeface="Cambria Math" pitchFamily="18" charset="0"/>
              </a:rPr>
              <a:t>0.1 T,  2 K</a:t>
            </a:r>
            <a:endParaRPr lang="ru-RU" sz="1400" dirty="0">
              <a:solidFill>
                <a:schemeClr val="accent5">
                  <a:lumMod val="10000"/>
                </a:schemeClr>
              </a:solidFill>
              <a:effectLst/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28017" y="732336"/>
            <a:ext cx="2874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Дифрактометр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6T2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LLB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37843" y="747725"/>
            <a:ext cx="24306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Gukasov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13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Заголовок 2"/>
          <p:cNvSpPr txBox="1">
            <a:spLocks/>
          </p:cNvSpPr>
          <p:nvPr/>
        </p:nvSpPr>
        <p:spPr bwMode="auto">
          <a:xfrm flipH="1">
            <a:off x="670639" y="2793686"/>
            <a:ext cx="3646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r>
              <a:rPr lang="en-US" kern="0" smtClean="0"/>
              <a:t> </a:t>
            </a:r>
            <a:endParaRPr lang="ru-RU" kern="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667668" y="1585474"/>
            <a:ext cx="475776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7621" y="2078709"/>
            <a:ext cx="3655870" cy="293883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035338" y="1449680"/>
            <a:ext cx="3543973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Магнитное рассеяние изменялось при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изменении электрического поля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от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‑8.4 kV/cm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до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+8.4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kv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/cm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в FC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Прямоугольник 18"/>
              <p:cNvSpPr/>
              <p:nvPr/>
            </p:nvSpPr>
            <p:spPr>
              <a:xfrm>
                <a:off x="1301674" y="3143498"/>
                <a:ext cx="201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(−8.4)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0.07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674" y="3143498"/>
                <a:ext cx="2012218" cy="369332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Прямоугольник 19"/>
              <p:cNvSpPr/>
              <p:nvPr/>
            </p:nvSpPr>
            <p:spPr>
              <a:xfrm>
                <a:off x="1292972" y="3654788"/>
                <a:ext cx="201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(+8.4)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0.26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72" y="3654788"/>
                <a:ext cx="2012218" cy="369332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Скругленный прямоугольник 23"/>
          <p:cNvSpPr/>
          <p:nvPr/>
        </p:nvSpPr>
        <p:spPr>
          <a:xfrm>
            <a:off x="1611127" y="279088"/>
            <a:ext cx="6861754" cy="529695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en-US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NdMn</a:t>
            </a:r>
            <a:r>
              <a:rPr lang="en-US" sz="2000" b="1" baseline="-25000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 smtClean="0">
                <a:solidFill>
                  <a:srgbClr val="3E1B5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solidFill>
                  <a:srgbClr val="3E1B5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Эволюция магнитного рассеяния</a:t>
            </a:r>
            <a:endParaRPr lang="ru-RU" sz="2000" b="1" dirty="0">
              <a:solidFill>
                <a:srgbClr val="3E1B5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2812" y="51722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5689600" y="9396"/>
            <a:ext cx="3410968" cy="27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– 2017, ФГБУ «ПИЯФ», 14 - 16 июня 2017 года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5531" y="-4496"/>
            <a:ext cx="759291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/>
          <p:nvPr/>
        </p:nvCxnSpPr>
        <p:spPr>
          <a:xfrm>
            <a:off x="193292" y="605748"/>
            <a:ext cx="35374" cy="6098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25839" y="568842"/>
            <a:ext cx="34887" cy="624581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 29"/>
          <p:cNvSpPr>
            <a:spLocks/>
          </p:cNvSpPr>
          <p:nvPr/>
        </p:nvSpPr>
        <p:spPr bwMode="auto">
          <a:xfrm rot="2525349">
            <a:off x="81356" y="-165859"/>
            <a:ext cx="502281" cy="746708"/>
          </a:xfrm>
          <a:custGeom>
            <a:avLst/>
            <a:gdLst>
              <a:gd name="T0" fmla="*/ 2 w 21600"/>
              <a:gd name="T1" fmla="*/ 0 h 35286"/>
              <a:gd name="T2" fmla="*/ 1 w 21600"/>
              <a:gd name="T3" fmla="*/ 3 h 35286"/>
              <a:gd name="T4" fmla="*/ 0 w 21600"/>
              <a:gd name="T5" fmla="*/ 1 h 35286"/>
              <a:gd name="T6" fmla="*/ 0 60000 65536"/>
              <a:gd name="T7" fmla="*/ 0 60000 65536"/>
              <a:gd name="T8" fmla="*/ 0 60000 65536"/>
              <a:gd name="T9" fmla="*/ 0 w 21600"/>
              <a:gd name="T10" fmla="*/ 0 h 35286"/>
              <a:gd name="T11" fmla="*/ 21600 w 21600"/>
              <a:gd name="T12" fmla="*/ 35286 h 35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5286" fill="none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</a:path>
              <a:path w="21600" h="35286" stroke="0" extrusionOk="0">
                <a:moveTo>
                  <a:pt x="16053" y="0"/>
                </a:moveTo>
                <a:cubicBezTo>
                  <a:pt x="19624" y="3966"/>
                  <a:pt x="21600" y="9114"/>
                  <a:pt x="21600" y="14451"/>
                </a:cubicBezTo>
                <a:cubicBezTo>
                  <a:pt x="21600" y="24186"/>
                  <a:pt x="15087" y="32719"/>
                  <a:pt x="5696" y="35286"/>
                </a:cubicBezTo>
                <a:lnTo>
                  <a:pt x="0" y="14451"/>
                </a:lnTo>
                <a:lnTo>
                  <a:pt x="16053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Arc 30"/>
          <p:cNvSpPr>
            <a:spLocks/>
          </p:cNvSpPr>
          <p:nvPr/>
        </p:nvSpPr>
        <p:spPr bwMode="auto">
          <a:xfrm rot="2525349">
            <a:off x="167738" y="-123084"/>
            <a:ext cx="332164" cy="736281"/>
          </a:xfrm>
          <a:custGeom>
            <a:avLst/>
            <a:gdLst>
              <a:gd name="T0" fmla="*/ 1 w 21600"/>
              <a:gd name="T1" fmla="*/ 0 h 37724"/>
              <a:gd name="T2" fmla="*/ 0 w 21600"/>
              <a:gd name="T3" fmla="*/ 2 h 37724"/>
              <a:gd name="T4" fmla="*/ 0 w 21600"/>
              <a:gd name="T5" fmla="*/ 1 h 37724"/>
              <a:gd name="T6" fmla="*/ 0 60000 65536"/>
              <a:gd name="T7" fmla="*/ 0 60000 65536"/>
              <a:gd name="T8" fmla="*/ 0 60000 65536"/>
              <a:gd name="T9" fmla="*/ 0 w 21600"/>
              <a:gd name="T10" fmla="*/ 0 h 37724"/>
              <a:gd name="T11" fmla="*/ 21600 w 21600"/>
              <a:gd name="T12" fmla="*/ 37724 h 377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24" fill="none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</a:path>
              <a:path w="21600" h="37724" stroke="0" extrusionOk="0">
                <a:moveTo>
                  <a:pt x="14172" y="0"/>
                </a:moveTo>
                <a:cubicBezTo>
                  <a:pt x="18890" y="4102"/>
                  <a:pt x="21600" y="10047"/>
                  <a:pt x="21600" y="16300"/>
                </a:cubicBezTo>
                <a:cubicBezTo>
                  <a:pt x="21600" y="27166"/>
                  <a:pt x="13527" y="36341"/>
                  <a:pt x="2749" y="37724"/>
                </a:cubicBezTo>
                <a:lnTo>
                  <a:pt x="0" y="16300"/>
                </a:lnTo>
                <a:lnTo>
                  <a:pt x="14172" y="0"/>
                </a:lnTo>
                <a:close/>
              </a:path>
            </a:pathLst>
          </a:cu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>
            <a:off x="793565" y="207495"/>
            <a:ext cx="8250423" cy="2056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736473" y="259526"/>
            <a:ext cx="8364094" cy="7174"/>
          </a:xfrm>
          <a:prstGeom prst="line">
            <a:avLst/>
          </a:prstGeom>
          <a:noFill/>
          <a:ln w="190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6473" y="1624568"/>
            <a:ext cx="778051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Обуславливая преимущественное направление вращения спиралей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DMI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рассматриваться как причина возникновения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ферроэлектричества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NdMn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6473" y="2926021"/>
            <a:ext cx="787515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Приложение электрического поля приводит к изменению углов связей </a:t>
            </a:r>
            <a:r>
              <a:rPr lang="en-US" sz="1600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Mn-O</a:t>
            </a:r>
            <a:r>
              <a:rPr lang="ru-RU" sz="1600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близких к некоторой критической величине</a:t>
            </a:r>
            <a:r>
              <a:rPr lang="en-US" sz="1600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</a:t>
            </a:r>
            <a:r>
              <a:rPr lang="en-US" sz="1600" baseline="-250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</a:t>
            </a:r>
            <a:r>
              <a:rPr lang="en-US" sz="1600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ru-RU" sz="1600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характерной для</a:t>
            </a:r>
            <a:r>
              <a:rPr lang="en-US" sz="1600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RMn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таких изменений достаточно, чтобы изменить знак параметра антисимметричного обмена</a:t>
            </a:r>
            <a:r>
              <a:rPr lang="en-US" sz="16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600" i="1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</a:t>
            </a:r>
            <a:r>
              <a:rPr lang="en-US" sz="1600" dirty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(θ) </a:t>
            </a:r>
            <a:r>
              <a:rPr lang="ru-RU" sz="1600" dirty="0" smtClean="0">
                <a:solidFill>
                  <a:srgbClr val="231F2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 некоторых доменах.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47277" y="294160"/>
            <a:ext cx="6861754" cy="529695"/>
          </a:xfrm>
          <a:prstGeom prst="roundRect">
            <a:avLst>
              <a:gd name="adj" fmla="val 83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r>
              <a:rPr lang="ru-RU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Киральность в </a:t>
            </a:r>
            <a:r>
              <a:rPr lang="en-US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NdMn</a:t>
            </a:r>
            <a:r>
              <a:rPr lang="en-US" sz="2000" b="1" baseline="-25000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 smtClean="0">
                <a:solidFill>
                  <a:srgbClr val="3C1A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b="1" dirty="0">
              <a:solidFill>
                <a:srgbClr val="3E1B5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62614" y="4719917"/>
            <a:ext cx="7046417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одзаголовок 2"/>
          <p:cNvSpPr txBox="1">
            <a:spLocks/>
          </p:cNvSpPr>
          <p:nvPr/>
        </p:nvSpPr>
        <p:spPr>
          <a:xfrm>
            <a:off x="5689600" y="9396"/>
            <a:ext cx="3410968" cy="278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– 2017, ФГБУ «ПИЯФ», 14 - 16 июня 2017 года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535" y="-15452"/>
            <a:ext cx="759291" cy="4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31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6593</TotalTime>
  <Words>808</Words>
  <Application>Microsoft Office PowerPoint</Application>
  <PresentationFormat>Экран (4:3)</PresentationFormat>
  <Paragraphs>168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</vt:lpstr>
      <vt:lpstr> </vt:lpstr>
      <vt:lpstr>  </vt:lpstr>
      <vt:lpstr> </vt:lpstr>
      <vt:lpstr> </vt:lpstr>
      <vt:lpstr> </vt:lpstr>
      <vt:lpstr>Слайд 7</vt:lpstr>
      <vt:lpstr>Слайд 8</vt:lpstr>
      <vt:lpstr>Слайд 9</vt:lpstr>
      <vt:lpstr>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zobkalo</dc:creator>
  <cp:lastModifiedBy>АНЮТА</cp:lastModifiedBy>
  <cp:revision>238</cp:revision>
  <cp:lastPrinted>2017-05-10T13:30:02Z</cp:lastPrinted>
  <dcterms:created xsi:type="dcterms:W3CDTF">2016-09-12T08:18:50Z</dcterms:created>
  <dcterms:modified xsi:type="dcterms:W3CDTF">2017-06-15T22:18:04Z</dcterms:modified>
</cp:coreProperties>
</file>