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B59"/>
    <a:srgbClr val="DCBCEE"/>
    <a:srgbClr val="CB9AE6"/>
    <a:srgbClr val="752B89"/>
    <a:srgbClr val="812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t>16.06.2017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43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t>16.06.2017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67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t>16.06.2017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24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t>16.06.2017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47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t>16.06.2017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59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t>16.06.2017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27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t>16.06.2017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9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t>16.06.2017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9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t>16.06.2017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1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t>16.06.2017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60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t>16.06.2017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31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4063-F805-4F99-841A-6A9AD4F4DAF5}" type="datetimeFigureOut">
              <a:rPr lang="ru-RU" smtClean="0"/>
              <a:t>16.06.2017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404B-0BA7-4736-BE18-7FAB7A5DEA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4985" y="14254"/>
            <a:ext cx="6559015" cy="286416"/>
          </a:xfrm>
        </p:spPr>
        <p:txBody>
          <a:bodyPr>
            <a:normAutofit/>
          </a:bodyPr>
          <a:lstStyle/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 нейтронов 2017</a:t>
            </a:r>
            <a:r>
              <a:rPr lang="en-US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юня</a:t>
            </a:r>
            <a:r>
              <a:rPr lang="en-US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ПИЯФ, Гатчина</a:t>
            </a:r>
            <a:endParaRPr lang="en-US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73560" y="764275"/>
            <a:ext cx="37333" cy="597759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14576" y="691486"/>
            <a:ext cx="46150" cy="612317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125589" y="-275721"/>
            <a:ext cx="973668" cy="1158821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223442" y="-155913"/>
            <a:ext cx="786020" cy="1109840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 flipV="1">
            <a:off x="1231530" y="348789"/>
            <a:ext cx="7850874" cy="649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flipV="1">
            <a:off x="1280060" y="403404"/>
            <a:ext cx="7783293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592186" y="932012"/>
            <a:ext cx="8332361" cy="2282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структура DyMnO</a:t>
            </a:r>
            <a:r>
              <a:rPr lang="ru-RU" sz="3600" b="1" baseline="-25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эффекты памяти и странная связь 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Dy-Mn</a:t>
            </a:r>
            <a:endParaRPr lang="ru-RU" sz="3600" b="1" i="1" baseline="-25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63145" y="3967121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А.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Зобкало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 Гаврилов, В.М.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Фрейман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«ПИЯФ» НИЦ «Курчатовский Институт»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Meven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Crystallography, RWTH Aachen University and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Jülich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Centre for Neutron Science at Heinz Maier- Leibnitz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Zentrum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Garching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Germany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Заголовок 52"/>
          <p:cNvSpPr>
            <a:spLocks noGrp="1"/>
          </p:cNvSpPr>
          <p:nvPr>
            <p:ph type="ctrTitle"/>
          </p:nvPr>
        </p:nvSpPr>
        <p:spPr>
          <a:xfrm>
            <a:off x="3116571" y="5415692"/>
            <a:ext cx="7772400" cy="2387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600450" y="3509963"/>
            <a:ext cx="318135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81" y="11739"/>
            <a:ext cx="1327534" cy="7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5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21864" y="392409"/>
            <a:ext cx="7425961" cy="403192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RMnO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perovskite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multiferroics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02833" y="3182792"/>
            <a:ext cx="7772400" cy="2387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5" y="2013894"/>
            <a:ext cx="3061783" cy="2851184"/>
          </a:xfrm>
          <a:prstGeom prst="rect">
            <a:avLst/>
          </a:prstGeom>
        </p:spPr>
      </p:pic>
      <p:sp>
        <p:nvSpPr>
          <p:cNvPr id="16" name="Скругленный прямоугольник 9"/>
          <p:cNvSpPr>
            <a:spLocks noChangeArrowheads="1"/>
          </p:cNvSpPr>
          <p:nvPr/>
        </p:nvSpPr>
        <p:spPr bwMode="auto">
          <a:xfrm>
            <a:off x="902833" y="1307728"/>
            <a:ext cx="2107531" cy="417017"/>
          </a:xfrm>
          <a:prstGeom prst="roundRect">
            <a:avLst>
              <a:gd name="adj" fmla="val 470"/>
            </a:avLst>
          </a:prstGeom>
          <a:solidFill>
            <a:schemeClr val="accent5">
              <a:lumMod val="20000"/>
              <a:lumOff val="80000"/>
              <a:alpha val="55000"/>
            </a:schemeClr>
          </a:solidFill>
          <a:ln w="9525" algn="ctr">
            <a:solidFill>
              <a:srgbClr val="15471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844B2C"/>
                </a:solidFill>
                <a:latin typeface="Cambria" pitchFamily="18" charset="0"/>
              </a:rPr>
              <a:t>Space group </a:t>
            </a:r>
            <a:r>
              <a:rPr lang="en-US" b="1" i="1" dirty="0" err="1" smtClean="0">
                <a:solidFill>
                  <a:srgbClr val="844B2C"/>
                </a:solidFill>
                <a:latin typeface="Cambria" pitchFamily="18" charset="0"/>
              </a:rPr>
              <a:t>Pbnm</a:t>
            </a:r>
            <a:endParaRPr lang="ru-RU" dirty="0">
              <a:solidFill>
                <a:srgbClr val="C6C49E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33386" y="1819700"/>
            <a:ext cx="3298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TbMnO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DyMnO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GdMnO</a:t>
            </a:r>
            <a:r>
              <a:rPr lang="en-US" b="1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9"/>
          <p:cNvSpPr>
            <a:spLocks noChangeArrowheads="1"/>
          </p:cNvSpPr>
          <p:nvPr/>
        </p:nvSpPr>
        <p:spPr bwMode="auto">
          <a:xfrm>
            <a:off x="4918520" y="1307728"/>
            <a:ext cx="2619418" cy="417017"/>
          </a:xfrm>
          <a:prstGeom prst="roundRect">
            <a:avLst>
              <a:gd name="adj" fmla="val 470"/>
            </a:avLst>
          </a:prstGeom>
          <a:solidFill>
            <a:schemeClr val="accent5">
              <a:lumMod val="20000"/>
              <a:lumOff val="80000"/>
              <a:alpha val="55000"/>
            </a:schemeClr>
          </a:solidFill>
          <a:ln w="9525" algn="ctr">
            <a:solidFill>
              <a:srgbClr val="15471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844B2C"/>
                </a:solidFill>
                <a:latin typeface="Cambria" pitchFamily="18" charset="0"/>
              </a:rPr>
              <a:t>Cycloidal </a:t>
            </a:r>
            <a:r>
              <a:rPr lang="en-US" dirty="0" err="1" smtClean="0">
                <a:solidFill>
                  <a:srgbClr val="844B2C"/>
                </a:solidFill>
                <a:latin typeface="Cambria" pitchFamily="18" charset="0"/>
              </a:rPr>
              <a:t>multiferroics</a:t>
            </a:r>
            <a:endParaRPr lang="ru-RU" dirty="0">
              <a:solidFill>
                <a:srgbClr val="C6C49E"/>
              </a:solidFill>
              <a:latin typeface="Cambr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13" y="2449239"/>
            <a:ext cx="4050532" cy="969770"/>
          </a:xfrm>
          <a:prstGeom prst="rect">
            <a:avLst/>
          </a:prstGeom>
        </p:spPr>
      </p:pic>
      <p:sp>
        <p:nvSpPr>
          <p:cNvPr id="21" name="Скругленный прямоугольник 9"/>
          <p:cNvSpPr>
            <a:spLocks noChangeArrowheads="1"/>
          </p:cNvSpPr>
          <p:nvPr/>
        </p:nvSpPr>
        <p:spPr bwMode="auto">
          <a:xfrm>
            <a:off x="4918520" y="3659859"/>
            <a:ext cx="2619418" cy="417017"/>
          </a:xfrm>
          <a:prstGeom prst="roundRect">
            <a:avLst>
              <a:gd name="adj" fmla="val 470"/>
            </a:avLst>
          </a:prstGeom>
          <a:solidFill>
            <a:schemeClr val="accent5">
              <a:lumMod val="20000"/>
              <a:lumOff val="80000"/>
              <a:alpha val="55000"/>
            </a:schemeClr>
          </a:solidFill>
          <a:ln w="9525" algn="ctr">
            <a:solidFill>
              <a:srgbClr val="15471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844B2C"/>
                </a:solidFill>
                <a:latin typeface="Cambria" pitchFamily="18" charset="0"/>
              </a:rPr>
              <a:t>E-type </a:t>
            </a:r>
            <a:r>
              <a:rPr lang="en-US" dirty="0" err="1" smtClean="0">
                <a:solidFill>
                  <a:srgbClr val="844B2C"/>
                </a:solidFill>
                <a:latin typeface="Cambria" pitchFamily="18" charset="0"/>
              </a:rPr>
              <a:t>multiferroics</a:t>
            </a:r>
            <a:endParaRPr lang="ru-RU" dirty="0">
              <a:solidFill>
                <a:srgbClr val="C6C49E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6306" y="4281282"/>
            <a:ext cx="3298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HoMnO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YMnO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47" y="4881614"/>
            <a:ext cx="3996263" cy="956778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076052" y="6069392"/>
            <a:ext cx="7425961" cy="403192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Objects: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(1-x)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 ≤ x ≤ 1)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6435995">
            <a:off x="5995066" y="2174780"/>
            <a:ext cx="205946" cy="2086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6435995">
            <a:off x="5589796" y="4600016"/>
            <a:ext cx="205946" cy="2086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6861976" y="14254"/>
            <a:ext cx="2282024" cy="204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 2017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" y="61244"/>
            <a:ext cx="510622" cy="2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5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21864" y="392409"/>
            <a:ext cx="7425961" cy="403192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DyMnO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perovskite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multiferroic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10942" y="5229306"/>
            <a:ext cx="7772400" cy="2387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1" y="3436208"/>
            <a:ext cx="3497121" cy="255136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759319" y="1955826"/>
            <a:ext cx="3034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(0 k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1) + I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(0 ½ 1)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67" y="2434027"/>
            <a:ext cx="3375562" cy="250497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03830" y="885712"/>
            <a:ext cx="287962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phases exist simultaneously</a:t>
            </a:r>
            <a:endParaRPr lang="ru-RU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42544" y="891564"/>
            <a:ext cx="4472856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/>
              <a:t>k</a:t>
            </a:r>
            <a:r>
              <a:rPr lang="en-US" baseline="-25000" dirty="0" smtClean="0"/>
              <a:t>Mn</a:t>
            </a:r>
            <a:r>
              <a:rPr lang="en-US" dirty="0" smtClean="0"/>
              <a:t> </a:t>
            </a:r>
            <a:r>
              <a:rPr lang="ru-RU" dirty="0" smtClean="0"/>
              <a:t>= </a:t>
            </a:r>
            <a:r>
              <a:rPr lang="en-US" dirty="0" smtClean="0"/>
              <a:t>(0 </a:t>
            </a:r>
            <a:r>
              <a:rPr lang="en-US" i="1" dirty="0" smtClean="0"/>
              <a:t>k</a:t>
            </a:r>
            <a:r>
              <a:rPr lang="en-US" baseline="-25000" dirty="0" smtClean="0"/>
              <a:t>y</a:t>
            </a:r>
            <a:r>
              <a:rPr lang="en-US" dirty="0" smtClean="0"/>
              <a:t> 0)</a:t>
            </a:r>
            <a:r>
              <a:rPr lang="ru-RU" dirty="0" smtClean="0"/>
              <a:t> </a:t>
            </a:r>
            <a:r>
              <a:rPr lang="en-US" dirty="0" smtClean="0"/>
              <a:t>– “manganese” magnetic phase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442544" y="1319895"/>
            <a:ext cx="4472856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err="1" smtClean="0"/>
              <a:t>k</a:t>
            </a:r>
            <a:r>
              <a:rPr lang="en-US" baseline="-25000" dirty="0" err="1" smtClean="0"/>
              <a:t>Dy</a:t>
            </a:r>
            <a:r>
              <a:rPr lang="en-US" dirty="0" smtClean="0"/>
              <a:t> </a:t>
            </a:r>
            <a:r>
              <a:rPr lang="ru-RU" dirty="0" smtClean="0"/>
              <a:t>= </a:t>
            </a:r>
            <a:r>
              <a:rPr lang="en-US" dirty="0" smtClean="0"/>
              <a:t>(0 </a:t>
            </a:r>
            <a:r>
              <a:rPr lang="en-US" i="1" dirty="0" smtClean="0"/>
              <a:t>1/2</a:t>
            </a:r>
            <a:r>
              <a:rPr lang="en-US" dirty="0" smtClean="0"/>
              <a:t> 0)</a:t>
            </a:r>
            <a:r>
              <a:rPr lang="ru-RU" dirty="0" smtClean="0"/>
              <a:t> </a:t>
            </a:r>
            <a:r>
              <a:rPr lang="en-US" dirty="0" smtClean="0"/>
              <a:t>– “dysprosium” magnetic phase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374" y="4959995"/>
            <a:ext cx="3530754" cy="141510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409628" y="6423106"/>
            <a:ext cx="3734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et al,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257201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(2004)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36473" y="1954158"/>
            <a:ext cx="3149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iffractometer HEIDI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MLZ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797643" y="1029730"/>
            <a:ext cx="313038" cy="29016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3830" y="2872262"/>
            <a:ext cx="3034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(0 ½ 1)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6012" y="2253592"/>
            <a:ext cx="2430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Meven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6861976" y="14254"/>
            <a:ext cx="2282024" cy="204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 2017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" y="61244"/>
            <a:ext cx="510622" cy="26998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7337051" y="3543039"/>
            <a:ext cx="10633" cy="140645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080000"/>
            <a:ext cx="3800579" cy="548640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5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21864" y="392409"/>
            <a:ext cx="7425961" cy="403192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DyMnO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agnetic order evolution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761625" y="4992100"/>
            <a:ext cx="7772400" cy="2387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6055" y="724628"/>
            <a:ext cx="6936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Temperature evolution of  “manganese”- type satellite = (0 k</a:t>
            </a:r>
            <a:r>
              <a:rPr lang="en-US" sz="16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ru-RU" sz="1600" baseline="-25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080000"/>
            <a:ext cx="3800579" cy="5486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080000"/>
            <a:ext cx="3800579" cy="5486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080000"/>
            <a:ext cx="3800579" cy="5486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080000"/>
            <a:ext cx="3800579" cy="5486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66993" y="886925"/>
            <a:ext cx="104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+ 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0 ½ 1)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74014" y="6387811"/>
            <a:ext cx="3369974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cf. T. Finger et al. Phys. Rev. B 90, 224418 (2014).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6861976" y="14254"/>
            <a:ext cx="2282024" cy="204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 2017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" y="61244"/>
            <a:ext cx="510622" cy="269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14" y="1339562"/>
            <a:ext cx="2770673" cy="49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1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5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21864" y="392409"/>
            <a:ext cx="7425961" cy="403192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DyMnO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perovskite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multiferroics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761625" y="4992100"/>
            <a:ext cx="7772400" cy="2387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11178" y="1192501"/>
            <a:ext cx="630767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Dy-Mn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coupling is confirmed. 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disordered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-subsystem influences greatly on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order.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1177" y="2369657"/>
            <a:ext cx="630767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Magnetic order properties depend strongly on the thermal pre-history of the 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crystal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!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01644" y="3609067"/>
            <a:ext cx="704641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6861976" y="14254"/>
            <a:ext cx="2282024" cy="204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 2017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" y="61244"/>
            <a:ext cx="510622" cy="26998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8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69123" y="211900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2833" y="2222031"/>
            <a:ext cx="7425961" cy="403192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02833" y="3182792"/>
            <a:ext cx="7772400" cy="2387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861976" y="14254"/>
            <a:ext cx="2282024" cy="204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 2017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" y="61244"/>
            <a:ext cx="510622" cy="2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2477</TotalTime>
  <Words>308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Cambria</vt:lpstr>
      <vt:lpstr>Times New Roman</vt:lpstr>
      <vt:lpstr>Тема Office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zobkalo</dc:creator>
  <cp:lastModifiedBy>iz-home</cp:lastModifiedBy>
  <cp:revision>124</cp:revision>
  <dcterms:created xsi:type="dcterms:W3CDTF">2016-09-12T08:18:50Z</dcterms:created>
  <dcterms:modified xsi:type="dcterms:W3CDTF">2017-06-16T05:48:48Z</dcterms:modified>
</cp:coreProperties>
</file>