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59" r:id="rId9"/>
    <p:sldId id="263" r:id="rId10"/>
    <p:sldId id="25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7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0B1-8D7A-4235-96F6-11867447AC2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6AF-7315-4E2A-93F3-3FA45BDB4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294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0B1-8D7A-4235-96F6-11867447AC2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6AF-7315-4E2A-93F3-3FA45BDB4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068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0B1-8D7A-4235-96F6-11867447AC2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6AF-7315-4E2A-93F3-3FA45BDB45C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1158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0B1-8D7A-4235-96F6-11867447AC2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6AF-7315-4E2A-93F3-3FA45BDB4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529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0B1-8D7A-4235-96F6-11867447AC2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6AF-7315-4E2A-93F3-3FA45BDB45C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0830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0B1-8D7A-4235-96F6-11867447AC2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6AF-7315-4E2A-93F3-3FA45BDB4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2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0B1-8D7A-4235-96F6-11867447AC2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6AF-7315-4E2A-93F3-3FA45BDB4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057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0B1-8D7A-4235-96F6-11867447AC2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6AF-7315-4E2A-93F3-3FA45BDB4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52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0B1-8D7A-4235-96F6-11867447AC2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6AF-7315-4E2A-93F3-3FA45BDB4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83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0B1-8D7A-4235-96F6-11867447AC2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6AF-7315-4E2A-93F3-3FA45BDB4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16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0B1-8D7A-4235-96F6-11867447AC2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6AF-7315-4E2A-93F3-3FA45BDB4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52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0B1-8D7A-4235-96F6-11867447AC2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6AF-7315-4E2A-93F3-3FA45BDB4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91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0B1-8D7A-4235-96F6-11867447AC2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6AF-7315-4E2A-93F3-3FA45BDB4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95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0B1-8D7A-4235-96F6-11867447AC2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6AF-7315-4E2A-93F3-3FA45BDB4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97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0B1-8D7A-4235-96F6-11867447AC2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6AF-7315-4E2A-93F3-3FA45BDB4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37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C0B1-8D7A-4235-96F6-11867447AC2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E6AF-7315-4E2A-93F3-3FA45BDB4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86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9C0B1-8D7A-4235-96F6-11867447AC2D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32E6AF-7315-4E2A-93F3-3FA45BDB4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72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7883" y="1657559"/>
            <a:ext cx="9195514" cy="1646302"/>
          </a:xfrm>
        </p:spPr>
        <p:txBody>
          <a:bodyPr/>
          <a:lstStyle/>
          <a:p>
            <a:r>
              <a:rPr lang="ru-RU" dirty="0" err="1" smtClean="0"/>
              <a:t>Дифрактометр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эпитепловых</a:t>
            </a:r>
            <a:r>
              <a:rPr lang="ru-RU" dirty="0" smtClean="0"/>
              <a:t> нейтронов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600" dirty="0" smtClean="0"/>
              <a:t>Константин Павлов</a:t>
            </a:r>
          </a:p>
          <a:p>
            <a:r>
              <a:rPr lang="ru-RU" dirty="0" smtClean="0"/>
              <a:t>16 </a:t>
            </a:r>
            <a:r>
              <a:rPr lang="ru-RU" dirty="0" smtClean="0"/>
              <a:t>июня 2017 </a:t>
            </a:r>
            <a:r>
              <a:rPr lang="ru-RU" dirty="0" smtClean="0"/>
              <a:t>г., ФПН-2016, Гатчина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302" y="4378376"/>
            <a:ext cx="3349052" cy="206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51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1676" y="2160589"/>
            <a:ext cx="8596668" cy="13208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77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Мотивация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5423663" cy="388077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Исследования кристаллической и магнитной структуры веществ с высоким поглощением тепловых нейтронов</a:t>
            </a:r>
          </a:p>
          <a:p>
            <a:r>
              <a:rPr lang="en-US" sz="2400" dirty="0" smtClean="0"/>
              <a:t>RB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, RB</a:t>
            </a:r>
            <a:r>
              <a:rPr lang="en-US" sz="2400" baseline="-25000" dirty="0" smtClean="0"/>
              <a:t>12</a:t>
            </a:r>
            <a:endParaRPr lang="ru-RU" sz="2400" baseline="-25000" dirty="0" smtClean="0"/>
          </a:p>
          <a:p>
            <a:r>
              <a:rPr lang="ru-RU" sz="2400" dirty="0" smtClean="0"/>
              <a:t>Сечение поглощения снижается на 2-3 порядка с ростом энергии </a:t>
            </a:r>
            <a:r>
              <a:rPr lang="en-US" sz="2400" dirty="0" smtClean="0"/>
              <a:t>-&gt; </a:t>
            </a:r>
            <a:r>
              <a:rPr lang="ru-RU" sz="2400" dirty="0" err="1" smtClean="0">
                <a:solidFill>
                  <a:schemeClr val="accent6"/>
                </a:solidFill>
              </a:rPr>
              <a:t>эпитепловой</a:t>
            </a:r>
            <a:r>
              <a:rPr lang="ru-RU" sz="2400" dirty="0" smtClean="0">
                <a:solidFill>
                  <a:schemeClr val="accent6"/>
                </a:solidFill>
              </a:rPr>
              <a:t> регион</a:t>
            </a:r>
            <a:endParaRPr lang="ru-RU" sz="2400" dirty="0">
              <a:solidFill>
                <a:schemeClr val="accent6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3585" y="1477077"/>
            <a:ext cx="5308783" cy="40596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9519" y="6081046"/>
            <a:ext cx="76705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Kuwahara</a:t>
            </a:r>
            <a:r>
              <a:rPr lang="en-US" sz="1600" dirty="0"/>
              <a:t> K. et al. EXCED-epithermal neutron diffractometer at KENS </a:t>
            </a:r>
            <a:r>
              <a:rPr lang="en-US" sz="1600" dirty="0" smtClean="0"/>
              <a:t>//</a:t>
            </a:r>
          </a:p>
          <a:p>
            <a:r>
              <a:rPr lang="en-US" sz="1600" dirty="0" smtClean="0"/>
              <a:t>Applied </a:t>
            </a:r>
            <a:r>
              <a:rPr lang="en-US" sz="1600" dirty="0"/>
              <a:t>Physics A: Materials Science &amp; Processing. – 2002. – Т. 74. – С. s302-s304.</a:t>
            </a:r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23765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4826"/>
            <a:ext cx="8596668" cy="13208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Реализация</a:t>
            </a:r>
            <a:endParaRPr lang="ru-RU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60589"/>
                <a:ext cx="2935296" cy="388077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𝑑𝑠𝑖𝑛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</m:t>
                    </m:r>
                    <m:r>
                      <a:rPr 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SANS</a:t>
                </a:r>
              </a:p>
              <a:p>
                <a:r>
                  <a:rPr lang="ru-RU" sz="2400" dirty="0" smtClean="0"/>
                  <a:t>Увеличенные пролётные базы</a:t>
                </a:r>
                <a:endParaRPr lang="ru-RU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60589"/>
                <a:ext cx="2935296" cy="3880773"/>
              </a:xfrm>
              <a:blipFill rotWithShape="0">
                <a:blip r:embed="rId2"/>
                <a:stretch>
                  <a:fillRect l="-1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2767" y="1085254"/>
            <a:ext cx="8064709" cy="57727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7334" y="6154660"/>
            <a:ext cx="5452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M.Arai</a:t>
            </a:r>
            <a:r>
              <a:rPr lang="en-US" sz="1600" i="1" dirty="0" smtClean="0"/>
              <a:t> </a:t>
            </a:r>
            <a:r>
              <a:rPr lang="en-US" sz="1600" i="1" dirty="0"/>
              <a:t>&amp; </a:t>
            </a:r>
            <a:r>
              <a:rPr lang="en-US" sz="1600" i="1" dirty="0" err="1" smtClean="0"/>
              <a:t>T.Yokoo</a:t>
            </a:r>
            <a:r>
              <a:rPr lang="en-US" sz="1600" i="1" dirty="0" smtClean="0"/>
              <a:t> (KEK) “</a:t>
            </a:r>
            <a:r>
              <a:rPr lang="en-US" sz="1600" i="1" dirty="0"/>
              <a:t>Trial of eV Neutron Diffraction</a:t>
            </a:r>
            <a:r>
              <a:rPr lang="en-US" sz="1600" i="1" dirty="0" smtClean="0"/>
              <a:t>”</a:t>
            </a:r>
          </a:p>
          <a:p>
            <a:r>
              <a:rPr lang="en-US" sz="1600" i="1" dirty="0" smtClean="0"/>
              <a:t>// materials of </a:t>
            </a:r>
            <a:r>
              <a:rPr lang="en-US" sz="1600" dirty="0" smtClean="0"/>
              <a:t>eV </a:t>
            </a:r>
            <a:r>
              <a:rPr lang="en-US" sz="1600" dirty="0"/>
              <a:t>neutron WS at ICANS2005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07091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Примеры измерений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162963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/>
              <a:t>Kuwahara</a:t>
            </a:r>
            <a:r>
              <a:rPr lang="en-US" sz="1600" dirty="0"/>
              <a:t> K. et al. EXCED-epithermal neutron diffractometer at KENS //Applied Physics A: Materials Science &amp; Processing. – 2002. – Т. 74. – С. s302-s304.</a:t>
            </a:r>
            <a:endParaRPr lang="ru-RU" sz="1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42" y="1663907"/>
            <a:ext cx="4953773" cy="378718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6215" y="1741002"/>
            <a:ext cx="4640090" cy="389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904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86391" cy="13208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Дополнительная возможность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3789735" cy="388077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Импульсный магнит –</a:t>
            </a:r>
            <a:r>
              <a:rPr lang="en-US" sz="2400" dirty="0" smtClean="0"/>
              <a:t>&gt;</a:t>
            </a:r>
            <a:r>
              <a:rPr lang="ru-RU" sz="2400" dirty="0" smtClean="0"/>
              <a:t> сверхвысокие магнитные поля</a:t>
            </a:r>
            <a:r>
              <a:rPr lang="en-US" sz="2400" dirty="0" smtClean="0"/>
              <a:t>: </a:t>
            </a:r>
            <a:r>
              <a:rPr lang="ru-RU" sz="2400" dirty="0" smtClean="0"/>
              <a:t>десятки (сотни?) Тл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7068" y="1596843"/>
            <a:ext cx="5328459" cy="48339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7333" y="6271551"/>
            <a:ext cx="5452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 smtClean="0"/>
              <a:t>M.Arai</a:t>
            </a:r>
            <a:r>
              <a:rPr lang="en-US" sz="1600" i="1" dirty="0" smtClean="0"/>
              <a:t> </a:t>
            </a:r>
            <a:r>
              <a:rPr lang="en-US" sz="1600" i="1" dirty="0"/>
              <a:t>&amp; </a:t>
            </a:r>
            <a:r>
              <a:rPr lang="en-US" sz="1600" i="1" dirty="0" err="1" smtClean="0"/>
              <a:t>T.Yokoo</a:t>
            </a:r>
            <a:r>
              <a:rPr lang="en-US" sz="1600" i="1" dirty="0" smtClean="0"/>
              <a:t> (KEK) “</a:t>
            </a:r>
            <a:r>
              <a:rPr lang="en-US" sz="1600" i="1" dirty="0"/>
              <a:t>Trial of eV Neutron Diffraction</a:t>
            </a:r>
            <a:r>
              <a:rPr lang="en-US" sz="1600" i="1" dirty="0" smtClean="0"/>
              <a:t>”</a:t>
            </a:r>
          </a:p>
          <a:p>
            <a:r>
              <a:rPr lang="en-US" sz="1600" i="1" dirty="0" smtClean="0"/>
              <a:t>// materials of </a:t>
            </a:r>
            <a:r>
              <a:rPr lang="en-US" sz="1600" dirty="0" smtClean="0"/>
              <a:t>eV </a:t>
            </a:r>
            <a:r>
              <a:rPr lang="en-US" sz="1600" dirty="0"/>
              <a:t>neutron WS at ICANS2005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46428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Преимущества и недостатки</a:t>
            </a:r>
            <a:endParaRPr lang="ru-RU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3" y="2160589"/>
                <a:ext cx="8706509" cy="4015359"/>
              </a:xfrm>
            </p:spPr>
            <p:txBody>
              <a:bodyPr numCol="2">
                <a:normAutofit/>
              </a:bodyPr>
              <a:lstStyle/>
              <a:p>
                <a:r>
                  <a:rPr lang="ru-RU" sz="2400" dirty="0" smtClean="0"/>
                  <a:t>Исследования сильно поглощающих образцов</a:t>
                </a:r>
              </a:p>
              <a:p>
                <a:r>
                  <a:rPr lang="ru-RU" sz="2400" dirty="0" smtClean="0"/>
                  <a:t>Малое (</a:t>
                </a:r>
                <a:r>
                  <a:rPr lang="en-US" sz="2400" dirty="0" smtClean="0"/>
                  <a:t>~</a:t>
                </a:r>
                <a:r>
                  <a:rPr lang="ru-RU" sz="2400" dirty="0" err="1" smtClean="0"/>
                  <a:t>мкс</a:t>
                </a:r>
                <a:r>
                  <a:rPr lang="ru-RU" sz="2400" dirty="0" smtClean="0"/>
                  <a:t>) время пролёта импульса через образец -</a:t>
                </a:r>
                <a:r>
                  <a:rPr lang="en-US" sz="2400" dirty="0" smtClean="0"/>
                  <a:t>&gt;</a:t>
                </a:r>
                <a:r>
                  <a:rPr lang="ru-RU" sz="2400" dirty="0" smtClean="0"/>
                  <a:t> измерения в высоких магнитных полях</a:t>
                </a:r>
              </a:p>
              <a:p>
                <a:r>
                  <a:rPr lang="ru-RU" sz="2400" dirty="0" smtClean="0"/>
                  <a:t>Сродство к импульсным источникам -</a:t>
                </a:r>
                <a:r>
                  <a:rPr lang="en-US" sz="2400" dirty="0" smtClean="0"/>
                  <a:t>&gt; </a:t>
                </a:r>
                <a:r>
                  <a:rPr lang="ru-RU" sz="2400" dirty="0" smtClean="0"/>
                  <a:t>выигрыш в потоке относительно реакторов</a:t>
                </a:r>
              </a:p>
              <a:p>
                <a:r>
                  <a:rPr lang="ru-RU" sz="2400" dirty="0" smtClean="0"/>
                  <a:t>Требуется хорошая коллимация (большой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𝑐𝑡𝑔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ru-RU" sz="2400" dirty="0" smtClean="0"/>
                  <a:t>) -</a:t>
                </a:r>
                <a:r>
                  <a:rPr lang="en-US" sz="2400" dirty="0" smtClean="0"/>
                  <a:t>&gt; </a:t>
                </a:r>
                <a:r>
                  <a:rPr lang="ru-RU" sz="2400" dirty="0" smtClean="0"/>
                  <a:t>низкая светосила</a:t>
                </a:r>
                <a:endParaRPr lang="ru-RU" sz="2400" baseline="30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3" y="2160589"/>
                <a:ext cx="8706509" cy="4015359"/>
              </a:xfrm>
              <a:blipFill rotWithShape="0">
                <a:blip r:embed="rId2"/>
                <a:stretch>
                  <a:fillRect l="-560" t="-1214" b="-30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1332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71" y="519659"/>
            <a:ext cx="9186194" cy="1320800"/>
          </a:xfrm>
        </p:spPr>
        <p:txBody>
          <a:bodyPr>
            <a:noAutofit/>
          </a:bodyPr>
          <a:lstStyle/>
          <a:p>
            <a:r>
              <a:rPr lang="ru-RU" sz="4800" dirty="0" smtClean="0"/>
              <a:t>Расчёт приборного разрешения</a:t>
            </a:r>
            <a:endParaRPr lang="ru-RU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725875"/>
                <a:ext cx="8596668" cy="3880773"/>
              </a:xfrm>
            </p:spPr>
            <p:txBody>
              <a:bodyPr>
                <a:noAutofit/>
              </a:bodyPr>
              <a:lstStyle/>
              <a:p>
                <a:r>
                  <a:rPr lang="ru-RU" sz="2200" dirty="0" smtClean="0"/>
                  <a:t>Определение желаемого диапазона по </a:t>
                </a:r>
                <a:r>
                  <a:rPr lang="en-US" sz="2200" dirty="0" smtClean="0"/>
                  <a:t>Q</a:t>
                </a:r>
              </a:p>
              <a:p>
                <a:r>
                  <a:rPr lang="ru-RU" sz="2200" dirty="0" smtClean="0"/>
                  <a:t>Вычисление минимальной пролётной базы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ru-RU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ru-RU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𝑑𝑠𝑖𝑛</m:t>
                      </m:r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</m:t>
                      </m:r>
                      <m:r>
                        <a:rPr lang="ru-RU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200" dirty="0"/>
              </a:p>
              <a:p>
                <a:r>
                  <a:rPr lang="ru-RU" sz="2200" dirty="0" smtClean="0"/>
                  <a:t>Расчёт время-пролётной схемы (частота и координата прерывателя, ширина импульса, точный рабочий диапазон по </a:t>
                </a:r>
                <a:r>
                  <a:rPr lang="el-GR" sz="2200" dirty="0" smtClean="0">
                    <a:latin typeface="Calibri" panose="020F0502020204030204" pitchFamily="34" charset="0"/>
                  </a:rPr>
                  <a:t>λ</a:t>
                </a:r>
                <a:r>
                  <a:rPr lang="ru-RU" sz="2200" dirty="0" smtClean="0"/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ru-RU" sz="2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num>
                                    <m:den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skw"/>
                                      <m:ctrlP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l-GR" sz="2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num>
                                    <m:den>
                                      <m:r>
                                        <a:rPr 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l-GR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𝑐𝑡𝑔</m:t>
                                  </m:r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sz="2200" dirty="0" smtClean="0"/>
              </a:p>
              <a:p>
                <a:r>
                  <a:rPr lang="ru-RU" sz="2200" dirty="0" smtClean="0"/>
                  <a:t>Сопоставление рассчитанной ширины импульса и интервала времён </a:t>
                </a:r>
                <a:r>
                  <a:rPr lang="ru-RU" sz="2200" dirty="0" err="1" smtClean="0"/>
                  <a:t>термализации</a:t>
                </a:r>
                <a:r>
                  <a:rPr lang="ru-RU" sz="2200" dirty="0" smtClean="0"/>
                  <a:t> для используемого диапазона </a:t>
                </a:r>
                <a:r>
                  <a:rPr lang="el-GR" sz="2200" dirty="0" smtClean="0">
                    <a:latin typeface="Calibri" panose="020F0502020204030204" pitchFamily="34" charset="0"/>
                  </a:rPr>
                  <a:t>λ</a:t>
                </a:r>
                <a:endParaRPr lang="en-US" sz="2200" dirty="0" smtClean="0">
                  <a:latin typeface="Calibri" panose="020F0502020204030204" pitchFamily="34" charset="0"/>
                </a:endParaRPr>
              </a:p>
              <a:p>
                <a:r>
                  <a:rPr lang="ru-RU" sz="2200" dirty="0" smtClean="0"/>
                  <a:t>Оценка предельного магнитного поля, достижимого в импульсе</a:t>
                </a:r>
                <a:endParaRPr lang="ru-RU" sz="22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725875"/>
                <a:ext cx="8596668" cy="3880773"/>
              </a:xfrm>
              <a:blipFill rotWithShape="0">
                <a:blip r:embed="rId2"/>
                <a:stretch>
                  <a:fillRect l="-426" t="-1256" b="-226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5037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726" y="274749"/>
            <a:ext cx="8596668" cy="13208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Заключение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tx1"/>
                </a:solidFill>
              </a:rPr>
              <a:t>Дифрактометрия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эпитепловых</a:t>
            </a:r>
            <a:r>
              <a:rPr lang="ru-RU" sz="2400" dirty="0" smtClean="0">
                <a:solidFill>
                  <a:schemeClr val="tx1"/>
                </a:solidFill>
              </a:rPr>
              <a:t> нейтронов – востребованный метод для решения задач о кристаллической и магнитной структуре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Ведутся расчёты реализации метода на компактном источнике нейтронов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58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Благодарности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Е.С. </a:t>
            </a:r>
            <a:r>
              <a:rPr lang="ru-RU" sz="2800" dirty="0" err="1" smtClean="0"/>
              <a:t>Клементьев</a:t>
            </a:r>
            <a:r>
              <a:rPr lang="ru-RU" sz="2800" dirty="0" smtClean="0"/>
              <a:t> (БФУ им. Канта, Калининград)</a:t>
            </a:r>
          </a:p>
          <a:p>
            <a:endParaRPr lang="ru-RU" sz="2800" dirty="0"/>
          </a:p>
          <a:p>
            <a:r>
              <a:rPr lang="ru-RU" sz="2400" dirty="0" smtClean="0"/>
              <a:t>П.И. Коник</a:t>
            </a:r>
          </a:p>
          <a:p>
            <a:r>
              <a:rPr lang="ru-RU" sz="2400" dirty="0" smtClean="0"/>
              <a:t>С.В. Григорьев			(ПИЯФ НИЦ КИ, СПбГУ)</a:t>
            </a:r>
          </a:p>
          <a:p>
            <a:r>
              <a:rPr lang="ru-RU" sz="2400" dirty="0" smtClean="0"/>
              <a:t>Е.В. Москвин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3337098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1305</TotalTime>
  <Words>309</Words>
  <Application>Microsoft Office PowerPoint</Application>
  <PresentationFormat>Широкоэкранный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Trebuchet MS</vt:lpstr>
      <vt:lpstr>Wingdings 3</vt:lpstr>
      <vt:lpstr>Грань</vt:lpstr>
      <vt:lpstr>Дифрактометр эпитепловых нейтронов</vt:lpstr>
      <vt:lpstr>Мотивация</vt:lpstr>
      <vt:lpstr>Реализация</vt:lpstr>
      <vt:lpstr>Примеры измерений</vt:lpstr>
      <vt:lpstr>Дополнительная возможность</vt:lpstr>
      <vt:lpstr>Преимущества и недостатки</vt:lpstr>
      <vt:lpstr>Расчёт приборного разрешения</vt:lpstr>
      <vt:lpstr>Заключение</vt:lpstr>
      <vt:lpstr>Благодарности</vt:lpstr>
      <vt:lpstr>Спасибо за внимание!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Компактный источник поляризованных нейтронов</dc:title>
  <dc:creator>RePack by Diakov</dc:creator>
  <cp:lastModifiedBy>Константин Константин</cp:lastModifiedBy>
  <cp:revision>38</cp:revision>
  <dcterms:created xsi:type="dcterms:W3CDTF">2016-12-15T11:52:49Z</dcterms:created>
  <dcterms:modified xsi:type="dcterms:W3CDTF">2017-06-15T13:04:38Z</dcterms:modified>
</cp:coreProperties>
</file>