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Default Extension="vml" ContentType="application/vnd.openxmlformats-officedocument.vmlDrawing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1" r:id="rId1"/>
  </p:sldMasterIdLst>
  <p:notesMasterIdLst>
    <p:notesMasterId r:id="rId57"/>
  </p:notesMasterIdLst>
  <p:handoutMasterIdLst>
    <p:handoutMasterId r:id="rId58"/>
  </p:handoutMasterIdLst>
  <p:sldIdLst>
    <p:sldId id="529" r:id="rId2"/>
    <p:sldId id="710" r:id="rId3"/>
    <p:sldId id="712" r:id="rId4"/>
    <p:sldId id="713" r:id="rId5"/>
    <p:sldId id="714" r:id="rId6"/>
    <p:sldId id="715" r:id="rId7"/>
    <p:sldId id="716" r:id="rId8"/>
    <p:sldId id="729" r:id="rId9"/>
    <p:sldId id="730" r:id="rId10"/>
    <p:sldId id="728" r:id="rId11"/>
    <p:sldId id="732" r:id="rId12"/>
    <p:sldId id="718" r:id="rId13"/>
    <p:sldId id="719" r:id="rId14"/>
    <p:sldId id="688" r:id="rId15"/>
    <p:sldId id="701" r:id="rId16"/>
    <p:sldId id="541" r:id="rId17"/>
    <p:sldId id="665" r:id="rId18"/>
    <p:sldId id="663" r:id="rId19"/>
    <p:sldId id="647" r:id="rId20"/>
    <p:sldId id="731" r:id="rId21"/>
    <p:sldId id="717" r:id="rId22"/>
    <p:sldId id="720" r:id="rId23"/>
    <p:sldId id="721" r:id="rId24"/>
    <p:sldId id="702" r:id="rId25"/>
    <p:sldId id="753" r:id="rId26"/>
    <p:sldId id="733" r:id="rId27"/>
    <p:sldId id="734" r:id="rId28"/>
    <p:sldId id="735" r:id="rId29"/>
    <p:sldId id="736" r:id="rId30"/>
    <p:sldId id="737" r:id="rId31"/>
    <p:sldId id="738" r:id="rId32"/>
    <p:sldId id="723" r:id="rId33"/>
    <p:sldId id="739" r:id="rId34"/>
    <p:sldId id="740" r:id="rId35"/>
    <p:sldId id="741" r:id="rId36"/>
    <p:sldId id="742" r:id="rId37"/>
    <p:sldId id="743" r:id="rId38"/>
    <p:sldId id="744" r:id="rId39"/>
    <p:sldId id="745" r:id="rId40"/>
    <p:sldId id="746" r:id="rId41"/>
    <p:sldId id="747" r:id="rId42"/>
    <p:sldId id="748" r:id="rId43"/>
    <p:sldId id="749" r:id="rId44"/>
    <p:sldId id="750" r:id="rId45"/>
    <p:sldId id="684" r:id="rId46"/>
    <p:sldId id="449" r:id="rId47"/>
    <p:sldId id="696" r:id="rId48"/>
    <p:sldId id="697" r:id="rId49"/>
    <p:sldId id="640" r:id="rId50"/>
    <p:sldId id="724" r:id="rId51"/>
    <p:sldId id="726" r:id="rId52"/>
    <p:sldId id="725" r:id="rId53"/>
    <p:sldId id="621" r:id="rId54"/>
    <p:sldId id="752" r:id="rId55"/>
    <p:sldId id="751" r:id="rId56"/>
  </p:sldIdLst>
  <p:sldSz cx="9144000" cy="6858000" type="screen4x3"/>
  <p:notesSz cx="6735763" cy="979963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000" b="1" kern="1200">
        <a:solidFill>
          <a:srgbClr val="751D87"/>
        </a:solidFill>
        <a:latin typeface="Times New Roman" pitchFamily="18" charset="0"/>
        <a:ea typeface="+mn-ea"/>
        <a:cs typeface="Times New Roman" pitchFamily="18" charset="0"/>
      </a:defRPr>
    </a:lvl1pPr>
    <a:lvl2pPr marL="457200" algn="l" rtl="0" fontAlgn="base">
      <a:spcBef>
        <a:spcPct val="0"/>
      </a:spcBef>
      <a:spcAft>
        <a:spcPct val="0"/>
      </a:spcAft>
      <a:defRPr sz="2000" b="1" kern="1200">
        <a:solidFill>
          <a:srgbClr val="751D87"/>
        </a:solidFill>
        <a:latin typeface="Times New Roman" pitchFamily="18" charset="0"/>
        <a:ea typeface="+mn-ea"/>
        <a:cs typeface="Times New Roman" pitchFamily="18" charset="0"/>
      </a:defRPr>
    </a:lvl2pPr>
    <a:lvl3pPr marL="914400" algn="l" rtl="0" fontAlgn="base">
      <a:spcBef>
        <a:spcPct val="0"/>
      </a:spcBef>
      <a:spcAft>
        <a:spcPct val="0"/>
      </a:spcAft>
      <a:defRPr sz="2000" b="1" kern="1200">
        <a:solidFill>
          <a:srgbClr val="751D87"/>
        </a:solidFill>
        <a:latin typeface="Times New Roman" pitchFamily="18" charset="0"/>
        <a:ea typeface="+mn-ea"/>
        <a:cs typeface="Times New Roman" pitchFamily="18" charset="0"/>
      </a:defRPr>
    </a:lvl3pPr>
    <a:lvl4pPr marL="1371600" algn="l" rtl="0" fontAlgn="base">
      <a:spcBef>
        <a:spcPct val="0"/>
      </a:spcBef>
      <a:spcAft>
        <a:spcPct val="0"/>
      </a:spcAft>
      <a:defRPr sz="2000" b="1" kern="1200">
        <a:solidFill>
          <a:srgbClr val="751D87"/>
        </a:solidFill>
        <a:latin typeface="Times New Roman" pitchFamily="18" charset="0"/>
        <a:ea typeface="+mn-ea"/>
        <a:cs typeface="Times New Roman" pitchFamily="18" charset="0"/>
      </a:defRPr>
    </a:lvl4pPr>
    <a:lvl5pPr marL="1828800" algn="l" rtl="0" fontAlgn="base">
      <a:spcBef>
        <a:spcPct val="0"/>
      </a:spcBef>
      <a:spcAft>
        <a:spcPct val="0"/>
      </a:spcAft>
      <a:defRPr sz="2000" b="1" kern="1200">
        <a:solidFill>
          <a:srgbClr val="751D87"/>
        </a:solidFill>
        <a:latin typeface="Times New Roman" pitchFamily="18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sz="2000" b="1" kern="1200">
        <a:solidFill>
          <a:srgbClr val="751D87"/>
        </a:solidFill>
        <a:latin typeface="Times New Roman" pitchFamily="18" charset="0"/>
        <a:ea typeface="+mn-ea"/>
        <a:cs typeface="Times New Roman" pitchFamily="18" charset="0"/>
      </a:defRPr>
    </a:lvl6pPr>
    <a:lvl7pPr marL="2743200" algn="l" defTabSz="914400" rtl="0" eaLnBrk="1" latinLnBrk="0" hangingPunct="1">
      <a:defRPr sz="2000" b="1" kern="1200">
        <a:solidFill>
          <a:srgbClr val="751D87"/>
        </a:solidFill>
        <a:latin typeface="Times New Roman" pitchFamily="18" charset="0"/>
        <a:ea typeface="+mn-ea"/>
        <a:cs typeface="Times New Roman" pitchFamily="18" charset="0"/>
      </a:defRPr>
    </a:lvl7pPr>
    <a:lvl8pPr marL="3200400" algn="l" defTabSz="914400" rtl="0" eaLnBrk="1" latinLnBrk="0" hangingPunct="1">
      <a:defRPr sz="2000" b="1" kern="1200">
        <a:solidFill>
          <a:srgbClr val="751D87"/>
        </a:solidFill>
        <a:latin typeface="Times New Roman" pitchFamily="18" charset="0"/>
        <a:ea typeface="+mn-ea"/>
        <a:cs typeface="Times New Roman" pitchFamily="18" charset="0"/>
      </a:defRPr>
    </a:lvl8pPr>
    <a:lvl9pPr marL="3657600" algn="l" defTabSz="914400" rtl="0" eaLnBrk="1" latinLnBrk="0" hangingPunct="1">
      <a:defRPr sz="2000" b="1" kern="1200">
        <a:solidFill>
          <a:srgbClr val="751D87"/>
        </a:solidFill>
        <a:latin typeface="Times New Roman" pitchFamily="18" charset="0"/>
        <a:ea typeface="+mn-ea"/>
        <a:cs typeface="Times New Roman" pitchFamily="18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</p:showPr>
  <p:clrMru>
    <a:srgbClr val="0000FF"/>
    <a:srgbClr val="FFFFFF"/>
    <a:srgbClr val="660033"/>
    <a:srgbClr val="751D87"/>
    <a:srgbClr val="896029"/>
    <a:srgbClr val="3333CC"/>
    <a:srgbClr val="DB1D09"/>
    <a:srgbClr val="C9DDF1"/>
    <a:srgbClr val="FFFF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70" autoAdjust="0"/>
    <p:restoredTop sz="98944" autoAdjust="0"/>
  </p:normalViewPr>
  <p:slideViewPr>
    <p:cSldViewPr>
      <p:cViewPr varScale="1">
        <p:scale>
          <a:sx n="68" d="100"/>
          <a:sy n="68" d="100"/>
        </p:scale>
        <p:origin x="-950" y="-62"/>
      </p:cViewPr>
      <p:guideLst>
        <p:guide orient="horz" pos="2208"/>
        <p:guide orient="horz" pos="3648"/>
        <p:guide pos="672"/>
        <p:guide pos="41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notesViewPr>
    <p:cSldViewPr>
      <p:cViewPr varScale="1">
        <p:scale>
          <a:sx n="41" d="100"/>
          <a:sy n="41" d="100"/>
        </p:scale>
        <p:origin x="-2357" y="-96"/>
      </p:cViewPr>
      <p:guideLst>
        <p:guide orient="horz" pos="3086"/>
        <p:guide pos="2122"/>
      </p:guideLst>
    </p:cSldViewPr>
  </p:notesViewPr>
  <p:gridSpacing cx="46085125" cy="4608512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8.wmf"/><Relationship Id="rId1" Type="http://schemas.openxmlformats.org/officeDocument/2006/relationships/image" Target="../media/image4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9413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27" tIns="45363" rIns="90727" bIns="45363" numCol="1" anchor="t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6350" y="0"/>
            <a:ext cx="2919413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27" tIns="45363" rIns="90727" bIns="45363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09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09100"/>
            <a:ext cx="2919413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27" tIns="45363" rIns="90727" bIns="45363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09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6350" y="9309100"/>
            <a:ext cx="2919413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27" tIns="45363" rIns="90727" bIns="45363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>
              <a:defRPr/>
            </a:pPr>
            <a:fld id="{4DBC7C23-BF72-436A-9DE9-8AB380BB43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9413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27" tIns="45363" rIns="90727" bIns="45363" numCol="1" anchor="t" anchorCtr="0" compatLnSpc="1">
            <a:prstTxWarp prst="textNoShape">
              <a:avLst/>
            </a:prstTxWarp>
          </a:bodyPr>
          <a:lstStyle>
            <a:lvl1pPr>
              <a:defRPr kumimoji="1"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6350" y="0"/>
            <a:ext cx="2919413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27" tIns="45363" rIns="90727" bIns="45363" numCol="1" anchor="t" anchorCtr="0" compatLnSpc="1">
            <a:prstTxWarp prst="textNoShape">
              <a:avLst/>
            </a:prstTxWarp>
          </a:bodyPr>
          <a:lstStyle>
            <a:lvl1pPr algn="r">
              <a:defRPr kumimoji="1"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68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9163" y="735013"/>
            <a:ext cx="4899025" cy="36750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96938" y="4654550"/>
            <a:ext cx="4941887" cy="441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27" tIns="45363" rIns="90727" bIns="4536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Click to edit Master text styles</a:t>
            </a:r>
          </a:p>
          <a:p>
            <a:pPr lvl="1"/>
            <a:r>
              <a:rPr lang="ru-RU" noProof="0" smtClean="0"/>
              <a:t>Second level</a:t>
            </a:r>
          </a:p>
          <a:p>
            <a:pPr lvl="2"/>
            <a:r>
              <a:rPr lang="ru-RU" noProof="0" smtClean="0"/>
              <a:t>Third level</a:t>
            </a:r>
          </a:p>
          <a:p>
            <a:pPr lvl="3"/>
            <a:r>
              <a:rPr lang="ru-RU" noProof="0" smtClean="0"/>
              <a:t>Fourth level</a:t>
            </a:r>
          </a:p>
          <a:p>
            <a:pPr lvl="4"/>
            <a:r>
              <a:rPr lang="ru-RU" noProof="0" smtClean="0"/>
              <a:t>Fifth level</a:t>
            </a:r>
          </a:p>
        </p:txBody>
      </p:sp>
      <p:sp>
        <p:nvSpPr>
          <p:cNvPr id="675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09100"/>
            <a:ext cx="2919413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27" tIns="45363" rIns="90727" bIns="45363" numCol="1" anchor="b" anchorCtr="0" compatLnSpc="1">
            <a:prstTxWarp prst="textNoShape">
              <a:avLst/>
            </a:prstTxWarp>
          </a:bodyPr>
          <a:lstStyle>
            <a:lvl1pPr>
              <a:defRPr kumimoji="1"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75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6350" y="9309100"/>
            <a:ext cx="2919413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27" tIns="45363" rIns="90727" bIns="45363" numCol="1" anchor="b" anchorCtr="0" compatLnSpc="1">
            <a:prstTxWarp prst="textNoShape">
              <a:avLst/>
            </a:prstTxWarp>
          </a:bodyPr>
          <a:lstStyle>
            <a:lvl1pPr algn="r">
              <a:defRPr kumimoji="1"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1F4492AE-BCCD-47E0-8998-DAA5303F69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A045110-6EB7-43AC-875C-56AC3D97C40F}" type="slidenum">
              <a:rPr lang="ru-RU" smtClean="0"/>
              <a:pPr/>
              <a:t>2</a:t>
            </a:fld>
            <a:endParaRPr lang="ru-RU" smtClean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main components of </a:t>
            </a:r>
            <a:r>
              <a:rPr lang="en-US" dirty="0" err="1" smtClean="0"/>
              <a:t>diffractometer</a:t>
            </a:r>
            <a:r>
              <a:rPr lang="en-US" dirty="0" smtClean="0"/>
              <a:t> are shown</a:t>
            </a:r>
            <a:r>
              <a:rPr lang="en-US" baseline="0" dirty="0" smtClean="0"/>
              <a:t> on this slide. This is the special neutron chopper – Fourier chopper, curved mirror neutron guide, scintillation detectors and electronics for data acquisition. </a:t>
            </a:r>
          </a:p>
          <a:p>
            <a:r>
              <a:rPr lang="en-US" baseline="0" dirty="0" smtClean="0"/>
              <a:t>Significant part of modernization of electronics components were made in 2014 and 2015  </a:t>
            </a:r>
            <a:endParaRPr lang="en-US" dirty="0" smtClean="0"/>
          </a:p>
          <a:p>
            <a:r>
              <a:rPr lang="en-US" dirty="0" smtClean="0"/>
              <a:t>In my talk Ill</a:t>
            </a:r>
            <a:r>
              <a:rPr lang="en-US" baseline="0" dirty="0" smtClean="0"/>
              <a:t> focus on components which were installed in 2016 (in last year). This is neutron guide and the most important component of HRFD – Fourier chopper.</a:t>
            </a:r>
          </a:p>
          <a:p>
            <a:endParaRPr lang="en-US" baseline="0" dirty="0" smtClean="0"/>
          </a:p>
          <a:p>
            <a:r>
              <a:rPr lang="en-US" dirty="0" smtClean="0"/>
              <a:t>It has this name because of specific law of his rotation which helps us to collect data at different frequencies of neutron </a:t>
            </a:r>
            <a:r>
              <a:rPr lang="en-US" dirty="0" err="1" smtClean="0"/>
              <a:t>transmisson</a:t>
            </a:r>
            <a:r>
              <a:rPr lang="en-US" dirty="0" smtClean="0"/>
              <a:t> and use method similar to inverse Fourier transform for recover diffraction pattern.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47E04-046B-411C-BBCF-085054BFBED6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439E5DB-9B99-4D66-BC22-1E7F2C647599}" type="slidenum">
              <a:rPr lang="ru-RU" smtClean="0"/>
              <a:pPr/>
              <a:t>45</a:t>
            </a:fld>
            <a:endParaRPr lang="ru-RU" smtClean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>
                <a:cs typeface="Times New Roman" pitchFamily="18" charset="0"/>
              </a:rPr>
              <a:t>There is no problem now to measure FM/AFM coexistence with very good quality. For instance, here you see the diffraction pattern of this composition at 150 K, where there is no magnetic intensity. At 95 K AFM peaks appeared, at 80 K we see appearance of FM intensity with some evolution at low T.</a:t>
            </a:r>
            <a:r>
              <a:rPr lang="ru-RU" smtClean="0"/>
              <a:t> 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672816-ECFC-4BFE-A9DF-EDA54E07743B}" type="slidenum">
              <a:rPr lang="ru-RU" smtClean="0"/>
              <a:pPr/>
              <a:t>47</a:t>
            </a:fld>
            <a:endParaRPr lang="ru-RU" smtClean="0"/>
          </a:p>
        </p:txBody>
      </p:sp>
      <p:sp>
        <p:nvSpPr>
          <p:cNvPr id="40963" name="Rectangle 7"/>
          <p:cNvSpPr txBox="1">
            <a:spLocks noGrp="1" noChangeArrowheads="1"/>
          </p:cNvSpPr>
          <p:nvPr/>
        </p:nvSpPr>
        <p:spPr bwMode="auto">
          <a:xfrm>
            <a:off x="3816350" y="9309100"/>
            <a:ext cx="2919413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727" tIns="45363" rIns="90727" bIns="45363" anchor="b"/>
          <a:lstStyle/>
          <a:p>
            <a:pPr algn="r"/>
            <a:fld id="{B8DCC355-4EF8-40C2-B05E-E22BA59DF31C}" type="slidenum">
              <a:rPr kumimoji="1" lang="ru-RU" sz="1200"/>
              <a:pPr algn="r"/>
              <a:t>47</a:t>
            </a:fld>
            <a:endParaRPr kumimoji="1" lang="ru-RU" sz="1200"/>
          </a:p>
        </p:txBody>
      </p:sp>
      <p:sp>
        <p:nvSpPr>
          <p:cNvPr id="409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035FB0E-C600-417D-886D-E64E05DB2E7A}" type="slidenum">
              <a:rPr lang="ru-RU" smtClean="0"/>
              <a:pPr/>
              <a:t>48</a:t>
            </a:fld>
            <a:endParaRPr lang="ru-RU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>
                <a:cs typeface="Times New Roman" pitchFamily="18" charset="0"/>
              </a:rPr>
              <a:t>There is no problem now to measure FM/AFM coexistence with very good quality. For instance, here you see the diffraction pattern of this composition at 150 K, where there is no magnetic intensity. At 95 K AFM peaks appeared, at 80 K we see appearance of FM intensity with some evolution at low T.</a:t>
            </a:r>
            <a:r>
              <a:rPr lang="ru-RU" smtClean="0"/>
              <a:t> 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CE60CC-524E-4B58-BDF4-90DD13D1FEDC}" type="slidenum">
              <a:rPr lang="ru-RU" smtClean="0"/>
              <a:pPr/>
              <a:t>49</a:t>
            </a:fld>
            <a:endParaRPr lang="ru-RU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z="1400" smtClean="0"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 txBox="1">
            <a:spLocks noGrp="1" noChangeArrowheads="1"/>
          </p:cNvSpPr>
          <p:nvPr/>
        </p:nvSpPr>
        <p:spPr bwMode="auto">
          <a:xfrm>
            <a:off x="3816618" y="9309577"/>
            <a:ext cx="2919146" cy="490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727" tIns="45363" rIns="90727" bIns="45363" anchor="b"/>
          <a:lstStyle/>
          <a:p>
            <a:pPr algn="r">
              <a:defRPr/>
            </a:pPr>
            <a:fld id="{B2B1F5B7-984E-4FE2-B1B0-0A0EF72AA13D}" type="slidenum">
              <a:rPr kumimoji="1" lang="ru-RU" sz="1200" b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algn="r">
                <a:defRPr/>
              </a:pPr>
              <a:t>50</a:t>
            </a:fld>
            <a:endParaRPr kumimoji="1" lang="ru-RU" sz="1200" b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439E5DB-9B99-4D66-BC22-1E7F2C647599}" type="slidenum">
              <a:rPr lang="ru-RU" smtClean="0"/>
              <a:pPr/>
              <a:t>51</a:t>
            </a:fld>
            <a:endParaRPr lang="ru-RU" smtClean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>
                <a:cs typeface="Times New Roman" pitchFamily="18" charset="0"/>
              </a:rPr>
              <a:t>There is no problem now to measure FM/AFM coexistence with very good quality. For instance, here you see the diffraction pattern of this composition at 150 K, where there is no magnetic intensity. At 95 K AFM peaks appeared, at 80 K we see appearance of FM intensity with some evolution at low T.</a:t>
            </a:r>
            <a:r>
              <a:rPr lang="ru-RU" smtClean="0"/>
              <a:t> 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6AFFFF-EE4B-4D04-9F95-337CF9B5E13E}" type="slidenum">
              <a:rPr lang="ru-RU" smtClean="0"/>
              <a:pPr/>
              <a:t>3</a:t>
            </a:fld>
            <a:endParaRPr lang="ru-RU" smtClean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524418-9F54-4BD8-8A05-B728E3599E28}" type="slidenum">
              <a:rPr lang="ru-RU" smtClean="0"/>
              <a:pPr/>
              <a:t>4</a:t>
            </a:fld>
            <a:endParaRPr lang="ru-RU" smtClean="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524418-9F54-4BD8-8A05-B728E3599E28}" type="slidenum">
              <a:rPr lang="ru-RU" smtClean="0"/>
              <a:pPr/>
              <a:t>5</a:t>
            </a:fld>
            <a:endParaRPr lang="ru-RU" smtClean="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524418-9F54-4BD8-8A05-B728E3599E28}" type="slidenum">
              <a:rPr lang="ru-RU" smtClean="0"/>
              <a:pPr/>
              <a:t>6</a:t>
            </a:fld>
            <a:endParaRPr lang="ru-RU" smtClean="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524418-9F54-4BD8-8A05-B728E3599E28}" type="slidenum">
              <a:rPr lang="ru-RU" smtClean="0"/>
              <a:pPr/>
              <a:t>7</a:t>
            </a:fld>
            <a:endParaRPr lang="ru-RU" smtClean="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EAC51F6-60A2-4AF8-8CEE-AB6FE89DE25E}" type="slidenum">
              <a:rPr lang="ru-RU"/>
              <a:pPr/>
              <a:t>10</a:t>
            </a:fld>
            <a:endParaRPr lang="ru-RU"/>
          </a:p>
        </p:txBody>
      </p:sp>
      <p:sp>
        <p:nvSpPr>
          <p:cNvPr id="188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8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You see, that the process was not so fast. Between idea (1972) and more or less proper realization (1994) 22 years passed. </a:t>
            </a:r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EAC51F6-60A2-4AF8-8CEE-AB6FE89DE25E}" type="slidenum">
              <a:rPr lang="ru-RU"/>
              <a:pPr/>
              <a:t>11</a:t>
            </a:fld>
            <a:endParaRPr lang="ru-RU"/>
          </a:p>
        </p:txBody>
      </p:sp>
      <p:sp>
        <p:nvSpPr>
          <p:cNvPr id="188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8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You see, that the process was not so fast. Between idea (1972) and more or less proper realization (1994) 22 years passed. </a:t>
            </a:r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9900A6-1BC3-42E9-8265-1302E89BE8C2}" type="slidenum">
              <a:rPr lang="ru-RU" smtClean="0"/>
              <a:pPr/>
              <a:t>13</a:t>
            </a:fld>
            <a:endParaRPr lang="ru-RU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z="1400" dirty="0" smtClean="0"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hidden">
          <a:xfrm>
            <a:off x="228600" y="3200400"/>
            <a:ext cx="8763000" cy="1341438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 sz="2400" b="0">
              <a:solidFill>
                <a:schemeClr val="tx1"/>
              </a:solidFill>
            </a:endParaRPr>
          </a:p>
        </p:txBody>
      </p:sp>
      <p:pic>
        <p:nvPicPr>
          <p:cNvPr id="5" name="Picture 3" descr="ANABNR2"/>
          <p:cNvPicPr>
            <a:picLocks noChangeAspect="1" noChangeArrowheads="1"/>
          </p:cNvPicPr>
          <p:nvPr/>
        </p:nvPicPr>
        <p:blipFill>
          <a:blip r:embed="rId2" cstate="print"/>
          <a:srcRect l="-900" t="-1314" r="-2" b="-36961"/>
          <a:stretch>
            <a:fillRect/>
          </a:stretch>
        </p:blipFill>
        <p:spPr bwMode="auto">
          <a:xfrm>
            <a:off x="533400" y="3200400"/>
            <a:ext cx="8458200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4"/>
          <p:cNvSpPr>
            <a:spLocks noChangeArrowheads="1"/>
          </p:cNvSpPr>
          <p:nvPr/>
        </p:nvSpPr>
        <p:spPr bwMode="hidden">
          <a:xfrm>
            <a:off x="795338" y="2895600"/>
            <a:ext cx="304800" cy="990600"/>
          </a:xfrm>
          <a:prstGeom prst="rect">
            <a:avLst/>
          </a:prstGeom>
          <a:solidFill>
            <a:schemeClr val="accent2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 sz="2400" b="0">
              <a:solidFill>
                <a:schemeClr val="tx1"/>
              </a:solidFill>
            </a:endParaRPr>
          </a:p>
        </p:txBody>
      </p:sp>
      <p:sp>
        <p:nvSpPr>
          <p:cNvPr id="35845" name="Rectangle 5"/>
          <p:cNvSpPr>
            <a:spLocks noGrp="1" noChangeArrowheads="1"/>
          </p:cNvSpPr>
          <p:nvPr>
            <p:ph type="ctrTitle"/>
          </p:nvPr>
        </p:nvSpPr>
        <p:spPr>
          <a:xfrm>
            <a:off x="1143000" y="19812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Click to edit Master title style</a:t>
            </a:r>
          </a:p>
        </p:txBody>
      </p:sp>
      <p:sp>
        <p:nvSpPr>
          <p:cNvPr id="35846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2038350" y="4351338"/>
            <a:ext cx="6400800" cy="1371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ru-RU"/>
              <a:t>Click to edit Master subtitle style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246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24600"/>
            <a:ext cx="1905000" cy="457200"/>
          </a:xfr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486A0BD9-12E6-4B5B-8052-CB215738F1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9BE3F2-18CC-46ED-A3A6-B7999AD807D0}" type="slidenum">
              <a:rPr lang="ru-RU"/>
              <a:pPr>
                <a:defRPr/>
              </a:pPr>
              <a:t>‹#›</a:t>
            </a:fld>
            <a:endParaRPr lang="ru-RU" sz="140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96100" y="838200"/>
            <a:ext cx="1943100" cy="53784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066800" y="838200"/>
            <a:ext cx="5676900" cy="5378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5E3DD8-7BD1-4801-BEEB-D0C770BD9513}" type="slidenum">
              <a:rPr lang="ru-RU"/>
              <a:pPr>
                <a:defRPr/>
              </a:pPr>
              <a:t>‹#›</a:t>
            </a:fld>
            <a:endParaRPr lang="ru-RU" sz="140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1066800" y="838200"/>
            <a:ext cx="7772400" cy="53784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47E293-0A93-4634-97DF-7D2D69789385}" type="slidenum">
              <a:rPr lang="ru-RU"/>
              <a:pPr>
                <a:defRPr/>
              </a:pPr>
              <a:t>‹#›</a:t>
            </a:fld>
            <a:endParaRPr lang="ru-RU" sz="140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8382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066800" y="210185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5029200" y="210185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5029200" y="423545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7198BC-8143-4879-83D0-EA10AD9A28F7}" type="slidenum">
              <a:rPr lang="ru-RU"/>
              <a:pPr>
                <a:defRPr/>
              </a:pPr>
              <a:t>‹#›</a:t>
            </a:fld>
            <a:endParaRPr lang="ru-RU" sz="140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8382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066800" y="210185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5029200" y="210185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5029200" y="423545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1A969A-7719-47B9-9790-0BE1C31BBE63}" type="slidenum">
              <a:rPr lang="ru-RU"/>
              <a:pPr>
                <a:defRPr/>
              </a:pPr>
              <a:t>‹#›</a:t>
            </a:fld>
            <a:endParaRPr lang="ru-RU" sz="140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8382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066800" y="210185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29200" y="210185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729371-0195-4216-8C5D-C727081A03BE}" type="slidenum">
              <a:rPr lang="ru-RU"/>
              <a:pPr>
                <a:defRPr/>
              </a:pPr>
              <a:t>‹#›</a:t>
            </a:fld>
            <a:endParaRPr lang="ru-RU" sz="140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1066800" y="8382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066800" y="210185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5029200" y="210185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1066800" y="423545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29200" y="423545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97A79B-D153-4EC7-99A4-026778B6F50C}" type="slidenum">
              <a:rPr lang="ru-RU"/>
              <a:pPr>
                <a:defRPr/>
              </a:pPr>
              <a:t>‹#›</a:t>
            </a:fld>
            <a:endParaRPr lang="ru-RU" sz="140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8A7267-4EA1-4F4A-AB19-9FA3E9E7F905}" type="slidenum">
              <a:rPr lang="ru-RU"/>
              <a:pPr>
                <a:defRPr/>
              </a:pPr>
              <a:t>‹#›</a:t>
            </a:fld>
            <a:endParaRPr lang="ru-RU" sz="140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EC3CB1-2194-4687-B81B-BD15A8BCAF6E}" type="slidenum">
              <a:rPr lang="ru-RU"/>
              <a:pPr>
                <a:defRPr/>
              </a:pPr>
              <a:t>‹#›</a:t>
            </a:fld>
            <a:endParaRPr lang="ru-RU" sz="140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066800" y="210185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29200" y="210185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0482BA-82BA-4600-86C8-70C9C570D88B}" type="slidenum">
              <a:rPr lang="ru-RU"/>
              <a:pPr>
                <a:defRPr/>
              </a:pPr>
              <a:t>‹#›</a:t>
            </a:fld>
            <a:endParaRPr lang="ru-RU" sz="140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6F630C-4D15-4744-B05B-9DD314B2B61D}" type="slidenum">
              <a:rPr lang="ru-RU"/>
              <a:pPr>
                <a:defRPr/>
              </a:pPr>
              <a:t>‹#›</a:t>
            </a:fld>
            <a:endParaRPr lang="ru-RU" sz="140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A310E0-72E2-47D4-9132-2E3E8FC49AB2}" type="slidenum">
              <a:rPr lang="ru-RU"/>
              <a:pPr>
                <a:defRPr/>
              </a:pPr>
              <a:t>‹#›</a:t>
            </a:fld>
            <a:endParaRPr lang="ru-RU" sz="140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9C6671-A8A9-47E6-8D11-D59821DD0FC3}" type="slidenum">
              <a:rPr lang="ru-RU"/>
              <a:pPr>
                <a:defRPr/>
              </a:pPr>
              <a:t>‹#›</a:t>
            </a:fld>
            <a:endParaRPr lang="ru-RU" sz="140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EFCCE9-CF86-4CC4-8B61-377AB979CD52}" type="slidenum">
              <a:rPr lang="ru-RU"/>
              <a:pPr>
                <a:defRPr/>
              </a:pPr>
              <a:t>‹#›</a:t>
            </a:fld>
            <a:endParaRPr lang="ru-RU" sz="140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AA0DF3-03CE-4872-80D6-B4DF41B0818E}" type="slidenum">
              <a:rPr lang="ru-RU"/>
              <a:pPr>
                <a:defRPr/>
              </a:pPr>
              <a:t>‹#›</a:t>
            </a:fld>
            <a:endParaRPr lang="ru-RU" sz="140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ChangeArrowheads="1"/>
          </p:cNvSpPr>
          <p:nvPr/>
        </p:nvSpPr>
        <p:spPr bwMode="hidden">
          <a:xfrm>
            <a:off x="152400" y="0"/>
            <a:ext cx="1447800" cy="685800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 sz="2400" b="0">
              <a:solidFill>
                <a:schemeClr val="tx1"/>
              </a:solidFill>
            </a:endParaRPr>
          </a:p>
        </p:txBody>
      </p:sp>
      <p:sp>
        <p:nvSpPr>
          <p:cNvPr id="34819" name="Rectangle 3"/>
          <p:cNvSpPr>
            <a:spLocks noChangeArrowheads="1"/>
          </p:cNvSpPr>
          <p:nvPr/>
        </p:nvSpPr>
        <p:spPr bwMode="hidden">
          <a:xfrm>
            <a:off x="1676400" y="0"/>
            <a:ext cx="7467600" cy="121920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 sz="2400" b="0">
              <a:solidFill>
                <a:schemeClr val="tx1"/>
              </a:solidFill>
            </a:endParaRPr>
          </a:p>
        </p:txBody>
      </p:sp>
      <p:sp>
        <p:nvSpPr>
          <p:cNvPr id="819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8382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Click to edit Master title style</a:t>
            </a:r>
          </a:p>
        </p:txBody>
      </p:sp>
      <p:sp>
        <p:nvSpPr>
          <p:cNvPr id="34823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66800" y="64135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4824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4135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4827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29600" y="6413500"/>
            <a:ext cx="91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2400" b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AD742C2D-98A8-41AC-8B91-2A5D89C60B73}" type="slidenum">
              <a:rPr lang="ru-RU"/>
              <a:pPr>
                <a:defRPr/>
              </a:pPr>
              <a:t>‹#›</a:t>
            </a:fld>
            <a:endParaRPr lang="ru-RU" sz="1400"/>
          </a:p>
        </p:txBody>
      </p:sp>
      <p:sp>
        <p:nvSpPr>
          <p:cNvPr id="8200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210185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58" r:id="rId1"/>
    <p:sldLayoutId id="2147484643" r:id="rId2"/>
    <p:sldLayoutId id="2147484644" r:id="rId3"/>
    <p:sldLayoutId id="2147484645" r:id="rId4"/>
    <p:sldLayoutId id="2147484646" r:id="rId5"/>
    <p:sldLayoutId id="2147484647" r:id="rId6"/>
    <p:sldLayoutId id="2147484648" r:id="rId7"/>
    <p:sldLayoutId id="2147484649" r:id="rId8"/>
    <p:sldLayoutId id="2147484650" r:id="rId9"/>
    <p:sldLayoutId id="2147484651" r:id="rId10"/>
    <p:sldLayoutId id="2147484652" r:id="rId11"/>
    <p:sldLayoutId id="2147484653" r:id="rId12"/>
    <p:sldLayoutId id="2147484654" r:id="rId13"/>
    <p:sldLayoutId id="2147484655" r:id="rId14"/>
    <p:sldLayoutId id="2147484656" r:id="rId15"/>
    <p:sldLayoutId id="2147484657" r:id="rId16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457200" indent="-457200" algn="l" rtl="0" eaLnBrk="0" fontAlgn="base" hangingPunct="0">
        <a:spcBef>
          <a:spcPct val="20000"/>
        </a:spcBef>
        <a:spcAft>
          <a:spcPct val="0"/>
        </a:spcAft>
        <a:buClr>
          <a:srgbClr val="A50021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1027113" indent="-4556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370013" indent="-228600" algn="l" rtl="0" eaLnBrk="0" fontAlgn="base" hangingPunct="0">
        <a:spcBef>
          <a:spcPct val="20000"/>
        </a:spcBef>
        <a:spcAft>
          <a:spcPct val="0"/>
        </a:spcAft>
        <a:buClr>
          <a:srgbClr val="666699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712913" indent="-228600" algn="l" rtl="0" eaLnBrk="0" fontAlgn="base" hangingPunct="0">
        <a:spcBef>
          <a:spcPct val="20000"/>
        </a:spcBef>
        <a:spcAft>
          <a:spcPct val="0"/>
        </a:spcAft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34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image" Target="../media/image2.jpeg"/><Relationship Id="rId7" Type="http://schemas.openxmlformats.org/officeDocument/2006/relationships/image" Target="../media/image50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9.jpeg"/><Relationship Id="rId11" Type="http://schemas.openxmlformats.org/officeDocument/2006/relationships/image" Target="../media/image51.jpeg"/><Relationship Id="rId5" Type="http://schemas.openxmlformats.org/officeDocument/2006/relationships/oleObject" Target="../embeddings/oleObject3.bin"/><Relationship Id="rId10" Type="http://schemas.openxmlformats.org/officeDocument/2006/relationships/oleObject" Target="../embeddings/oleObject6.bin"/><Relationship Id="rId4" Type="http://schemas.openxmlformats.org/officeDocument/2006/relationships/oleObject" Target="../embeddings/oleObject2.bin"/><Relationship Id="rId9" Type="http://schemas.openxmlformats.org/officeDocument/2006/relationships/oleObject" Target="../embeddings/oleObject5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7" Type="http://schemas.openxmlformats.org/officeDocument/2006/relationships/image" Target="../media/image9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e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2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7.png"/><Relationship Id="rId4" Type="http://schemas.openxmlformats.org/officeDocument/2006/relationships/image" Target="../media/image9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2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1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png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7" Type="http://schemas.openxmlformats.org/officeDocument/2006/relationships/image" Target="../media/image1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jpeg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w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gif"/><Relationship Id="rId4" Type="http://schemas.openxmlformats.org/officeDocument/2006/relationships/image" Target="../media/image21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F6CC145-AA5E-4829-A24A-4BCA9B88D14D}" type="slidenum">
              <a:rPr lang="ru-RU" smtClean="0"/>
              <a:pPr/>
              <a:t>1</a:t>
            </a:fld>
            <a:endParaRPr lang="ru-RU" smtClean="0"/>
          </a:p>
        </p:txBody>
      </p:sp>
      <p:sp>
        <p:nvSpPr>
          <p:cNvPr id="10243" name="Номер слайда 4"/>
          <p:cNvSpPr txBox="1">
            <a:spLocks noGrp="1"/>
          </p:cNvSpPr>
          <p:nvPr/>
        </p:nvSpPr>
        <p:spPr bwMode="auto">
          <a:xfrm>
            <a:off x="8229600" y="6413500"/>
            <a:ext cx="91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CB348AE6-EA21-46B7-84D6-95663AC95167}" type="slidenum">
              <a:rPr lang="ru-RU" sz="2400" b="0">
                <a:solidFill>
                  <a:schemeClr val="tx2"/>
                </a:solidFill>
              </a:rPr>
              <a:pPr algn="r"/>
              <a:t>1</a:t>
            </a:fld>
            <a:endParaRPr lang="ru-RU" sz="1400" b="0">
              <a:solidFill>
                <a:schemeClr val="tx2"/>
              </a:solidFill>
            </a:endParaRPr>
          </a:p>
        </p:txBody>
      </p:sp>
      <p:sp>
        <p:nvSpPr>
          <p:cNvPr id="10244" name="Rectangle 3"/>
          <p:cNvSpPr>
            <a:spLocks noChangeArrowheads="1"/>
          </p:cNvSpPr>
          <p:nvPr/>
        </p:nvSpPr>
        <p:spPr bwMode="auto">
          <a:xfrm>
            <a:off x="393700" y="1527175"/>
            <a:ext cx="6134100" cy="87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2"/>
                </a:solidFill>
                <a:latin typeface="Book Antiqua" pitchFamily="18" charset="0"/>
              </a:rPr>
              <a:t>Anatoly M. </a:t>
            </a:r>
            <a:r>
              <a:rPr lang="en-US" dirty="0" err="1">
                <a:solidFill>
                  <a:schemeClr val="tx2"/>
                </a:solidFill>
                <a:latin typeface="Book Antiqua" pitchFamily="18" charset="0"/>
              </a:rPr>
              <a:t>Balagurov</a:t>
            </a:r>
            <a:endParaRPr lang="en-US" baseline="30000" dirty="0">
              <a:solidFill>
                <a:schemeClr val="tx2"/>
              </a:solidFill>
              <a:latin typeface="Book Antiqua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600" i="1" dirty="0">
                <a:solidFill>
                  <a:schemeClr val="tx2"/>
                </a:solidFill>
              </a:rPr>
              <a:t>Frank Laboratory of Neutron Physics, </a:t>
            </a:r>
            <a:r>
              <a:rPr lang="en-US" sz="1600" i="1" dirty="0" err="1">
                <a:solidFill>
                  <a:schemeClr val="tx2"/>
                </a:solidFill>
              </a:rPr>
              <a:t>JINR</a:t>
            </a:r>
            <a:r>
              <a:rPr lang="en-US" sz="1600" i="1" dirty="0">
                <a:solidFill>
                  <a:schemeClr val="tx2"/>
                </a:solidFill>
              </a:rPr>
              <a:t>, </a:t>
            </a:r>
            <a:r>
              <a:rPr lang="it-IT" sz="1600" i="1" dirty="0">
                <a:solidFill>
                  <a:schemeClr val="tx2"/>
                </a:solidFill>
              </a:rPr>
              <a:t>Dubna, Russia</a:t>
            </a:r>
          </a:p>
        </p:txBody>
      </p:sp>
      <p:sp>
        <p:nvSpPr>
          <p:cNvPr id="10245" name="Text Box 6"/>
          <p:cNvSpPr txBox="1">
            <a:spLocks noChangeArrowheads="1"/>
          </p:cNvSpPr>
          <p:nvPr/>
        </p:nvSpPr>
        <p:spPr bwMode="auto">
          <a:xfrm>
            <a:off x="127000" y="2833688"/>
            <a:ext cx="5911850" cy="2437655"/>
          </a:xfrm>
          <a:prstGeom prst="rect">
            <a:avLst/>
          </a:prstGeom>
          <a:solidFill>
            <a:srgbClr val="FFFFFF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marL="180975" indent="-180975">
              <a:lnSpc>
                <a:spcPct val="150000"/>
              </a:lnSpc>
              <a:buClr>
                <a:srgbClr val="DB1D09"/>
              </a:buClr>
              <a:buSzPct val="70000"/>
              <a:buFont typeface="Wingdings" pitchFamily="2" charset="2"/>
              <a:buChar char="v"/>
            </a:pPr>
            <a:r>
              <a:rPr lang="en-US" dirty="0">
                <a:solidFill>
                  <a:srgbClr val="0000FF"/>
                </a:solidFill>
              </a:rPr>
              <a:t>Historical moments: </a:t>
            </a:r>
            <a:r>
              <a:rPr lang="en-US" sz="2400" dirty="0" err="1">
                <a:solidFill>
                  <a:srgbClr val="0000FF"/>
                </a:solidFill>
              </a:rPr>
              <a:t>Dubna</a:t>
            </a:r>
            <a:r>
              <a:rPr lang="en-US" sz="2400" dirty="0">
                <a:solidFill>
                  <a:srgbClr val="0000FF"/>
                </a:solidFill>
              </a:rPr>
              <a:t>-</a:t>
            </a:r>
            <a:r>
              <a:rPr lang="en-US" sz="2400" dirty="0" err="1">
                <a:solidFill>
                  <a:srgbClr val="0000FF"/>
                </a:solidFill>
              </a:rPr>
              <a:t>Gatchina</a:t>
            </a:r>
            <a:r>
              <a:rPr lang="en-US" sz="2400" dirty="0">
                <a:solidFill>
                  <a:srgbClr val="0000FF"/>
                </a:solidFill>
              </a:rPr>
              <a:t>-Espoo</a:t>
            </a:r>
            <a:r>
              <a:rPr lang="en-US" dirty="0">
                <a:solidFill>
                  <a:srgbClr val="0000FF"/>
                </a:solidFill>
              </a:rPr>
              <a:t> </a:t>
            </a:r>
          </a:p>
          <a:p>
            <a:pPr marL="180975" indent="-180975">
              <a:lnSpc>
                <a:spcPct val="150000"/>
              </a:lnSpc>
              <a:buClr>
                <a:srgbClr val="DB1D09"/>
              </a:buClr>
              <a:buSzPct val="70000"/>
              <a:buFont typeface="Wingdings" pitchFamily="2" charset="2"/>
              <a:buChar char="v"/>
            </a:pPr>
            <a:r>
              <a:rPr lang="en-US" dirty="0">
                <a:solidFill>
                  <a:srgbClr val="0000FF"/>
                </a:solidFill>
              </a:rPr>
              <a:t>Alternatives of high-resolution neutron diffraction</a:t>
            </a:r>
          </a:p>
          <a:p>
            <a:pPr marL="180975" indent="-180975">
              <a:lnSpc>
                <a:spcPct val="150000"/>
              </a:lnSpc>
              <a:buClr>
                <a:srgbClr val="DB1D09"/>
              </a:buClr>
              <a:buSzPct val="70000"/>
              <a:buFont typeface="Wingdings" pitchFamily="2" charset="2"/>
              <a:buChar char="v"/>
            </a:pPr>
            <a:r>
              <a:rPr lang="en-US" dirty="0">
                <a:solidFill>
                  <a:srgbClr val="0000FF"/>
                </a:solidFill>
              </a:rPr>
              <a:t>Fourier technique for neutron diffraction</a:t>
            </a:r>
          </a:p>
          <a:p>
            <a:pPr marL="180975" indent="-180975">
              <a:lnSpc>
                <a:spcPct val="150000"/>
              </a:lnSpc>
              <a:buClr>
                <a:srgbClr val="DB1D09"/>
              </a:buClr>
              <a:buSzPct val="70000"/>
              <a:buFont typeface="Wingdings" pitchFamily="2" charset="2"/>
              <a:buChar char="v"/>
            </a:pPr>
            <a:r>
              <a:rPr lang="en-US" dirty="0" err="1">
                <a:solidFill>
                  <a:srgbClr val="0000FF"/>
                </a:solidFill>
              </a:rPr>
              <a:t>HRFD</a:t>
            </a:r>
            <a:r>
              <a:rPr lang="en-US" dirty="0">
                <a:solidFill>
                  <a:srgbClr val="0000FF"/>
                </a:solidFill>
              </a:rPr>
              <a:t> at the IBR-2 pulsed reactor</a:t>
            </a:r>
          </a:p>
          <a:p>
            <a:pPr marL="180975" indent="-180975">
              <a:lnSpc>
                <a:spcPct val="150000"/>
              </a:lnSpc>
              <a:buClr>
                <a:srgbClr val="DB1D09"/>
              </a:buClr>
              <a:buSzPct val="70000"/>
              <a:buFont typeface="Wingdings" pitchFamily="2" charset="2"/>
              <a:buChar char="v"/>
            </a:pPr>
            <a:r>
              <a:rPr lang="en-US" dirty="0">
                <a:solidFill>
                  <a:srgbClr val="0000FF"/>
                </a:solidFill>
              </a:rPr>
              <a:t>Perspectives of the Fourier technique</a:t>
            </a: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23564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/>
            <a:tailEnd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ru-RU"/>
          </a:p>
        </p:txBody>
      </p:sp>
      <p:pic>
        <p:nvPicPr>
          <p:cNvPr id="10247" name="Picture 3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5100" y="1828800"/>
            <a:ext cx="2546350" cy="3908425"/>
          </a:xfrm>
          <a:prstGeom prst="rect">
            <a:avLst/>
          </a:prstGeom>
          <a:solidFill>
            <a:schemeClr val="bg1">
              <a:alpha val="49019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44450" y="331788"/>
            <a:ext cx="90170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/>
            <a:r>
              <a:rPr lang="en-US" sz="2400">
                <a:solidFill>
                  <a:schemeClr val="tx2"/>
                </a:solidFill>
              </a:rPr>
              <a:t>Correlation Fourier diffractometry at long-pulse neutron sources:</a:t>
            </a:r>
            <a:r>
              <a:rPr lang="ru-RU" sz="2400">
                <a:solidFill>
                  <a:schemeClr val="tx2"/>
                </a:solidFill>
              </a:rPr>
              <a:t> </a:t>
            </a:r>
            <a:r>
              <a:rPr lang="en-GB" sz="2400">
                <a:solidFill>
                  <a:schemeClr val="tx2"/>
                </a:solidFill>
              </a:rPr>
              <a:t>the 25</a:t>
            </a:r>
            <a:r>
              <a:rPr lang="en-GB" sz="2400" baseline="30000">
                <a:solidFill>
                  <a:schemeClr val="tx2"/>
                </a:solidFill>
              </a:rPr>
              <a:t>th</a:t>
            </a:r>
            <a:r>
              <a:rPr lang="en-GB" sz="2400">
                <a:solidFill>
                  <a:schemeClr val="tx2"/>
                </a:solidFill>
              </a:rPr>
              <a:t> anniversary of the technique at the IBR-2 reactor</a:t>
            </a:r>
            <a:endParaRPr lang="ru-RU" sz="240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C2666-F952-4014-85E6-8AE6D56CF678}" type="slidenum">
              <a:rPr lang="ru-RU"/>
              <a:pPr/>
              <a:t>10</a:t>
            </a:fld>
            <a:endParaRPr lang="ru-RU" sz="1400"/>
          </a:p>
        </p:txBody>
      </p:sp>
      <p:sp>
        <p:nvSpPr>
          <p:cNvPr id="187395" name="Rectangle 3"/>
          <p:cNvSpPr>
            <a:spLocks noChangeArrowheads="1"/>
          </p:cNvSpPr>
          <p:nvPr/>
        </p:nvSpPr>
        <p:spPr bwMode="auto">
          <a:xfrm>
            <a:off x="557835" y="317500"/>
            <a:ext cx="8103565" cy="12926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2400" dirty="0" smtClean="0">
                <a:solidFill>
                  <a:schemeClr val="tx2"/>
                </a:solidFill>
              </a:rPr>
              <a:t>1975: the </a:t>
            </a:r>
            <a:r>
              <a:rPr lang="en-US" sz="2400" dirty="0">
                <a:solidFill>
                  <a:schemeClr val="tx2"/>
                </a:solidFill>
              </a:rPr>
              <a:t>first realization of </a:t>
            </a:r>
            <a:r>
              <a:rPr lang="en-US" sz="2400" dirty="0" err="1">
                <a:solidFill>
                  <a:schemeClr val="tx2"/>
                </a:solidFill>
              </a:rPr>
              <a:t>RTOF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smtClean="0">
                <a:solidFill>
                  <a:schemeClr val="tx2"/>
                </a:solidFill>
              </a:rPr>
              <a:t>Fourier-method in Espoo</a:t>
            </a:r>
            <a:endParaRPr lang="ru-RU" sz="2400" dirty="0">
              <a:solidFill>
                <a:schemeClr val="tx2"/>
              </a:solidFill>
            </a:endParaRPr>
          </a:p>
          <a:p>
            <a:endParaRPr lang="en-US" sz="1800" b="0" dirty="0" smtClean="0">
              <a:solidFill>
                <a:schemeClr val="tx2"/>
              </a:solidFill>
            </a:endParaRPr>
          </a:p>
          <a:p>
            <a:r>
              <a:rPr lang="en-US" sz="1800" b="0" dirty="0" err="1" smtClean="0">
                <a:solidFill>
                  <a:schemeClr val="tx2"/>
                </a:solidFill>
              </a:rPr>
              <a:t>R.Heinonen</a:t>
            </a:r>
            <a:r>
              <a:rPr lang="en-US" sz="1800" b="0" dirty="0">
                <a:solidFill>
                  <a:schemeClr val="tx2"/>
                </a:solidFill>
              </a:rPr>
              <a:t>, </a:t>
            </a:r>
            <a:r>
              <a:rPr lang="en-US" sz="1800" b="0" dirty="0" err="1">
                <a:solidFill>
                  <a:schemeClr val="tx2"/>
                </a:solidFill>
              </a:rPr>
              <a:t>P.Hiismaki</a:t>
            </a:r>
            <a:r>
              <a:rPr lang="en-US" sz="1800" b="0" dirty="0">
                <a:solidFill>
                  <a:schemeClr val="tx2"/>
                </a:solidFill>
              </a:rPr>
              <a:t>, </a:t>
            </a:r>
            <a:r>
              <a:rPr lang="en-US" sz="1800" b="0" dirty="0" err="1">
                <a:solidFill>
                  <a:schemeClr val="tx2"/>
                </a:solidFill>
              </a:rPr>
              <a:t>A.Piirto</a:t>
            </a:r>
            <a:r>
              <a:rPr lang="en-US" sz="1800" b="0" dirty="0">
                <a:solidFill>
                  <a:schemeClr val="tx2"/>
                </a:solidFill>
              </a:rPr>
              <a:t> et al, New Methods and Techniques in </a:t>
            </a:r>
          </a:p>
          <a:p>
            <a:r>
              <a:rPr lang="en-US" sz="1800" b="0" dirty="0">
                <a:solidFill>
                  <a:schemeClr val="tx2"/>
                </a:solidFill>
              </a:rPr>
              <a:t>Neutron Diffraction, Report RCN-234, </a:t>
            </a:r>
            <a:r>
              <a:rPr lang="en-US" sz="1800" b="0" dirty="0" err="1">
                <a:solidFill>
                  <a:schemeClr val="tx2"/>
                </a:solidFill>
              </a:rPr>
              <a:t>Petten</a:t>
            </a:r>
            <a:r>
              <a:rPr lang="en-US" sz="1800" b="0" dirty="0">
                <a:solidFill>
                  <a:schemeClr val="tx2"/>
                </a:solidFill>
              </a:rPr>
              <a:t>, </a:t>
            </a:r>
            <a:r>
              <a:rPr lang="en-US" sz="1800" dirty="0">
                <a:solidFill>
                  <a:schemeClr val="tx2"/>
                </a:solidFill>
              </a:rPr>
              <a:t>1975, </a:t>
            </a:r>
            <a:r>
              <a:rPr lang="en-US" sz="1800" b="0" dirty="0">
                <a:solidFill>
                  <a:schemeClr val="tx2"/>
                </a:solidFill>
              </a:rPr>
              <a:t>347</a:t>
            </a:r>
            <a:endParaRPr lang="en-US" sz="1800" dirty="0">
              <a:solidFill>
                <a:schemeClr val="tx2"/>
              </a:solidFill>
            </a:endParaRPr>
          </a:p>
        </p:txBody>
      </p:sp>
      <p:sp>
        <p:nvSpPr>
          <p:cNvPr id="187397" name="Text Box 5"/>
          <p:cNvSpPr txBox="1">
            <a:spLocks noChangeArrowheads="1"/>
          </p:cNvSpPr>
          <p:nvPr/>
        </p:nvSpPr>
        <p:spPr bwMode="auto">
          <a:xfrm>
            <a:off x="3994150" y="2362200"/>
            <a:ext cx="4944174" cy="147732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b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tx2"/>
                </a:solidFill>
              </a:rPr>
              <a:t>Fourier </a:t>
            </a:r>
            <a:r>
              <a:rPr lang="en-US" sz="2000" dirty="0" err="1">
                <a:solidFill>
                  <a:schemeClr val="tx2"/>
                </a:solidFill>
              </a:rPr>
              <a:t>diffractometer</a:t>
            </a:r>
            <a:r>
              <a:rPr lang="en-US" sz="2000" dirty="0">
                <a:solidFill>
                  <a:schemeClr val="tx2"/>
                </a:solidFill>
              </a:rPr>
              <a:t> at Espoo (Finland).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tx2"/>
                </a:solidFill>
              </a:rPr>
              <a:t>The first real diffraction pattern (g</a:t>
            </a:r>
            <a:r>
              <a:rPr lang="ru-RU" sz="2000" dirty="0" err="1">
                <a:solidFill>
                  <a:schemeClr val="tx2"/>
                </a:solidFill>
              </a:rPr>
              <a:t>raphite</a:t>
            </a:r>
            <a:r>
              <a:rPr lang="en-US" sz="2000" dirty="0">
                <a:solidFill>
                  <a:schemeClr val="tx2"/>
                </a:solidFill>
              </a:rPr>
              <a:t>).</a:t>
            </a:r>
          </a:p>
          <a:p>
            <a:pPr>
              <a:lnSpc>
                <a:spcPct val="150000"/>
              </a:lnSpc>
            </a:pPr>
            <a:r>
              <a:rPr lang="en-US" i="1" dirty="0" smtClean="0">
                <a:solidFill>
                  <a:schemeClr val="tx2"/>
                </a:solidFill>
              </a:rPr>
              <a:t>L </a:t>
            </a:r>
            <a:r>
              <a:rPr lang="en-US" dirty="0" smtClean="0">
                <a:solidFill>
                  <a:schemeClr val="tx2"/>
                </a:solidFill>
              </a:rPr>
              <a:t>= 8.6 </a:t>
            </a:r>
            <a:r>
              <a:rPr lang="en-US" dirty="0">
                <a:solidFill>
                  <a:schemeClr val="tx2"/>
                </a:solidFill>
              </a:rPr>
              <a:t>m, 2</a:t>
            </a:r>
            <a:r>
              <a:rPr lang="el-GR" dirty="0" smtClean="0">
                <a:solidFill>
                  <a:schemeClr val="tx2"/>
                </a:solidFill>
              </a:rPr>
              <a:t>θ</a:t>
            </a:r>
            <a:r>
              <a:rPr lang="en-US" dirty="0" smtClean="0">
                <a:solidFill>
                  <a:schemeClr val="tx2"/>
                </a:solidFill>
              </a:rPr>
              <a:t> = 140</a:t>
            </a:r>
            <a:r>
              <a:rPr lang="en-US" dirty="0">
                <a:solidFill>
                  <a:schemeClr val="tx2"/>
                </a:solidFill>
              </a:rPr>
              <a:t>°, </a:t>
            </a:r>
            <a:r>
              <a:rPr lang="el-GR" dirty="0">
                <a:solidFill>
                  <a:srgbClr val="FF0000"/>
                </a:solidFill>
              </a:rPr>
              <a:t>Δ</a:t>
            </a:r>
            <a:r>
              <a:rPr lang="en-US" i="1" dirty="0" smtClean="0">
                <a:solidFill>
                  <a:srgbClr val="FF0000"/>
                </a:solidFill>
              </a:rPr>
              <a:t>d/d </a:t>
            </a:r>
            <a:r>
              <a:rPr lang="en-US" dirty="0" smtClean="0">
                <a:solidFill>
                  <a:srgbClr val="FF0000"/>
                </a:solidFill>
              </a:rPr>
              <a:t>≈ 0.002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187398" name="Picture 6" descr="fig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17883" y="1917700"/>
            <a:ext cx="3119080" cy="4689475"/>
          </a:xfrm>
          <a:noFill/>
          <a:ln>
            <a:solidFill>
              <a:srgbClr val="0000FF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C2666-F952-4014-85E6-8AE6D56CF678}" type="slidenum">
              <a:rPr lang="ru-RU"/>
              <a:pPr/>
              <a:t>11</a:t>
            </a:fld>
            <a:endParaRPr lang="ru-RU" sz="1400"/>
          </a:p>
        </p:txBody>
      </p:sp>
      <p:sp>
        <p:nvSpPr>
          <p:cNvPr id="187395" name="Rectangle 3"/>
          <p:cNvSpPr>
            <a:spLocks noChangeArrowheads="1"/>
          </p:cNvSpPr>
          <p:nvPr/>
        </p:nvSpPr>
        <p:spPr bwMode="auto">
          <a:xfrm>
            <a:off x="1238250" y="95250"/>
            <a:ext cx="59050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2400" dirty="0" smtClean="0">
                <a:solidFill>
                  <a:schemeClr val="tx2"/>
                </a:solidFill>
              </a:rPr>
              <a:t>1985: mini-</a:t>
            </a:r>
            <a:r>
              <a:rPr lang="en-US" sz="2400" dirty="0" err="1" smtClean="0">
                <a:solidFill>
                  <a:schemeClr val="tx2"/>
                </a:solidFill>
              </a:rPr>
              <a:t>SFINKS</a:t>
            </a:r>
            <a:r>
              <a:rPr lang="en-US" sz="2400" dirty="0" smtClean="0">
                <a:solidFill>
                  <a:schemeClr val="tx2"/>
                </a:solidFill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</a:rPr>
              <a:t>diffractometer</a:t>
            </a:r>
            <a:r>
              <a:rPr lang="en-US" sz="2400" dirty="0" smtClean="0">
                <a:solidFill>
                  <a:schemeClr val="tx2"/>
                </a:solidFill>
              </a:rPr>
              <a:t> at </a:t>
            </a:r>
            <a:r>
              <a:rPr lang="en-US" sz="2400" dirty="0" err="1" smtClean="0">
                <a:solidFill>
                  <a:schemeClr val="tx2"/>
                </a:solidFill>
              </a:rPr>
              <a:t>PNPI</a:t>
            </a:r>
            <a:endParaRPr lang="en-US" sz="1800" b="0" dirty="0" smtClean="0">
              <a:solidFill>
                <a:schemeClr val="tx2"/>
              </a:solidFill>
            </a:endParaRPr>
          </a:p>
        </p:txBody>
      </p:sp>
      <p:pic>
        <p:nvPicPr>
          <p:cNvPr id="9" name="Рисунок 8" descr="SFINKS-1.JPG"/>
          <p:cNvPicPr>
            <a:picLocks noChangeAspect="1"/>
          </p:cNvPicPr>
          <p:nvPr/>
        </p:nvPicPr>
        <p:blipFill>
          <a:blip r:embed="rId4" cstate="print"/>
          <a:srcRect l="16084" t="1389" r="17917" b="31852"/>
          <a:stretch>
            <a:fillRect/>
          </a:stretch>
        </p:blipFill>
        <p:spPr>
          <a:xfrm>
            <a:off x="5811853" y="628650"/>
            <a:ext cx="2982897" cy="4267200"/>
          </a:xfrm>
          <a:prstGeom prst="rect">
            <a:avLst/>
          </a:prstGeom>
        </p:spPr>
      </p:pic>
      <p:pic>
        <p:nvPicPr>
          <p:cNvPr id="10" name="Рисунок 9" descr="SFINKS-3.JPG"/>
          <p:cNvPicPr>
            <a:picLocks noChangeAspect="1"/>
          </p:cNvPicPr>
          <p:nvPr/>
        </p:nvPicPr>
        <p:blipFill>
          <a:blip r:embed="rId5" cstate="print"/>
          <a:srcRect l="22500" t="7870" r="23417" b="64908"/>
          <a:stretch>
            <a:fillRect/>
          </a:stretch>
        </p:blipFill>
        <p:spPr>
          <a:xfrm>
            <a:off x="127000" y="4006849"/>
            <a:ext cx="3733800" cy="2657959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11" name="Рисунок 10" descr="SFINKS-4.JPG"/>
          <p:cNvPicPr>
            <a:picLocks noChangeAspect="1"/>
          </p:cNvPicPr>
          <p:nvPr/>
        </p:nvPicPr>
        <p:blipFill>
          <a:blip r:embed="rId6" cstate="print"/>
          <a:srcRect l="10584" t="3981" r="63750" b="60371"/>
          <a:stretch>
            <a:fillRect/>
          </a:stretch>
        </p:blipFill>
        <p:spPr>
          <a:xfrm rot="5400000">
            <a:off x="4829969" y="4104481"/>
            <a:ext cx="1733550" cy="3405188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5194300" y="4984750"/>
            <a:ext cx="2132315" cy="41742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b">
            <a:spAutoFit/>
          </a:bodyPr>
          <a:lstStyle/>
          <a:p>
            <a:pPr>
              <a:lnSpc>
                <a:spcPct val="150000"/>
              </a:lnSpc>
            </a:pPr>
            <a:r>
              <a:rPr lang="el-GR" sz="1600" dirty="0" smtClean="0">
                <a:solidFill>
                  <a:schemeClr val="tx2"/>
                </a:solidFill>
              </a:rPr>
              <a:t>Δ</a:t>
            </a:r>
            <a:r>
              <a:rPr lang="en-US" sz="1600" i="1" dirty="0" smtClean="0">
                <a:solidFill>
                  <a:schemeClr val="tx2"/>
                </a:solidFill>
              </a:rPr>
              <a:t>d/d </a:t>
            </a:r>
            <a:r>
              <a:rPr lang="en-US" sz="1600" dirty="0" smtClean="0">
                <a:solidFill>
                  <a:schemeClr val="tx2"/>
                </a:solidFill>
              </a:rPr>
              <a:t>≈ 0.002, </a:t>
            </a:r>
            <a:r>
              <a:rPr lang="en-US" sz="1600" i="1" dirty="0" smtClean="0">
                <a:solidFill>
                  <a:schemeClr val="tx2"/>
                </a:solidFill>
              </a:rPr>
              <a:t>d</a:t>
            </a:r>
            <a:r>
              <a:rPr lang="en-US" sz="1600" dirty="0" smtClean="0">
                <a:solidFill>
                  <a:schemeClr val="tx2"/>
                </a:solidFill>
              </a:rPr>
              <a:t> &gt; 1.2 </a:t>
            </a:r>
            <a:r>
              <a:rPr lang="en-US" sz="1600" dirty="0" smtClean="0">
                <a:solidFill>
                  <a:schemeClr val="tx2"/>
                </a:solidFill>
                <a:latin typeface="Times New Roman"/>
                <a:cs typeface="Times New Roman"/>
              </a:rPr>
              <a:t>Å</a:t>
            </a: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660400" y="4095750"/>
            <a:ext cx="748923" cy="45807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b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 smtClean="0">
                <a:solidFill>
                  <a:schemeClr val="tx2"/>
                </a:solidFill>
              </a:rPr>
              <a:t>Al</a:t>
            </a:r>
            <a:r>
              <a:rPr lang="en-US" sz="1800" baseline="-25000" dirty="0" smtClean="0">
                <a:solidFill>
                  <a:schemeClr val="tx2"/>
                </a:solidFill>
              </a:rPr>
              <a:t>2</a:t>
            </a:r>
            <a:r>
              <a:rPr lang="en-US" sz="1800" dirty="0" smtClean="0">
                <a:solidFill>
                  <a:schemeClr val="tx2"/>
                </a:solidFill>
              </a:rPr>
              <a:t>O</a:t>
            </a:r>
            <a:r>
              <a:rPr lang="en-US" sz="1800" baseline="-25000" dirty="0" smtClean="0">
                <a:solidFill>
                  <a:schemeClr val="tx2"/>
                </a:solidFill>
              </a:rPr>
              <a:t>3</a:t>
            </a:r>
            <a:endParaRPr lang="en-US" sz="1800" baseline="-25000" dirty="0">
              <a:solidFill>
                <a:schemeClr val="tx2"/>
              </a:solidFill>
            </a:endParaRPr>
          </a:p>
        </p:txBody>
      </p:sp>
      <p:pic>
        <p:nvPicPr>
          <p:cNvPr id="15" name="Picture 2" descr="Mini-s"/>
          <p:cNvPicPr>
            <a:picLocks noChangeAspect="1" noChangeArrowheads="1"/>
          </p:cNvPicPr>
          <p:nvPr/>
        </p:nvPicPr>
        <p:blipFill>
          <a:blip r:embed="rId7" cstate="print"/>
          <a:srcRect l="43762" t="31392" r="25861" b="37669"/>
          <a:stretch>
            <a:fillRect/>
          </a:stretch>
        </p:blipFill>
        <p:spPr bwMode="auto">
          <a:xfrm>
            <a:off x="349250" y="673100"/>
            <a:ext cx="4857750" cy="3154362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16" name="TextBox 8"/>
          <p:cNvSpPr txBox="1">
            <a:spLocks noChangeArrowheads="1"/>
          </p:cNvSpPr>
          <p:nvPr/>
        </p:nvSpPr>
        <p:spPr bwMode="auto">
          <a:xfrm>
            <a:off x="706438" y="2930525"/>
            <a:ext cx="937885" cy="3077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Детектор</a:t>
            </a:r>
            <a:endParaRPr lang="ru-RU" sz="1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0"/>
          <p:cNvSpPr txBox="1">
            <a:spLocks noChangeArrowheads="1"/>
          </p:cNvSpPr>
          <p:nvPr/>
        </p:nvSpPr>
        <p:spPr bwMode="auto">
          <a:xfrm>
            <a:off x="492125" y="1644650"/>
            <a:ext cx="858838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Образец</a:t>
            </a:r>
          </a:p>
        </p:txBody>
      </p:sp>
      <p:sp>
        <p:nvSpPr>
          <p:cNvPr id="18" name="TextBox 11"/>
          <p:cNvSpPr txBox="1">
            <a:spLocks noChangeArrowheads="1"/>
          </p:cNvSpPr>
          <p:nvPr/>
        </p:nvSpPr>
        <p:spPr bwMode="auto">
          <a:xfrm>
            <a:off x="2635250" y="2906712"/>
            <a:ext cx="1252538" cy="523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Фурье-</a:t>
            </a:r>
          </a:p>
          <a:p>
            <a:r>
              <a:rPr lang="ru-RU" sz="1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прерыватель</a:t>
            </a:r>
          </a:p>
        </p:txBody>
      </p:sp>
      <p:cxnSp>
        <p:nvCxnSpPr>
          <p:cNvPr id="19" name="Прямая со стрелкой 18"/>
          <p:cNvCxnSpPr/>
          <p:nvPr/>
        </p:nvCxnSpPr>
        <p:spPr>
          <a:xfrm rot="5400000" flipH="1" flipV="1">
            <a:off x="1255713" y="2655887"/>
            <a:ext cx="428625" cy="28575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rot="16200000" flipV="1">
            <a:off x="2635250" y="2573337"/>
            <a:ext cx="714375" cy="142875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920750" y="1930400"/>
            <a:ext cx="357188" cy="214312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2927350" y="3384550"/>
            <a:ext cx="2255169" cy="45807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b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i="1" dirty="0" smtClean="0">
                <a:solidFill>
                  <a:schemeClr val="tx2"/>
                </a:solidFill>
              </a:rPr>
              <a:t>L </a:t>
            </a:r>
            <a:r>
              <a:rPr lang="en-US" sz="1800" dirty="0" smtClean="0">
                <a:solidFill>
                  <a:schemeClr val="tx2"/>
                </a:solidFill>
              </a:rPr>
              <a:t>= 8.03 </a:t>
            </a:r>
            <a:r>
              <a:rPr lang="en-US" sz="1800" dirty="0">
                <a:solidFill>
                  <a:schemeClr val="tx2"/>
                </a:solidFill>
              </a:rPr>
              <a:t>m, 2</a:t>
            </a:r>
            <a:r>
              <a:rPr lang="el-GR" sz="1800" dirty="0" smtClean="0">
                <a:solidFill>
                  <a:schemeClr val="tx2"/>
                </a:solidFill>
              </a:rPr>
              <a:t>θ</a:t>
            </a:r>
            <a:r>
              <a:rPr lang="en-US" sz="1800" dirty="0" smtClean="0">
                <a:solidFill>
                  <a:schemeClr val="tx2"/>
                </a:solidFill>
              </a:rPr>
              <a:t> = 155°</a:t>
            </a:r>
            <a:endParaRPr lang="en-US" sz="1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Номер слайда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7FDC67F-1420-4984-8EC9-4D8859B07295}" type="slidenum">
              <a:rPr lang="ru-RU" smtClean="0"/>
              <a:pPr/>
              <a:t>12</a:t>
            </a:fld>
            <a:endParaRPr lang="ru-RU" sz="1400" smtClean="0"/>
          </a:p>
        </p:txBody>
      </p:sp>
      <p:sp>
        <p:nvSpPr>
          <p:cNvPr id="23555" name="Text Box 4"/>
          <p:cNvSpPr txBox="1">
            <a:spLocks noChangeArrowheads="1"/>
          </p:cNvSpPr>
          <p:nvPr/>
        </p:nvSpPr>
        <p:spPr bwMode="auto">
          <a:xfrm>
            <a:off x="4616450" y="255528"/>
            <a:ext cx="4400550" cy="2862322"/>
          </a:xfrm>
          <a:prstGeom prst="rect">
            <a:avLst/>
          </a:prstGeom>
          <a:solidFill>
            <a:srgbClr val="FFFFFF">
              <a:alpha val="65098"/>
            </a:srgbClr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square" anchor="b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chemeClr val="tx2"/>
                </a:solidFill>
              </a:rPr>
              <a:t>1) Letter from </a:t>
            </a:r>
            <a:r>
              <a:rPr lang="en-US" sz="2000" dirty="0">
                <a:solidFill>
                  <a:schemeClr val="tx2"/>
                </a:solidFill>
              </a:rPr>
              <a:t>P. </a:t>
            </a:r>
            <a:r>
              <a:rPr lang="en-US" sz="2000" dirty="0" err="1">
                <a:solidFill>
                  <a:schemeClr val="tx2"/>
                </a:solidFill>
              </a:rPr>
              <a:t>Hiismaki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smtClean="0">
                <a:solidFill>
                  <a:schemeClr val="tx2"/>
                </a:solidFill>
              </a:rPr>
              <a:t>and</a:t>
            </a:r>
            <a:r>
              <a:rPr lang="ru-RU" sz="2000" dirty="0" smtClean="0">
                <a:solidFill>
                  <a:schemeClr val="tx2"/>
                </a:solidFill>
              </a:rPr>
              <a:t> </a:t>
            </a:r>
            <a:endParaRPr lang="en-US" sz="2000" dirty="0" smtClean="0">
              <a:solidFill>
                <a:schemeClr val="tx2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chemeClr val="tx2"/>
                </a:solidFill>
              </a:rPr>
              <a:t>H</a:t>
            </a:r>
            <a:r>
              <a:rPr lang="en-US" sz="2000" dirty="0">
                <a:solidFill>
                  <a:schemeClr val="tx2"/>
                </a:solidFill>
              </a:rPr>
              <a:t>. </a:t>
            </a:r>
            <a:r>
              <a:rPr lang="en-US" sz="2000" dirty="0" err="1" smtClean="0">
                <a:solidFill>
                  <a:schemeClr val="tx2"/>
                </a:solidFill>
              </a:rPr>
              <a:t>Poyry</a:t>
            </a:r>
            <a:r>
              <a:rPr lang="en-US" sz="2000" dirty="0" smtClean="0">
                <a:solidFill>
                  <a:schemeClr val="tx2"/>
                </a:solidFill>
              </a:rPr>
              <a:t> to Yu</a:t>
            </a:r>
            <a:r>
              <a:rPr lang="ru-RU" sz="2000" dirty="0" smtClean="0">
                <a:solidFill>
                  <a:schemeClr val="tx2"/>
                </a:solidFill>
              </a:rPr>
              <a:t>.М. </a:t>
            </a:r>
            <a:r>
              <a:rPr lang="en-US" sz="2000" dirty="0" err="1" smtClean="0">
                <a:solidFill>
                  <a:schemeClr val="tx2"/>
                </a:solidFill>
              </a:rPr>
              <a:t>Ostanevich</a:t>
            </a:r>
            <a:r>
              <a:rPr lang="en-US" sz="2000" dirty="0" smtClean="0">
                <a:solidFill>
                  <a:schemeClr val="tx2"/>
                </a:solidFill>
              </a:rPr>
              <a:t>:</a:t>
            </a:r>
            <a:endParaRPr lang="en-US" sz="2000" dirty="0">
              <a:solidFill>
                <a:schemeClr val="tx2"/>
              </a:solidFill>
            </a:endParaRP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2"/>
                </a:solidFill>
              </a:rPr>
              <a:t>“Our conclusions are that a pulsed source powder diffractometer certainly would benefit from a </a:t>
            </a:r>
            <a:r>
              <a:rPr lang="en-US" dirty="0" smtClean="0">
                <a:solidFill>
                  <a:srgbClr val="C00000"/>
                </a:solidFill>
              </a:rPr>
              <a:t>RTOF-analyzer</a:t>
            </a:r>
            <a:r>
              <a:rPr lang="en-US" dirty="0" smtClean="0">
                <a:solidFill>
                  <a:schemeClr val="tx2"/>
                </a:solidFill>
              </a:rPr>
              <a:t>”</a:t>
            </a: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23556" name="Picture 11" descr="file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lum bright="-10000" contrast="-10000"/>
          </a:blip>
          <a:srcRect/>
          <a:stretch>
            <a:fillRect/>
          </a:stretch>
        </p:blipFill>
        <p:spPr>
          <a:xfrm>
            <a:off x="250825" y="260350"/>
            <a:ext cx="4160502" cy="5702300"/>
          </a:xfrm>
          <a:noFill/>
          <a:ln>
            <a:solidFill>
              <a:srgbClr val="0000FF"/>
            </a:solidFill>
          </a:ln>
        </p:spPr>
      </p:pic>
      <p:sp>
        <p:nvSpPr>
          <p:cNvPr id="7" name="Text Box 18"/>
          <p:cNvSpPr txBox="1">
            <a:spLocks noChangeArrowheads="1"/>
          </p:cNvSpPr>
          <p:nvPr/>
        </p:nvSpPr>
        <p:spPr bwMode="auto">
          <a:xfrm>
            <a:off x="1439678" y="5562540"/>
            <a:ext cx="2776722" cy="400110"/>
          </a:xfrm>
          <a:prstGeom prst="rect">
            <a:avLst/>
          </a:prstGeom>
          <a:solidFill>
            <a:schemeClr val="bg1">
              <a:alpha val="47842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b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Received:</a:t>
            </a:r>
            <a:r>
              <a:rPr lang="ru-RU" sz="2000" dirty="0" smtClean="0">
                <a:solidFill>
                  <a:srgbClr val="0000FF"/>
                </a:solidFill>
              </a:rPr>
              <a:t> </a:t>
            </a:r>
            <a:r>
              <a:rPr lang="en-US" sz="2000" dirty="0" smtClean="0">
                <a:solidFill>
                  <a:srgbClr val="0000FF"/>
                </a:solidFill>
              </a:rPr>
              <a:t>May 12, </a:t>
            </a:r>
            <a:r>
              <a:rPr lang="en-US" sz="2000" dirty="0">
                <a:solidFill>
                  <a:srgbClr val="0000FF"/>
                </a:solidFill>
              </a:rPr>
              <a:t>1986</a:t>
            </a:r>
            <a:endParaRPr lang="ru-RU" sz="2000" dirty="0">
              <a:solidFill>
                <a:srgbClr val="0000FF"/>
              </a:solidFill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4616450" y="3251200"/>
            <a:ext cx="4411663" cy="3293209"/>
          </a:xfrm>
          <a:prstGeom prst="rect">
            <a:avLst/>
          </a:prstGeom>
          <a:solidFill>
            <a:srgbClr val="FFFFFF">
              <a:alpha val="78824"/>
            </a:srgbClr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square" anchor="b">
            <a:spAutoFit/>
          </a:bodyPr>
          <a:lstStyle/>
          <a:p>
            <a:r>
              <a:rPr lang="en-US" sz="1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Декабрь 1986</a:t>
            </a:r>
            <a:r>
              <a:rPr lang="en-US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совещание в </a:t>
            </a:r>
            <a:r>
              <a:rPr lang="ru-RU" sz="16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ЛИЯФ</a:t>
            </a:r>
            <a:endParaRPr lang="ru-RU" sz="16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600" b="1" u="sng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VTT</a:t>
            </a:r>
            <a:r>
              <a:rPr lang="en-US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6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P.Hiimaki</a:t>
            </a:r>
            <a:r>
              <a:rPr lang="en-US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H.Pyory</a:t>
            </a:r>
            <a:r>
              <a:rPr lang="ru-RU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b="1" u="sng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ЛИЯФ</a:t>
            </a:r>
            <a:r>
              <a:rPr lang="en-US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В.А.Трунов</a:t>
            </a:r>
            <a:endParaRPr lang="ru-RU" sz="16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u="sng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ОИЯИ</a:t>
            </a:r>
            <a:r>
              <a:rPr lang="en-US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Ю.М.Останевич</a:t>
            </a:r>
            <a:r>
              <a:rPr lang="ru-RU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А.М.Балагуров</a:t>
            </a:r>
          </a:p>
          <a:p>
            <a:endParaRPr lang="en-US" sz="16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Июль 1987</a:t>
            </a:r>
            <a:r>
              <a:rPr lang="en-US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Протокол </a:t>
            </a:r>
            <a:r>
              <a:rPr lang="ru-RU" sz="16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ОИЯИ</a:t>
            </a:r>
            <a:r>
              <a:rPr lang="ru-RU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16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ЛИЯФ</a:t>
            </a:r>
            <a:r>
              <a:rPr lang="ru-RU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1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 </a:t>
            </a:r>
            <a:r>
              <a:rPr lang="ru-RU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сотрудничестве</a:t>
            </a:r>
          </a:p>
          <a:p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) 1988 – 90</a:t>
            </a:r>
            <a:r>
              <a:rPr lang="en-US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письма И.М.Бортнику, </a:t>
            </a:r>
            <a:r>
              <a:rPr lang="en-US" sz="1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Г.И.Марчуку</a:t>
            </a:r>
            <a:r>
              <a:rPr lang="ru-RU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Н.А.Черноплекову</a:t>
            </a:r>
            <a:r>
              <a:rPr lang="ru-RU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А.В.Кулакову</a:t>
            </a:r>
            <a:r>
              <a:rPr lang="ru-RU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Ю.А.Осипьяну</a:t>
            </a:r>
            <a:r>
              <a:rPr lang="ru-RU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) 13.03.1991, протокол </a:t>
            </a:r>
            <a:r>
              <a:rPr lang="ru-RU" sz="16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ОИЯИ</a:t>
            </a:r>
            <a:r>
              <a:rPr lang="ru-RU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sz="1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ЛИЯФ</a:t>
            </a: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–</a:t>
            </a:r>
            <a:r>
              <a:rPr lang="en-US" sz="1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VTT</a:t>
            </a:r>
            <a:r>
              <a:rPr lang="ru-RU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 </a:t>
            </a:r>
            <a:r>
              <a:rPr lang="ru-RU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совместной работе</a:t>
            </a:r>
          </a:p>
          <a:p>
            <a:endParaRPr lang="en-US" sz="16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ru-RU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28.05.1991, контракт с </a:t>
            </a:r>
            <a:r>
              <a:rPr lang="en-US" sz="1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VTT</a:t>
            </a:r>
            <a:r>
              <a:rPr lang="en-US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 657 </a:t>
            </a:r>
            <a:r>
              <a:rPr lang="ru-RU" sz="1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К$</a:t>
            </a:r>
            <a:endParaRPr lang="ru-RU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Line 19"/>
          <p:cNvSpPr>
            <a:spLocks noChangeShapeType="1"/>
          </p:cNvSpPr>
          <p:nvPr/>
        </p:nvSpPr>
        <p:spPr bwMode="auto">
          <a:xfrm flipH="1" flipV="1">
            <a:off x="838200" y="5526405"/>
            <a:ext cx="666750" cy="21399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square" anchor="b">
            <a:spAutoFit/>
          </a:bodyPr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 dpi="0" rotWithShape="1">
          <a:blip r:embed="rId3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163B72C-2557-4328-AFC5-CB1F069F3B1A}" type="slidenum">
              <a:rPr lang="ru-RU" smtClean="0"/>
              <a:pPr/>
              <a:t>13</a:t>
            </a:fld>
            <a:endParaRPr lang="ru-RU" sz="1400" smtClean="0"/>
          </a:p>
        </p:txBody>
      </p:sp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7359650" y="33051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b">
            <a:spAutoFit/>
          </a:bodyPr>
          <a:lstStyle/>
          <a:p>
            <a:endParaRPr lang="ru-RU" sz="2400"/>
          </a:p>
        </p:txBody>
      </p:sp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611188" y="260350"/>
            <a:ext cx="7772400" cy="85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GB" sz="2400" dirty="0">
                <a:solidFill>
                  <a:schemeClr val="tx2"/>
                </a:solidFill>
              </a:rPr>
              <a:t>U.S. – USSR (Russia) Workshop on Neutron Scattering</a:t>
            </a:r>
            <a:br>
              <a:rPr lang="en-GB" sz="2400" dirty="0">
                <a:solidFill>
                  <a:schemeClr val="tx2"/>
                </a:solidFill>
              </a:rPr>
            </a:br>
            <a:r>
              <a:rPr lang="en-GB" sz="2000" dirty="0" err="1">
                <a:solidFill>
                  <a:schemeClr val="tx2"/>
                </a:solidFill>
              </a:rPr>
              <a:t>BNL</a:t>
            </a:r>
            <a:r>
              <a:rPr lang="en-GB" sz="2000" dirty="0">
                <a:solidFill>
                  <a:schemeClr val="tx2"/>
                </a:solidFill>
              </a:rPr>
              <a:t>, Upton, New York,</a:t>
            </a:r>
            <a:r>
              <a:rPr lang="en-GB" sz="2000" dirty="0"/>
              <a:t> </a:t>
            </a:r>
            <a:r>
              <a:rPr lang="en-GB" sz="2000" dirty="0">
                <a:solidFill>
                  <a:srgbClr val="DB1D09"/>
                </a:solidFill>
              </a:rPr>
              <a:t>June 18 – 20, 1991</a:t>
            </a:r>
            <a:endParaRPr lang="ru-RU" sz="2000" dirty="0">
              <a:solidFill>
                <a:srgbClr val="DB1D09"/>
              </a:solidFill>
              <a:sym typeface="Symbol" pitchFamily="18" charset="2"/>
            </a:endParaRPr>
          </a:p>
        </p:txBody>
      </p:sp>
      <p:pic>
        <p:nvPicPr>
          <p:cNvPr id="39941" name="Picture 6" descr="bala1"/>
          <p:cNvPicPr>
            <a:picLocks noChangeAspect="1" noChangeArrowheads="1"/>
          </p:cNvPicPr>
          <p:nvPr/>
        </p:nvPicPr>
        <p:blipFill>
          <a:blip r:embed="rId4" cstate="print"/>
          <a:srcRect t="11201" b="8793"/>
          <a:stretch>
            <a:fillRect/>
          </a:stretch>
        </p:blipFill>
        <p:spPr bwMode="auto">
          <a:xfrm>
            <a:off x="583470" y="1206500"/>
            <a:ext cx="8033480" cy="506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A52A9F6-364B-40C4-B105-A84600FB21BA}" type="slidenum">
              <a:rPr lang="ru-RU" smtClean="0"/>
              <a:pPr/>
              <a:t>14</a:t>
            </a:fld>
            <a:endParaRPr lang="ru-RU" sz="1400" smtClean="0"/>
          </a:p>
        </p:txBody>
      </p:sp>
      <p:sp>
        <p:nvSpPr>
          <p:cNvPr id="16387" name="Text Box 2"/>
          <p:cNvSpPr txBox="1">
            <a:spLocks noChangeArrowheads="1"/>
          </p:cNvSpPr>
          <p:nvPr/>
        </p:nvSpPr>
        <p:spPr bwMode="auto">
          <a:xfrm>
            <a:off x="1905000" y="228600"/>
            <a:ext cx="57785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/>
            <a:r>
              <a:rPr lang="en-US" sz="2400">
                <a:solidFill>
                  <a:schemeClr val="tx2"/>
                </a:solidFill>
              </a:rPr>
              <a:t>Resolution of a neutron diffractometer</a:t>
            </a:r>
            <a:endParaRPr lang="ru-RU" sz="2400">
              <a:solidFill>
                <a:schemeClr val="tx2"/>
              </a:solidFill>
            </a:endParaRPr>
          </a:p>
        </p:txBody>
      </p:sp>
      <p:sp>
        <p:nvSpPr>
          <p:cNvPr id="16388" name="Text Box 3"/>
          <p:cNvSpPr txBox="1">
            <a:spLocks noChangeArrowheads="1"/>
          </p:cNvSpPr>
          <p:nvPr/>
        </p:nvSpPr>
        <p:spPr bwMode="auto">
          <a:xfrm>
            <a:off x="571500" y="850900"/>
            <a:ext cx="8045450" cy="1477963"/>
          </a:xfrm>
          <a:prstGeom prst="rect">
            <a:avLst/>
          </a:prstGeom>
          <a:solidFill>
            <a:srgbClr val="FFFFFF">
              <a:alpha val="69803"/>
            </a:srgbClr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>
              <a:lnSpc>
                <a:spcPct val="150000"/>
              </a:lnSpc>
            </a:pPr>
            <a:r>
              <a:rPr lang="en-US">
                <a:solidFill>
                  <a:schemeClr val="tx2"/>
                </a:solidFill>
              </a:rPr>
              <a:t> 1) </a:t>
            </a:r>
            <a:r>
              <a:rPr lang="el-GR">
                <a:solidFill>
                  <a:schemeClr val="tx2"/>
                </a:solidFill>
              </a:rPr>
              <a:t>λ</a:t>
            </a:r>
            <a:r>
              <a:rPr lang="en-US">
                <a:solidFill>
                  <a:schemeClr val="tx2"/>
                </a:solidFill>
              </a:rPr>
              <a:t> = Const 	R(</a:t>
            </a:r>
            <a:r>
              <a:rPr lang="en-US" i="1">
                <a:solidFill>
                  <a:schemeClr val="tx2"/>
                </a:solidFill>
              </a:rPr>
              <a:t>d</a:t>
            </a:r>
            <a:r>
              <a:rPr lang="en-US">
                <a:solidFill>
                  <a:schemeClr val="tx2"/>
                </a:solidFill>
              </a:rPr>
              <a:t>) </a:t>
            </a:r>
            <a:r>
              <a:rPr lang="en-US" sz="1800">
                <a:solidFill>
                  <a:schemeClr val="tx2"/>
                </a:solidFill>
              </a:rPr>
              <a:t>is a complicated function with a deep minimum</a:t>
            </a:r>
            <a:endParaRPr lang="en-US">
              <a:solidFill>
                <a:schemeClr val="tx2"/>
              </a:solidFill>
            </a:endParaRPr>
          </a:p>
          <a:p>
            <a:pPr>
              <a:lnSpc>
                <a:spcPct val="150000"/>
              </a:lnSpc>
            </a:pPr>
            <a:r>
              <a:rPr lang="en-US">
                <a:solidFill>
                  <a:schemeClr val="tx2"/>
                </a:solidFill>
              </a:rPr>
              <a:t> 2) TOF		</a:t>
            </a:r>
            <a:r>
              <a:rPr lang="el-GR">
                <a:solidFill>
                  <a:schemeClr val="tx2"/>
                </a:solidFill>
              </a:rPr>
              <a:t>Δ</a:t>
            </a:r>
            <a:r>
              <a:rPr lang="en-US" i="1">
                <a:solidFill>
                  <a:schemeClr val="tx2"/>
                </a:solidFill>
              </a:rPr>
              <a:t>t</a:t>
            </a:r>
            <a:r>
              <a:rPr lang="en-US" baseline="-25000">
                <a:solidFill>
                  <a:schemeClr val="tx2"/>
                </a:solidFill>
              </a:rPr>
              <a:t>0</a:t>
            </a:r>
            <a:r>
              <a:rPr lang="en-US">
                <a:solidFill>
                  <a:schemeClr val="tx2"/>
                </a:solidFill>
              </a:rPr>
              <a:t> </a:t>
            </a:r>
            <a:r>
              <a:rPr lang="el-GR">
                <a:solidFill>
                  <a:schemeClr val="tx2"/>
                </a:solidFill>
              </a:rPr>
              <a:t>~</a:t>
            </a:r>
            <a:r>
              <a:rPr lang="en-US">
                <a:solidFill>
                  <a:schemeClr val="tx2"/>
                </a:solidFill>
              </a:rPr>
              <a:t> </a:t>
            </a:r>
            <a:r>
              <a:rPr lang="el-GR">
                <a:solidFill>
                  <a:schemeClr val="tx2"/>
                </a:solidFill>
              </a:rPr>
              <a:t>λ</a:t>
            </a:r>
            <a:r>
              <a:rPr lang="en-US">
                <a:solidFill>
                  <a:schemeClr val="tx2"/>
                </a:solidFill>
              </a:rPr>
              <a:t>  </a:t>
            </a:r>
            <a:r>
              <a:rPr lang="en-US" i="1">
                <a:solidFill>
                  <a:schemeClr val="tx2"/>
                </a:solidFill>
                <a:sym typeface="Symbol" pitchFamily="18" charset="2"/>
              </a:rPr>
              <a:t>→ 	</a:t>
            </a:r>
            <a:r>
              <a:rPr lang="en-US">
                <a:solidFill>
                  <a:schemeClr val="tx2"/>
                </a:solidFill>
              </a:rPr>
              <a:t>R(</a:t>
            </a:r>
            <a:r>
              <a:rPr lang="en-US" i="1">
                <a:solidFill>
                  <a:schemeClr val="tx2"/>
                </a:solidFill>
              </a:rPr>
              <a:t>d</a:t>
            </a:r>
            <a:r>
              <a:rPr lang="en-US">
                <a:solidFill>
                  <a:schemeClr val="tx2"/>
                </a:solidFill>
              </a:rPr>
              <a:t>) ≈ Const	  	 </a:t>
            </a:r>
          </a:p>
          <a:p>
            <a:pPr>
              <a:lnSpc>
                <a:spcPct val="150000"/>
              </a:lnSpc>
            </a:pPr>
            <a:r>
              <a:rPr lang="en-US">
                <a:solidFill>
                  <a:schemeClr val="tx2"/>
                </a:solidFill>
                <a:sym typeface="Symbol" pitchFamily="18" charset="2"/>
              </a:rPr>
              <a:t> 3) Fourier	</a:t>
            </a:r>
            <a:r>
              <a:rPr lang="el-GR">
                <a:solidFill>
                  <a:schemeClr val="tx2"/>
                </a:solidFill>
              </a:rPr>
              <a:t> Δ</a:t>
            </a:r>
            <a:r>
              <a:rPr lang="en-US" i="1">
                <a:solidFill>
                  <a:schemeClr val="tx2"/>
                </a:solidFill>
              </a:rPr>
              <a:t>t</a:t>
            </a:r>
            <a:r>
              <a:rPr lang="en-US" baseline="-25000">
                <a:solidFill>
                  <a:schemeClr val="tx2"/>
                </a:solidFill>
              </a:rPr>
              <a:t>0</a:t>
            </a:r>
            <a:r>
              <a:rPr lang="en-US">
                <a:solidFill>
                  <a:schemeClr val="tx2"/>
                </a:solidFill>
              </a:rPr>
              <a:t> </a:t>
            </a:r>
            <a:r>
              <a:rPr lang="el-GR">
                <a:solidFill>
                  <a:schemeClr val="tx2"/>
                </a:solidFill>
              </a:rPr>
              <a:t>≈</a:t>
            </a:r>
            <a:r>
              <a:rPr lang="en-US">
                <a:solidFill>
                  <a:schemeClr val="tx2"/>
                </a:solidFill>
              </a:rPr>
              <a:t> Const  </a:t>
            </a:r>
            <a:r>
              <a:rPr lang="en-US" i="1">
                <a:solidFill>
                  <a:schemeClr val="tx2"/>
                </a:solidFill>
                <a:sym typeface="Symbol" pitchFamily="18" charset="2"/>
              </a:rPr>
              <a:t>→ 	</a:t>
            </a:r>
            <a:r>
              <a:rPr lang="en-US">
                <a:solidFill>
                  <a:schemeClr val="tx2"/>
                </a:solidFill>
                <a:sym typeface="Symbol" pitchFamily="18" charset="2"/>
              </a:rPr>
              <a:t>R(</a:t>
            </a:r>
            <a:r>
              <a:rPr lang="en-US" i="1">
                <a:solidFill>
                  <a:schemeClr val="tx2"/>
                </a:solidFill>
                <a:sym typeface="Symbol" pitchFamily="18" charset="2"/>
              </a:rPr>
              <a:t>d</a:t>
            </a:r>
            <a:r>
              <a:rPr lang="en-US">
                <a:solidFill>
                  <a:schemeClr val="tx2"/>
                </a:solidFill>
                <a:sym typeface="Symbol" pitchFamily="18" charset="2"/>
              </a:rPr>
              <a:t>) ≈ [</a:t>
            </a:r>
            <a:r>
              <a:rPr lang="en-US" i="1">
                <a:solidFill>
                  <a:schemeClr val="tx2"/>
                </a:solidFill>
                <a:sym typeface="Symbol" pitchFamily="18" charset="2"/>
              </a:rPr>
              <a:t>A</a:t>
            </a:r>
            <a:r>
              <a:rPr lang="en-US" baseline="30000">
                <a:solidFill>
                  <a:schemeClr val="tx2"/>
                </a:solidFill>
                <a:sym typeface="Symbol" pitchFamily="18" charset="2"/>
              </a:rPr>
              <a:t>2</a:t>
            </a:r>
            <a:r>
              <a:rPr lang="en-US">
                <a:solidFill>
                  <a:schemeClr val="tx2"/>
                </a:solidFill>
                <a:sym typeface="Symbol" pitchFamily="18" charset="2"/>
              </a:rPr>
              <a:t> + (</a:t>
            </a:r>
            <a:r>
              <a:rPr lang="en-US" i="1">
                <a:solidFill>
                  <a:schemeClr val="tx2"/>
                </a:solidFill>
                <a:sym typeface="Symbol" pitchFamily="18" charset="2"/>
              </a:rPr>
              <a:t>B</a:t>
            </a:r>
            <a:r>
              <a:rPr lang="en-US">
                <a:solidFill>
                  <a:schemeClr val="tx2"/>
                </a:solidFill>
                <a:sym typeface="Symbol" pitchFamily="18" charset="2"/>
              </a:rPr>
              <a:t>/</a:t>
            </a:r>
            <a:r>
              <a:rPr lang="en-US" i="1">
                <a:solidFill>
                  <a:schemeClr val="tx2"/>
                </a:solidFill>
                <a:sym typeface="Symbol" pitchFamily="18" charset="2"/>
              </a:rPr>
              <a:t>d</a:t>
            </a:r>
            <a:r>
              <a:rPr lang="en-US">
                <a:solidFill>
                  <a:schemeClr val="tx2"/>
                </a:solidFill>
                <a:sym typeface="Symbol" pitchFamily="18" charset="2"/>
              </a:rPr>
              <a:t>)</a:t>
            </a:r>
            <a:r>
              <a:rPr lang="en-US" baseline="30000">
                <a:solidFill>
                  <a:schemeClr val="tx2"/>
                </a:solidFill>
                <a:sym typeface="Symbol" pitchFamily="18" charset="2"/>
              </a:rPr>
              <a:t>2</a:t>
            </a:r>
            <a:r>
              <a:rPr lang="en-US">
                <a:solidFill>
                  <a:schemeClr val="tx2"/>
                </a:solidFill>
                <a:sym typeface="Symbol" pitchFamily="18" charset="2"/>
              </a:rPr>
              <a:t>]</a:t>
            </a:r>
            <a:r>
              <a:rPr lang="en-US" baseline="30000">
                <a:solidFill>
                  <a:schemeClr val="tx2"/>
                </a:solidFill>
                <a:sym typeface="Symbol" pitchFamily="18" charset="2"/>
              </a:rPr>
              <a:t>1/2  </a:t>
            </a:r>
            <a:r>
              <a:rPr lang="en-US" i="1">
                <a:solidFill>
                  <a:schemeClr val="tx2"/>
                </a:solidFill>
                <a:sym typeface="Symbol" pitchFamily="18" charset="2"/>
              </a:rPr>
              <a:t>→  A </a:t>
            </a:r>
            <a:r>
              <a:rPr lang="en-US" sz="1800">
                <a:solidFill>
                  <a:schemeClr val="tx2"/>
                </a:solidFill>
                <a:sym typeface="Symbol" pitchFamily="18" charset="2"/>
              </a:rPr>
              <a:t>for large </a:t>
            </a:r>
            <a:r>
              <a:rPr lang="en-US" sz="1800" i="1">
                <a:solidFill>
                  <a:schemeClr val="tx2"/>
                </a:solidFill>
                <a:sym typeface="Symbol" pitchFamily="18" charset="2"/>
              </a:rPr>
              <a:t>d</a:t>
            </a:r>
            <a:endParaRPr lang="ru-RU" i="1" baseline="30000">
              <a:solidFill>
                <a:schemeClr val="tx2"/>
              </a:solidFill>
            </a:endParaRPr>
          </a:p>
        </p:txBody>
      </p:sp>
      <p:pic>
        <p:nvPicPr>
          <p:cNvPr id="16389" name="Рисунок 5" descr="Resolut_N-X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4788" y="2428875"/>
            <a:ext cx="6119812" cy="420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0489C8C-58B9-4436-B08F-51CAEB52B38C}" type="slidenum">
              <a:rPr lang="ru-RU" smtClean="0"/>
              <a:pPr/>
              <a:t>15</a:t>
            </a:fld>
            <a:endParaRPr lang="ru-RU" sz="1400" smtClean="0"/>
          </a:p>
        </p:txBody>
      </p:sp>
      <p:sp>
        <p:nvSpPr>
          <p:cNvPr id="12" name="Номер слайда 3"/>
          <p:cNvSpPr txBox="1">
            <a:spLocks noGrp="1"/>
          </p:cNvSpPr>
          <p:nvPr/>
        </p:nvSpPr>
        <p:spPr bwMode="auto">
          <a:xfrm>
            <a:off x="8229600" y="6413500"/>
            <a:ext cx="9144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4B5EEF93-27D2-4D31-8969-BDE5E347C34C}" type="slidenum">
              <a:rPr lang="ru-RU" sz="2400" b="0">
                <a:solidFill>
                  <a:schemeClr val="tx2"/>
                </a:solidFill>
                <a:latin typeface="+mn-lt"/>
              </a:rPr>
              <a:pPr algn="r">
                <a:defRPr/>
              </a:pPr>
              <a:t>15</a:t>
            </a:fld>
            <a:endParaRPr lang="ru-RU" sz="1400" b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7412" name="Text Box 2"/>
          <p:cNvSpPr txBox="1">
            <a:spLocks noChangeArrowheads="1"/>
          </p:cNvSpPr>
          <p:nvPr/>
        </p:nvSpPr>
        <p:spPr bwMode="auto">
          <a:xfrm>
            <a:off x="214313" y="549275"/>
            <a:ext cx="878681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/>
            <a:r>
              <a:rPr lang="en-US" sz="2400">
                <a:solidFill>
                  <a:schemeClr val="tx2"/>
                </a:solidFill>
              </a:rPr>
              <a:t>NAC</a:t>
            </a:r>
            <a:r>
              <a:rPr lang="ru-RU" sz="2400">
                <a:solidFill>
                  <a:schemeClr val="tx2"/>
                </a:solidFill>
              </a:rPr>
              <a:t>-стандарт</a:t>
            </a:r>
            <a:r>
              <a:rPr lang="en-US" sz="2400">
                <a:solidFill>
                  <a:schemeClr val="tx2"/>
                </a:solidFill>
              </a:rPr>
              <a:t> (Na</a:t>
            </a:r>
            <a:r>
              <a:rPr lang="ru-RU" sz="2400" baseline="-25000">
                <a:solidFill>
                  <a:schemeClr val="tx2"/>
                </a:solidFill>
              </a:rPr>
              <a:t>2</a:t>
            </a:r>
            <a:r>
              <a:rPr lang="en-US" sz="2400">
                <a:solidFill>
                  <a:schemeClr val="tx2"/>
                </a:solidFill>
              </a:rPr>
              <a:t>Al</a:t>
            </a:r>
            <a:r>
              <a:rPr lang="ru-RU" sz="2400" baseline="-25000">
                <a:solidFill>
                  <a:schemeClr val="tx2"/>
                </a:solidFill>
              </a:rPr>
              <a:t>2</a:t>
            </a:r>
            <a:r>
              <a:rPr lang="en-US" sz="2400">
                <a:solidFill>
                  <a:schemeClr val="tx2"/>
                </a:solidFill>
              </a:rPr>
              <a:t>Ca</a:t>
            </a:r>
            <a:r>
              <a:rPr lang="ru-RU" sz="2400" baseline="-25000">
                <a:solidFill>
                  <a:schemeClr val="tx2"/>
                </a:solidFill>
              </a:rPr>
              <a:t>3</a:t>
            </a:r>
            <a:r>
              <a:rPr lang="en-US" sz="2400">
                <a:solidFill>
                  <a:schemeClr val="tx2"/>
                </a:solidFill>
              </a:rPr>
              <a:t>F</a:t>
            </a:r>
            <a:r>
              <a:rPr lang="ru-RU" sz="2400" baseline="-25000">
                <a:solidFill>
                  <a:schemeClr val="tx2"/>
                </a:solidFill>
              </a:rPr>
              <a:t>14</a:t>
            </a:r>
            <a:r>
              <a:rPr lang="en-US" sz="2400">
                <a:solidFill>
                  <a:schemeClr val="tx2"/>
                </a:solidFill>
              </a:rPr>
              <a:t>) </a:t>
            </a:r>
            <a:r>
              <a:rPr lang="ru-RU" sz="2400">
                <a:solidFill>
                  <a:schemeClr val="tx2"/>
                </a:solidFill>
              </a:rPr>
              <a:t>на</a:t>
            </a:r>
            <a:r>
              <a:rPr lang="en-US" sz="2400">
                <a:solidFill>
                  <a:schemeClr val="tx2"/>
                </a:solidFill>
              </a:rPr>
              <a:t> TOF</a:t>
            </a:r>
            <a:r>
              <a:rPr lang="ru-RU" sz="2400">
                <a:solidFill>
                  <a:schemeClr val="tx2"/>
                </a:solidFill>
              </a:rPr>
              <a:t>-</a:t>
            </a:r>
            <a:r>
              <a:rPr lang="en-US" sz="2400">
                <a:solidFill>
                  <a:schemeClr val="tx2"/>
                </a:solidFill>
              </a:rPr>
              <a:t> </a:t>
            </a:r>
            <a:r>
              <a:rPr lang="ru-RU" sz="2400">
                <a:solidFill>
                  <a:schemeClr val="tx2"/>
                </a:solidFill>
              </a:rPr>
              <a:t>и</a:t>
            </a:r>
            <a:r>
              <a:rPr lang="en-US" sz="2400">
                <a:solidFill>
                  <a:schemeClr val="tx2"/>
                </a:solidFill>
              </a:rPr>
              <a:t> </a:t>
            </a:r>
            <a:r>
              <a:rPr lang="el-GR" sz="2400">
                <a:solidFill>
                  <a:schemeClr val="tx2"/>
                </a:solidFill>
              </a:rPr>
              <a:t>λ</a:t>
            </a:r>
            <a:r>
              <a:rPr lang="en-US" sz="2400" baseline="-25000">
                <a:solidFill>
                  <a:schemeClr val="tx2"/>
                </a:solidFill>
              </a:rPr>
              <a:t>0</a:t>
            </a:r>
            <a:r>
              <a:rPr lang="en-US" sz="2400">
                <a:solidFill>
                  <a:schemeClr val="tx2"/>
                </a:solidFill>
              </a:rPr>
              <a:t> </a:t>
            </a:r>
            <a:r>
              <a:rPr lang="ru-RU" sz="2400">
                <a:solidFill>
                  <a:schemeClr val="tx2"/>
                </a:solidFill>
              </a:rPr>
              <a:t>-дифрактометрах</a:t>
            </a:r>
            <a:endParaRPr lang="el-GR" sz="2400">
              <a:solidFill>
                <a:schemeClr val="tx2"/>
              </a:solidFill>
            </a:endParaRPr>
          </a:p>
        </p:txBody>
      </p:sp>
      <p:sp>
        <p:nvSpPr>
          <p:cNvPr id="17413" name="Text Box 7"/>
          <p:cNvSpPr txBox="1">
            <a:spLocks noChangeArrowheads="1"/>
          </p:cNvSpPr>
          <p:nvPr/>
        </p:nvSpPr>
        <p:spPr bwMode="auto">
          <a:xfrm>
            <a:off x="4941888" y="4778375"/>
            <a:ext cx="3920817" cy="75155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b">
            <a:spAutoFit/>
          </a:bodyPr>
          <a:lstStyle/>
          <a:p>
            <a:pPr>
              <a:lnSpc>
                <a:spcPct val="125000"/>
              </a:lnSpc>
            </a:pPr>
            <a:r>
              <a:rPr lang="en-US" sz="1800" dirty="0">
                <a:solidFill>
                  <a:srgbClr val="0000FF"/>
                </a:solidFill>
              </a:rPr>
              <a:t>λ</a:t>
            </a:r>
            <a:r>
              <a:rPr lang="en-US" sz="1800" baseline="-25000" dirty="0">
                <a:solidFill>
                  <a:srgbClr val="0000FF"/>
                </a:solidFill>
              </a:rPr>
              <a:t>0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diffractometer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HRPT</a:t>
            </a:r>
            <a:r>
              <a:rPr lang="en-US" sz="1800" dirty="0">
                <a:solidFill>
                  <a:srgbClr val="0000FF"/>
                </a:solidFill>
              </a:rPr>
              <a:t>:</a:t>
            </a:r>
            <a:r>
              <a:rPr lang="ru-RU" sz="1800" dirty="0">
                <a:solidFill>
                  <a:srgbClr val="0000FF"/>
                </a:solidFill>
              </a:rPr>
              <a:t> </a:t>
            </a:r>
            <a:r>
              <a:rPr lang="en-US" sz="1800" dirty="0">
                <a:solidFill>
                  <a:srgbClr val="0000FF"/>
                </a:solidFill>
              </a:rPr>
              <a:t>λ</a:t>
            </a:r>
            <a:r>
              <a:rPr lang="en-US" sz="1800" baseline="-25000" dirty="0">
                <a:solidFill>
                  <a:srgbClr val="0000FF"/>
                </a:solidFill>
              </a:rPr>
              <a:t>0</a:t>
            </a:r>
            <a:r>
              <a:rPr lang="ru-RU" sz="1800" dirty="0">
                <a:solidFill>
                  <a:srgbClr val="0000FF"/>
                </a:solidFill>
              </a:rPr>
              <a:t> = 1.886 </a:t>
            </a:r>
            <a:r>
              <a:rPr lang="ru-RU" sz="1800" dirty="0" err="1">
                <a:solidFill>
                  <a:srgbClr val="0000FF"/>
                </a:solidFill>
              </a:rPr>
              <a:t>Å</a:t>
            </a:r>
            <a:r>
              <a:rPr lang="en-US" sz="1800" dirty="0">
                <a:solidFill>
                  <a:srgbClr val="0000FF"/>
                </a:solidFill>
              </a:rPr>
              <a:t>,</a:t>
            </a:r>
            <a:endParaRPr lang="ru-RU" sz="1800" dirty="0">
              <a:solidFill>
                <a:srgbClr val="0000FF"/>
              </a:solidFill>
            </a:endParaRPr>
          </a:p>
          <a:p>
            <a:pPr>
              <a:lnSpc>
                <a:spcPct val="125000"/>
              </a:lnSpc>
            </a:pPr>
            <a:r>
              <a:rPr lang="en-US" sz="1800" dirty="0">
                <a:solidFill>
                  <a:srgbClr val="0000FF"/>
                </a:solidFill>
              </a:rPr>
              <a:t>range of scattering angles =</a:t>
            </a:r>
            <a:r>
              <a:rPr lang="ru-RU" sz="1800" dirty="0">
                <a:solidFill>
                  <a:srgbClr val="0000FF"/>
                </a:solidFill>
              </a:rPr>
              <a:t> 10 – 165</a:t>
            </a:r>
            <a:r>
              <a:rPr lang="ru-RU" sz="1800" dirty="0">
                <a:solidFill>
                  <a:srgbClr val="0000FF"/>
                </a:solidFill>
                <a:sym typeface="Symbol" pitchFamily="18" charset="2"/>
              </a:rPr>
              <a:t></a:t>
            </a:r>
          </a:p>
        </p:txBody>
      </p:sp>
      <p:sp>
        <p:nvSpPr>
          <p:cNvPr id="17414" name="Text Box 8"/>
          <p:cNvSpPr txBox="1">
            <a:spLocks noChangeArrowheads="1"/>
          </p:cNvSpPr>
          <p:nvPr/>
        </p:nvSpPr>
        <p:spPr bwMode="auto">
          <a:xfrm>
            <a:off x="385763" y="4778375"/>
            <a:ext cx="4077463" cy="75238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b">
            <a:spAutoFit/>
          </a:bodyPr>
          <a:lstStyle/>
          <a:p>
            <a:pPr>
              <a:lnSpc>
                <a:spcPct val="125000"/>
              </a:lnSpc>
            </a:pPr>
            <a:r>
              <a:rPr lang="en-US" sz="1800" dirty="0" err="1">
                <a:solidFill>
                  <a:srgbClr val="0000FF"/>
                </a:solidFill>
              </a:rPr>
              <a:t>TOF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diffractometer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HRFD</a:t>
            </a:r>
            <a:r>
              <a:rPr lang="en-US" sz="1800" dirty="0">
                <a:solidFill>
                  <a:srgbClr val="0000FF"/>
                </a:solidFill>
              </a:rPr>
              <a:t>: 2</a:t>
            </a:r>
            <a:r>
              <a:rPr lang="el-GR" sz="1800" dirty="0">
                <a:solidFill>
                  <a:srgbClr val="0000FF"/>
                </a:solidFill>
              </a:rPr>
              <a:t>θ</a:t>
            </a:r>
            <a:r>
              <a:rPr lang="en-US" sz="1800" baseline="-25000" dirty="0">
                <a:solidFill>
                  <a:srgbClr val="0000FF"/>
                </a:solidFill>
              </a:rPr>
              <a:t>0 </a:t>
            </a:r>
            <a:r>
              <a:rPr lang="en-US" sz="1800" dirty="0">
                <a:solidFill>
                  <a:srgbClr val="0000FF"/>
                </a:solidFill>
              </a:rPr>
              <a:t>= 152</a:t>
            </a:r>
            <a:r>
              <a:rPr lang="el-GR" sz="1800" dirty="0">
                <a:solidFill>
                  <a:srgbClr val="0000FF"/>
                </a:solidFill>
                <a:sym typeface="Symbol" pitchFamily="18" charset="2"/>
              </a:rPr>
              <a:t></a:t>
            </a:r>
            <a:r>
              <a:rPr lang="en-US" sz="1800" dirty="0">
                <a:solidFill>
                  <a:srgbClr val="0000FF"/>
                </a:solidFill>
              </a:rPr>
              <a:t>, </a:t>
            </a:r>
          </a:p>
          <a:p>
            <a:pPr>
              <a:lnSpc>
                <a:spcPct val="125000"/>
              </a:lnSpc>
            </a:pPr>
            <a:r>
              <a:rPr lang="en-US" sz="1800" dirty="0">
                <a:solidFill>
                  <a:srgbClr val="0000FF"/>
                </a:solidFill>
              </a:rPr>
              <a:t>wavelength range =</a:t>
            </a:r>
            <a:r>
              <a:rPr lang="ru-RU" sz="1800" dirty="0">
                <a:solidFill>
                  <a:srgbClr val="0000FF"/>
                </a:solidFill>
              </a:rPr>
              <a:t> 1.2 – 7.2 </a:t>
            </a:r>
            <a:r>
              <a:rPr lang="ru-RU" sz="1800" dirty="0" err="1">
                <a:solidFill>
                  <a:srgbClr val="0000FF"/>
                </a:solidFill>
              </a:rPr>
              <a:t>Å</a:t>
            </a: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241674" name="Rectangle 10"/>
          <p:cNvSpPr>
            <a:spLocks noChangeArrowheads="1"/>
          </p:cNvSpPr>
          <p:nvPr/>
        </p:nvSpPr>
        <p:spPr bwMode="auto">
          <a:xfrm>
            <a:off x="0" y="15335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ru-RU" sz="24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241676" name="Rectangle 12"/>
          <p:cNvSpPr>
            <a:spLocks noChangeArrowheads="1"/>
          </p:cNvSpPr>
          <p:nvPr/>
        </p:nvSpPr>
        <p:spPr bwMode="auto">
          <a:xfrm>
            <a:off x="0" y="15763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ru-RU" sz="24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pic>
        <p:nvPicPr>
          <p:cNvPr id="17417" name="Рисунок 12" descr="nac-6000-2_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3213" y="1571625"/>
            <a:ext cx="4197350" cy="304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8" name="Рисунок 13" descr="nac-hrpt-2_4.jpg"/>
          <p:cNvPicPr>
            <a:picLocks noChangeAspect="1"/>
          </p:cNvPicPr>
          <p:nvPr/>
        </p:nvPicPr>
        <p:blipFill>
          <a:blip r:embed="rId4" cstate="print"/>
          <a:srcRect l="9232"/>
          <a:stretch>
            <a:fillRect/>
          </a:stretch>
        </p:blipFill>
        <p:spPr bwMode="auto">
          <a:xfrm>
            <a:off x="4714875" y="1552575"/>
            <a:ext cx="4143375" cy="304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1669" name="Line 5"/>
          <p:cNvSpPr>
            <a:spLocks noChangeShapeType="1"/>
          </p:cNvSpPr>
          <p:nvPr/>
        </p:nvSpPr>
        <p:spPr bwMode="auto">
          <a:xfrm>
            <a:off x="3851275" y="2079625"/>
            <a:ext cx="4141788" cy="5842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anchor="b">
            <a:spAutoFit/>
          </a:bodyPr>
          <a:lstStyle/>
          <a:p>
            <a:pPr>
              <a:defRPr/>
            </a:pPr>
            <a:endParaRPr lang="ru-RU" sz="24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2" name="Picture 5"/>
          <p:cNvPicPr>
            <a:picLocks noChangeAspect="1" noChangeArrowheads="1"/>
          </p:cNvPicPr>
          <p:nvPr/>
        </p:nvPicPr>
        <p:blipFill>
          <a:blip r:embed="rId3" cstate="print"/>
          <a:srcRect l="4834" t="18466" r="4834"/>
          <a:stretch>
            <a:fillRect/>
          </a:stretch>
        </p:blipFill>
        <p:spPr bwMode="auto">
          <a:xfrm>
            <a:off x="165100" y="893763"/>
            <a:ext cx="8799513" cy="311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 bwMode="auto">
          <a:xfrm>
            <a:off x="393700" y="3651250"/>
            <a:ext cx="3067050" cy="306705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smtClean="0">
              <a:ln>
                <a:noFill/>
              </a:ln>
              <a:solidFill>
                <a:srgbClr val="751D87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58" name="TextBox 9"/>
          <p:cNvSpPr txBox="1">
            <a:spLocks noChangeArrowheads="1"/>
          </p:cNvSpPr>
          <p:nvPr/>
        </p:nvSpPr>
        <p:spPr bwMode="auto">
          <a:xfrm>
            <a:off x="3771900" y="4692135"/>
            <a:ext cx="5156200" cy="959365"/>
          </a:xfrm>
          <a:prstGeom prst="rect">
            <a:avLst/>
          </a:prstGeom>
          <a:solidFill>
            <a:srgbClr val="FFFFFF">
              <a:alpha val="69803"/>
            </a:srgbClr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0000FF"/>
                </a:solidFill>
              </a:rPr>
              <a:t>HRFD (IBR-2): </a:t>
            </a:r>
            <a:r>
              <a:rPr lang="en-US" dirty="0">
                <a:solidFill>
                  <a:srgbClr val="0000FF"/>
                </a:solidFill>
                <a:sym typeface="Symbol" pitchFamily="18" charset="2"/>
              </a:rPr>
              <a:t></a:t>
            </a:r>
            <a:r>
              <a:rPr lang="en-US" i="1" dirty="0">
                <a:solidFill>
                  <a:srgbClr val="0000FF"/>
                </a:solidFill>
                <a:sym typeface="Symbol" pitchFamily="18" charset="2"/>
              </a:rPr>
              <a:t>t</a:t>
            </a:r>
            <a:r>
              <a:rPr lang="en-US" baseline="-25000" dirty="0">
                <a:solidFill>
                  <a:srgbClr val="0000FF"/>
                </a:solidFill>
                <a:sym typeface="Symbol" pitchFamily="18" charset="2"/>
              </a:rPr>
              <a:t>0</a:t>
            </a:r>
            <a:r>
              <a:rPr lang="en-US" dirty="0">
                <a:solidFill>
                  <a:srgbClr val="0000FF"/>
                </a:solidFill>
                <a:sym typeface="Symbol" pitchFamily="18" charset="2"/>
              </a:rPr>
              <a:t> ≈ Const ≈ 10 </a:t>
            </a:r>
            <a:r>
              <a:rPr lang="el-GR" dirty="0">
                <a:solidFill>
                  <a:srgbClr val="0000FF"/>
                </a:solidFill>
                <a:sym typeface="Symbol" pitchFamily="18" charset="2"/>
              </a:rPr>
              <a:t>μ</a:t>
            </a:r>
            <a:r>
              <a:rPr lang="en-US" dirty="0">
                <a:solidFill>
                  <a:srgbClr val="0000FF"/>
                </a:solidFill>
                <a:sym typeface="Symbol" pitchFamily="18" charset="2"/>
              </a:rPr>
              <a:t>s, </a:t>
            </a:r>
            <a:r>
              <a:rPr lang="en-US" i="1" dirty="0">
                <a:solidFill>
                  <a:srgbClr val="0000FF"/>
                </a:solidFill>
                <a:sym typeface="Symbol" pitchFamily="18" charset="2"/>
              </a:rPr>
              <a:t>L</a:t>
            </a:r>
            <a:r>
              <a:rPr lang="en-US" dirty="0">
                <a:solidFill>
                  <a:srgbClr val="0000FF"/>
                </a:solidFill>
                <a:sym typeface="Symbol" pitchFamily="18" charset="2"/>
              </a:rPr>
              <a:t> ≈ 21 m, 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0000FF"/>
                </a:solidFill>
                <a:sym typeface="Symbol" pitchFamily="18" charset="2"/>
              </a:rPr>
              <a:t></a:t>
            </a:r>
            <a:r>
              <a:rPr lang="en-US" i="1" dirty="0">
                <a:solidFill>
                  <a:srgbClr val="0000FF"/>
                </a:solidFill>
                <a:sym typeface="Symbol" pitchFamily="18" charset="2"/>
              </a:rPr>
              <a:t>t</a:t>
            </a:r>
            <a:r>
              <a:rPr lang="en-US" baseline="-25000" dirty="0">
                <a:solidFill>
                  <a:srgbClr val="0000FF"/>
                </a:solidFill>
                <a:sym typeface="Symbol" pitchFamily="18" charset="2"/>
              </a:rPr>
              <a:t>0</a:t>
            </a:r>
            <a:r>
              <a:rPr lang="en-US" dirty="0">
                <a:solidFill>
                  <a:srgbClr val="0000FF"/>
                </a:solidFill>
                <a:sym typeface="Symbol" pitchFamily="18" charset="2"/>
              </a:rPr>
              <a:t>/</a:t>
            </a:r>
            <a:r>
              <a:rPr lang="en-US" i="1" dirty="0">
                <a:solidFill>
                  <a:srgbClr val="0000FF"/>
                </a:solidFill>
                <a:sym typeface="Symbol" pitchFamily="18" charset="2"/>
              </a:rPr>
              <a:t>t</a:t>
            </a:r>
            <a:r>
              <a:rPr lang="en-US" dirty="0">
                <a:solidFill>
                  <a:srgbClr val="0000FF"/>
                </a:solidFill>
                <a:sym typeface="Symbol" pitchFamily="18" charset="2"/>
              </a:rPr>
              <a:t> ≈ 1·10</a:t>
            </a:r>
            <a:r>
              <a:rPr lang="en-US" baseline="30000" dirty="0">
                <a:solidFill>
                  <a:srgbClr val="0000FF"/>
                </a:solidFill>
                <a:sym typeface="Symbol" pitchFamily="18" charset="2"/>
              </a:rPr>
              <a:t>-3</a:t>
            </a:r>
            <a:r>
              <a:rPr lang="en-US" dirty="0">
                <a:solidFill>
                  <a:srgbClr val="0000FF"/>
                </a:solidFill>
                <a:sym typeface="Symbol" pitchFamily="18" charset="2"/>
              </a:rPr>
              <a:t>/</a:t>
            </a:r>
            <a:r>
              <a:rPr lang="en-US" i="1" dirty="0">
                <a:solidFill>
                  <a:srgbClr val="0000FF"/>
                </a:solidFill>
                <a:sym typeface="Symbol" pitchFamily="18" charset="2"/>
              </a:rPr>
              <a:t>d</a:t>
            </a:r>
            <a:r>
              <a:rPr lang="en-US" dirty="0">
                <a:solidFill>
                  <a:srgbClr val="0000FF"/>
                </a:solidFill>
                <a:sym typeface="Symbol" pitchFamily="18" charset="2"/>
              </a:rPr>
              <a:t> = 5</a:t>
            </a:r>
            <a:r>
              <a:rPr lang="en-US" dirty="0">
                <a:solidFill>
                  <a:srgbClr val="0000FF"/>
                </a:solidFill>
              </a:rPr>
              <a:t>·10</a:t>
            </a:r>
            <a:r>
              <a:rPr lang="en-US" baseline="30000" dirty="0">
                <a:solidFill>
                  <a:srgbClr val="0000FF"/>
                </a:solidFill>
              </a:rPr>
              <a:t>-4</a:t>
            </a:r>
            <a:r>
              <a:rPr lang="en-US" dirty="0">
                <a:solidFill>
                  <a:srgbClr val="0000FF"/>
                </a:solidFill>
              </a:rPr>
              <a:t> for </a:t>
            </a:r>
            <a:r>
              <a:rPr lang="en-US" i="1" dirty="0">
                <a:solidFill>
                  <a:srgbClr val="0000FF"/>
                </a:solidFill>
              </a:rPr>
              <a:t>d</a:t>
            </a:r>
            <a:r>
              <a:rPr lang="en-US" dirty="0">
                <a:solidFill>
                  <a:srgbClr val="0000FF"/>
                </a:solidFill>
              </a:rPr>
              <a:t> = 2 </a:t>
            </a:r>
            <a:r>
              <a:rPr lang="en-US" dirty="0" smtClean="0">
                <a:solidFill>
                  <a:srgbClr val="0000FF"/>
                </a:solidFill>
              </a:rPr>
              <a:t>Å</a:t>
            </a:r>
            <a:endParaRPr lang="en-US" baseline="30000" dirty="0">
              <a:solidFill>
                <a:srgbClr val="0000FF"/>
              </a:solidFill>
            </a:endParaRPr>
          </a:p>
        </p:txBody>
      </p:sp>
      <p:sp>
        <p:nvSpPr>
          <p:cNvPr id="19459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53F87EF-431A-4911-8721-14026B8C1B54}" type="slidenum">
              <a:rPr lang="ru-RU" smtClean="0"/>
              <a:pPr/>
              <a:t>16</a:t>
            </a:fld>
            <a:endParaRPr lang="ru-RU" sz="1400" smtClean="0"/>
          </a:p>
        </p:txBody>
      </p:sp>
      <p:sp>
        <p:nvSpPr>
          <p:cNvPr id="19460" name="Номер слайда 6"/>
          <p:cNvSpPr txBox="1">
            <a:spLocks noGrp="1"/>
          </p:cNvSpPr>
          <p:nvPr/>
        </p:nvSpPr>
        <p:spPr bwMode="auto">
          <a:xfrm>
            <a:off x="8229600" y="6413500"/>
            <a:ext cx="91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451BB3F3-ACBD-42D9-91DD-229B337772AA}" type="slidenum">
              <a:rPr lang="ru-RU" sz="2400" b="0">
                <a:solidFill>
                  <a:schemeClr val="tx2"/>
                </a:solidFill>
              </a:rPr>
              <a:pPr algn="r"/>
              <a:t>16</a:t>
            </a:fld>
            <a:endParaRPr lang="ru-RU" sz="1400" b="0">
              <a:solidFill>
                <a:schemeClr val="tx2"/>
              </a:solidFill>
            </a:endParaRPr>
          </a:p>
        </p:txBody>
      </p:sp>
      <p:sp>
        <p:nvSpPr>
          <p:cNvPr id="361476" name="Rectangle 4"/>
          <p:cNvSpPr>
            <a:spLocks noChangeArrowheads="1"/>
          </p:cNvSpPr>
          <p:nvPr/>
        </p:nvSpPr>
        <p:spPr bwMode="auto">
          <a:xfrm>
            <a:off x="114300" y="1776413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ru-RU" sz="1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463" name="Text Box 8"/>
          <p:cNvSpPr txBox="1">
            <a:spLocks noChangeArrowheads="1"/>
          </p:cNvSpPr>
          <p:nvPr/>
        </p:nvSpPr>
        <p:spPr bwMode="auto">
          <a:xfrm>
            <a:off x="468313" y="260350"/>
            <a:ext cx="820896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/>
            <a:r>
              <a:rPr lang="en-US" sz="2400" dirty="0" smtClean="0">
                <a:solidFill>
                  <a:schemeClr val="tx2"/>
                </a:solidFill>
              </a:rPr>
              <a:t>1992: High </a:t>
            </a:r>
            <a:r>
              <a:rPr lang="en-US" sz="2400" dirty="0">
                <a:solidFill>
                  <a:schemeClr val="tx2"/>
                </a:solidFill>
              </a:rPr>
              <a:t>Resolution Fourier </a:t>
            </a:r>
            <a:r>
              <a:rPr lang="en-US" sz="2400" dirty="0" err="1">
                <a:solidFill>
                  <a:schemeClr val="tx2"/>
                </a:solidFill>
              </a:rPr>
              <a:t>Diffractometer</a:t>
            </a:r>
            <a:r>
              <a:rPr lang="en-US" sz="2400" dirty="0">
                <a:solidFill>
                  <a:schemeClr val="tx2"/>
                </a:solidFill>
              </a:rPr>
              <a:t> at IBR-2</a:t>
            </a:r>
          </a:p>
        </p:txBody>
      </p:sp>
      <p:sp>
        <p:nvSpPr>
          <p:cNvPr id="4109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/>
            <a:tailEnd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ru-RU"/>
          </a:p>
        </p:txBody>
      </p:sp>
      <p:pic>
        <p:nvPicPr>
          <p:cNvPr id="19466" name="Рисунок 10" descr="tof-rtof.wm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025" y="3695700"/>
            <a:ext cx="3089275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0B97986-0502-4BA3-8CD2-0553B1016BEA}" type="slidenum">
              <a:rPr lang="ru-RU" smtClean="0"/>
              <a:pPr/>
              <a:t>17</a:t>
            </a:fld>
            <a:endParaRPr lang="ru-RU" sz="1400" smtClean="0"/>
          </a:p>
        </p:txBody>
      </p:sp>
      <p:pic>
        <p:nvPicPr>
          <p:cNvPr id="22531" name="Picture 3"/>
          <p:cNvPicPr preferRelativeResize="0"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032125" y="1268413"/>
            <a:ext cx="3095625" cy="4752975"/>
          </a:xfrm>
          <a:noFill/>
        </p:spPr>
      </p:pic>
      <p:sp>
        <p:nvSpPr>
          <p:cNvPr id="22532" name="Text Box 5"/>
          <p:cNvSpPr txBox="1">
            <a:spLocks noChangeArrowheads="1"/>
          </p:cNvSpPr>
          <p:nvPr/>
        </p:nvSpPr>
        <p:spPr bwMode="auto">
          <a:xfrm>
            <a:off x="4833938" y="836613"/>
            <a:ext cx="8350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b">
            <a:spAutoFit/>
          </a:bodyPr>
          <a:lstStyle/>
          <a:p>
            <a:r>
              <a:rPr lang="en-US" sz="1600">
                <a:solidFill>
                  <a:srgbClr val="3333CC"/>
                </a:solidFill>
              </a:rPr>
              <a:t>0.7 mm</a:t>
            </a:r>
            <a:endParaRPr lang="ru-RU" sz="1600">
              <a:solidFill>
                <a:srgbClr val="3333CC"/>
              </a:solidFill>
            </a:endParaRPr>
          </a:p>
        </p:txBody>
      </p:sp>
      <p:sp>
        <p:nvSpPr>
          <p:cNvPr id="22533" name="Line 6"/>
          <p:cNvSpPr>
            <a:spLocks noChangeShapeType="1"/>
          </p:cNvSpPr>
          <p:nvPr/>
        </p:nvSpPr>
        <p:spPr bwMode="auto">
          <a:xfrm flipH="1">
            <a:off x="4643438" y="1052513"/>
            <a:ext cx="215900" cy="215900"/>
          </a:xfrm>
          <a:prstGeom prst="line">
            <a:avLst/>
          </a:prstGeom>
          <a:noFill/>
          <a:ln w="12700">
            <a:solidFill>
              <a:srgbClr val="0000FF"/>
            </a:solidFill>
            <a:round/>
            <a:headEnd/>
            <a:tailEnd type="triangle" w="med" len="med"/>
          </a:ln>
        </p:spPr>
        <p:txBody>
          <a:bodyPr anchor="b">
            <a:spAutoFit/>
          </a:bodyPr>
          <a:lstStyle/>
          <a:p>
            <a:endParaRPr lang="ru-RU"/>
          </a:p>
        </p:txBody>
      </p:sp>
      <p:sp>
        <p:nvSpPr>
          <p:cNvPr id="22534" name="Text Box 7"/>
          <p:cNvSpPr txBox="1">
            <a:spLocks noChangeArrowheads="1"/>
          </p:cNvSpPr>
          <p:nvPr/>
        </p:nvSpPr>
        <p:spPr bwMode="auto">
          <a:xfrm>
            <a:off x="2482850" y="895350"/>
            <a:ext cx="20478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b">
            <a:spAutoFit/>
          </a:bodyPr>
          <a:lstStyle/>
          <a:p>
            <a:r>
              <a:rPr lang="en-US" sz="1800">
                <a:solidFill>
                  <a:srgbClr val="3333CC"/>
                </a:solidFill>
              </a:rPr>
              <a:t>Rotor (</a:t>
            </a:r>
            <a:r>
              <a:rPr lang="en-US" sz="1800">
                <a:solidFill>
                  <a:srgbClr val="3333CC"/>
                </a:solidFill>
                <a:sym typeface="Symbol" pitchFamily="18" charset="2"/>
              </a:rPr>
              <a:t> = 50 cm)</a:t>
            </a:r>
            <a:endParaRPr lang="ru-RU" sz="1800">
              <a:solidFill>
                <a:srgbClr val="3333CC"/>
              </a:solidFill>
            </a:endParaRPr>
          </a:p>
        </p:txBody>
      </p:sp>
      <p:sp>
        <p:nvSpPr>
          <p:cNvPr id="22535" name="Line 8"/>
          <p:cNvSpPr>
            <a:spLocks noChangeShapeType="1"/>
          </p:cNvSpPr>
          <p:nvPr/>
        </p:nvSpPr>
        <p:spPr bwMode="auto">
          <a:xfrm>
            <a:off x="2927350" y="1250950"/>
            <a:ext cx="755650" cy="444500"/>
          </a:xfrm>
          <a:prstGeom prst="line">
            <a:avLst/>
          </a:prstGeom>
          <a:noFill/>
          <a:ln w="12700">
            <a:solidFill>
              <a:srgbClr val="0000FF"/>
            </a:solidFill>
            <a:round/>
            <a:headEnd/>
            <a:tailEnd type="triangle" w="med" len="med"/>
          </a:ln>
        </p:spPr>
        <p:txBody>
          <a:bodyPr anchor="b">
            <a:spAutoFit/>
          </a:bodyPr>
          <a:lstStyle/>
          <a:p>
            <a:endParaRPr lang="ru-RU"/>
          </a:p>
        </p:txBody>
      </p:sp>
      <p:sp>
        <p:nvSpPr>
          <p:cNvPr id="22536" name="Text Box 9"/>
          <p:cNvSpPr txBox="1">
            <a:spLocks noChangeArrowheads="1"/>
          </p:cNvSpPr>
          <p:nvPr/>
        </p:nvSpPr>
        <p:spPr bwMode="auto">
          <a:xfrm>
            <a:off x="5727700" y="1028700"/>
            <a:ext cx="793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b">
            <a:spAutoFit/>
          </a:bodyPr>
          <a:lstStyle/>
          <a:p>
            <a:r>
              <a:rPr lang="en-US" sz="1800" dirty="0">
                <a:solidFill>
                  <a:srgbClr val="3333CC"/>
                </a:solidFill>
              </a:rPr>
              <a:t>Stator</a:t>
            </a:r>
            <a:endParaRPr lang="ru-RU" sz="1800" dirty="0">
              <a:solidFill>
                <a:srgbClr val="3333CC"/>
              </a:solidFill>
            </a:endParaRPr>
          </a:p>
        </p:txBody>
      </p:sp>
      <p:sp>
        <p:nvSpPr>
          <p:cNvPr id="22537" name="Line 10"/>
          <p:cNvSpPr>
            <a:spLocks noChangeShapeType="1"/>
          </p:cNvSpPr>
          <p:nvPr/>
        </p:nvSpPr>
        <p:spPr bwMode="auto">
          <a:xfrm flipH="1">
            <a:off x="5435600" y="1412875"/>
            <a:ext cx="288925" cy="287338"/>
          </a:xfrm>
          <a:prstGeom prst="line">
            <a:avLst/>
          </a:prstGeom>
          <a:noFill/>
          <a:ln w="9525">
            <a:noFill/>
            <a:round/>
            <a:headEnd/>
            <a:tailEnd type="triangle" w="med" len="med"/>
          </a:ln>
        </p:spPr>
        <p:txBody>
          <a:bodyPr wrap="none" anchor="b">
            <a:spAutoFit/>
          </a:bodyPr>
          <a:lstStyle/>
          <a:p>
            <a:endParaRPr lang="ru-RU"/>
          </a:p>
        </p:txBody>
      </p:sp>
      <p:sp>
        <p:nvSpPr>
          <p:cNvPr id="22538" name="Line 11"/>
          <p:cNvSpPr>
            <a:spLocks noChangeShapeType="1"/>
          </p:cNvSpPr>
          <p:nvPr/>
        </p:nvSpPr>
        <p:spPr bwMode="auto">
          <a:xfrm flipH="1">
            <a:off x="5549900" y="1341438"/>
            <a:ext cx="390525" cy="487362"/>
          </a:xfrm>
          <a:prstGeom prst="line">
            <a:avLst/>
          </a:prstGeom>
          <a:noFill/>
          <a:ln w="12700">
            <a:solidFill>
              <a:srgbClr val="0000FF"/>
            </a:solidFill>
            <a:round/>
            <a:headEnd/>
            <a:tailEnd type="triangle" w="med" len="med"/>
          </a:ln>
        </p:spPr>
        <p:txBody>
          <a:bodyPr anchor="b">
            <a:spAutoFit/>
          </a:bodyPr>
          <a:lstStyle/>
          <a:p>
            <a:endParaRPr lang="ru-RU"/>
          </a:p>
        </p:txBody>
      </p:sp>
      <p:sp>
        <p:nvSpPr>
          <p:cNvPr id="22539" name="Text Box 12"/>
          <p:cNvSpPr txBox="1">
            <a:spLocks noChangeArrowheads="1"/>
          </p:cNvSpPr>
          <p:nvPr/>
        </p:nvSpPr>
        <p:spPr bwMode="auto">
          <a:xfrm>
            <a:off x="1044575" y="4140200"/>
            <a:ext cx="21939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r>
              <a:rPr lang="en-US" sz="1600">
                <a:solidFill>
                  <a:schemeClr val="tx2"/>
                </a:solidFill>
              </a:rPr>
              <a:t>Triangular chopper</a:t>
            </a:r>
          </a:p>
          <a:p>
            <a:r>
              <a:rPr lang="en-US" sz="1600">
                <a:solidFill>
                  <a:schemeClr val="tx2"/>
                </a:solidFill>
              </a:rPr>
              <a:t>transmission function:</a:t>
            </a:r>
          </a:p>
        </p:txBody>
      </p:sp>
      <p:sp>
        <p:nvSpPr>
          <p:cNvPr id="22540" name="Text Box 13"/>
          <p:cNvSpPr txBox="1">
            <a:spLocks noChangeArrowheads="1"/>
          </p:cNvSpPr>
          <p:nvPr/>
        </p:nvSpPr>
        <p:spPr bwMode="auto">
          <a:xfrm>
            <a:off x="1060450" y="5251450"/>
            <a:ext cx="22113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b">
            <a:spAutoFit/>
          </a:bodyPr>
          <a:lstStyle/>
          <a:p>
            <a:r>
              <a:rPr lang="en-US" sz="1600">
                <a:solidFill>
                  <a:schemeClr val="tx2"/>
                </a:solidFill>
              </a:rPr>
              <a:t>Binary pick-up signals </a:t>
            </a:r>
          </a:p>
          <a:p>
            <a:r>
              <a:rPr lang="en-US" sz="1600">
                <a:solidFill>
                  <a:schemeClr val="tx2"/>
                </a:solidFill>
              </a:rPr>
              <a:t>for RTOF analyzer</a:t>
            </a:r>
            <a:endParaRPr lang="ru-RU" sz="1600">
              <a:solidFill>
                <a:srgbClr val="506BC2"/>
              </a:solidFill>
            </a:endParaRPr>
          </a:p>
        </p:txBody>
      </p:sp>
      <p:sp>
        <p:nvSpPr>
          <p:cNvPr id="22541" name="Text Box 8"/>
          <p:cNvSpPr txBox="1">
            <a:spLocks noChangeArrowheads="1"/>
          </p:cNvSpPr>
          <p:nvPr/>
        </p:nvSpPr>
        <p:spPr bwMode="auto">
          <a:xfrm>
            <a:off x="1816100" y="260350"/>
            <a:ext cx="5911850" cy="461963"/>
          </a:xfrm>
          <a:prstGeom prst="rect">
            <a:avLst/>
          </a:prstGeom>
          <a:solidFill>
            <a:schemeClr val="accent1">
              <a:alpha val="49019"/>
            </a:schemeClr>
          </a:solidFill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/>
            <a:r>
              <a:rPr lang="en-US" sz="2400">
                <a:solidFill>
                  <a:schemeClr val="tx2"/>
                </a:solidFill>
              </a:rPr>
              <a:t>Fast Fourier chopper at HRFD (Dubna)</a:t>
            </a:r>
          </a:p>
        </p:txBody>
      </p:sp>
      <p:sp>
        <p:nvSpPr>
          <p:cNvPr id="22542" name="TextBox 11"/>
          <p:cNvSpPr txBox="1">
            <a:spLocks noChangeArrowheads="1"/>
          </p:cNvSpPr>
          <p:nvPr/>
        </p:nvSpPr>
        <p:spPr bwMode="auto">
          <a:xfrm>
            <a:off x="6572250" y="1208088"/>
            <a:ext cx="2497138" cy="4754562"/>
          </a:xfrm>
          <a:prstGeom prst="rect">
            <a:avLst/>
          </a:prstGeom>
          <a:noFill/>
          <a:ln w="19050">
            <a:solidFill>
              <a:srgbClr val="3333CC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u="sng" dirty="0" err="1">
                <a:solidFill>
                  <a:schemeClr val="tx2"/>
                </a:solidFill>
              </a:rPr>
              <a:t>Dubna</a:t>
            </a:r>
            <a:r>
              <a:rPr lang="en-US" sz="2200" u="sng" dirty="0">
                <a:solidFill>
                  <a:schemeClr val="tx2"/>
                </a:solidFill>
              </a:rPr>
              <a:t> chopper</a:t>
            </a:r>
            <a:r>
              <a:rPr lang="en-US" dirty="0">
                <a:solidFill>
                  <a:srgbClr val="3333CC"/>
                </a:solidFill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0000FF"/>
                </a:solidFill>
              </a:rPr>
              <a:t>Al-alloy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0000FF"/>
                </a:solidFill>
                <a:sym typeface="Symbol" pitchFamily="18" charset="2"/>
              </a:rPr>
              <a:t> = </a:t>
            </a:r>
            <a:r>
              <a:rPr lang="en-US" dirty="0">
                <a:solidFill>
                  <a:srgbClr val="0000FF"/>
                </a:solidFill>
              </a:rPr>
              <a:t>50 cm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0000FF"/>
                </a:solidFill>
              </a:rPr>
              <a:t>N = 1024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0000FF"/>
                </a:solidFill>
              </a:rPr>
              <a:t>&lt;</a:t>
            </a:r>
            <a:r>
              <a:rPr lang="en-US" i="1" dirty="0">
                <a:solidFill>
                  <a:srgbClr val="0000FF"/>
                </a:solidFill>
              </a:rPr>
              <a:t>d</a:t>
            </a:r>
            <a:r>
              <a:rPr lang="en-US" dirty="0">
                <a:solidFill>
                  <a:srgbClr val="0000FF"/>
                </a:solidFill>
              </a:rPr>
              <a:t>&gt; = 0.7 mm</a:t>
            </a:r>
          </a:p>
          <a:p>
            <a:pPr>
              <a:lnSpc>
                <a:spcPct val="150000"/>
              </a:lnSpc>
            </a:pPr>
            <a:r>
              <a:rPr lang="en-US" dirty="0" err="1">
                <a:solidFill>
                  <a:srgbClr val="0000FF"/>
                </a:solidFill>
              </a:rPr>
              <a:t>V</a:t>
            </a:r>
            <a:r>
              <a:rPr lang="en-US" baseline="-25000" dirty="0" err="1">
                <a:solidFill>
                  <a:srgbClr val="0000FF"/>
                </a:solidFill>
              </a:rPr>
              <a:t>max</a:t>
            </a:r>
            <a:r>
              <a:rPr lang="en-US" dirty="0">
                <a:solidFill>
                  <a:srgbClr val="0000FF"/>
                </a:solidFill>
              </a:rPr>
              <a:t> = 6000 rpm 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0000FF"/>
                </a:solidFill>
              </a:rPr>
              <a:t>Ω = 100 kHz</a:t>
            </a:r>
          </a:p>
          <a:p>
            <a:pPr>
              <a:lnSpc>
                <a:spcPct val="150000"/>
              </a:lnSpc>
            </a:pPr>
            <a:r>
              <a:rPr lang="el-GR" dirty="0">
                <a:solidFill>
                  <a:srgbClr val="0000FF"/>
                </a:solidFill>
              </a:rPr>
              <a:t>Δ</a:t>
            </a:r>
            <a:r>
              <a:rPr lang="en-US" i="1" dirty="0">
                <a:solidFill>
                  <a:srgbClr val="0000FF"/>
                </a:solidFill>
              </a:rPr>
              <a:t>t</a:t>
            </a:r>
            <a:r>
              <a:rPr lang="en-US" baseline="-25000" dirty="0">
                <a:solidFill>
                  <a:srgbClr val="0000FF"/>
                </a:solidFill>
              </a:rPr>
              <a:t>0</a:t>
            </a:r>
            <a:r>
              <a:rPr lang="en-US" dirty="0">
                <a:solidFill>
                  <a:srgbClr val="0000FF"/>
                </a:solidFill>
              </a:rPr>
              <a:t> = down to 10 </a:t>
            </a:r>
            <a:r>
              <a:rPr lang="el-GR" dirty="0">
                <a:solidFill>
                  <a:srgbClr val="0000FF"/>
                </a:solidFill>
              </a:rPr>
              <a:t>μ</a:t>
            </a:r>
            <a:r>
              <a:rPr lang="en-US" dirty="0">
                <a:solidFill>
                  <a:srgbClr val="0000FF"/>
                </a:solidFill>
              </a:rPr>
              <a:t>s</a:t>
            </a:r>
          </a:p>
          <a:p>
            <a:pPr>
              <a:lnSpc>
                <a:spcPct val="150000"/>
              </a:lnSpc>
            </a:pPr>
            <a:r>
              <a:rPr lang="en-US" dirty="0" err="1">
                <a:solidFill>
                  <a:srgbClr val="0000FF"/>
                </a:solidFill>
              </a:rPr>
              <a:t>S</a:t>
            </a:r>
            <a:r>
              <a:rPr lang="en-US" baseline="-25000" dirty="0" err="1">
                <a:solidFill>
                  <a:srgbClr val="0000FF"/>
                </a:solidFill>
              </a:rPr>
              <a:t>beam</a:t>
            </a:r>
            <a:r>
              <a:rPr lang="en-US" dirty="0">
                <a:solidFill>
                  <a:srgbClr val="0000FF"/>
                </a:solidFill>
              </a:rPr>
              <a:t> = 3x20 cm</a:t>
            </a:r>
            <a:r>
              <a:rPr lang="en-US" baseline="30000" dirty="0">
                <a:solidFill>
                  <a:srgbClr val="0000FF"/>
                </a:solidFill>
              </a:rPr>
              <a:t>2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0000FF"/>
                </a:solidFill>
              </a:rPr>
              <a:t>Transmission = 25% </a:t>
            </a: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22543" name="Text Box 12"/>
          <p:cNvSpPr txBox="1">
            <a:spLocks noChangeArrowheads="1"/>
          </p:cNvSpPr>
          <p:nvPr/>
        </p:nvSpPr>
        <p:spPr bwMode="auto">
          <a:xfrm>
            <a:off x="1016000" y="4635500"/>
            <a:ext cx="17335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b">
            <a:spAutoFit/>
          </a:bodyPr>
          <a:lstStyle/>
          <a:p>
            <a:r>
              <a:rPr lang="en-US" sz="1800">
                <a:solidFill>
                  <a:srgbClr val="DB1D09"/>
                </a:solidFill>
              </a:rPr>
              <a:t>T(</a:t>
            </a:r>
            <a:r>
              <a:rPr lang="en-US" sz="1800" i="1">
                <a:solidFill>
                  <a:srgbClr val="DB1D09"/>
                </a:solidFill>
              </a:rPr>
              <a:t>t</a:t>
            </a:r>
            <a:r>
              <a:rPr lang="en-US" sz="1800">
                <a:solidFill>
                  <a:srgbClr val="DB1D09"/>
                </a:solidFill>
              </a:rPr>
              <a:t>) ≈ 1 + sin </a:t>
            </a:r>
            <a:r>
              <a:rPr lang="el-GR" sz="1800">
                <a:solidFill>
                  <a:srgbClr val="DB1D09"/>
                </a:solidFill>
              </a:rPr>
              <a:t>ω</a:t>
            </a:r>
            <a:r>
              <a:rPr lang="en-US" sz="1800" i="1">
                <a:solidFill>
                  <a:srgbClr val="DB1D09"/>
                </a:solidFill>
              </a:rPr>
              <a:t>t</a:t>
            </a:r>
            <a:endParaRPr lang="ru-RU" sz="1800">
              <a:solidFill>
                <a:srgbClr val="DB1D09"/>
              </a:solidFill>
            </a:endParaRPr>
          </a:p>
        </p:txBody>
      </p:sp>
      <p:sp>
        <p:nvSpPr>
          <p:cNvPr id="22544" name="TextBox 12"/>
          <p:cNvSpPr txBox="1">
            <a:spLocks noChangeArrowheads="1"/>
          </p:cNvSpPr>
          <p:nvPr/>
        </p:nvSpPr>
        <p:spPr bwMode="auto">
          <a:xfrm>
            <a:off x="127000" y="3740150"/>
            <a:ext cx="144303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</a:rPr>
              <a:t>7.5 kW motor </a:t>
            </a:r>
            <a:endParaRPr lang="ru-RU" sz="1600">
              <a:solidFill>
                <a:schemeClr val="tx2"/>
              </a:solidFill>
            </a:endParaRPr>
          </a:p>
        </p:txBody>
      </p:sp>
      <p:sp>
        <p:nvSpPr>
          <p:cNvPr id="22545" name="Line 8"/>
          <p:cNvSpPr>
            <a:spLocks noChangeShapeType="1"/>
          </p:cNvSpPr>
          <p:nvPr/>
        </p:nvSpPr>
        <p:spPr bwMode="auto">
          <a:xfrm flipH="1">
            <a:off x="1638300" y="806450"/>
            <a:ext cx="533400" cy="533400"/>
          </a:xfrm>
          <a:prstGeom prst="line">
            <a:avLst/>
          </a:prstGeom>
          <a:noFill/>
          <a:ln w="19050">
            <a:solidFill>
              <a:srgbClr val="DB1D09"/>
            </a:solidFill>
            <a:round/>
            <a:headEnd/>
            <a:tailEnd type="triangle" w="med" len="med"/>
          </a:ln>
        </p:spPr>
        <p:txBody>
          <a:bodyPr anchor="b">
            <a:spAutoFit/>
          </a:bodyPr>
          <a:lstStyle/>
          <a:p>
            <a:endParaRPr lang="ru-RU"/>
          </a:p>
        </p:txBody>
      </p:sp>
      <p:pic>
        <p:nvPicPr>
          <p:cNvPr id="22546" name="Picture 18" descr="HRFD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" y="1384300"/>
            <a:ext cx="2933700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47" name="Line 8"/>
          <p:cNvSpPr>
            <a:spLocks noChangeShapeType="1"/>
          </p:cNvSpPr>
          <p:nvPr/>
        </p:nvSpPr>
        <p:spPr bwMode="auto">
          <a:xfrm flipH="1">
            <a:off x="1149350" y="1206500"/>
            <a:ext cx="1466850" cy="1022350"/>
          </a:xfrm>
          <a:prstGeom prst="line">
            <a:avLst/>
          </a:prstGeom>
          <a:noFill/>
          <a:ln w="19050">
            <a:solidFill>
              <a:srgbClr val="DB1D09"/>
            </a:solidFill>
            <a:round/>
            <a:headEnd/>
            <a:tailEnd type="triangle" w="med" len="med"/>
          </a:ln>
        </p:spPr>
        <p:txBody>
          <a:bodyPr anchor="b">
            <a:spAutoFit/>
          </a:bodyPr>
          <a:lstStyle/>
          <a:p>
            <a:endParaRPr lang="ru-RU"/>
          </a:p>
        </p:txBody>
      </p:sp>
      <p:sp>
        <p:nvSpPr>
          <p:cNvPr id="22548" name="Line 8"/>
          <p:cNvSpPr>
            <a:spLocks noChangeShapeType="1"/>
          </p:cNvSpPr>
          <p:nvPr/>
        </p:nvSpPr>
        <p:spPr bwMode="auto">
          <a:xfrm flipV="1">
            <a:off x="1104900" y="2673350"/>
            <a:ext cx="1600200" cy="1111250"/>
          </a:xfrm>
          <a:prstGeom prst="line">
            <a:avLst/>
          </a:prstGeom>
          <a:noFill/>
          <a:ln w="19050">
            <a:solidFill>
              <a:srgbClr val="DB1D09"/>
            </a:solidFill>
            <a:round/>
            <a:headEnd/>
            <a:tailEnd type="triangle" w="med" len="med"/>
          </a:ln>
        </p:spPr>
        <p:txBody>
          <a:bodyPr anchor="b">
            <a:spAutoFit/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0F7272C-BF49-46A8-BB99-5D979B796170}" type="slidenum">
              <a:rPr lang="ru-RU" smtClean="0"/>
              <a:pPr/>
              <a:t>18</a:t>
            </a:fld>
            <a:endParaRPr lang="ru-RU" sz="1400" smtClean="0"/>
          </a:p>
        </p:txBody>
      </p:sp>
      <p:sp>
        <p:nvSpPr>
          <p:cNvPr id="23555" name="Номер слайда 7"/>
          <p:cNvSpPr txBox="1">
            <a:spLocks noGrp="1"/>
          </p:cNvSpPr>
          <p:nvPr/>
        </p:nvSpPr>
        <p:spPr bwMode="auto">
          <a:xfrm>
            <a:off x="8229600" y="6413500"/>
            <a:ext cx="91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5F5799A-0BCA-4BAC-815A-33E39553AFA8}" type="slidenum">
              <a:rPr lang="ru-RU" sz="2400" b="0">
                <a:solidFill>
                  <a:schemeClr val="tx2"/>
                </a:solidFill>
              </a:rPr>
              <a:pPr algn="r"/>
              <a:t>18</a:t>
            </a:fld>
            <a:endParaRPr lang="ru-RU" sz="1400" b="0">
              <a:solidFill>
                <a:schemeClr val="tx2"/>
              </a:solidFill>
            </a:endParaRPr>
          </a:p>
        </p:txBody>
      </p:sp>
      <p:sp>
        <p:nvSpPr>
          <p:cNvPr id="23556" name="Text Box 8"/>
          <p:cNvSpPr txBox="1">
            <a:spLocks noChangeArrowheads="1"/>
          </p:cNvSpPr>
          <p:nvPr/>
        </p:nvSpPr>
        <p:spPr bwMode="auto">
          <a:xfrm>
            <a:off x="2571750" y="228600"/>
            <a:ext cx="42481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/>
            <a:r>
              <a:rPr lang="en-US" sz="2400" dirty="0">
                <a:solidFill>
                  <a:schemeClr val="tx2"/>
                </a:solidFill>
              </a:rPr>
              <a:t>HRFD resolution</a:t>
            </a:r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23557" name="Text Box 14"/>
          <p:cNvSpPr txBox="1">
            <a:spLocks noChangeArrowheads="1"/>
          </p:cNvSpPr>
          <p:nvPr/>
        </p:nvSpPr>
        <p:spPr bwMode="auto">
          <a:xfrm>
            <a:off x="38100" y="5661025"/>
            <a:ext cx="4127500" cy="1011238"/>
          </a:xfrm>
          <a:prstGeom prst="rect">
            <a:avLst/>
          </a:prstGeom>
          <a:solidFill>
            <a:srgbClr val="FFFFFF">
              <a:alpha val="69019"/>
            </a:srgbClr>
          </a:solidFill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US" sz="1600">
                <a:solidFill>
                  <a:srgbClr val="0000FF"/>
                </a:solidFill>
              </a:rPr>
              <a:t>Diffraction patterns of Al</a:t>
            </a:r>
            <a:r>
              <a:rPr lang="en-US" sz="1600" baseline="-25000">
                <a:solidFill>
                  <a:srgbClr val="0000FF"/>
                </a:solidFill>
              </a:rPr>
              <a:t>2</a:t>
            </a:r>
            <a:r>
              <a:rPr lang="en-US" sz="1600">
                <a:solidFill>
                  <a:srgbClr val="0000FF"/>
                </a:solidFill>
              </a:rPr>
              <a:t>O</a:t>
            </a:r>
            <a:r>
              <a:rPr lang="en-US" sz="1600" baseline="-25000">
                <a:solidFill>
                  <a:srgbClr val="0000FF"/>
                </a:solidFill>
              </a:rPr>
              <a:t>3</a:t>
            </a:r>
            <a:r>
              <a:rPr lang="en-US" sz="1600">
                <a:solidFill>
                  <a:srgbClr val="0000FF"/>
                </a:solidFill>
              </a:rPr>
              <a:t> measured at ISIS (UK) and IBR-2 (Dubna). Resolution is the same, despite </a:t>
            </a:r>
            <a:r>
              <a:rPr lang="en-US" sz="1600" i="1">
                <a:solidFill>
                  <a:srgbClr val="0000FF"/>
                </a:solidFill>
              </a:rPr>
              <a:t>L</a:t>
            </a:r>
            <a:r>
              <a:rPr lang="en-US" sz="1600">
                <a:solidFill>
                  <a:srgbClr val="0000FF"/>
                </a:solidFill>
              </a:rPr>
              <a:t> is 5 times longer at ISIS.</a:t>
            </a:r>
            <a:endParaRPr lang="ru-RU" sz="1600">
              <a:solidFill>
                <a:srgbClr val="0000FF"/>
              </a:solidFill>
            </a:endParaRPr>
          </a:p>
        </p:txBody>
      </p:sp>
      <p:sp>
        <p:nvSpPr>
          <p:cNvPr id="7180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/>
            <a:tailEnd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ru-RU"/>
          </a:p>
        </p:txBody>
      </p:sp>
      <p:pic>
        <p:nvPicPr>
          <p:cNvPr id="8909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" y="939800"/>
            <a:ext cx="3124200" cy="4622800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/>
            <a:tailEnd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</p:spPr>
      </p:pic>
      <p:pic>
        <p:nvPicPr>
          <p:cNvPr id="12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16500" y="3689350"/>
            <a:ext cx="3289300" cy="2311400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/>
            <a:tailEnd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</p:spPr>
      </p:pic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4616450" y="6089650"/>
            <a:ext cx="4044950" cy="584200"/>
          </a:xfrm>
          <a:prstGeom prst="rect">
            <a:avLst/>
          </a:prstGeom>
          <a:solidFill>
            <a:schemeClr val="bg1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anchor="b">
            <a:spAutoFit/>
          </a:bodyPr>
          <a:lstStyle/>
          <a:p>
            <a:r>
              <a:rPr lang="en-US" sz="1600">
                <a:solidFill>
                  <a:srgbClr val="0000FF"/>
                </a:solidFill>
              </a:rPr>
              <a:t>For </a:t>
            </a:r>
            <a:r>
              <a:rPr lang="en-US" sz="1600" i="1">
                <a:solidFill>
                  <a:srgbClr val="0000FF"/>
                </a:solidFill>
              </a:rPr>
              <a:t>L</a:t>
            </a:r>
            <a:r>
              <a:rPr lang="en-US" sz="1600">
                <a:solidFill>
                  <a:srgbClr val="0000FF"/>
                </a:solidFill>
              </a:rPr>
              <a:t>=30 m</a:t>
            </a:r>
            <a:r>
              <a:rPr lang="en-US" sz="1600">
                <a:solidFill>
                  <a:srgbClr val="3333CC"/>
                </a:solidFill>
              </a:rPr>
              <a:t>, V</a:t>
            </a:r>
            <a:r>
              <a:rPr lang="en-US" sz="1600" baseline="-25000">
                <a:solidFill>
                  <a:srgbClr val="3333CC"/>
                </a:solidFill>
              </a:rPr>
              <a:t>max</a:t>
            </a:r>
            <a:r>
              <a:rPr lang="en-US" sz="1600">
                <a:solidFill>
                  <a:srgbClr val="3333CC"/>
                </a:solidFill>
              </a:rPr>
              <a:t>=11,000 rpm:</a:t>
            </a:r>
            <a:r>
              <a:rPr lang="ru-RU" sz="1600">
                <a:solidFill>
                  <a:srgbClr val="3333CC"/>
                </a:solidFill>
              </a:rPr>
              <a:t> </a:t>
            </a:r>
            <a:r>
              <a:rPr lang="en-US" sz="1600">
                <a:solidFill>
                  <a:srgbClr val="3333CC"/>
                </a:solidFill>
              </a:rPr>
              <a:t>R</a:t>
            </a:r>
            <a:r>
              <a:rPr lang="en-US" sz="1600" baseline="-25000">
                <a:solidFill>
                  <a:srgbClr val="3333CC"/>
                </a:solidFill>
              </a:rPr>
              <a:t>t</a:t>
            </a:r>
            <a:r>
              <a:rPr lang="en-US" sz="1600">
                <a:solidFill>
                  <a:srgbClr val="3333CC"/>
                </a:solidFill>
              </a:rPr>
              <a:t> = 0.0002,</a:t>
            </a:r>
          </a:p>
          <a:p>
            <a:r>
              <a:rPr lang="en-US" sz="1600">
                <a:solidFill>
                  <a:srgbClr val="3333CC"/>
                </a:solidFill>
              </a:rPr>
              <a:t>R = (R</a:t>
            </a:r>
            <a:r>
              <a:rPr lang="en-US" sz="1600" baseline="-25000">
                <a:solidFill>
                  <a:srgbClr val="3333CC"/>
                </a:solidFill>
              </a:rPr>
              <a:t>t</a:t>
            </a:r>
            <a:r>
              <a:rPr lang="en-US" sz="1600" baseline="30000">
                <a:solidFill>
                  <a:srgbClr val="3333CC"/>
                </a:solidFill>
              </a:rPr>
              <a:t>2</a:t>
            </a:r>
            <a:r>
              <a:rPr lang="en-US" sz="1600">
                <a:solidFill>
                  <a:srgbClr val="3333CC"/>
                </a:solidFill>
              </a:rPr>
              <a:t> + R</a:t>
            </a:r>
            <a:r>
              <a:rPr lang="en-US" sz="1600" baseline="-25000">
                <a:solidFill>
                  <a:srgbClr val="3333CC"/>
                </a:solidFill>
              </a:rPr>
              <a:t>g</a:t>
            </a:r>
            <a:r>
              <a:rPr lang="en-US" sz="1600" baseline="30000">
                <a:solidFill>
                  <a:srgbClr val="3333CC"/>
                </a:solidFill>
              </a:rPr>
              <a:t>2</a:t>
            </a:r>
            <a:r>
              <a:rPr lang="en-US" sz="1600">
                <a:solidFill>
                  <a:srgbClr val="3333CC"/>
                </a:solidFill>
              </a:rPr>
              <a:t>)</a:t>
            </a:r>
            <a:r>
              <a:rPr lang="en-US" sz="1600" baseline="30000">
                <a:solidFill>
                  <a:srgbClr val="3333CC"/>
                </a:solidFill>
              </a:rPr>
              <a:t>1/2</a:t>
            </a:r>
            <a:r>
              <a:rPr lang="en-US" sz="1600">
                <a:solidFill>
                  <a:srgbClr val="3333CC"/>
                </a:solidFill>
              </a:rPr>
              <a:t> ≈ </a:t>
            </a:r>
            <a:r>
              <a:rPr lang="en-US" sz="1600">
                <a:solidFill>
                  <a:srgbClr val="C00000"/>
                </a:solidFill>
              </a:rPr>
              <a:t>0.0003</a:t>
            </a: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5816600" y="3778250"/>
            <a:ext cx="958850" cy="338138"/>
          </a:xfrm>
          <a:prstGeom prst="rect">
            <a:avLst/>
          </a:prstGeom>
          <a:solidFill>
            <a:schemeClr val="bg1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/>
            <a:r>
              <a:rPr lang="en-US" sz="1600" i="1">
                <a:solidFill>
                  <a:srgbClr val="0000FF"/>
                </a:solidFill>
              </a:rPr>
              <a:t>L</a:t>
            </a:r>
            <a:r>
              <a:rPr lang="ru-RU" sz="1600" i="1">
                <a:solidFill>
                  <a:srgbClr val="0000FF"/>
                </a:solidFill>
              </a:rPr>
              <a:t> </a:t>
            </a:r>
            <a:r>
              <a:rPr lang="en-US" sz="1600">
                <a:solidFill>
                  <a:srgbClr val="0000FF"/>
                </a:solidFill>
              </a:rPr>
              <a:t>=</a:t>
            </a:r>
            <a:r>
              <a:rPr lang="ru-RU" sz="1600">
                <a:solidFill>
                  <a:srgbClr val="0000FF"/>
                </a:solidFill>
              </a:rPr>
              <a:t> 2</a:t>
            </a:r>
            <a:r>
              <a:rPr lang="en-US" sz="1600">
                <a:solidFill>
                  <a:srgbClr val="0000FF"/>
                </a:solidFill>
              </a:rPr>
              <a:t>0 m</a:t>
            </a:r>
            <a:r>
              <a:rPr lang="en-US" sz="1600">
                <a:solidFill>
                  <a:srgbClr val="3333CC"/>
                </a:solidFill>
              </a:rPr>
              <a:t> </a:t>
            </a:r>
            <a:endParaRPr lang="en-US" sz="1600">
              <a:solidFill>
                <a:srgbClr val="C00000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39232" y="939801"/>
            <a:ext cx="3928725" cy="2578100"/>
          </a:xfrm>
          <a:prstGeom prst="rect">
            <a:avLst/>
          </a:prstGeom>
        </p:spPr>
      </p:pic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5327650" y="2540000"/>
            <a:ext cx="18806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b">
            <a:spAutoFit/>
          </a:bodyPr>
          <a:lstStyle/>
          <a:p>
            <a:r>
              <a:rPr lang="en-US" sz="1800" dirty="0" err="1" smtClean="0">
                <a:solidFill>
                  <a:schemeClr val="tx2"/>
                </a:solidFill>
              </a:rPr>
              <a:t>V</a:t>
            </a:r>
            <a:r>
              <a:rPr lang="en-US" sz="1800" baseline="-25000" dirty="0" err="1" smtClean="0">
                <a:solidFill>
                  <a:schemeClr val="tx2"/>
                </a:solidFill>
              </a:rPr>
              <a:t>max</a:t>
            </a:r>
            <a:r>
              <a:rPr lang="en-US" sz="1800" dirty="0" smtClean="0">
                <a:solidFill>
                  <a:schemeClr val="tx2"/>
                </a:solidFill>
              </a:rPr>
              <a:t> = 4,000 rpm</a:t>
            </a:r>
            <a:endParaRPr lang="ru-RU" sz="18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 autoUpdateAnimBg="0"/>
      <p:bldP spid="14" grpId="0" animBg="1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Номер слайда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FA0EF18-A82A-459D-8923-1498F914CEC5}" type="slidenum">
              <a:rPr lang="ru-RU" smtClean="0"/>
              <a:pPr/>
              <a:t>19</a:t>
            </a:fld>
            <a:endParaRPr lang="ru-RU" sz="1400" smtClean="0"/>
          </a:p>
        </p:txBody>
      </p:sp>
      <p:graphicFrame>
        <p:nvGraphicFramePr>
          <p:cNvPr id="3074" name="Object 4"/>
          <p:cNvGraphicFramePr>
            <a:graphicFrameLocks noChangeAspect="1"/>
          </p:cNvGraphicFramePr>
          <p:nvPr>
            <p:ph/>
          </p:nvPr>
        </p:nvGraphicFramePr>
        <p:xfrm>
          <a:off x="1150938" y="998538"/>
          <a:ext cx="6707187" cy="5008562"/>
        </p:xfrm>
        <a:graphic>
          <a:graphicData uri="http://schemas.openxmlformats.org/presentationml/2006/ole">
            <p:oleObj spid="_x0000_s6146" name="Plot Document" r:id="rId4" imgW="6543360" imgH="4365360" progId="">
              <p:embed/>
            </p:oleObj>
          </a:graphicData>
        </a:graphic>
      </p:graphicFrame>
      <p:sp>
        <p:nvSpPr>
          <p:cNvPr id="6149" name="Rectangle 7"/>
          <p:cNvSpPr>
            <a:spLocks noChangeArrowheads="1"/>
          </p:cNvSpPr>
          <p:nvPr/>
        </p:nvSpPr>
        <p:spPr bwMode="auto">
          <a:xfrm>
            <a:off x="0" y="17383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2" name="Rectangle 11"/>
          <p:cNvSpPr>
            <a:spLocks noChangeArrowheads="1"/>
          </p:cNvSpPr>
          <p:nvPr/>
        </p:nvSpPr>
        <p:spPr bwMode="auto">
          <a:xfrm>
            <a:off x="746125" y="5994400"/>
            <a:ext cx="7696200" cy="46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>
              <a:lnSpc>
                <a:spcPct val="135000"/>
              </a:lnSpc>
            </a:pPr>
            <a:r>
              <a:rPr lang="en-US" dirty="0">
                <a:solidFill>
                  <a:schemeClr val="tx2"/>
                </a:solidFill>
              </a:rPr>
              <a:t>Diffraction</a:t>
            </a:r>
            <a:r>
              <a:rPr lang="ru-RU" dirty="0">
                <a:solidFill>
                  <a:schemeClr val="tx2"/>
                </a:solidFill>
              </a:rPr>
              <a:t> </a:t>
            </a:r>
            <a:r>
              <a:rPr lang="ru-RU" dirty="0" err="1">
                <a:solidFill>
                  <a:schemeClr val="tx2"/>
                </a:solidFill>
              </a:rPr>
              <a:t>pattern</a:t>
            </a:r>
            <a:r>
              <a:rPr lang="ru-RU" dirty="0">
                <a:solidFill>
                  <a:schemeClr val="tx2"/>
                </a:solidFill>
              </a:rPr>
              <a:t> </a:t>
            </a:r>
            <a:r>
              <a:rPr lang="ru-RU" dirty="0" err="1">
                <a:solidFill>
                  <a:schemeClr val="tx2"/>
                </a:solidFill>
              </a:rPr>
              <a:t>obtained</a:t>
            </a:r>
            <a:r>
              <a:rPr lang="ru-RU" dirty="0">
                <a:solidFill>
                  <a:schemeClr val="tx2"/>
                </a:solidFill>
              </a:rPr>
              <a:t> </a:t>
            </a:r>
            <a:r>
              <a:rPr lang="en-US" dirty="0">
                <a:solidFill>
                  <a:schemeClr val="tx2"/>
                </a:solidFill>
              </a:rPr>
              <a:t>with</a:t>
            </a:r>
            <a:r>
              <a:rPr lang="ru-RU" dirty="0">
                <a:solidFill>
                  <a:schemeClr val="tx2"/>
                </a:solidFill>
              </a:rPr>
              <a:t> </a:t>
            </a:r>
            <a:r>
              <a:rPr lang="en-US" dirty="0" err="1" smtClean="0">
                <a:solidFill>
                  <a:schemeClr val="tx2"/>
                </a:solidFill>
              </a:rPr>
              <a:t>NAC</a:t>
            </a:r>
            <a:r>
              <a:rPr lang="en-US" dirty="0" smtClean="0">
                <a:solidFill>
                  <a:schemeClr val="tx2"/>
                </a:solidFill>
              </a:rPr>
              <a:t>-standard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6151" name="Text Box 2"/>
          <p:cNvSpPr txBox="1">
            <a:spLocks noChangeArrowheads="1"/>
          </p:cNvSpPr>
          <p:nvPr/>
        </p:nvSpPr>
        <p:spPr bwMode="auto">
          <a:xfrm>
            <a:off x="882650" y="273050"/>
            <a:ext cx="75565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/>
            <a:r>
              <a:rPr lang="en-US" sz="2400" dirty="0" err="1">
                <a:solidFill>
                  <a:schemeClr val="tx2"/>
                </a:solidFill>
              </a:rPr>
              <a:t>Rietveld</a:t>
            </a:r>
            <a:r>
              <a:rPr lang="en-US" sz="2400" dirty="0">
                <a:solidFill>
                  <a:schemeClr val="tx2"/>
                </a:solidFill>
              </a:rPr>
              <a:t> analysis of the </a:t>
            </a:r>
            <a:r>
              <a:rPr lang="en-US" sz="2400" dirty="0" err="1">
                <a:solidFill>
                  <a:schemeClr val="tx2"/>
                </a:solidFill>
              </a:rPr>
              <a:t>HRFD</a:t>
            </a:r>
            <a:r>
              <a:rPr lang="en-US" sz="2400" dirty="0">
                <a:solidFill>
                  <a:schemeClr val="tx2"/>
                </a:solidFill>
              </a:rPr>
              <a:t> data (</a:t>
            </a:r>
            <a:r>
              <a:rPr lang="en-US" sz="2400" dirty="0" err="1">
                <a:solidFill>
                  <a:schemeClr val="tx2"/>
                </a:solidFill>
              </a:rPr>
              <a:t>MRIA</a:t>
            </a:r>
            <a:r>
              <a:rPr lang="en-US" sz="2400" dirty="0">
                <a:solidFill>
                  <a:schemeClr val="tx2"/>
                </a:solidFill>
              </a:rPr>
              <a:t> package) </a:t>
            </a:r>
            <a:endParaRPr lang="ru-RU" sz="24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F96EEE9-394C-4F41-A70E-4E3E7A0846FF}" type="slidenum">
              <a:rPr lang="ru-RU" smtClean="0"/>
              <a:pPr/>
              <a:t>2</a:t>
            </a:fld>
            <a:endParaRPr lang="ru-RU" sz="1400" smtClean="0"/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660400" y="317500"/>
            <a:ext cx="793432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2400" dirty="0">
                <a:solidFill>
                  <a:schemeClr val="tx2"/>
                </a:solidFill>
              </a:rPr>
              <a:t>The very first high-resolution diffraction pattern measured</a:t>
            </a:r>
          </a:p>
          <a:p>
            <a:pPr algn="ctr"/>
            <a:r>
              <a:rPr lang="en-US" sz="2400" dirty="0">
                <a:solidFill>
                  <a:schemeClr val="tx2"/>
                </a:solidFill>
              </a:rPr>
              <a:t>with </a:t>
            </a:r>
            <a:r>
              <a:rPr lang="en-US" sz="2400" dirty="0" err="1">
                <a:solidFill>
                  <a:schemeClr val="tx2"/>
                </a:solidFill>
              </a:rPr>
              <a:t>HRFD</a:t>
            </a:r>
            <a:r>
              <a:rPr lang="en-US" sz="2400" dirty="0">
                <a:solidFill>
                  <a:schemeClr val="tx2"/>
                </a:solidFill>
              </a:rPr>
              <a:t>, </a:t>
            </a:r>
            <a:r>
              <a:rPr lang="en-US" sz="2400" dirty="0">
                <a:solidFill>
                  <a:srgbClr val="FF0000"/>
                </a:solidFill>
              </a:rPr>
              <a:t>11.06.1992, </a:t>
            </a:r>
            <a:r>
              <a:rPr lang="el-GR" sz="2400" dirty="0">
                <a:solidFill>
                  <a:srgbClr val="FF0000"/>
                </a:solidFill>
              </a:rPr>
              <a:t>Δ</a:t>
            </a:r>
            <a:r>
              <a:rPr lang="en-US" sz="2400" i="1" dirty="0">
                <a:solidFill>
                  <a:srgbClr val="FF0000"/>
                </a:solidFill>
              </a:rPr>
              <a:t>d</a:t>
            </a:r>
            <a:r>
              <a:rPr lang="en-US" sz="2400" dirty="0">
                <a:solidFill>
                  <a:srgbClr val="FF0000"/>
                </a:solidFill>
              </a:rPr>
              <a:t>/</a:t>
            </a:r>
            <a:r>
              <a:rPr lang="en-US" sz="2400" i="1" dirty="0">
                <a:solidFill>
                  <a:srgbClr val="FF0000"/>
                </a:solidFill>
              </a:rPr>
              <a:t>d </a:t>
            </a:r>
            <a:r>
              <a:rPr lang="en-US" sz="2400" dirty="0">
                <a:solidFill>
                  <a:srgbClr val="FF0000"/>
                </a:solidFill>
              </a:rPr>
              <a:t>≈ 0.0015</a:t>
            </a:r>
          </a:p>
        </p:txBody>
      </p:sp>
      <p:pic>
        <p:nvPicPr>
          <p:cNvPr id="11268" name="Рисунок 6" descr="HRFD_1st-pattern.JPG"/>
          <p:cNvPicPr>
            <a:picLocks noChangeAspect="1"/>
          </p:cNvPicPr>
          <p:nvPr/>
        </p:nvPicPr>
        <p:blipFill>
          <a:blip r:embed="rId4" cstate="print"/>
          <a:srcRect l="14777" t="19403" r="5011" b="14925"/>
          <a:stretch>
            <a:fillRect/>
          </a:stretch>
        </p:blipFill>
        <p:spPr bwMode="auto">
          <a:xfrm>
            <a:off x="527050" y="1295400"/>
            <a:ext cx="4071938" cy="47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RFD_1st-Al2O3.JPG"/>
          <p:cNvPicPr>
            <a:picLocks noChangeAspect="1"/>
          </p:cNvPicPr>
          <p:nvPr/>
        </p:nvPicPr>
        <p:blipFill>
          <a:blip r:embed="rId5" cstate="print"/>
          <a:srcRect l="7857" t="12500" r="9644" b="5556"/>
          <a:stretch>
            <a:fillRect/>
          </a:stretch>
        </p:blipFill>
        <p:spPr bwMode="auto">
          <a:xfrm>
            <a:off x="4894263" y="1339850"/>
            <a:ext cx="3322637" cy="466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1142976" y="714356"/>
            <a:ext cx="6929486" cy="928694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9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C129ABD-A61A-4E8B-8DAC-111992A4A12B}" type="slidenum">
              <a:rPr lang="ru-RU" b="1" smtClean="0">
                <a:latin typeface="Times New Roman" pitchFamily="18" charset="0"/>
                <a:cs typeface="Times New Roman" pitchFamily="18" charset="0"/>
              </a:rPr>
              <a:pPr/>
              <a:t>20</a:t>
            </a:fld>
            <a:endParaRPr lang="ru-RU" sz="1400" b="1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30" name="Rectangle 7"/>
          <p:cNvSpPr>
            <a:spLocks noChangeArrowheads="1"/>
          </p:cNvSpPr>
          <p:nvPr/>
        </p:nvSpPr>
        <p:spPr bwMode="auto">
          <a:xfrm>
            <a:off x="2571750" y="139700"/>
            <a:ext cx="4464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Correlation </a:t>
            </a:r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background</a:t>
            </a:r>
            <a:endParaRPr lang="ru-RU" sz="2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31" name="Rectangle 12"/>
          <p:cNvSpPr>
            <a:spLocks noChangeArrowheads="1"/>
          </p:cNvSpPr>
          <p:nvPr/>
        </p:nvSpPr>
        <p:spPr bwMode="auto">
          <a:xfrm>
            <a:off x="4216400" y="5888038"/>
            <a:ext cx="2044700" cy="830262"/>
          </a:xfrm>
          <a:prstGeom prst="rect">
            <a:avLst/>
          </a:prstGeom>
          <a:solidFill>
            <a:srgbClr val="FFFFFF">
              <a:alpha val="69019"/>
            </a:srgbClr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Ratio </a:t>
            </a:r>
            <a:r>
              <a:rPr lang="en-US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 [  </a:t>
            </a:r>
            <a:r>
              <a:rPr lang="en-US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16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]</a:t>
            </a:r>
            <a:r>
              <a:rPr lang="en-US" sz="1600" b="1" baseline="30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-1</a:t>
            </a:r>
          </a:p>
          <a:p>
            <a:endParaRPr lang="en-US" sz="16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  <a:p>
            <a:r>
              <a:rPr lang="en-US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 ≈ 0.02</a:t>
            </a:r>
            <a:r>
              <a:rPr lang="en-US" sz="1600" b="1" baseline="-25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0</a:t>
            </a:r>
            <a:r>
              <a:rPr lang="ru-RU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 </a:t>
            </a:r>
            <a:r>
              <a:rPr lang="en-US" sz="16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aphicFrame>
        <p:nvGraphicFramePr>
          <p:cNvPr id="5122" name="Object 4"/>
          <p:cNvGraphicFramePr>
            <a:graphicFrameLocks noChangeAspect="1"/>
          </p:cNvGraphicFramePr>
          <p:nvPr/>
        </p:nvGraphicFramePr>
        <p:xfrm>
          <a:off x="5013325" y="5695950"/>
          <a:ext cx="314325" cy="666750"/>
        </p:xfrm>
        <a:graphic>
          <a:graphicData uri="http://schemas.openxmlformats.org/presentationml/2006/ole">
            <p:oleObj spid="_x0000_s82946" name="Формула" r:id="rId4" imgW="228501" imgH="482391" progId="Equation.3">
              <p:embed/>
            </p:oleObj>
          </a:graphicData>
        </a:graphic>
      </p:graphicFrame>
      <p:sp>
        <p:nvSpPr>
          <p:cNvPr id="9" name="Text Box 32"/>
          <p:cNvSpPr txBox="1">
            <a:spLocks noChangeArrowheads="1"/>
          </p:cNvSpPr>
          <p:nvPr/>
        </p:nvSpPr>
        <p:spPr bwMode="auto">
          <a:xfrm>
            <a:off x="38100" y="4156075"/>
            <a:ext cx="4394200" cy="873125"/>
          </a:xfrm>
          <a:prstGeom prst="rect">
            <a:avLst/>
          </a:prstGeom>
          <a:solidFill>
            <a:srgbClr val="FFFFFF">
              <a:alpha val="6705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anchor="b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1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Pulsed source:</a:t>
            </a:r>
            <a:r>
              <a:rPr lang="en-US" sz="1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	</a:t>
            </a:r>
            <a:r>
              <a:rPr lang="en-US" sz="1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1800" b="1" baseline="-25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cor</a:t>
            </a:r>
            <a:r>
              <a:rPr lang="en-US" sz="1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1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 ~</a:t>
            </a:r>
            <a:r>
              <a:rPr lang="en-US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1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1800" b="1" i="1" baseline="-25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1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(t-</a:t>
            </a:r>
            <a:r>
              <a:rPr lang="en-US" sz="1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</a:t>
            </a:r>
            <a:r>
              <a:rPr lang="en-US" sz="1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1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</a:t>
            </a:r>
            <a:r>
              <a:rPr lang="en-US" sz="1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</a:t>
            </a:r>
            <a:r>
              <a:rPr lang="en-US" sz="1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1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1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</a:t>
            </a:r>
            <a:r>
              <a:rPr lang="en-US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Reactor:</a:t>
            </a:r>
            <a:r>
              <a:rPr lang="en-US" sz="1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	</a:t>
            </a:r>
            <a:r>
              <a:rPr lang="en-US" sz="1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1800" b="1" baseline="-25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cor</a:t>
            </a:r>
            <a:r>
              <a:rPr lang="en-US" sz="1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1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 ~   </a:t>
            </a:r>
            <a:r>
              <a:rPr lang="en-US" sz="1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</a:t>
            </a:r>
            <a:r>
              <a:rPr lang="en-US" sz="1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</a:t>
            </a:r>
            <a:r>
              <a:rPr lang="en-US" sz="1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1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1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 </a:t>
            </a:r>
            <a:r>
              <a:rPr lang="en-US" sz="1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= Const</a:t>
            </a:r>
            <a:endParaRPr lang="ru-RU" sz="18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123" name="Object 6"/>
          <p:cNvGraphicFramePr>
            <a:graphicFrameLocks noChangeAspect="1"/>
          </p:cNvGraphicFramePr>
          <p:nvPr/>
        </p:nvGraphicFramePr>
        <p:xfrm>
          <a:off x="2705100" y="4095750"/>
          <a:ext cx="355600" cy="542925"/>
        </p:xfrm>
        <a:graphic>
          <a:graphicData uri="http://schemas.openxmlformats.org/presentationml/2006/ole">
            <p:oleObj spid="_x0000_s82947" name="Формула" r:id="rId5" imgW="203024" imgH="304536" progId="Equation.3">
              <p:embed/>
            </p:oleObj>
          </a:graphicData>
        </a:graphic>
      </p:graphicFrame>
      <p:pic>
        <p:nvPicPr>
          <p:cNvPr id="5133" name="Рисунок 11" descr="LCO305-H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71600" y="1917700"/>
            <a:ext cx="2909888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4" name="Рисунок 12" descr="LCO305-d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60950" y="1911350"/>
            <a:ext cx="2978150" cy="218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35" name="Text Box 32"/>
          <p:cNvSpPr txBox="1">
            <a:spLocks noChangeArrowheads="1"/>
          </p:cNvSpPr>
          <p:nvPr/>
        </p:nvSpPr>
        <p:spPr bwMode="auto">
          <a:xfrm>
            <a:off x="1416050" y="971550"/>
            <a:ext cx="6578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 ~ ±  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2400" b="1" i="1" baseline="-25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t-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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2400" b="1" i="1" baseline="-25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t-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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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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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+ c  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2400" b="1" i="1" baseline="-25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t-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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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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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+ 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endParaRPr lang="ru-RU" sz="24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124" name="Object 5"/>
          <p:cNvGraphicFramePr>
            <a:graphicFrameLocks noChangeAspect="1"/>
          </p:cNvGraphicFramePr>
          <p:nvPr/>
        </p:nvGraphicFramePr>
        <p:xfrm>
          <a:off x="2305050" y="814388"/>
          <a:ext cx="519113" cy="792162"/>
        </p:xfrm>
        <a:graphic>
          <a:graphicData uri="http://schemas.openxmlformats.org/presentationml/2006/ole">
            <p:oleObj spid="_x0000_s82948" name="Формула" r:id="rId8" imgW="203024" imgH="304536" progId="Equation.3">
              <p:embed/>
            </p:oleObj>
          </a:graphicData>
        </a:graphic>
      </p:graphicFrame>
      <p:graphicFrame>
        <p:nvGraphicFramePr>
          <p:cNvPr id="5125" name="Object 6"/>
          <p:cNvGraphicFramePr>
            <a:graphicFrameLocks noChangeAspect="1"/>
          </p:cNvGraphicFramePr>
          <p:nvPr/>
        </p:nvGraphicFramePr>
        <p:xfrm>
          <a:off x="5372100" y="814388"/>
          <a:ext cx="519113" cy="792162"/>
        </p:xfrm>
        <a:graphic>
          <a:graphicData uri="http://schemas.openxmlformats.org/presentationml/2006/ole">
            <p:oleObj spid="_x0000_s82949" name="Формула" r:id="rId9" imgW="203024" imgH="304536" progId="Equation.3">
              <p:embed/>
            </p:oleObj>
          </a:graphicData>
        </a:graphic>
      </p:graphicFrame>
      <p:cxnSp>
        <p:nvCxnSpPr>
          <p:cNvPr id="5136" name="Прямая со стрелкой 20"/>
          <p:cNvCxnSpPr>
            <a:cxnSpLocks noChangeShapeType="1"/>
          </p:cNvCxnSpPr>
          <p:nvPr/>
        </p:nvCxnSpPr>
        <p:spPr bwMode="auto">
          <a:xfrm rot="5400000">
            <a:off x="2682875" y="1762125"/>
            <a:ext cx="977900" cy="400050"/>
          </a:xfrm>
          <a:prstGeom prst="straightConnector1">
            <a:avLst/>
          </a:prstGeom>
          <a:noFill/>
          <a:ln w="19050" algn="ctr">
            <a:solidFill>
              <a:srgbClr val="C00000"/>
            </a:solidFill>
            <a:round/>
            <a:headEnd/>
            <a:tailEnd type="arrow" w="med" len="med"/>
          </a:ln>
        </p:spPr>
      </p:cxnSp>
      <p:cxnSp>
        <p:nvCxnSpPr>
          <p:cNvPr id="5137" name="Прямая со стрелкой 20"/>
          <p:cNvCxnSpPr>
            <a:cxnSpLocks noChangeShapeType="1"/>
          </p:cNvCxnSpPr>
          <p:nvPr/>
        </p:nvCxnSpPr>
        <p:spPr bwMode="auto">
          <a:xfrm rot="16200000" flipH="1">
            <a:off x="6038850" y="1784350"/>
            <a:ext cx="1022350" cy="400050"/>
          </a:xfrm>
          <a:prstGeom prst="straightConnector1">
            <a:avLst/>
          </a:prstGeom>
          <a:noFill/>
          <a:ln w="19050" algn="ctr">
            <a:solidFill>
              <a:srgbClr val="C00000"/>
            </a:solidFill>
            <a:round/>
            <a:headEnd/>
            <a:tailEnd type="arrow" w="med" len="med"/>
          </a:ln>
        </p:spPr>
      </p:cxnSp>
      <p:graphicFrame>
        <p:nvGraphicFramePr>
          <p:cNvPr id="5126" name="Object 6"/>
          <p:cNvGraphicFramePr>
            <a:graphicFrameLocks noChangeAspect="1"/>
          </p:cNvGraphicFramePr>
          <p:nvPr/>
        </p:nvGraphicFramePr>
        <p:xfrm>
          <a:off x="2717800" y="4540250"/>
          <a:ext cx="349250" cy="533400"/>
        </p:xfrm>
        <a:graphic>
          <a:graphicData uri="http://schemas.openxmlformats.org/presentationml/2006/ole">
            <p:oleObj spid="_x0000_s82950" name="Формула" r:id="rId10" imgW="203024" imgH="304536" progId="Equation.3">
              <p:embed/>
            </p:oleObj>
          </a:graphicData>
        </a:graphic>
      </p:graphicFrame>
      <p:sp>
        <p:nvSpPr>
          <p:cNvPr id="23" name="Rectangle 18"/>
          <p:cNvSpPr>
            <a:spLocks noChangeArrowheads="1"/>
          </p:cNvSpPr>
          <p:nvPr/>
        </p:nvSpPr>
        <p:spPr bwMode="auto">
          <a:xfrm>
            <a:off x="38100" y="5284788"/>
            <a:ext cx="2933700" cy="1077912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defRPr/>
            </a:pPr>
            <a:r>
              <a:rPr lang="en-US" sz="16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R</a:t>
            </a:r>
            <a:r>
              <a:rPr lang="en-US" sz="1600" b="1" baseline="-30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c</a:t>
            </a:r>
            <a:r>
              <a:rPr lang="en-US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is Fourier chopper pulse, </a:t>
            </a:r>
            <a:endParaRPr lang="ru-RU" sz="1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  <a:p>
            <a:pPr eaLnBrk="0" hangingPunct="0">
              <a:defRPr/>
            </a:pPr>
            <a:r>
              <a:rPr lang="en-US" sz="16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R</a:t>
            </a:r>
            <a:r>
              <a:rPr lang="en-US" sz="1600" b="1" baseline="-30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s</a:t>
            </a:r>
            <a:r>
              <a:rPr lang="en-US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is source pulse, </a:t>
            </a:r>
            <a:endParaRPr lang="ru-RU" sz="1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  <a:p>
            <a:pPr eaLnBrk="0" hangingPunct="0">
              <a:defRPr/>
            </a:pPr>
            <a:r>
              <a:rPr lang="en-US" sz="16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B</a:t>
            </a:r>
            <a:r>
              <a:rPr lang="en-US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 is conventional background</a:t>
            </a:r>
          </a:p>
          <a:p>
            <a:pPr eaLnBrk="0" hangingPunct="0">
              <a:defRPr/>
            </a:pPr>
            <a:r>
              <a:rPr lang="en-US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 </a:t>
            </a:r>
            <a:r>
              <a:rPr lang="en-US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is scattering cross-section</a:t>
            </a:r>
            <a:endParaRPr lang="ru-RU" sz="1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pic>
        <p:nvPicPr>
          <p:cNvPr id="5139" name="Рисунок 24" descr="gain.jpg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283325" y="4406900"/>
            <a:ext cx="2778125" cy="234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0" name="Прямая со стрелкой 20"/>
          <p:cNvCxnSpPr>
            <a:cxnSpLocks noChangeShapeType="1"/>
          </p:cNvCxnSpPr>
          <p:nvPr/>
        </p:nvCxnSpPr>
        <p:spPr bwMode="auto">
          <a:xfrm>
            <a:off x="4838700" y="539750"/>
            <a:ext cx="1289050" cy="533400"/>
          </a:xfrm>
          <a:prstGeom prst="straightConnector1">
            <a:avLst/>
          </a:prstGeom>
          <a:noFill/>
          <a:ln w="19050" algn="ctr">
            <a:solidFill>
              <a:srgbClr val="C00000"/>
            </a:solidFill>
            <a:round/>
            <a:headEnd/>
            <a:tailEnd type="arrow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HRFD_S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71450" y="895350"/>
            <a:ext cx="7776864" cy="2736303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6927850" y="2673350"/>
            <a:ext cx="2089150" cy="1938992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00FF"/>
                </a:solidFill>
              </a:rPr>
              <a:t>1 – Moderator</a:t>
            </a:r>
            <a:r>
              <a:rPr lang="en-US" sz="1200" dirty="0" smtClean="0">
                <a:solidFill>
                  <a:srgbClr val="0000FF"/>
                </a:solidFill>
              </a:rPr>
              <a:t/>
            </a:r>
            <a:br>
              <a:rPr lang="en-US" sz="1200" dirty="0" smtClean="0">
                <a:solidFill>
                  <a:srgbClr val="0000FF"/>
                </a:solidFill>
              </a:rPr>
            </a:br>
            <a:r>
              <a:rPr lang="en-US" sz="1200" dirty="0">
                <a:solidFill>
                  <a:srgbClr val="0000FF"/>
                </a:solidFill>
              </a:rPr>
              <a:t>2 – Fourier Chopper</a:t>
            </a:r>
            <a:r>
              <a:rPr lang="en-US" sz="1200" dirty="0" smtClean="0">
                <a:solidFill>
                  <a:srgbClr val="0000FF"/>
                </a:solidFill>
              </a:rPr>
              <a:t/>
            </a:r>
            <a:br>
              <a:rPr lang="en-US" sz="1200" dirty="0" smtClean="0">
                <a:solidFill>
                  <a:srgbClr val="0000FF"/>
                </a:solidFill>
              </a:rPr>
            </a:br>
            <a:r>
              <a:rPr lang="en-US" sz="1200" dirty="0">
                <a:solidFill>
                  <a:srgbClr val="0000FF"/>
                </a:solidFill>
              </a:rPr>
              <a:t>3 – Guide Tube</a:t>
            </a:r>
            <a:r>
              <a:rPr lang="en-US" sz="1200" dirty="0" smtClean="0">
                <a:solidFill>
                  <a:srgbClr val="0000FF"/>
                </a:solidFill>
              </a:rPr>
              <a:t/>
            </a:r>
            <a:br>
              <a:rPr lang="en-US" sz="1200" dirty="0" smtClean="0">
                <a:solidFill>
                  <a:srgbClr val="0000FF"/>
                </a:solidFill>
              </a:rPr>
            </a:br>
            <a:r>
              <a:rPr lang="en-US" sz="1200" dirty="0">
                <a:solidFill>
                  <a:srgbClr val="0000FF"/>
                </a:solidFill>
              </a:rPr>
              <a:t>4 – Main Detector</a:t>
            </a:r>
            <a:r>
              <a:rPr lang="en-US" sz="1200" dirty="0" smtClean="0">
                <a:solidFill>
                  <a:srgbClr val="0000FF"/>
                </a:solidFill>
              </a:rPr>
              <a:t/>
            </a:r>
            <a:br>
              <a:rPr lang="en-US" sz="1200" dirty="0" smtClean="0">
                <a:solidFill>
                  <a:srgbClr val="0000FF"/>
                </a:solidFill>
              </a:rPr>
            </a:br>
            <a:r>
              <a:rPr lang="en-US" sz="1200" dirty="0">
                <a:solidFill>
                  <a:srgbClr val="0000FF"/>
                </a:solidFill>
              </a:rPr>
              <a:t>5 – Sample Position</a:t>
            </a:r>
            <a:r>
              <a:rPr lang="en-US" sz="1200" dirty="0" smtClean="0">
                <a:solidFill>
                  <a:srgbClr val="0000FF"/>
                </a:solidFill>
              </a:rPr>
              <a:t/>
            </a:r>
            <a:br>
              <a:rPr lang="en-US" sz="1200" dirty="0" smtClean="0">
                <a:solidFill>
                  <a:srgbClr val="0000FF"/>
                </a:solidFill>
              </a:rPr>
            </a:br>
            <a:r>
              <a:rPr lang="en-US" sz="1200" dirty="0">
                <a:solidFill>
                  <a:srgbClr val="0000FF"/>
                </a:solidFill>
              </a:rPr>
              <a:t>6 – 90°-Detector</a:t>
            </a:r>
            <a:r>
              <a:rPr lang="en-US" sz="1200" dirty="0" smtClean="0">
                <a:solidFill>
                  <a:srgbClr val="0000FF"/>
                </a:solidFill>
              </a:rPr>
              <a:t/>
            </a:r>
            <a:br>
              <a:rPr lang="en-US" sz="1200" dirty="0" smtClean="0">
                <a:solidFill>
                  <a:srgbClr val="0000FF"/>
                </a:solidFill>
              </a:rPr>
            </a:br>
            <a:r>
              <a:rPr lang="en-US" sz="1200" dirty="0">
                <a:solidFill>
                  <a:srgbClr val="0000FF"/>
                </a:solidFill>
              </a:rPr>
              <a:t>7 – PSD Detector</a:t>
            </a:r>
            <a:r>
              <a:rPr lang="en-US" sz="1200" dirty="0" smtClean="0">
                <a:solidFill>
                  <a:srgbClr val="0000FF"/>
                </a:solidFill>
              </a:rPr>
              <a:t/>
            </a:r>
            <a:br>
              <a:rPr lang="en-US" sz="1200" dirty="0" smtClean="0">
                <a:solidFill>
                  <a:srgbClr val="0000FF"/>
                </a:solidFill>
              </a:rPr>
            </a:br>
            <a:r>
              <a:rPr lang="en-US" sz="1200" dirty="0">
                <a:solidFill>
                  <a:srgbClr val="0000FF"/>
                </a:solidFill>
              </a:rPr>
              <a:t>8 </a:t>
            </a:r>
            <a:r>
              <a:rPr lang="en-US" sz="1200" dirty="0" smtClean="0">
                <a:solidFill>
                  <a:srgbClr val="0000FF"/>
                </a:solidFill>
              </a:rPr>
              <a:t>–Control </a:t>
            </a:r>
            <a:r>
              <a:rPr lang="en-US" sz="1200" dirty="0">
                <a:solidFill>
                  <a:srgbClr val="0000FF"/>
                </a:solidFill>
              </a:rPr>
              <a:t>and </a:t>
            </a:r>
            <a:r>
              <a:rPr lang="en-US" sz="1200" dirty="0" smtClean="0">
                <a:solidFill>
                  <a:srgbClr val="0000FF"/>
                </a:solidFill>
              </a:rPr>
              <a:t>Operative</a:t>
            </a:r>
            <a:br>
              <a:rPr lang="en-US" sz="1200" dirty="0" smtClean="0">
                <a:solidFill>
                  <a:srgbClr val="0000FF"/>
                </a:solidFill>
              </a:rPr>
            </a:br>
            <a:r>
              <a:rPr lang="en-US" sz="1200" dirty="0">
                <a:solidFill>
                  <a:srgbClr val="0000FF"/>
                </a:solidFill>
              </a:rPr>
              <a:t>9 – </a:t>
            </a:r>
            <a:r>
              <a:rPr lang="en-US" sz="1200" dirty="0" smtClean="0">
                <a:solidFill>
                  <a:srgbClr val="0000FF"/>
                </a:solidFill>
              </a:rPr>
              <a:t>Data </a:t>
            </a:r>
            <a:r>
              <a:rPr lang="en-US" sz="1200" dirty="0">
                <a:solidFill>
                  <a:srgbClr val="0000FF"/>
                </a:solidFill>
              </a:rPr>
              <a:t>Acquisition </a:t>
            </a:r>
            <a:r>
              <a:rPr lang="en-US" sz="1200" dirty="0" smtClean="0">
                <a:solidFill>
                  <a:srgbClr val="0000FF"/>
                </a:solidFill>
              </a:rPr>
              <a:t/>
            </a:r>
            <a:br>
              <a:rPr lang="en-US" sz="1200" dirty="0" smtClean="0">
                <a:solidFill>
                  <a:srgbClr val="0000FF"/>
                </a:solidFill>
              </a:rPr>
            </a:br>
            <a:r>
              <a:rPr lang="en-US" sz="1200" dirty="0">
                <a:solidFill>
                  <a:srgbClr val="0000FF"/>
                </a:solidFill>
              </a:rPr>
              <a:t>10 </a:t>
            </a:r>
            <a:r>
              <a:rPr lang="en-US" sz="1200" dirty="0" smtClean="0">
                <a:solidFill>
                  <a:srgbClr val="0000FF"/>
                </a:solidFill>
              </a:rPr>
              <a:t>–Ethernet </a:t>
            </a:r>
            <a:r>
              <a:rPr lang="en-US" sz="1200" dirty="0">
                <a:solidFill>
                  <a:srgbClr val="0000FF"/>
                </a:solidFill>
              </a:rPr>
              <a:t>Data Transfer</a:t>
            </a:r>
            <a:endParaRPr lang="ru-RU" sz="1200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3700" y="3384550"/>
            <a:ext cx="2044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en-US" dirty="0" smtClean="0">
                <a:solidFill>
                  <a:schemeClr val="tx2"/>
                </a:solidFill>
              </a:rPr>
              <a:t>Fourier chopper</a:t>
            </a:r>
          </a:p>
          <a:p>
            <a:pPr marL="342900" indent="-342900" algn="ctr"/>
            <a:r>
              <a:rPr lang="en-US" dirty="0" smtClean="0">
                <a:solidFill>
                  <a:schemeClr val="tx2"/>
                </a:solidFill>
              </a:rPr>
              <a:t>(2016)</a:t>
            </a:r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882650" y="273050"/>
            <a:ext cx="75565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/>
            <a:r>
              <a:rPr lang="en-US" sz="2400" dirty="0" err="1" smtClean="0">
                <a:solidFill>
                  <a:schemeClr val="tx2"/>
                </a:solidFill>
              </a:rPr>
              <a:t>HRFD</a:t>
            </a:r>
            <a:r>
              <a:rPr lang="en-US" sz="2400" dirty="0" smtClean="0">
                <a:solidFill>
                  <a:schemeClr val="tx2"/>
                </a:solidFill>
              </a:rPr>
              <a:t> upgrade</a:t>
            </a:r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2550" y="4318000"/>
            <a:ext cx="5422900" cy="954107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1800" dirty="0">
                <a:solidFill>
                  <a:schemeClr val="tx2"/>
                </a:solidFill>
              </a:rPr>
              <a:t>E</a:t>
            </a:r>
            <a:r>
              <a:rPr lang="en-US" sz="1800" dirty="0" smtClean="0">
                <a:solidFill>
                  <a:schemeClr val="tx2"/>
                </a:solidFill>
              </a:rPr>
              <a:t>lectronics for data acquisition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1800" dirty="0" smtClean="0">
                <a:solidFill>
                  <a:schemeClr val="tx2"/>
                </a:solidFill>
              </a:rPr>
              <a:t>Software for data processing             continuously    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1800" dirty="0" smtClean="0">
                <a:solidFill>
                  <a:schemeClr val="tx2"/>
                </a:solidFill>
              </a:rPr>
              <a:t>Sample environment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616200" y="3429000"/>
            <a:ext cx="177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en-US" dirty="0" smtClean="0">
                <a:solidFill>
                  <a:schemeClr val="tx2"/>
                </a:solidFill>
              </a:rPr>
              <a:t>Neutron guide</a:t>
            </a:r>
          </a:p>
          <a:p>
            <a:pPr marL="342900" indent="-342900" algn="ctr"/>
            <a:r>
              <a:rPr lang="en-US" dirty="0" smtClean="0">
                <a:solidFill>
                  <a:schemeClr val="tx2"/>
                </a:solidFill>
              </a:rPr>
              <a:t>(2016)</a:t>
            </a:r>
          </a:p>
        </p:txBody>
      </p:sp>
      <p:sp>
        <p:nvSpPr>
          <p:cNvPr id="19" name="Овал 18"/>
          <p:cNvSpPr/>
          <p:nvPr/>
        </p:nvSpPr>
        <p:spPr bwMode="auto">
          <a:xfrm>
            <a:off x="2438400" y="2095500"/>
            <a:ext cx="488950" cy="577850"/>
          </a:xfrm>
          <a:prstGeom prst="ellipse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smtClean="0">
              <a:ln>
                <a:noFill/>
              </a:ln>
              <a:solidFill>
                <a:srgbClr val="751D87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1" name="Прямая со стрелкой 20"/>
          <p:cNvCxnSpPr>
            <a:endCxn id="19" idx="3"/>
          </p:cNvCxnSpPr>
          <p:nvPr/>
        </p:nvCxnSpPr>
        <p:spPr bwMode="auto">
          <a:xfrm flipV="1">
            <a:off x="1460500" y="2588726"/>
            <a:ext cx="1049505" cy="884724"/>
          </a:xfrm>
          <a:prstGeom prst="straightConnector1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3" name="Овал 22"/>
          <p:cNvSpPr/>
          <p:nvPr/>
        </p:nvSpPr>
        <p:spPr bwMode="auto">
          <a:xfrm>
            <a:off x="3949700" y="2095500"/>
            <a:ext cx="488950" cy="577850"/>
          </a:xfrm>
          <a:prstGeom prst="ellipse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smtClean="0">
              <a:ln>
                <a:noFill/>
              </a:ln>
              <a:solidFill>
                <a:srgbClr val="751D87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4" name="Прямая со стрелкой 23"/>
          <p:cNvCxnSpPr/>
          <p:nvPr/>
        </p:nvCxnSpPr>
        <p:spPr bwMode="auto">
          <a:xfrm rot="5400000" flipH="1" flipV="1">
            <a:off x="3327400" y="2762250"/>
            <a:ext cx="844551" cy="577853"/>
          </a:xfrm>
          <a:prstGeom prst="straightConnector1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7" name="TextBox 26"/>
          <p:cNvSpPr txBox="1"/>
          <p:nvPr/>
        </p:nvSpPr>
        <p:spPr>
          <a:xfrm>
            <a:off x="5283200" y="3921264"/>
            <a:ext cx="177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en-US" dirty="0" smtClean="0">
                <a:solidFill>
                  <a:schemeClr val="tx2"/>
                </a:solidFill>
              </a:rPr>
              <a:t>BS detector</a:t>
            </a:r>
          </a:p>
          <a:p>
            <a:pPr marL="342900" indent="-342900" algn="ctr"/>
            <a:r>
              <a:rPr lang="en-US" dirty="0" smtClean="0">
                <a:solidFill>
                  <a:schemeClr val="tx2"/>
                </a:solidFill>
              </a:rPr>
              <a:t>(2020)</a:t>
            </a:r>
          </a:p>
        </p:txBody>
      </p:sp>
      <p:sp>
        <p:nvSpPr>
          <p:cNvPr id="30" name="Овал 29"/>
          <p:cNvSpPr/>
          <p:nvPr/>
        </p:nvSpPr>
        <p:spPr bwMode="auto">
          <a:xfrm>
            <a:off x="5149850" y="2051050"/>
            <a:ext cx="444500" cy="977900"/>
          </a:xfrm>
          <a:prstGeom prst="ellipse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smtClean="0">
              <a:ln>
                <a:noFill/>
              </a:ln>
              <a:solidFill>
                <a:srgbClr val="751D87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1" name="Прямая со стрелкой 30"/>
          <p:cNvCxnSpPr/>
          <p:nvPr/>
        </p:nvCxnSpPr>
        <p:spPr bwMode="auto">
          <a:xfrm rot="16200000" flipV="1">
            <a:off x="5283203" y="3206752"/>
            <a:ext cx="1022349" cy="577847"/>
          </a:xfrm>
          <a:prstGeom prst="straightConnector1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3" name="Правая фигурная скобка 32"/>
          <p:cNvSpPr/>
          <p:nvPr/>
        </p:nvSpPr>
        <p:spPr bwMode="auto">
          <a:xfrm>
            <a:off x="3727450" y="4337050"/>
            <a:ext cx="155448" cy="914400"/>
          </a:xfrm>
          <a:prstGeom prst="rightBrace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smtClean="0">
              <a:ln>
                <a:noFill/>
              </a:ln>
              <a:solidFill>
                <a:srgbClr val="751D87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2550" y="5675293"/>
            <a:ext cx="8934450" cy="646331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1800" dirty="0" smtClean="0">
                <a:solidFill>
                  <a:schemeClr val="tx2"/>
                </a:solidFill>
              </a:rPr>
              <a:t>Investments 2014-2016: NG (</a:t>
            </a:r>
            <a:r>
              <a:rPr lang="en-US" sz="1800" dirty="0" smtClean="0">
                <a:solidFill>
                  <a:srgbClr val="FF0000"/>
                </a:solidFill>
              </a:rPr>
              <a:t>188 </a:t>
            </a:r>
            <a:r>
              <a:rPr lang="en-US" sz="1800" dirty="0" err="1" smtClean="0">
                <a:solidFill>
                  <a:srgbClr val="FF0000"/>
                </a:solidFill>
              </a:rPr>
              <a:t>KSFr</a:t>
            </a:r>
            <a:r>
              <a:rPr lang="en-US" sz="1800" dirty="0" smtClean="0">
                <a:solidFill>
                  <a:schemeClr val="tx2"/>
                </a:solidFill>
              </a:rPr>
              <a:t>), </a:t>
            </a:r>
            <a:r>
              <a:rPr lang="en-US" sz="1800" dirty="0" err="1" smtClean="0">
                <a:solidFill>
                  <a:schemeClr val="tx2"/>
                </a:solidFill>
              </a:rPr>
              <a:t>FCh</a:t>
            </a:r>
            <a:r>
              <a:rPr lang="en-US" sz="1800" dirty="0" smtClean="0">
                <a:solidFill>
                  <a:schemeClr val="tx2"/>
                </a:solidFill>
              </a:rPr>
              <a:t> (</a:t>
            </a:r>
            <a:r>
              <a:rPr lang="en-US" sz="1800" dirty="0" smtClean="0">
                <a:solidFill>
                  <a:srgbClr val="FF0000"/>
                </a:solidFill>
              </a:rPr>
              <a:t>102.5K$</a:t>
            </a:r>
            <a:r>
              <a:rPr lang="en-US" sz="1800" dirty="0" smtClean="0">
                <a:solidFill>
                  <a:schemeClr val="tx2"/>
                </a:solidFill>
              </a:rPr>
              <a:t>), Furnace up to 1300ºC (</a:t>
            </a:r>
            <a:r>
              <a:rPr lang="en-US" sz="1800" dirty="0" smtClean="0">
                <a:solidFill>
                  <a:srgbClr val="C00000"/>
                </a:solidFill>
              </a:rPr>
              <a:t>70 K$</a:t>
            </a:r>
            <a:r>
              <a:rPr lang="en-US" sz="1800" dirty="0" smtClean="0">
                <a:solidFill>
                  <a:schemeClr val="tx2"/>
                </a:solidFill>
              </a:rPr>
              <a:t>),</a:t>
            </a:r>
          </a:p>
          <a:p>
            <a:pPr marL="342900" indent="-342900"/>
            <a:r>
              <a:rPr lang="en-US" sz="1800" dirty="0" smtClean="0">
                <a:solidFill>
                  <a:schemeClr val="tx2"/>
                </a:solidFill>
              </a:rPr>
              <a:t>				Translation table (</a:t>
            </a:r>
            <a:r>
              <a:rPr lang="en-US" sz="1800" dirty="0" smtClean="0">
                <a:solidFill>
                  <a:srgbClr val="C00000"/>
                </a:solidFill>
              </a:rPr>
              <a:t>15 K$</a:t>
            </a:r>
            <a:r>
              <a:rPr lang="en-US" sz="1800" dirty="0" smtClean="0">
                <a:solidFill>
                  <a:schemeClr val="tx2"/>
                </a:solidFill>
              </a:rPr>
              <a:t>), Refrigerator (</a:t>
            </a:r>
            <a:r>
              <a:rPr lang="en-US" sz="1800" dirty="0" smtClean="0">
                <a:solidFill>
                  <a:srgbClr val="C00000"/>
                </a:solidFill>
              </a:rPr>
              <a:t>70 K$</a:t>
            </a:r>
            <a:r>
              <a:rPr lang="en-US" sz="1800" dirty="0" smtClean="0">
                <a:solidFill>
                  <a:schemeClr val="tx2"/>
                </a:solidFill>
              </a:rPr>
              <a:t>), …</a:t>
            </a:r>
          </a:p>
        </p:txBody>
      </p:sp>
    </p:spTree>
    <p:extLst>
      <p:ext uri="{BB962C8B-B14F-4D97-AF65-F5344CB8AC3E}">
        <p14:creationId xmlns="" xmlns:p14="http://schemas.microsoft.com/office/powerpoint/2010/main" val="1203319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Номер слайда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2CF3015-0AF2-44E0-8E0B-4DB70BF3D361}" type="slidenum">
              <a:rPr lang="ru-RU" smtClean="0"/>
              <a:pPr/>
              <a:t>22</a:t>
            </a:fld>
            <a:endParaRPr lang="ru-RU" sz="1400" smtClean="0"/>
          </a:p>
        </p:txBody>
      </p:sp>
      <p:sp>
        <p:nvSpPr>
          <p:cNvPr id="24579" name="Rectangle 7"/>
          <p:cNvSpPr>
            <a:spLocks noChangeArrowheads="1"/>
          </p:cNvSpPr>
          <p:nvPr/>
        </p:nvSpPr>
        <p:spPr bwMode="auto">
          <a:xfrm>
            <a:off x="0" y="17383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6" name="Рисунок 5" descr="Al2O3-HR-h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0350" y="3731526"/>
            <a:ext cx="3860800" cy="2764524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882650" y="139700"/>
            <a:ext cx="75565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/>
            <a:r>
              <a:rPr lang="en-US" sz="2400" dirty="0" smtClean="0">
                <a:solidFill>
                  <a:schemeClr val="tx2"/>
                </a:solidFill>
              </a:rPr>
              <a:t>HRFD upgrade: results</a:t>
            </a:r>
            <a:endParaRPr lang="ru-RU" sz="2400" dirty="0">
              <a:solidFill>
                <a:schemeClr val="tx2"/>
              </a:solidFill>
            </a:endParaRPr>
          </a:p>
        </p:txBody>
      </p:sp>
      <p:pic>
        <p:nvPicPr>
          <p:cNvPr id="12" name="Рисунок 11" descr="Van-14-1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28067" y="850900"/>
            <a:ext cx="3944433" cy="2622550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13" name="Рисунок 12" descr="Van-14-16-Rati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60900" y="3695700"/>
            <a:ext cx="3956050" cy="2804684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14" name="Рисунок 13" descr="Scan-11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0350" y="836569"/>
            <a:ext cx="3905249" cy="2646092"/>
          </a:xfrm>
          <a:prstGeom prst="rect">
            <a:avLst/>
          </a:prstGeom>
          <a:ln>
            <a:solidFill>
              <a:srgbClr val="0000FF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Номер слайда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2CF3015-0AF2-44E0-8E0B-4DB70BF3D361}" type="slidenum">
              <a:rPr lang="ru-RU" smtClean="0"/>
              <a:pPr/>
              <a:t>23</a:t>
            </a:fld>
            <a:endParaRPr lang="ru-RU" sz="1400" smtClean="0"/>
          </a:p>
        </p:txBody>
      </p:sp>
      <p:sp>
        <p:nvSpPr>
          <p:cNvPr id="24579" name="Rectangle 7"/>
          <p:cNvSpPr>
            <a:spLocks noChangeArrowheads="1"/>
          </p:cNvSpPr>
          <p:nvPr/>
        </p:nvSpPr>
        <p:spPr bwMode="auto">
          <a:xfrm>
            <a:off x="0" y="17383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438150" y="139700"/>
            <a:ext cx="8001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b">
            <a:spAutoFit/>
          </a:bodyPr>
          <a:lstStyle/>
          <a:p>
            <a:pPr algn="ctr"/>
            <a:r>
              <a:rPr lang="en-US" sz="2400" dirty="0" err="1" smtClean="0">
                <a:solidFill>
                  <a:schemeClr val="tx2"/>
                </a:solidFill>
              </a:rPr>
              <a:t>HRFD</a:t>
            </a:r>
            <a:r>
              <a:rPr lang="en-US" sz="2400" dirty="0" smtClean="0">
                <a:solidFill>
                  <a:schemeClr val="tx2"/>
                </a:solidFill>
              </a:rPr>
              <a:t> current upgrade: BS detector, List-mode electronics</a:t>
            </a:r>
            <a:endParaRPr lang="ru-RU" sz="2400" dirty="0">
              <a:solidFill>
                <a:schemeClr val="tx2"/>
              </a:solidFill>
            </a:endParaRPr>
          </a:p>
        </p:txBody>
      </p:sp>
      <p:pic>
        <p:nvPicPr>
          <p:cNvPr id="9" name="Рисунок 8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 l="25348" t="9846" r="32720" b="8570"/>
          <a:stretch/>
        </p:blipFill>
        <p:spPr bwMode="auto">
          <a:xfrm>
            <a:off x="3905250" y="806450"/>
            <a:ext cx="2178050" cy="17335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/>
            </a:ext>
          </a:extLst>
        </p:spPr>
      </p:pic>
      <p:pic>
        <p:nvPicPr>
          <p:cNvPr id="10" name="Рисунок 9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 l="10297" t="16695" r="25795" b="16752"/>
          <a:stretch/>
        </p:blipFill>
        <p:spPr bwMode="auto">
          <a:xfrm>
            <a:off x="127000" y="762000"/>
            <a:ext cx="3289300" cy="1911350"/>
          </a:xfrm>
          <a:prstGeom prst="rect">
            <a:avLst/>
          </a:prstGeom>
          <a:ln>
            <a:solidFill>
              <a:srgbClr val="0000FF"/>
            </a:solidFill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/>
            </a:ext>
          </a:extLst>
        </p:spPr>
      </p:pic>
      <p:pic>
        <p:nvPicPr>
          <p:cNvPr id="15" name="Рисунок 14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 l="9981" t="10184" r="16813" b="6845"/>
          <a:stretch/>
        </p:blipFill>
        <p:spPr bwMode="auto">
          <a:xfrm>
            <a:off x="6438900" y="717550"/>
            <a:ext cx="2578100" cy="20891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/>
            </a:ext>
          </a:extLst>
        </p:spPr>
      </p:pic>
      <p:sp>
        <p:nvSpPr>
          <p:cNvPr id="18" name="Полилиния 17"/>
          <p:cNvSpPr/>
          <p:nvPr/>
        </p:nvSpPr>
        <p:spPr bwMode="auto">
          <a:xfrm>
            <a:off x="6803136" y="905256"/>
            <a:ext cx="1655064" cy="448056"/>
          </a:xfrm>
          <a:custGeom>
            <a:avLst/>
            <a:gdLst>
              <a:gd name="connsiteX0" fmla="*/ 0 w 1655064"/>
              <a:gd name="connsiteY0" fmla="*/ 0 h 448056"/>
              <a:gd name="connsiteX1" fmla="*/ 237744 w 1655064"/>
              <a:gd name="connsiteY1" fmla="*/ 9144 h 448056"/>
              <a:gd name="connsiteX2" fmla="*/ 502920 w 1655064"/>
              <a:gd name="connsiteY2" fmla="*/ 36576 h 448056"/>
              <a:gd name="connsiteX3" fmla="*/ 832104 w 1655064"/>
              <a:gd name="connsiteY3" fmla="*/ 82296 h 448056"/>
              <a:gd name="connsiteX4" fmla="*/ 1143000 w 1655064"/>
              <a:gd name="connsiteY4" fmla="*/ 182880 h 448056"/>
              <a:gd name="connsiteX5" fmla="*/ 1655064 w 1655064"/>
              <a:gd name="connsiteY5" fmla="*/ 448056 h 448056"/>
              <a:gd name="connsiteX6" fmla="*/ 1655064 w 1655064"/>
              <a:gd name="connsiteY6" fmla="*/ 448056 h 448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55064" h="448056">
                <a:moveTo>
                  <a:pt x="0" y="0"/>
                </a:moveTo>
                <a:cubicBezTo>
                  <a:pt x="76962" y="1524"/>
                  <a:pt x="153924" y="3048"/>
                  <a:pt x="237744" y="9144"/>
                </a:cubicBezTo>
                <a:cubicBezTo>
                  <a:pt x="321564" y="15240"/>
                  <a:pt x="403860" y="24384"/>
                  <a:pt x="502920" y="36576"/>
                </a:cubicBezTo>
                <a:cubicBezTo>
                  <a:pt x="601980" y="48768"/>
                  <a:pt x="725424" y="57912"/>
                  <a:pt x="832104" y="82296"/>
                </a:cubicBezTo>
                <a:cubicBezTo>
                  <a:pt x="938784" y="106680"/>
                  <a:pt x="1005840" y="121920"/>
                  <a:pt x="1143000" y="182880"/>
                </a:cubicBezTo>
                <a:cubicBezTo>
                  <a:pt x="1280160" y="243840"/>
                  <a:pt x="1655064" y="448056"/>
                  <a:pt x="1655064" y="448056"/>
                </a:cubicBezTo>
                <a:lnTo>
                  <a:pt x="1655064" y="448056"/>
                </a:lnTo>
              </a:path>
            </a:pathLst>
          </a:cu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smtClean="0">
              <a:ln>
                <a:noFill/>
              </a:ln>
              <a:solidFill>
                <a:srgbClr val="751D87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750050" y="1962150"/>
            <a:ext cx="13356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&lt;</a:t>
            </a:r>
            <a:r>
              <a:rPr lang="en-US" i="1" dirty="0" smtClean="0">
                <a:solidFill>
                  <a:srgbClr val="0000FF"/>
                </a:solidFill>
              </a:rPr>
              <a:t>f</a:t>
            </a:r>
            <a:r>
              <a:rPr lang="en-US" dirty="0" smtClean="0">
                <a:solidFill>
                  <a:srgbClr val="0000FF"/>
                </a:solidFill>
              </a:rPr>
              <a:t>&gt; </a:t>
            </a:r>
            <a:r>
              <a:rPr lang="en-US" dirty="0" smtClean="0">
                <a:solidFill>
                  <a:srgbClr val="0000FF"/>
                </a:solidFill>
                <a:latin typeface="Times New Roman"/>
                <a:cs typeface="Times New Roman"/>
              </a:rPr>
              <a:t>~ 85%</a:t>
            </a: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7000" y="2939990"/>
            <a:ext cx="7159845" cy="40011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none" rtlCol="0">
            <a:spAutoFit/>
          </a:bodyPr>
          <a:lstStyle/>
          <a:p>
            <a:r>
              <a:rPr lang="en-US" u="sng" dirty="0" smtClean="0">
                <a:solidFill>
                  <a:srgbClr val="0000FF"/>
                </a:solidFill>
              </a:rPr>
              <a:t>BS detector</a:t>
            </a:r>
            <a:r>
              <a:rPr lang="en-US" dirty="0" smtClean="0">
                <a:solidFill>
                  <a:srgbClr val="0000FF"/>
                </a:solidFill>
              </a:rPr>
              <a:t>: </a:t>
            </a:r>
            <a:r>
              <a:rPr lang="en-US" dirty="0" err="1" smtClean="0">
                <a:solidFill>
                  <a:srgbClr val="0000FF"/>
                </a:solidFill>
              </a:rPr>
              <a:t>ZnS</a:t>
            </a:r>
            <a:r>
              <a:rPr lang="ru-RU" dirty="0" smtClean="0">
                <a:solidFill>
                  <a:srgbClr val="0000FF"/>
                </a:solidFill>
              </a:rPr>
              <a:t>(</a:t>
            </a:r>
            <a:r>
              <a:rPr lang="en-US" dirty="0" smtClean="0">
                <a:solidFill>
                  <a:srgbClr val="0000FF"/>
                </a:solidFill>
              </a:rPr>
              <a:t>Ag</a:t>
            </a:r>
            <a:r>
              <a:rPr lang="ru-RU" dirty="0" smtClean="0">
                <a:solidFill>
                  <a:srgbClr val="0000FF"/>
                </a:solidFill>
              </a:rPr>
              <a:t>)/</a:t>
            </a:r>
            <a:r>
              <a:rPr lang="ru-RU" baseline="30000" dirty="0" smtClean="0">
                <a:solidFill>
                  <a:srgbClr val="0000FF"/>
                </a:solidFill>
              </a:rPr>
              <a:t>6</a:t>
            </a:r>
            <a:r>
              <a:rPr lang="en-US" dirty="0" err="1" smtClean="0">
                <a:solidFill>
                  <a:srgbClr val="0000FF"/>
                </a:solidFill>
              </a:rPr>
              <a:t>LiF</a:t>
            </a:r>
            <a:r>
              <a:rPr lang="en-US" dirty="0" smtClean="0">
                <a:solidFill>
                  <a:srgbClr val="0000FF"/>
                </a:solidFill>
              </a:rPr>
              <a:t>, </a:t>
            </a:r>
            <a:r>
              <a:rPr lang="ru-RU" dirty="0" smtClean="0">
                <a:solidFill>
                  <a:srgbClr val="0000FF"/>
                </a:solidFill>
              </a:rPr>
              <a:t>2</a:t>
            </a:r>
            <a:r>
              <a:rPr lang="el-GR" dirty="0" smtClean="0">
                <a:solidFill>
                  <a:srgbClr val="0000FF"/>
                </a:solidFill>
                <a:latin typeface="Times New Roman"/>
                <a:cs typeface="Times New Roman"/>
              </a:rPr>
              <a:t>θ</a:t>
            </a:r>
            <a:r>
              <a:rPr lang="en-US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ru-RU" dirty="0" smtClean="0">
                <a:solidFill>
                  <a:srgbClr val="0000FF"/>
                </a:solidFill>
              </a:rPr>
              <a:t>=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ru-RU" dirty="0" smtClean="0">
                <a:solidFill>
                  <a:srgbClr val="0000FF"/>
                </a:solidFill>
              </a:rPr>
              <a:t>(133-175)°</a:t>
            </a:r>
            <a:r>
              <a:rPr lang="en-US" dirty="0" smtClean="0">
                <a:solidFill>
                  <a:srgbClr val="0000FF"/>
                </a:solidFill>
              </a:rPr>
              <a:t>, S </a:t>
            </a:r>
            <a:r>
              <a:rPr lang="en-US" dirty="0" smtClean="0">
                <a:solidFill>
                  <a:srgbClr val="0000FF"/>
                </a:solidFill>
                <a:latin typeface="Times New Roman"/>
                <a:cs typeface="Times New Roman"/>
              </a:rPr>
              <a:t>≈ 13 m</a:t>
            </a:r>
            <a:r>
              <a:rPr lang="en-US" baseline="30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2</a:t>
            </a:r>
            <a:r>
              <a:rPr lang="en-US" dirty="0" smtClean="0">
                <a:solidFill>
                  <a:srgbClr val="0000FF"/>
                </a:solidFill>
                <a:latin typeface="Times New Roman"/>
                <a:cs typeface="Times New Roman"/>
              </a:rPr>
              <a:t>,</a:t>
            </a:r>
            <a:r>
              <a:rPr lang="ru-RU" dirty="0" smtClean="0">
                <a:solidFill>
                  <a:srgbClr val="0000FF"/>
                </a:solidFill>
              </a:rPr>
              <a:t> </a:t>
            </a:r>
            <a:r>
              <a:rPr lang="ru-RU" dirty="0" smtClean="0">
                <a:solidFill>
                  <a:srgbClr val="0000FF"/>
                </a:solidFill>
                <a:sym typeface="Symbol"/>
              </a:rPr>
              <a:t></a:t>
            </a:r>
            <a:r>
              <a:rPr lang="en-US" dirty="0" smtClean="0">
                <a:solidFill>
                  <a:srgbClr val="0000FF"/>
                </a:solidFill>
                <a:sym typeface="Symbol"/>
              </a:rPr>
              <a:t> </a:t>
            </a:r>
            <a:r>
              <a:rPr lang="ru-RU" dirty="0" smtClean="0">
                <a:solidFill>
                  <a:srgbClr val="0000FF"/>
                </a:solidFill>
              </a:rPr>
              <a:t>≈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ru-RU" dirty="0" smtClean="0">
                <a:solidFill>
                  <a:srgbClr val="0000FF"/>
                </a:solidFill>
              </a:rPr>
              <a:t>2.0 </a:t>
            </a:r>
            <a:r>
              <a:rPr lang="en-US" dirty="0" err="1" smtClean="0">
                <a:solidFill>
                  <a:srgbClr val="0000FF"/>
                </a:solidFill>
              </a:rPr>
              <a:t>sr</a:t>
            </a: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 rot="16200000">
            <a:off x="5872373" y="1506328"/>
            <a:ext cx="11160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Efficiency </a:t>
            </a:r>
            <a:endParaRPr lang="ru-RU" sz="1600" dirty="0">
              <a:solidFill>
                <a:srgbClr val="0000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965970" y="2601496"/>
            <a:ext cx="1606530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Scattering angle</a:t>
            </a:r>
            <a:endParaRPr lang="ru-RU" sz="1600" dirty="0">
              <a:solidFill>
                <a:srgbClr val="0000F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305550" y="2540000"/>
            <a:ext cx="55976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130º</a:t>
            </a:r>
            <a:endParaRPr lang="ru-RU" sz="1600" dirty="0">
              <a:solidFill>
                <a:srgbClr val="0000F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546131" y="2540000"/>
            <a:ext cx="55976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180º</a:t>
            </a:r>
            <a:endParaRPr lang="ru-RU" sz="1600" dirty="0">
              <a:solidFill>
                <a:srgbClr val="0000FF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927350" y="717550"/>
            <a:ext cx="69121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  <a:sym typeface="Symbol"/>
              </a:rPr>
              <a:t>20</a:t>
            </a:r>
            <a:r>
              <a:rPr lang="en-US" sz="1400" dirty="0" smtClean="0">
                <a:solidFill>
                  <a:srgbClr val="0000FF"/>
                </a:solidFill>
              </a:rPr>
              <a:t>32</a:t>
            </a:r>
            <a:endParaRPr lang="ru-RU" sz="1400" dirty="0">
              <a:solidFill>
                <a:srgbClr val="0000FF"/>
              </a:solidFill>
            </a:endParaRPr>
          </a:p>
        </p:txBody>
      </p:sp>
      <p:pic>
        <p:nvPicPr>
          <p:cNvPr id="26" name="Grafik 3" descr="fig01.bm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0812" y="4204159"/>
            <a:ext cx="4776788" cy="2469691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29" name="TextBox 28"/>
          <p:cNvSpPr txBox="1"/>
          <p:nvPr/>
        </p:nvSpPr>
        <p:spPr>
          <a:xfrm>
            <a:off x="3416300" y="3740090"/>
            <a:ext cx="3100529" cy="400110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u="sng" dirty="0" smtClean="0">
                <a:solidFill>
                  <a:srgbClr val="0000FF"/>
                </a:solidFill>
              </a:rPr>
              <a:t>List-mode</a:t>
            </a:r>
            <a:r>
              <a:rPr lang="en-US" dirty="0" smtClean="0">
                <a:solidFill>
                  <a:srgbClr val="0000FF"/>
                </a:solidFill>
              </a:rPr>
              <a:t> data acquisition</a:t>
            </a:r>
            <a:endParaRPr lang="ru-RU" dirty="0">
              <a:solidFill>
                <a:srgbClr val="0000FF"/>
              </a:solidFill>
            </a:endParaRPr>
          </a:p>
        </p:txBody>
      </p:sp>
      <p:pic>
        <p:nvPicPr>
          <p:cNvPr id="27" name="Рисунок 26" descr="012138_raw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105400" y="4229100"/>
            <a:ext cx="3961618" cy="2000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Номер слайда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2CF3015-0AF2-44E0-8E0B-4DB70BF3D361}" type="slidenum">
              <a:rPr lang="ru-RU" smtClean="0"/>
              <a:pPr/>
              <a:t>24</a:t>
            </a:fld>
            <a:endParaRPr lang="ru-RU" sz="1400" smtClean="0"/>
          </a:p>
        </p:txBody>
      </p:sp>
      <p:sp>
        <p:nvSpPr>
          <p:cNvPr id="24579" name="Rectangle 7"/>
          <p:cNvSpPr>
            <a:spLocks noChangeArrowheads="1"/>
          </p:cNvSpPr>
          <p:nvPr/>
        </p:nvSpPr>
        <p:spPr bwMode="auto">
          <a:xfrm>
            <a:off x="0" y="17383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24580" name="Text Box 2"/>
          <p:cNvSpPr txBox="1">
            <a:spLocks noChangeArrowheads="1"/>
          </p:cNvSpPr>
          <p:nvPr/>
        </p:nvSpPr>
        <p:spPr bwMode="auto">
          <a:xfrm>
            <a:off x="749300" y="184150"/>
            <a:ext cx="75565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/>
            <a:r>
              <a:rPr lang="en-US" sz="2400">
                <a:solidFill>
                  <a:schemeClr val="tx2"/>
                </a:solidFill>
              </a:rPr>
              <a:t>Scientific program – main topics</a:t>
            </a:r>
            <a:endParaRPr lang="ru-RU" sz="2400">
              <a:solidFill>
                <a:schemeClr val="tx2"/>
              </a:solidFill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482600" y="658813"/>
            <a:ext cx="8223250" cy="5755422"/>
          </a:xfrm>
          <a:prstGeom prst="rect">
            <a:avLst/>
          </a:prstGeom>
          <a:solidFill>
            <a:srgbClr val="FFFFFF">
              <a:alpha val="69803"/>
            </a:srgbClr>
          </a:solidFill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marL="457200" indent="-457200"/>
            <a:r>
              <a:rPr lang="en-US" sz="1600" dirty="0">
                <a:solidFill>
                  <a:schemeClr val="tx2"/>
                </a:solidFill>
              </a:rPr>
              <a:t>1. Hg-based </a:t>
            </a:r>
            <a:r>
              <a:rPr lang="en-US" sz="1600" dirty="0" err="1">
                <a:solidFill>
                  <a:schemeClr val="tx2"/>
                </a:solidFill>
              </a:rPr>
              <a:t>HTSC</a:t>
            </a:r>
            <a:r>
              <a:rPr lang="en-US" sz="1600" dirty="0">
                <a:solidFill>
                  <a:schemeClr val="tx2"/>
                </a:solidFill>
              </a:rPr>
              <a:t>: </a:t>
            </a:r>
            <a:r>
              <a:rPr lang="en-US" sz="1600" dirty="0" err="1">
                <a:solidFill>
                  <a:srgbClr val="0000FF"/>
                </a:solidFill>
              </a:rPr>
              <a:t>Physica</a:t>
            </a:r>
            <a:r>
              <a:rPr lang="en-US" sz="1600" dirty="0">
                <a:solidFill>
                  <a:srgbClr val="0000FF"/>
                </a:solidFill>
              </a:rPr>
              <a:t> C(1996), </a:t>
            </a:r>
            <a:r>
              <a:rPr lang="en-US" sz="1600" dirty="0" err="1">
                <a:solidFill>
                  <a:srgbClr val="0000FF"/>
                </a:solidFill>
              </a:rPr>
              <a:t>PRB</a:t>
            </a:r>
            <a:r>
              <a:rPr lang="ru-RU" sz="1600" dirty="0">
                <a:solidFill>
                  <a:srgbClr val="0000FF"/>
                </a:solidFill>
              </a:rPr>
              <a:t>(</a:t>
            </a:r>
            <a:r>
              <a:rPr lang="en-US" sz="1600" dirty="0">
                <a:solidFill>
                  <a:srgbClr val="0000FF"/>
                </a:solidFill>
              </a:rPr>
              <a:t>1997</a:t>
            </a:r>
            <a:r>
              <a:rPr lang="ru-RU" sz="1600" dirty="0">
                <a:solidFill>
                  <a:srgbClr val="0000FF"/>
                </a:solidFill>
              </a:rPr>
              <a:t>),</a:t>
            </a:r>
            <a:r>
              <a:rPr lang="en-US" sz="1600" dirty="0">
                <a:solidFill>
                  <a:srgbClr val="0000FF"/>
                </a:solidFill>
              </a:rPr>
              <a:t> </a:t>
            </a:r>
            <a:r>
              <a:rPr lang="en-US" sz="1600" dirty="0" err="1">
                <a:solidFill>
                  <a:srgbClr val="0000FF"/>
                </a:solidFill>
              </a:rPr>
              <a:t>PRL</a:t>
            </a:r>
            <a:r>
              <a:rPr lang="ru-RU" sz="1600" dirty="0">
                <a:solidFill>
                  <a:srgbClr val="0000FF"/>
                </a:solidFill>
              </a:rPr>
              <a:t>(</a:t>
            </a:r>
            <a:r>
              <a:rPr lang="en-US" sz="1600" dirty="0">
                <a:solidFill>
                  <a:srgbClr val="0000FF"/>
                </a:solidFill>
              </a:rPr>
              <a:t>1998</a:t>
            </a:r>
            <a:r>
              <a:rPr lang="ru-RU" sz="1600" dirty="0">
                <a:solidFill>
                  <a:srgbClr val="0000FF"/>
                </a:solidFill>
              </a:rPr>
              <a:t>)</a:t>
            </a:r>
            <a:r>
              <a:rPr lang="en-US" sz="1600" dirty="0">
                <a:solidFill>
                  <a:srgbClr val="0000FF"/>
                </a:solidFill>
              </a:rPr>
              <a:t>, </a:t>
            </a:r>
            <a:r>
              <a:rPr lang="en-US" sz="1600" dirty="0" err="1">
                <a:solidFill>
                  <a:srgbClr val="0000FF"/>
                </a:solidFill>
              </a:rPr>
              <a:t>PRB</a:t>
            </a:r>
            <a:r>
              <a:rPr lang="ru-RU" sz="1600" dirty="0">
                <a:solidFill>
                  <a:srgbClr val="0000FF"/>
                </a:solidFill>
              </a:rPr>
              <a:t>(</a:t>
            </a:r>
            <a:r>
              <a:rPr lang="en-US" sz="1600" dirty="0">
                <a:solidFill>
                  <a:srgbClr val="0000FF"/>
                </a:solidFill>
              </a:rPr>
              <a:t>2001)</a:t>
            </a:r>
          </a:p>
          <a:p>
            <a:pPr marL="457200" indent="-457200"/>
            <a:endParaRPr lang="en-US" sz="1600" dirty="0">
              <a:solidFill>
                <a:schemeClr val="tx2"/>
              </a:solidFill>
            </a:endParaRPr>
          </a:p>
          <a:p>
            <a:pPr marL="457200" indent="-457200"/>
            <a:r>
              <a:rPr lang="en-US" sz="1600" dirty="0">
                <a:solidFill>
                  <a:schemeClr val="tx2"/>
                </a:solidFill>
              </a:rPr>
              <a:t>2. Phase separation in</a:t>
            </a:r>
            <a:r>
              <a:rPr lang="ru-RU" sz="1600" dirty="0">
                <a:solidFill>
                  <a:schemeClr val="tx2"/>
                </a:solidFill>
              </a:rPr>
              <a:t> La</a:t>
            </a:r>
            <a:r>
              <a:rPr lang="ru-RU" sz="1600" baseline="-25000" dirty="0">
                <a:solidFill>
                  <a:schemeClr val="tx2"/>
                </a:solidFill>
              </a:rPr>
              <a:t>2</a:t>
            </a:r>
            <a:r>
              <a:rPr lang="ru-RU" sz="1600" dirty="0">
                <a:solidFill>
                  <a:schemeClr val="tx2"/>
                </a:solidFill>
              </a:rPr>
              <a:t>CuO</a:t>
            </a:r>
            <a:r>
              <a:rPr lang="ru-RU" sz="1600" baseline="-25000" dirty="0">
                <a:solidFill>
                  <a:schemeClr val="tx2"/>
                </a:solidFill>
              </a:rPr>
              <a:t>4+y</a:t>
            </a:r>
            <a:r>
              <a:rPr lang="en-US" sz="1600" dirty="0">
                <a:solidFill>
                  <a:schemeClr val="tx2"/>
                </a:solidFill>
              </a:rPr>
              <a:t>: </a:t>
            </a:r>
            <a:r>
              <a:rPr lang="ru-RU" sz="1600" dirty="0">
                <a:solidFill>
                  <a:srgbClr val="0000FF"/>
                </a:solidFill>
              </a:rPr>
              <a:t>Письма</a:t>
            </a:r>
            <a:r>
              <a:rPr lang="en-US" sz="1600" dirty="0">
                <a:solidFill>
                  <a:srgbClr val="0000FF"/>
                </a:solidFill>
              </a:rPr>
              <a:t> </a:t>
            </a:r>
            <a:r>
              <a:rPr lang="ru-RU" sz="1600" dirty="0" err="1">
                <a:solidFill>
                  <a:srgbClr val="0000FF"/>
                </a:solidFill>
              </a:rPr>
              <a:t>ЖЭТФ</a:t>
            </a:r>
            <a:r>
              <a:rPr lang="ru-RU" sz="1600" dirty="0">
                <a:solidFill>
                  <a:srgbClr val="0000FF"/>
                </a:solidFill>
              </a:rPr>
              <a:t>(1996), </a:t>
            </a:r>
            <a:r>
              <a:rPr lang="en-US" sz="1600" dirty="0" err="1">
                <a:solidFill>
                  <a:srgbClr val="0000FF"/>
                </a:solidFill>
              </a:rPr>
              <a:t>Physica</a:t>
            </a:r>
            <a:r>
              <a:rPr lang="en-US" sz="1600" dirty="0">
                <a:solidFill>
                  <a:srgbClr val="0000FF"/>
                </a:solidFill>
              </a:rPr>
              <a:t> C(1996), </a:t>
            </a:r>
            <a:r>
              <a:rPr lang="en-US" sz="1600" dirty="0" err="1">
                <a:solidFill>
                  <a:srgbClr val="0000FF"/>
                </a:solidFill>
              </a:rPr>
              <a:t>PRB</a:t>
            </a:r>
            <a:r>
              <a:rPr lang="ru-RU" sz="1600" dirty="0">
                <a:solidFill>
                  <a:srgbClr val="0000FF"/>
                </a:solidFill>
              </a:rPr>
              <a:t> (1998)</a:t>
            </a:r>
            <a:r>
              <a:rPr lang="en-US" sz="1600" dirty="0">
                <a:solidFill>
                  <a:srgbClr val="0000FF"/>
                </a:solidFill>
              </a:rPr>
              <a:t>, </a:t>
            </a:r>
            <a:r>
              <a:rPr lang="ru-RU" sz="1600" dirty="0">
                <a:solidFill>
                  <a:srgbClr val="0000FF"/>
                </a:solidFill>
              </a:rPr>
              <a:t>Кристаллография(1999) </a:t>
            </a:r>
            <a:endParaRPr lang="en-US" sz="1600" dirty="0">
              <a:solidFill>
                <a:srgbClr val="0000FF"/>
              </a:solidFill>
            </a:endParaRPr>
          </a:p>
          <a:p>
            <a:pPr marL="457200" indent="-457200"/>
            <a:endParaRPr lang="ru-RU" sz="1600" dirty="0">
              <a:solidFill>
                <a:schemeClr val="tx2"/>
              </a:solidFill>
            </a:endParaRPr>
          </a:p>
          <a:p>
            <a:pPr marL="457200" indent="-457200"/>
            <a:r>
              <a:rPr lang="ru-RU" sz="1600" dirty="0">
                <a:solidFill>
                  <a:schemeClr val="tx2"/>
                </a:solidFill>
              </a:rPr>
              <a:t>3. </a:t>
            </a:r>
            <a:r>
              <a:rPr lang="en-US" sz="1600" dirty="0" err="1">
                <a:solidFill>
                  <a:schemeClr val="tx2"/>
                </a:solidFill>
              </a:rPr>
              <a:t>LPCM’s</a:t>
            </a:r>
            <a:r>
              <a:rPr lang="en-US" sz="1600" dirty="0">
                <a:solidFill>
                  <a:schemeClr val="tx2"/>
                </a:solidFill>
              </a:rPr>
              <a:t>: </a:t>
            </a:r>
            <a:r>
              <a:rPr lang="ru-RU" sz="1600" dirty="0">
                <a:solidFill>
                  <a:srgbClr val="0000FF"/>
                </a:solidFill>
              </a:rPr>
              <a:t>Письма</a:t>
            </a:r>
            <a:r>
              <a:rPr lang="en-US" sz="1600" dirty="0">
                <a:solidFill>
                  <a:srgbClr val="0000FF"/>
                </a:solidFill>
              </a:rPr>
              <a:t> </a:t>
            </a:r>
            <a:r>
              <a:rPr lang="ru-RU" sz="1600" dirty="0" err="1">
                <a:solidFill>
                  <a:srgbClr val="0000FF"/>
                </a:solidFill>
              </a:rPr>
              <a:t>ЖЭТФ</a:t>
            </a:r>
            <a:r>
              <a:rPr lang="ru-RU" sz="1600" dirty="0">
                <a:solidFill>
                  <a:srgbClr val="0000FF"/>
                </a:solidFill>
              </a:rPr>
              <a:t>(199</a:t>
            </a:r>
            <a:r>
              <a:rPr lang="en-US" sz="1600" dirty="0">
                <a:solidFill>
                  <a:srgbClr val="0000FF"/>
                </a:solidFill>
              </a:rPr>
              <a:t>8</a:t>
            </a:r>
            <a:r>
              <a:rPr lang="ru-RU" sz="1600" dirty="0">
                <a:solidFill>
                  <a:srgbClr val="0000FF"/>
                </a:solidFill>
              </a:rPr>
              <a:t>), </a:t>
            </a:r>
            <a:r>
              <a:rPr lang="en-US" sz="1600" dirty="0" err="1">
                <a:solidFill>
                  <a:srgbClr val="0000FF"/>
                </a:solidFill>
              </a:rPr>
              <a:t>PRB</a:t>
            </a:r>
            <a:r>
              <a:rPr lang="ru-RU" sz="1600" dirty="0">
                <a:solidFill>
                  <a:srgbClr val="0000FF"/>
                </a:solidFill>
              </a:rPr>
              <a:t>(199</a:t>
            </a:r>
            <a:r>
              <a:rPr lang="en-US" sz="1600" dirty="0">
                <a:solidFill>
                  <a:srgbClr val="0000FF"/>
                </a:solidFill>
              </a:rPr>
              <a:t>9</a:t>
            </a:r>
            <a:r>
              <a:rPr lang="ru-RU" sz="1600" dirty="0">
                <a:solidFill>
                  <a:srgbClr val="0000FF"/>
                </a:solidFill>
              </a:rPr>
              <a:t>)</a:t>
            </a:r>
            <a:r>
              <a:rPr lang="en-US" sz="1600" dirty="0">
                <a:solidFill>
                  <a:srgbClr val="0000FF"/>
                </a:solidFill>
              </a:rPr>
              <a:t>, </a:t>
            </a:r>
            <a:r>
              <a:rPr lang="en-US" sz="1600" dirty="0" err="1">
                <a:solidFill>
                  <a:srgbClr val="0000FF"/>
                </a:solidFill>
              </a:rPr>
              <a:t>Eur.Phys.J</a:t>
            </a:r>
            <a:r>
              <a:rPr lang="en-US" sz="1600" dirty="0">
                <a:solidFill>
                  <a:srgbClr val="0000FF"/>
                </a:solidFill>
              </a:rPr>
              <a:t>.(2001), </a:t>
            </a:r>
            <a:r>
              <a:rPr lang="en-US" sz="1600" dirty="0" err="1">
                <a:solidFill>
                  <a:srgbClr val="0000FF"/>
                </a:solidFill>
              </a:rPr>
              <a:t>PRB</a:t>
            </a:r>
            <a:r>
              <a:rPr lang="en-US" sz="1600" dirty="0">
                <a:solidFill>
                  <a:srgbClr val="0000FF"/>
                </a:solidFill>
              </a:rPr>
              <a:t>(2001), </a:t>
            </a:r>
            <a:r>
              <a:rPr lang="en-US" sz="1600" dirty="0" err="1">
                <a:solidFill>
                  <a:srgbClr val="0000FF"/>
                </a:solidFill>
              </a:rPr>
              <a:t>Physica</a:t>
            </a:r>
            <a:r>
              <a:rPr lang="en-US" sz="1600" dirty="0">
                <a:solidFill>
                  <a:srgbClr val="0000FF"/>
                </a:solidFill>
              </a:rPr>
              <a:t> B(2004), </a:t>
            </a:r>
            <a:r>
              <a:rPr lang="ru-RU" sz="1600" dirty="0">
                <a:solidFill>
                  <a:srgbClr val="0000FF"/>
                </a:solidFill>
              </a:rPr>
              <a:t>Кристаллография(</a:t>
            </a:r>
            <a:r>
              <a:rPr lang="en-US" sz="1600" dirty="0">
                <a:solidFill>
                  <a:srgbClr val="0000FF"/>
                </a:solidFill>
              </a:rPr>
              <a:t>2006</a:t>
            </a:r>
            <a:r>
              <a:rPr lang="ru-RU" sz="1600" dirty="0">
                <a:solidFill>
                  <a:srgbClr val="0000FF"/>
                </a:solidFill>
              </a:rPr>
              <a:t>)</a:t>
            </a:r>
            <a:endParaRPr lang="en-US" sz="1600" dirty="0">
              <a:solidFill>
                <a:srgbClr val="0000FF"/>
              </a:solidFill>
            </a:endParaRPr>
          </a:p>
          <a:p>
            <a:pPr marL="457200" indent="-457200"/>
            <a:endParaRPr lang="en-US" sz="1600" dirty="0">
              <a:solidFill>
                <a:srgbClr val="0000FF"/>
              </a:solidFill>
            </a:endParaRPr>
          </a:p>
          <a:p>
            <a:pPr marL="457200" indent="-457200"/>
            <a:r>
              <a:rPr lang="ru-RU" sz="1600" dirty="0">
                <a:solidFill>
                  <a:schemeClr val="tx2"/>
                </a:solidFill>
              </a:rPr>
              <a:t>5. </a:t>
            </a:r>
            <a:r>
              <a:rPr lang="en-US" sz="1600" dirty="0" err="1">
                <a:solidFill>
                  <a:schemeClr val="tx2"/>
                </a:solidFill>
              </a:rPr>
              <a:t>Brownmillerites</a:t>
            </a:r>
            <a:r>
              <a:rPr lang="en-US" sz="1600" dirty="0">
                <a:solidFill>
                  <a:schemeClr val="tx2"/>
                </a:solidFill>
              </a:rPr>
              <a:t>: </a:t>
            </a:r>
            <a:r>
              <a:rPr lang="en-US" sz="1600" dirty="0" err="1">
                <a:solidFill>
                  <a:srgbClr val="0000FF"/>
                </a:solidFill>
              </a:rPr>
              <a:t>J.Sol.St.Chem</a:t>
            </a:r>
            <a:r>
              <a:rPr lang="en-US" sz="1600" dirty="0">
                <a:solidFill>
                  <a:srgbClr val="0000FF"/>
                </a:solidFill>
              </a:rPr>
              <a:t>.</a:t>
            </a:r>
            <a:r>
              <a:rPr lang="ru-RU" sz="1600" dirty="0">
                <a:solidFill>
                  <a:srgbClr val="0000FF"/>
                </a:solidFill>
              </a:rPr>
              <a:t>(200</a:t>
            </a:r>
            <a:r>
              <a:rPr lang="en-US" sz="1600" dirty="0">
                <a:solidFill>
                  <a:srgbClr val="0000FF"/>
                </a:solidFill>
              </a:rPr>
              <a:t>1</a:t>
            </a:r>
            <a:r>
              <a:rPr lang="ru-RU" sz="1600" dirty="0">
                <a:solidFill>
                  <a:srgbClr val="0000FF"/>
                </a:solidFill>
              </a:rPr>
              <a:t>), </a:t>
            </a:r>
            <a:r>
              <a:rPr lang="en-US" sz="1600" dirty="0" err="1">
                <a:solidFill>
                  <a:srgbClr val="0000FF"/>
                </a:solidFill>
              </a:rPr>
              <a:t>PRB</a:t>
            </a:r>
            <a:r>
              <a:rPr lang="ru-RU" sz="1600" dirty="0">
                <a:solidFill>
                  <a:srgbClr val="0000FF"/>
                </a:solidFill>
              </a:rPr>
              <a:t>(</a:t>
            </a:r>
            <a:r>
              <a:rPr lang="en-US" sz="1600" dirty="0">
                <a:solidFill>
                  <a:srgbClr val="0000FF"/>
                </a:solidFill>
              </a:rPr>
              <a:t>2002</a:t>
            </a:r>
            <a:r>
              <a:rPr lang="ru-RU" sz="1600" dirty="0">
                <a:solidFill>
                  <a:srgbClr val="0000FF"/>
                </a:solidFill>
              </a:rPr>
              <a:t>), </a:t>
            </a:r>
            <a:r>
              <a:rPr lang="en-US" sz="1600" dirty="0" err="1">
                <a:solidFill>
                  <a:srgbClr val="0000FF"/>
                </a:solidFill>
              </a:rPr>
              <a:t>Physica</a:t>
            </a:r>
            <a:r>
              <a:rPr lang="en-US" sz="1600" dirty="0">
                <a:solidFill>
                  <a:srgbClr val="0000FF"/>
                </a:solidFill>
              </a:rPr>
              <a:t> B</a:t>
            </a:r>
            <a:r>
              <a:rPr lang="ru-RU" sz="1600" dirty="0">
                <a:solidFill>
                  <a:srgbClr val="0000FF"/>
                </a:solidFill>
              </a:rPr>
              <a:t>(</a:t>
            </a:r>
            <a:r>
              <a:rPr lang="en-US" sz="1600" dirty="0">
                <a:solidFill>
                  <a:srgbClr val="0000FF"/>
                </a:solidFill>
              </a:rPr>
              <a:t>2004</a:t>
            </a:r>
            <a:r>
              <a:rPr lang="ru-RU" sz="1600" dirty="0">
                <a:solidFill>
                  <a:srgbClr val="0000FF"/>
                </a:solidFill>
              </a:rPr>
              <a:t>)</a:t>
            </a:r>
            <a:endParaRPr lang="ru-RU" sz="1600" dirty="0">
              <a:solidFill>
                <a:schemeClr val="tx2"/>
              </a:solidFill>
            </a:endParaRPr>
          </a:p>
          <a:p>
            <a:pPr marL="457200" indent="-457200"/>
            <a:endParaRPr lang="en-US" sz="1600" dirty="0">
              <a:solidFill>
                <a:schemeClr val="tx2"/>
              </a:solidFill>
            </a:endParaRPr>
          </a:p>
          <a:p>
            <a:pPr marL="457200" indent="-457200"/>
            <a:r>
              <a:rPr lang="en-US" sz="1600" dirty="0">
                <a:solidFill>
                  <a:schemeClr val="tx2"/>
                </a:solidFill>
              </a:rPr>
              <a:t>4</a:t>
            </a:r>
            <a:r>
              <a:rPr lang="ru-RU" sz="1600" dirty="0">
                <a:solidFill>
                  <a:schemeClr val="tx2"/>
                </a:solidFill>
              </a:rPr>
              <a:t>. </a:t>
            </a:r>
            <a:r>
              <a:rPr lang="en-US" sz="1600" dirty="0" err="1">
                <a:solidFill>
                  <a:schemeClr val="tx2"/>
                </a:solidFill>
              </a:rPr>
              <a:t>Sr</a:t>
            </a:r>
            <a:r>
              <a:rPr lang="en-US" sz="1600" dirty="0">
                <a:solidFill>
                  <a:schemeClr val="tx2"/>
                </a:solidFill>
              </a:rPr>
              <a:t>-based-oxides: </a:t>
            </a:r>
            <a:r>
              <a:rPr lang="ru-RU" sz="1600" dirty="0" err="1">
                <a:solidFill>
                  <a:srgbClr val="0000FF"/>
                </a:solidFill>
              </a:rPr>
              <a:t>ФТТ</a:t>
            </a:r>
            <a:r>
              <a:rPr lang="ru-RU" sz="1600" dirty="0">
                <a:solidFill>
                  <a:srgbClr val="0000FF"/>
                </a:solidFill>
              </a:rPr>
              <a:t>(2004), Письма</a:t>
            </a:r>
            <a:r>
              <a:rPr lang="en-US" sz="1600" dirty="0">
                <a:solidFill>
                  <a:srgbClr val="0000FF"/>
                </a:solidFill>
              </a:rPr>
              <a:t> </a:t>
            </a:r>
            <a:r>
              <a:rPr lang="ru-RU" sz="1600" dirty="0" err="1">
                <a:solidFill>
                  <a:srgbClr val="0000FF"/>
                </a:solidFill>
              </a:rPr>
              <a:t>ЖЭТФ</a:t>
            </a:r>
            <a:r>
              <a:rPr lang="ru-RU" sz="1600" dirty="0">
                <a:solidFill>
                  <a:srgbClr val="0000FF"/>
                </a:solidFill>
              </a:rPr>
              <a:t>(</a:t>
            </a:r>
            <a:r>
              <a:rPr lang="en-US" sz="1600" dirty="0">
                <a:solidFill>
                  <a:srgbClr val="0000FF"/>
                </a:solidFill>
              </a:rPr>
              <a:t>2005</a:t>
            </a:r>
            <a:r>
              <a:rPr lang="ru-RU" sz="1600" dirty="0">
                <a:solidFill>
                  <a:srgbClr val="0000FF"/>
                </a:solidFill>
              </a:rPr>
              <a:t>), </a:t>
            </a:r>
            <a:r>
              <a:rPr lang="en-US" sz="1600" dirty="0" err="1">
                <a:solidFill>
                  <a:srgbClr val="0000FF"/>
                </a:solidFill>
              </a:rPr>
              <a:t>Physica</a:t>
            </a:r>
            <a:r>
              <a:rPr lang="en-US" sz="1600" dirty="0">
                <a:solidFill>
                  <a:srgbClr val="0000FF"/>
                </a:solidFill>
              </a:rPr>
              <a:t> B</a:t>
            </a:r>
            <a:r>
              <a:rPr lang="ru-RU" sz="1600" dirty="0">
                <a:solidFill>
                  <a:srgbClr val="0000FF"/>
                </a:solidFill>
              </a:rPr>
              <a:t>(</a:t>
            </a:r>
            <a:r>
              <a:rPr lang="en-US" sz="1600" dirty="0">
                <a:solidFill>
                  <a:srgbClr val="0000FF"/>
                </a:solidFill>
              </a:rPr>
              <a:t>2006</a:t>
            </a:r>
            <a:r>
              <a:rPr lang="ru-RU" sz="1600" dirty="0">
                <a:solidFill>
                  <a:srgbClr val="0000FF"/>
                </a:solidFill>
              </a:rPr>
              <a:t>)</a:t>
            </a:r>
            <a:r>
              <a:rPr lang="en-US" sz="1600" dirty="0">
                <a:solidFill>
                  <a:srgbClr val="0000FF"/>
                </a:solidFill>
              </a:rPr>
              <a:t>, </a:t>
            </a:r>
            <a:r>
              <a:rPr lang="ru-RU" sz="1600" dirty="0" err="1">
                <a:solidFill>
                  <a:srgbClr val="0000FF"/>
                </a:solidFill>
              </a:rPr>
              <a:t>ЖЭТФ</a:t>
            </a:r>
            <a:r>
              <a:rPr lang="en-US" sz="1600" dirty="0">
                <a:solidFill>
                  <a:srgbClr val="0000FF"/>
                </a:solidFill>
              </a:rPr>
              <a:t>(200</a:t>
            </a:r>
            <a:r>
              <a:rPr lang="ru-RU" sz="1600" dirty="0">
                <a:solidFill>
                  <a:srgbClr val="0000FF"/>
                </a:solidFill>
              </a:rPr>
              <a:t>8</a:t>
            </a:r>
            <a:r>
              <a:rPr lang="en-US" sz="1600" dirty="0">
                <a:solidFill>
                  <a:srgbClr val="0000FF"/>
                </a:solidFill>
              </a:rPr>
              <a:t>)</a:t>
            </a:r>
          </a:p>
          <a:p>
            <a:pPr marL="457200" indent="-457200"/>
            <a:endParaRPr lang="en-US" sz="1600" dirty="0">
              <a:solidFill>
                <a:srgbClr val="0000FF"/>
              </a:solidFill>
            </a:endParaRPr>
          </a:p>
          <a:p>
            <a:pPr marL="457200" indent="-457200"/>
            <a:r>
              <a:rPr lang="en-US" sz="1600" dirty="0">
                <a:solidFill>
                  <a:schemeClr val="tx2"/>
                </a:solidFill>
              </a:rPr>
              <a:t>5</a:t>
            </a:r>
            <a:r>
              <a:rPr lang="ru-RU" sz="1600" dirty="0">
                <a:solidFill>
                  <a:schemeClr val="tx2"/>
                </a:solidFill>
              </a:rPr>
              <a:t>. </a:t>
            </a:r>
            <a:r>
              <a:rPr lang="en-US" sz="1600" dirty="0" err="1">
                <a:solidFill>
                  <a:schemeClr val="tx2"/>
                </a:solidFill>
              </a:rPr>
              <a:t>Manganites</a:t>
            </a:r>
            <a:r>
              <a:rPr lang="en-US" sz="1600" dirty="0">
                <a:solidFill>
                  <a:schemeClr val="tx2"/>
                </a:solidFill>
              </a:rPr>
              <a:t>: </a:t>
            </a:r>
            <a:r>
              <a:rPr lang="ru-RU" sz="1600" dirty="0" err="1">
                <a:solidFill>
                  <a:srgbClr val="0000FF"/>
                </a:solidFill>
              </a:rPr>
              <a:t>ФТТ</a:t>
            </a:r>
            <a:r>
              <a:rPr lang="ru-RU" sz="1600" dirty="0">
                <a:solidFill>
                  <a:srgbClr val="0000FF"/>
                </a:solidFill>
              </a:rPr>
              <a:t>(1999), </a:t>
            </a:r>
            <a:r>
              <a:rPr lang="en-US" sz="1600" dirty="0" err="1">
                <a:solidFill>
                  <a:srgbClr val="0000FF"/>
                </a:solidFill>
              </a:rPr>
              <a:t>PRB</a:t>
            </a:r>
            <a:r>
              <a:rPr lang="ru-RU" sz="1600" dirty="0">
                <a:solidFill>
                  <a:srgbClr val="0000FF"/>
                </a:solidFill>
              </a:rPr>
              <a:t>(</a:t>
            </a:r>
            <a:r>
              <a:rPr lang="en-US" sz="1600" dirty="0">
                <a:solidFill>
                  <a:srgbClr val="0000FF"/>
                </a:solidFill>
              </a:rPr>
              <a:t>2000</a:t>
            </a:r>
            <a:r>
              <a:rPr lang="ru-RU" sz="1600" dirty="0">
                <a:solidFill>
                  <a:srgbClr val="0000FF"/>
                </a:solidFill>
              </a:rPr>
              <a:t>), </a:t>
            </a:r>
            <a:r>
              <a:rPr lang="en-US" sz="1600" dirty="0" err="1">
                <a:solidFill>
                  <a:srgbClr val="0000FF"/>
                </a:solidFill>
              </a:rPr>
              <a:t>PRB</a:t>
            </a:r>
            <a:r>
              <a:rPr lang="en-US" sz="1600" dirty="0">
                <a:solidFill>
                  <a:srgbClr val="0000FF"/>
                </a:solidFill>
              </a:rPr>
              <a:t>(2004), </a:t>
            </a:r>
            <a:r>
              <a:rPr lang="en-US" sz="1600" dirty="0" err="1">
                <a:solidFill>
                  <a:srgbClr val="0000FF"/>
                </a:solidFill>
              </a:rPr>
              <a:t>Mat.Scien.Ing</a:t>
            </a:r>
            <a:r>
              <a:rPr lang="en-US" sz="1600" dirty="0">
                <a:solidFill>
                  <a:srgbClr val="0000FF"/>
                </a:solidFill>
              </a:rPr>
              <a:t>.</a:t>
            </a:r>
            <a:r>
              <a:rPr lang="ru-RU" sz="1600" dirty="0">
                <a:solidFill>
                  <a:srgbClr val="0000FF"/>
                </a:solidFill>
              </a:rPr>
              <a:t>(</a:t>
            </a:r>
            <a:r>
              <a:rPr lang="en-US" sz="1600" dirty="0">
                <a:solidFill>
                  <a:srgbClr val="0000FF"/>
                </a:solidFill>
              </a:rPr>
              <a:t>2005</a:t>
            </a:r>
            <a:r>
              <a:rPr lang="ru-RU" sz="1600" dirty="0">
                <a:solidFill>
                  <a:srgbClr val="0000FF"/>
                </a:solidFill>
              </a:rPr>
              <a:t>)</a:t>
            </a:r>
            <a:r>
              <a:rPr lang="en-US" sz="1600" dirty="0">
                <a:solidFill>
                  <a:srgbClr val="0000FF"/>
                </a:solidFill>
              </a:rPr>
              <a:t>, </a:t>
            </a:r>
            <a:r>
              <a:rPr lang="en-US" sz="1600" dirty="0" err="1">
                <a:solidFill>
                  <a:srgbClr val="0000FF"/>
                </a:solidFill>
              </a:rPr>
              <a:t>SSC</a:t>
            </a:r>
            <a:r>
              <a:rPr lang="en-US" sz="1600" dirty="0">
                <a:solidFill>
                  <a:srgbClr val="0000FF"/>
                </a:solidFill>
              </a:rPr>
              <a:t>(2006), </a:t>
            </a:r>
            <a:r>
              <a:rPr lang="ru-RU" sz="1600" dirty="0">
                <a:solidFill>
                  <a:srgbClr val="0000FF"/>
                </a:solidFill>
              </a:rPr>
              <a:t>Письма </a:t>
            </a:r>
            <a:r>
              <a:rPr lang="ru-RU" sz="1600" dirty="0" err="1">
                <a:solidFill>
                  <a:srgbClr val="0000FF"/>
                </a:solidFill>
              </a:rPr>
              <a:t>ЖЭТФ</a:t>
            </a:r>
            <a:r>
              <a:rPr lang="ru-RU" sz="1600" dirty="0">
                <a:solidFill>
                  <a:srgbClr val="0000FF"/>
                </a:solidFill>
              </a:rPr>
              <a:t>(2006), Кристаллография(</a:t>
            </a:r>
            <a:r>
              <a:rPr lang="en-US" sz="1600" dirty="0">
                <a:solidFill>
                  <a:srgbClr val="0000FF"/>
                </a:solidFill>
              </a:rPr>
              <a:t>200</a:t>
            </a:r>
            <a:r>
              <a:rPr lang="ru-RU" sz="1600" dirty="0">
                <a:solidFill>
                  <a:srgbClr val="0000FF"/>
                </a:solidFill>
              </a:rPr>
              <a:t>7</a:t>
            </a:r>
            <a:r>
              <a:rPr lang="ru-RU" sz="1600" dirty="0" smtClean="0">
                <a:solidFill>
                  <a:srgbClr val="0000FF"/>
                </a:solidFill>
              </a:rPr>
              <a:t>)</a:t>
            </a:r>
            <a:r>
              <a:rPr lang="en-US" sz="1600" dirty="0" smtClean="0">
                <a:solidFill>
                  <a:srgbClr val="0000FF"/>
                </a:solidFill>
              </a:rPr>
              <a:t>,</a:t>
            </a:r>
            <a:r>
              <a:rPr lang="ru-RU" sz="1600" dirty="0" smtClean="0">
                <a:solidFill>
                  <a:srgbClr val="0000FF"/>
                </a:solidFill>
              </a:rPr>
              <a:t> </a:t>
            </a:r>
            <a:r>
              <a:rPr lang="ru-RU" sz="1600" dirty="0" err="1">
                <a:solidFill>
                  <a:srgbClr val="0000FF"/>
                </a:solidFill>
              </a:rPr>
              <a:t>ЖЭТФ</a:t>
            </a:r>
            <a:r>
              <a:rPr lang="ru-RU" sz="1600" dirty="0">
                <a:solidFill>
                  <a:srgbClr val="0000FF"/>
                </a:solidFill>
              </a:rPr>
              <a:t>(2011)</a:t>
            </a:r>
          </a:p>
          <a:p>
            <a:pPr marL="457200" indent="-457200"/>
            <a:endParaRPr lang="ru-RU" sz="1600" dirty="0">
              <a:solidFill>
                <a:srgbClr val="0000FF"/>
              </a:solidFill>
            </a:endParaRPr>
          </a:p>
          <a:p>
            <a:pPr marL="457200" indent="-457200"/>
            <a:r>
              <a:rPr lang="ru-RU" sz="1600" dirty="0">
                <a:solidFill>
                  <a:schemeClr val="tx2"/>
                </a:solidFill>
              </a:rPr>
              <a:t>6. </a:t>
            </a:r>
            <a:r>
              <a:rPr lang="en-US" sz="1600" dirty="0" err="1">
                <a:solidFill>
                  <a:schemeClr val="tx2"/>
                </a:solidFill>
              </a:rPr>
              <a:t>Cobaltites</a:t>
            </a:r>
            <a:r>
              <a:rPr lang="en-US" sz="1600" dirty="0">
                <a:solidFill>
                  <a:schemeClr val="tx2"/>
                </a:solidFill>
              </a:rPr>
              <a:t>: </a:t>
            </a:r>
            <a:r>
              <a:rPr lang="en-US" sz="1600" dirty="0" err="1">
                <a:solidFill>
                  <a:srgbClr val="0000FF"/>
                </a:solidFill>
              </a:rPr>
              <a:t>J.Sol.St.Chem</a:t>
            </a:r>
            <a:r>
              <a:rPr lang="en-US" sz="1600" dirty="0">
                <a:solidFill>
                  <a:srgbClr val="0000FF"/>
                </a:solidFill>
              </a:rPr>
              <a:t>.</a:t>
            </a:r>
            <a:r>
              <a:rPr lang="ru-RU" sz="1600" dirty="0">
                <a:solidFill>
                  <a:srgbClr val="0000FF"/>
                </a:solidFill>
              </a:rPr>
              <a:t>(1999), </a:t>
            </a:r>
            <a:r>
              <a:rPr lang="en-US" sz="1600" dirty="0" err="1">
                <a:solidFill>
                  <a:srgbClr val="0000FF"/>
                </a:solidFill>
              </a:rPr>
              <a:t>JMMM</a:t>
            </a:r>
            <a:r>
              <a:rPr lang="ru-RU" sz="1600" dirty="0">
                <a:solidFill>
                  <a:srgbClr val="0000FF"/>
                </a:solidFill>
              </a:rPr>
              <a:t>(</a:t>
            </a:r>
            <a:r>
              <a:rPr lang="en-US" sz="1600" dirty="0">
                <a:solidFill>
                  <a:srgbClr val="0000FF"/>
                </a:solidFill>
              </a:rPr>
              <a:t>2006</a:t>
            </a:r>
            <a:r>
              <a:rPr lang="ru-RU" sz="1600" dirty="0">
                <a:solidFill>
                  <a:srgbClr val="0000FF"/>
                </a:solidFill>
              </a:rPr>
              <a:t>), Письма </a:t>
            </a:r>
            <a:r>
              <a:rPr lang="ru-RU" sz="1600" dirty="0" err="1">
                <a:solidFill>
                  <a:srgbClr val="0000FF"/>
                </a:solidFill>
              </a:rPr>
              <a:t>ЖЭТФ</a:t>
            </a:r>
            <a:r>
              <a:rPr lang="ru-RU" sz="1600" dirty="0">
                <a:solidFill>
                  <a:srgbClr val="0000FF"/>
                </a:solidFill>
              </a:rPr>
              <a:t>(200</a:t>
            </a:r>
            <a:r>
              <a:rPr lang="en-US" sz="1600" dirty="0">
                <a:solidFill>
                  <a:srgbClr val="0000FF"/>
                </a:solidFill>
              </a:rPr>
              <a:t>8, 2011</a:t>
            </a:r>
            <a:r>
              <a:rPr lang="ru-RU" sz="1600" dirty="0">
                <a:solidFill>
                  <a:srgbClr val="0000FF"/>
                </a:solidFill>
              </a:rPr>
              <a:t>)</a:t>
            </a:r>
            <a:endParaRPr lang="en-US" sz="1600" dirty="0">
              <a:solidFill>
                <a:srgbClr val="0000FF"/>
              </a:solidFill>
            </a:endParaRPr>
          </a:p>
          <a:p>
            <a:pPr marL="457200" indent="-457200"/>
            <a:endParaRPr lang="en-US" sz="1600" dirty="0">
              <a:solidFill>
                <a:srgbClr val="0000FF"/>
              </a:solidFill>
            </a:endParaRPr>
          </a:p>
          <a:p>
            <a:pPr marL="457200" indent="-457200"/>
            <a:r>
              <a:rPr lang="en-US" sz="1600" dirty="0">
                <a:solidFill>
                  <a:schemeClr val="tx2"/>
                </a:solidFill>
              </a:rPr>
              <a:t>7</a:t>
            </a:r>
            <a:r>
              <a:rPr lang="ru-RU" sz="1600" dirty="0">
                <a:solidFill>
                  <a:schemeClr val="tx2"/>
                </a:solidFill>
              </a:rPr>
              <a:t>. </a:t>
            </a:r>
            <a:r>
              <a:rPr lang="en-US" sz="1600" dirty="0" err="1" smtClean="0">
                <a:solidFill>
                  <a:schemeClr val="tx2"/>
                </a:solidFill>
              </a:rPr>
              <a:t>Hexaferrites</a:t>
            </a:r>
            <a:r>
              <a:rPr lang="en-US" sz="1600" dirty="0" smtClean="0">
                <a:solidFill>
                  <a:schemeClr val="tx2"/>
                </a:solidFill>
              </a:rPr>
              <a:t>: </a:t>
            </a:r>
            <a:r>
              <a:rPr lang="ru-RU" sz="1600" dirty="0" smtClean="0">
                <a:solidFill>
                  <a:srgbClr val="0000FF"/>
                </a:solidFill>
              </a:rPr>
              <a:t>Кристаллография(</a:t>
            </a:r>
            <a:r>
              <a:rPr lang="en-US" sz="1600" dirty="0" smtClean="0">
                <a:solidFill>
                  <a:srgbClr val="0000FF"/>
                </a:solidFill>
              </a:rPr>
              <a:t>2015</a:t>
            </a:r>
            <a:r>
              <a:rPr lang="ru-RU" sz="1600" dirty="0" smtClean="0">
                <a:solidFill>
                  <a:srgbClr val="0000FF"/>
                </a:solidFill>
              </a:rPr>
              <a:t>)</a:t>
            </a:r>
            <a:r>
              <a:rPr lang="en-US" sz="1600" dirty="0" smtClean="0">
                <a:solidFill>
                  <a:srgbClr val="0000FF"/>
                </a:solidFill>
              </a:rPr>
              <a:t>, </a:t>
            </a:r>
            <a:r>
              <a:rPr lang="en-US" sz="1600" dirty="0" err="1" smtClean="0">
                <a:solidFill>
                  <a:srgbClr val="0000FF"/>
                </a:solidFill>
              </a:rPr>
              <a:t>JMMM</a:t>
            </a:r>
            <a:r>
              <a:rPr lang="en-US" sz="1600" dirty="0" smtClean="0">
                <a:solidFill>
                  <a:srgbClr val="0000FF"/>
                </a:solidFill>
              </a:rPr>
              <a:t>(2015, 16, 17), </a:t>
            </a:r>
            <a:r>
              <a:rPr lang="en-US" sz="1600" dirty="0" err="1" smtClean="0">
                <a:solidFill>
                  <a:srgbClr val="0000FF"/>
                </a:solidFill>
              </a:rPr>
              <a:t>JALCOM</a:t>
            </a:r>
            <a:r>
              <a:rPr lang="en-US" sz="1600" dirty="0" smtClean="0">
                <a:solidFill>
                  <a:srgbClr val="0000FF"/>
                </a:solidFill>
              </a:rPr>
              <a:t>(2016)</a:t>
            </a:r>
          </a:p>
          <a:p>
            <a:pPr marL="457200" indent="-457200"/>
            <a:endParaRPr lang="en-US" sz="1600" dirty="0" smtClean="0">
              <a:solidFill>
                <a:srgbClr val="0000FF"/>
              </a:solidFill>
            </a:endParaRPr>
          </a:p>
          <a:p>
            <a:pPr marL="457200" indent="-457200"/>
            <a:r>
              <a:rPr lang="en-US" sz="1600" dirty="0" smtClean="0">
                <a:solidFill>
                  <a:schemeClr val="tx2"/>
                </a:solidFill>
              </a:rPr>
              <a:t>8</a:t>
            </a:r>
            <a:r>
              <a:rPr lang="ru-RU" sz="1600" dirty="0" smtClean="0">
                <a:solidFill>
                  <a:schemeClr val="tx2"/>
                </a:solidFill>
              </a:rPr>
              <a:t>. </a:t>
            </a:r>
            <a:r>
              <a:rPr lang="en-US" sz="1600" dirty="0" smtClean="0">
                <a:solidFill>
                  <a:schemeClr val="tx2"/>
                </a:solidFill>
              </a:rPr>
              <a:t>Li-ion batteries: </a:t>
            </a:r>
            <a:r>
              <a:rPr lang="ru-RU" sz="1600" dirty="0" smtClean="0">
                <a:solidFill>
                  <a:srgbClr val="0000FF"/>
                </a:solidFill>
              </a:rPr>
              <a:t>Успехи химии(</a:t>
            </a:r>
            <a:r>
              <a:rPr lang="en-US" sz="1600" dirty="0" smtClean="0">
                <a:solidFill>
                  <a:srgbClr val="0000FF"/>
                </a:solidFill>
              </a:rPr>
              <a:t>201</a:t>
            </a:r>
            <a:r>
              <a:rPr lang="ru-RU" sz="1600" dirty="0" smtClean="0">
                <a:solidFill>
                  <a:srgbClr val="0000FF"/>
                </a:solidFill>
              </a:rPr>
              <a:t>4)</a:t>
            </a:r>
            <a:r>
              <a:rPr lang="en-US" sz="1600" dirty="0" smtClean="0">
                <a:solidFill>
                  <a:srgbClr val="0000FF"/>
                </a:solidFill>
              </a:rPr>
              <a:t>, </a:t>
            </a:r>
            <a:r>
              <a:rPr lang="ru-RU" sz="1600" dirty="0" err="1" smtClean="0">
                <a:solidFill>
                  <a:srgbClr val="0000FF"/>
                </a:solidFill>
              </a:rPr>
              <a:t>JPS</a:t>
            </a:r>
            <a:r>
              <a:rPr lang="ru-RU" sz="1600" dirty="0" smtClean="0">
                <a:solidFill>
                  <a:srgbClr val="0000FF"/>
                </a:solidFill>
              </a:rPr>
              <a:t>(2014), Электрохимия(2017), </a:t>
            </a:r>
            <a:r>
              <a:rPr lang="ru-RU" sz="1600" dirty="0" err="1" smtClean="0">
                <a:solidFill>
                  <a:srgbClr val="0000FF"/>
                </a:solidFill>
              </a:rPr>
              <a:t>JPS</a:t>
            </a:r>
            <a:r>
              <a:rPr lang="ru-RU" sz="1600" dirty="0" smtClean="0">
                <a:solidFill>
                  <a:srgbClr val="0000FF"/>
                </a:solidFill>
              </a:rPr>
              <a:t>(2017) </a:t>
            </a:r>
            <a:endParaRPr lang="en-US" sz="1600" dirty="0" smtClean="0">
              <a:solidFill>
                <a:srgbClr val="0000FF"/>
              </a:solidFill>
            </a:endParaRPr>
          </a:p>
          <a:p>
            <a:pPr marL="457200" indent="-457200"/>
            <a:endParaRPr lang="en-US" sz="1600" dirty="0" smtClean="0">
              <a:solidFill>
                <a:schemeClr val="tx2"/>
              </a:solidFill>
            </a:endParaRPr>
          </a:p>
          <a:p>
            <a:pPr marL="457200" indent="-457200"/>
            <a:r>
              <a:rPr lang="en-US" sz="1600" dirty="0" smtClean="0">
                <a:solidFill>
                  <a:schemeClr val="tx2"/>
                </a:solidFill>
              </a:rPr>
              <a:t>9</a:t>
            </a:r>
            <a:r>
              <a:rPr lang="ru-RU" sz="1600" dirty="0" smtClean="0">
                <a:solidFill>
                  <a:schemeClr val="tx2"/>
                </a:solidFill>
              </a:rPr>
              <a:t>. </a:t>
            </a:r>
            <a:r>
              <a:rPr lang="en-US" sz="1600" dirty="0" smtClean="0">
                <a:solidFill>
                  <a:schemeClr val="tx2"/>
                </a:solidFill>
              </a:rPr>
              <a:t>Fe-based alloys: </a:t>
            </a:r>
            <a:r>
              <a:rPr lang="en-US" sz="1600" dirty="0" err="1" smtClean="0">
                <a:solidFill>
                  <a:srgbClr val="0000FF"/>
                </a:solidFill>
              </a:rPr>
              <a:t>Materials&amp;Design</a:t>
            </a:r>
            <a:r>
              <a:rPr lang="ru-RU" sz="1600" dirty="0" smtClean="0">
                <a:solidFill>
                  <a:srgbClr val="0000FF"/>
                </a:solidFill>
              </a:rPr>
              <a:t>(</a:t>
            </a:r>
            <a:r>
              <a:rPr lang="en-US" sz="1600" dirty="0" smtClean="0">
                <a:solidFill>
                  <a:srgbClr val="0000FF"/>
                </a:solidFill>
              </a:rPr>
              <a:t>2016</a:t>
            </a:r>
            <a:r>
              <a:rPr lang="ru-RU" sz="1600" dirty="0" smtClean="0">
                <a:solidFill>
                  <a:srgbClr val="0000FF"/>
                </a:solidFill>
              </a:rPr>
              <a:t>)</a:t>
            </a:r>
            <a:r>
              <a:rPr lang="en-US" sz="1600" dirty="0" smtClean="0">
                <a:solidFill>
                  <a:srgbClr val="0000FF"/>
                </a:solidFill>
              </a:rPr>
              <a:t>, </a:t>
            </a:r>
            <a:r>
              <a:rPr lang="en-US" sz="1600" dirty="0" err="1" smtClean="0">
                <a:solidFill>
                  <a:srgbClr val="0000FF"/>
                </a:solidFill>
              </a:rPr>
              <a:t>JALCOM</a:t>
            </a:r>
            <a:r>
              <a:rPr lang="en-US" sz="1600" dirty="0" smtClean="0">
                <a:solidFill>
                  <a:srgbClr val="0000FF"/>
                </a:solidFill>
              </a:rPr>
              <a:t>(2016, 16, 17), Materials </a:t>
            </a:r>
            <a:r>
              <a:rPr lang="en-US" sz="1600" dirty="0" err="1" smtClean="0">
                <a:solidFill>
                  <a:srgbClr val="0000FF"/>
                </a:solidFill>
              </a:rPr>
              <a:t>Lett</a:t>
            </a:r>
            <a:r>
              <a:rPr lang="en-US" sz="1600" dirty="0" smtClean="0">
                <a:solidFill>
                  <a:srgbClr val="0000FF"/>
                </a:solidFill>
              </a:rPr>
              <a:t>.(2016),</a:t>
            </a:r>
            <a:r>
              <a:rPr lang="ru-RU" sz="1600" dirty="0" smtClean="0">
                <a:solidFill>
                  <a:srgbClr val="0000FF"/>
                </a:solidFill>
              </a:rPr>
              <a:t> Письма</a:t>
            </a:r>
            <a:r>
              <a:rPr lang="en-US" sz="1600" dirty="0" smtClean="0">
                <a:solidFill>
                  <a:srgbClr val="0000FF"/>
                </a:solidFill>
              </a:rPr>
              <a:t> </a:t>
            </a:r>
            <a:r>
              <a:rPr lang="ru-RU" sz="1600" dirty="0" err="1" smtClean="0">
                <a:solidFill>
                  <a:srgbClr val="0000FF"/>
                </a:solidFill>
              </a:rPr>
              <a:t>ЖЭТФ</a:t>
            </a:r>
            <a:r>
              <a:rPr lang="ru-RU" sz="1600" dirty="0" smtClean="0">
                <a:solidFill>
                  <a:srgbClr val="0000FF"/>
                </a:solidFill>
              </a:rPr>
              <a:t>(</a:t>
            </a:r>
            <a:r>
              <a:rPr lang="en-US" sz="1600" dirty="0" smtClean="0">
                <a:solidFill>
                  <a:srgbClr val="0000FF"/>
                </a:solidFill>
              </a:rPr>
              <a:t>2016</a:t>
            </a:r>
            <a:r>
              <a:rPr lang="ru-RU" sz="1600" dirty="0" smtClean="0">
                <a:solidFill>
                  <a:srgbClr val="0000FF"/>
                </a:solidFill>
              </a:rPr>
              <a:t>),</a:t>
            </a:r>
            <a:r>
              <a:rPr lang="en-US" sz="1600" dirty="0" smtClean="0">
                <a:solidFill>
                  <a:srgbClr val="0000FF"/>
                </a:solidFill>
              </a:rPr>
              <a:t> J. Appl. </a:t>
            </a:r>
            <a:r>
              <a:rPr lang="en-US" sz="1600" dirty="0" err="1" smtClean="0">
                <a:solidFill>
                  <a:srgbClr val="0000FF"/>
                </a:solidFill>
              </a:rPr>
              <a:t>Cryst</a:t>
            </a:r>
            <a:r>
              <a:rPr lang="en-US" sz="1600" dirty="0" smtClean="0">
                <a:solidFill>
                  <a:srgbClr val="0000FF"/>
                </a:solidFill>
              </a:rPr>
              <a:t>.(2017), </a:t>
            </a:r>
            <a:r>
              <a:rPr lang="en-US" sz="1600" dirty="0" err="1" smtClean="0">
                <a:solidFill>
                  <a:srgbClr val="0000FF"/>
                </a:solidFill>
              </a:rPr>
              <a:t>Acta</a:t>
            </a:r>
            <a:r>
              <a:rPr lang="en-US" sz="1600" dirty="0" smtClean="0">
                <a:solidFill>
                  <a:srgbClr val="0000FF"/>
                </a:solidFill>
              </a:rPr>
              <a:t> </a:t>
            </a:r>
            <a:r>
              <a:rPr lang="en-US" sz="1600" dirty="0" err="1" smtClean="0">
                <a:solidFill>
                  <a:srgbClr val="0000FF"/>
                </a:solidFill>
              </a:rPr>
              <a:t>Materialia</a:t>
            </a:r>
            <a:r>
              <a:rPr lang="en-US" sz="1600" dirty="0" smtClean="0">
                <a:solidFill>
                  <a:srgbClr val="0000FF"/>
                </a:solidFill>
              </a:rPr>
              <a:t>(2017)</a:t>
            </a:r>
            <a:endParaRPr lang="ru-RU" sz="16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Номер слайда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2CF3015-0AF2-44E0-8E0B-4DB70BF3D361}" type="slidenum">
              <a:rPr lang="ru-RU" smtClean="0"/>
              <a:pPr/>
              <a:t>25</a:t>
            </a:fld>
            <a:endParaRPr lang="ru-RU" sz="1400" smtClean="0"/>
          </a:p>
        </p:txBody>
      </p:sp>
      <p:sp>
        <p:nvSpPr>
          <p:cNvPr id="24579" name="Rectangle 7"/>
          <p:cNvSpPr>
            <a:spLocks noChangeArrowheads="1"/>
          </p:cNvSpPr>
          <p:nvPr/>
        </p:nvSpPr>
        <p:spPr bwMode="auto">
          <a:xfrm>
            <a:off x="0" y="17383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24580" name="Text Box 2"/>
          <p:cNvSpPr txBox="1">
            <a:spLocks noChangeArrowheads="1"/>
          </p:cNvSpPr>
          <p:nvPr/>
        </p:nvSpPr>
        <p:spPr bwMode="auto">
          <a:xfrm>
            <a:off x="749300" y="184150"/>
            <a:ext cx="75565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/>
            <a:r>
              <a:rPr lang="en-US" sz="2400" dirty="0" smtClean="0">
                <a:solidFill>
                  <a:schemeClr val="tx2"/>
                </a:solidFill>
              </a:rPr>
              <a:t>January-2017, Paper in Nature Communications</a:t>
            </a:r>
          </a:p>
        </p:txBody>
      </p:sp>
      <p:pic>
        <p:nvPicPr>
          <p:cNvPr id="7" name="Рисунок 6" descr="NatureComm-1.JPG"/>
          <p:cNvPicPr>
            <a:picLocks noChangeAspect="1"/>
          </p:cNvPicPr>
          <p:nvPr/>
        </p:nvPicPr>
        <p:blipFill>
          <a:blip r:embed="rId3" cstate="print"/>
          <a:srcRect l="14309" t="20093" r="17589" b="16944"/>
          <a:stretch>
            <a:fillRect/>
          </a:stretch>
        </p:blipFill>
        <p:spPr>
          <a:xfrm>
            <a:off x="38100" y="939800"/>
            <a:ext cx="3200400" cy="4184650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10" name="Рисунок 9" descr="NatureComm-2.JPG"/>
          <p:cNvPicPr>
            <a:picLocks noChangeAspect="1"/>
          </p:cNvPicPr>
          <p:nvPr/>
        </p:nvPicPr>
        <p:blipFill>
          <a:blip r:embed="rId4" cstate="print"/>
          <a:srcRect l="12417" t="40009" r="17000" b="41549"/>
          <a:stretch>
            <a:fillRect/>
          </a:stretch>
        </p:blipFill>
        <p:spPr>
          <a:xfrm>
            <a:off x="3371849" y="939800"/>
            <a:ext cx="5413143" cy="2000250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11" name="Рисунок 10" descr="NatureComm-3.JPG"/>
          <p:cNvPicPr>
            <a:picLocks noChangeAspect="1"/>
          </p:cNvPicPr>
          <p:nvPr/>
        </p:nvPicPr>
        <p:blipFill>
          <a:blip r:embed="rId5" cstate="print"/>
          <a:srcRect l="14250" t="46760" r="17000" b="28611"/>
          <a:stretch>
            <a:fillRect/>
          </a:stretch>
        </p:blipFill>
        <p:spPr>
          <a:xfrm>
            <a:off x="3371849" y="3073399"/>
            <a:ext cx="5439279" cy="2755901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12" name="Прямоугольник 11"/>
          <p:cNvSpPr/>
          <p:nvPr/>
        </p:nvSpPr>
        <p:spPr bwMode="auto">
          <a:xfrm>
            <a:off x="3860800" y="1606550"/>
            <a:ext cx="4845050" cy="1289050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smtClean="0">
              <a:ln>
                <a:noFill/>
              </a:ln>
              <a:solidFill>
                <a:srgbClr val="751D87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3771900" y="4629150"/>
            <a:ext cx="4978400" cy="1111250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smtClean="0">
              <a:ln>
                <a:noFill/>
              </a:ln>
              <a:solidFill>
                <a:srgbClr val="751D87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 altLang="ru-RU" sz="2500">
              <a:latin typeface="+mj-lt"/>
            </a:endParaRPr>
          </a:p>
        </p:txBody>
      </p:sp>
      <p:pic>
        <p:nvPicPr>
          <p:cNvPr id="89092" name="Рисунок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975" y="914400"/>
            <a:ext cx="4587875" cy="252095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7172" name="TextBox 2"/>
          <p:cNvSpPr txBox="1">
            <a:spLocks noChangeArrowheads="1"/>
          </p:cNvSpPr>
          <p:nvPr/>
        </p:nvSpPr>
        <p:spPr bwMode="auto">
          <a:xfrm>
            <a:off x="7010400" y="914400"/>
            <a:ext cx="2087563" cy="1431161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GB" altLang="ru-RU" sz="1900" b="1" dirty="0" err="1" smtClean="0">
                <a:solidFill>
                  <a:srgbClr val="000000"/>
                </a:solidFill>
                <a:latin typeface="+mj-lt"/>
                <a:cs typeface="+mn-cs"/>
              </a:rPr>
              <a:t>Terfenol</a:t>
            </a:r>
            <a:r>
              <a:rPr lang="en-GB" altLang="ru-RU" sz="1900" dirty="0" smtClean="0">
                <a:solidFill>
                  <a:srgbClr val="000000"/>
                </a:solidFill>
                <a:latin typeface="+mj-lt"/>
                <a:cs typeface="+mn-cs"/>
              </a:rPr>
              <a:t> – intermetallic compound: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endParaRPr lang="en-GB" altLang="ru-RU" sz="1000" dirty="0" smtClean="0">
              <a:solidFill>
                <a:srgbClr val="000000"/>
              </a:solidFill>
              <a:latin typeface="+mj-lt"/>
              <a:cs typeface="+mn-cs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GB" altLang="ru-RU" sz="2000" b="1" dirty="0" smtClean="0">
                <a:solidFill>
                  <a:srgbClr val="000000"/>
                </a:solidFill>
                <a:latin typeface="+mj-lt"/>
                <a:cs typeface="+mn-cs"/>
              </a:rPr>
              <a:t>Tb</a:t>
            </a:r>
            <a:r>
              <a:rPr lang="en-GB" altLang="ru-RU" sz="2000" b="1" baseline="-25000" dirty="0" smtClean="0">
                <a:solidFill>
                  <a:srgbClr val="000000"/>
                </a:solidFill>
                <a:latin typeface="+mj-lt"/>
                <a:cs typeface="+mn-cs"/>
              </a:rPr>
              <a:t>03</a:t>
            </a:r>
            <a:r>
              <a:rPr lang="en-GB" altLang="ru-RU" sz="2000" b="1" dirty="0" smtClean="0">
                <a:solidFill>
                  <a:srgbClr val="000000"/>
                </a:solidFill>
                <a:latin typeface="+mj-lt"/>
                <a:cs typeface="+mn-cs"/>
              </a:rPr>
              <a:t>Dy</a:t>
            </a:r>
            <a:r>
              <a:rPr lang="en-GB" altLang="ru-RU" sz="2000" b="1" baseline="-25000" dirty="0" smtClean="0">
                <a:solidFill>
                  <a:srgbClr val="000000"/>
                </a:solidFill>
                <a:latin typeface="+mj-lt"/>
                <a:cs typeface="+mn-cs"/>
              </a:rPr>
              <a:t>07</a:t>
            </a:r>
            <a:r>
              <a:rPr lang="en-GB" altLang="ru-RU" sz="2000" b="1" dirty="0" smtClean="0">
                <a:solidFill>
                  <a:srgbClr val="000000"/>
                </a:solidFill>
                <a:latin typeface="+mj-lt"/>
                <a:cs typeface="+mn-cs"/>
              </a:rPr>
              <a:t>Fe</a:t>
            </a:r>
            <a:r>
              <a:rPr lang="en-GB" altLang="ru-RU" sz="2000" b="1" baseline="-25000" dirty="0" smtClean="0">
                <a:solidFill>
                  <a:srgbClr val="000000"/>
                </a:solidFill>
                <a:latin typeface="+mj-lt"/>
                <a:cs typeface="+mn-cs"/>
              </a:rPr>
              <a:t>1.92</a:t>
            </a:r>
          </a:p>
        </p:txBody>
      </p:sp>
      <p:sp>
        <p:nvSpPr>
          <p:cNvPr id="7173" name="TextBox 1"/>
          <p:cNvSpPr txBox="1">
            <a:spLocks noChangeArrowheads="1"/>
          </p:cNvSpPr>
          <p:nvPr/>
        </p:nvSpPr>
        <p:spPr bwMode="auto">
          <a:xfrm>
            <a:off x="152400" y="3657600"/>
            <a:ext cx="4419600" cy="1815882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solidFill>
              <a:srgbClr val="0000FF"/>
            </a:solidFill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ru-RU" sz="1600" b="1" dirty="0" err="1" smtClean="0">
                <a:solidFill>
                  <a:srgbClr val="000000"/>
                </a:solidFill>
                <a:latin typeface="+mj-lt"/>
                <a:cs typeface="Times New Roman" pitchFamily="18" charset="0"/>
              </a:rPr>
              <a:t>Magnetostriction</a:t>
            </a:r>
            <a:r>
              <a:rPr lang="en-US" altLang="ru-RU" sz="1600" b="1" dirty="0" smtClean="0">
                <a:solidFill>
                  <a:srgbClr val="000000"/>
                </a:solidFill>
                <a:latin typeface="+mj-lt"/>
                <a:cs typeface="Times New Roman" pitchFamily="18" charset="0"/>
              </a:rPr>
              <a:t> (</a:t>
            </a:r>
            <a:r>
              <a:rPr lang="en-US" altLang="ru-RU" sz="1600" b="1" i="1" dirty="0" smtClean="0">
                <a:solidFill>
                  <a:srgbClr val="000000"/>
                </a:solidFill>
                <a:latin typeface="+mj-lt"/>
                <a:cs typeface="Times New Roman" pitchFamily="18" charset="0"/>
              </a:rPr>
              <a:t>James Joule, 1842</a:t>
            </a:r>
            <a:r>
              <a:rPr lang="en-US" altLang="ru-RU" sz="1600" b="1" dirty="0" smtClean="0">
                <a:solidFill>
                  <a:srgbClr val="000000"/>
                </a:solidFill>
                <a:latin typeface="+mj-lt"/>
                <a:cs typeface="Times New Roman" pitchFamily="18" charset="0"/>
              </a:rPr>
              <a:t>) 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ru-RU" sz="1600" b="1" dirty="0" smtClean="0">
                <a:solidFill>
                  <a:srgbClr val="000000"/>
                </a:solidFill>
                <a:latin typeface="+mj-lt"/>
                <a:cs typeface="Times New Roman" pitchFamily="18" charset="0"/>
              </a:rPr>
              <a:t>converts magnetic energy into mechanical one 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endParaRPr lang="en-US" altLang="ru-RU" sz="1600" b="1" dirty="0" smtClean="0">
              <a:solidFill>
                <a:srgbClr val="000000"/>
              </a:solidFill>
              <a:latin typeface="+mj-lt"/>
              <a:cs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ru-RU" sz="1600" b="1" dirty="0" smtClean="0">
                <a:solidFill>
                  <a:srgbClr val="000000"/>
                </a:solidFill>
                <a:latin typeface="+mj-lt"/>
                <a:cs typeface="Times New Roman" pitchFamily="18" charset="0"/>
              </a:rPr>
              <a:t>Inverse </a:t>
            </a:r>
            <a:r>
              <a:rPr lang="en-US" altLang="ru-RU" sz="1600" b="1" dirty="0" err="1" smtClean="0">
                <a:solidFill>
                  <a:srgbClr val="000000"/>
                </a:solidFill>
                <a:latin typeface="+mj-lt"/>
                <a:cs typeface="Times New Roman" pitchFamily="18" charset="0"/>
              </a:rPr>
              <a:t>magnetostrictive</a:t>
            </a:r>
            <a:r>
              <a:rPr lang="en-US" altLang="ru-RU" sz="1600" b="1" dirty="0" smtClean="0">
                <a:solidFill>
                  <a:srgbClr val="000000"/>
                </a:solidFill>
                <a:latin typeface="+mj-lt"/>
                <a:cs typeface="Times New Roman" pitchFamily="18" charset="0"/>
              </a:rPr>
              <a:t> effect is known as </a:t>
            </a:r>
            <a:r>
              <a:rPr lang="en-US" altLang="ru-RU" sz="1600" b="1" dirty="0" err="1" smtClean="0">
                <a:solidFill>
                  <a:srgbClr val="000000"/>
                </a:solidFill>
                <a:latin typeface="+mj-lt"/>
                <a:cs typeface="Times New Roman" pitchFamily="18" charset="0"/>
              </a:rPr>
              <a:t>Villari</a:t>
            </a:r>
            <a:r>
              <a:rPr lang="en-US" altLang="ru-RU" sz="1600" b="1" dirty="0" smtClean="0">
                <a:solidFill>
                  <a:srgbClr val="000000"/>
                </a:solidFill>
                <a:latin typeface="+mj-lt"/>
                <a:cs typeface="Times New Roman" pitchFamily="18" charset="0"/>
              </a:rPr>
              <a:t> effect (</a:t>
            </a:r>
            <a:r>
              <a:rPr lang="en-US" altLang="ru-RU" sz="1600" b="1" i="1" dirty="0" smtClean="0">
                <a:solidFill>
                  <a:srgbClr val="000000"/>
                </a:solidFill>
                <a:latin typeface="+mj-lt"/>
                <a:cs typeface="Times New Roman" pitchFamily="18" charset="0"/>
              </a:rPr>
              <a:t>Emilio </a:t>
            </a:r>
            <a:r>
              <a:rPr lang="en-US" altLang="ru-RU" sz="1600" b="1" i="1" dirty="0" err="1" smtClean="0">
                <a:solidFill>
                  <a:srgbClr val="000000"/>
                </a:solidFill>
                <a:latin typeface="+mj-lt"/>
                <a:cs typeface="Times New Roman" pitchFamily="18" charset="0"/>
              </a:rPr>
              <a:t>Villari</a:t>
            </a:r>
            <a:r>
              <a:rPr lang="en-US" altLang="ru-RU" sz="1600" b="1" i="1" dirty="0" smtClean="0">
                <a:solidFill>
                  <a:srgbClr val="000000"/>
                </a:solidFill>
                <a:latin typeface="+mj-lt"/>
                <a:cs typeface="Times New Roman" pitchFamily="18" charset="0"/>
              </a:rPr>
              <a:t>, </a:t>
            </a:r>
            <a:r>
              <a:rPr lang="ru-RU" altLang="ru-RU" sz="1600" b="1" i="1" dirty="0" smtClean="0">
                <a:solidFill>
                  <a:srgbClr val="000000"/>
                </a:solidFill>
                <a:latin typeface="+mj-lt"/>
                <a:cs typeface="Times New Roman" pitchFamily="18" charset="0"/>
              </a:rPr>
              <a:t>1865</a:t>
            </a:r>
            <a:r>
              <a:rPr lang="en-US" altLang="ru-RU" sz="1600" b="1" dirty="0" smtClean="0">
                <a:solidFill>
                  <a:srgbClr val="000000"/>
                </a:solidFill>
                <a:latin typeface="+mj-lt"/>
                <a:cs typeface="Times New Roman" pitchFamily="18" charset="0"/>
              </a:rPr>
              <a:t>).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endParaRPr lang="en-US" altLang="ru-RU" sz="1600" b="1" dirty="0" smtClean="0">
              <a:solidFill>
                <a:srgbClr val="000000"/>
              </a:solidFill>
              <a:latin typeface="+mj-lt"/>
              <a:cs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ru-RU" sz="1600" b="1" dirty="0" smtClean="0">
                <a:solidFill>
                  <a:srgbClr val="000000"/>
                </a:solidFill>
                <a:latin typeface="+mj-lt"/>
                <a:cs typeface="Times New Roman" pitchFamily="18" charset="0"/>
              </a:rPr>
              <a:t>Change in shape is elastic (no fatigue)</a:t>
            </a:r>
            <a:endParaRPr lang="ru-RU" altLang="ru-RU" sz="1600" b="1" dirty="0" smtClean="0">
              <a:solidFill>
                <a:srgbClr val="00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7174" name="TextBox 8"/>
          <p:cNvSpPr txBox="1">
            <a:spLocks noChangeArrowheads="1"/>
          </p:cNvSpPr>
          <p:nvPr/>
        </p:nvSpPr>
        <p:spPr bwMode="auto">
          <a:xfrm>
            <a:off x="115888" y="838200"/>
            <a:ext cx="2289175" cy="310832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GB" altLang="ru-RU" sz="1900" dirty="0" smtClean="0">
                <a:solidFill>
                  <a:srgbClr val="000000"/>
                </a:solidFill>
                <a:latin typeface="+mj-lt"/>
                <a:cs typeface="+mn-cs"/>
              </a:rPr>
              <a:t>Fe - Pt, Fe - </a:t>
            </a:r>
            <a:r>
              <a:rPr lang="en-GB" altLang="ru-RU" sz="1900" dirty="0" err="1" smtClean="0">
                <a:solidFill>
                  <a:srgbClr val="000000"/>
                </a:solidFill>
                <a:latin typeface="+mj-lt"/>
                <a:cs typeface="+mn-cs"/>
              </a:rPr>
              <a:t>Pd</a:t>
            </a:r>
            <a:r>
              <a:rPr lang="en-GB" altLang="ru-RU" sz="1900" dirty="0" smtClean="0">
                <a:solidFill>
                  <a:srgbClr val="000000"/>
                </a:solidFill>
                <a:latin typeface="+mj-lt"/>
                <a:cs typeface="+mn-cs"/>
              </a:rPr>
              <a:t>, 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GB" altLang="ru-RU" sz="1900" dirty="0" smtClean="0">
                <a:solidFill>
                  <a:srgbClr val="000000"/>
                </a:solidFill>
                <a:latin typeface="+mj-lt"/>
                <a:cs typeface="+mn-cs"/>
              </a:rPr>
              <a:t>Fe - </a:t>
            </a:r>
            <a:r>
              <a:rPr lang="ru-RU" altLang="ru-RU" sz="1900" dirty="0" smtClean="0">
                <a:solidFill>
                  <a:srgbClr val="000000"/>
                </a:solidFill>
                <a:latin typeface="+mj-lt"/>
                <a:cs typeface="+mn-cs"/>
              </a:rPr>
              <a:t>Со, </a:t>
            </a:r>
            <a:r>
              <a:rPr lang="en-GB" altLang="ru-RU" sz="1900" dirty="0" err="1" smtClean="0">
                <a:solidFill>
                  <a:srgbClr val="000000"/>
                </a:solidFill>
                <a:latin typeface="+mj-lt"/>
                <a:cs typeface="+mn-cs"/>
              </a:rPr>
              <a:t>Mn</a:t>
            </a:r>
            <a:r>
              <a:rPr lang="en-GB" altLang="ru-RU" sz="1900" dirty="0" smtClean="0">
                <a:solidFill>
                  <a:srgbClr val="000000"/>
                </a:solidFill>
                <a:latin typeface="+mj-lt"/>
                <a:cs typeface="+mn-cs"/>
              </a:rPr>
              <a:t> - Sb, 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GB" altLang="ru-RU" sz="1900" dirty="0" err="1" smtClean="0">
                <a:solidFill>
                  <a:srgbClr val="000000"/>
                </a:solidFill>
                <a:latin typeface="+mj-lt"/>
                <a:cs typeface="+mn-cs"/>
              </a:rPr>
              <a:t>Mn</a:t>
            </a:r>
            <a:r>
              <a:rPr lang="en-GB" altLang="ru-RU" sz="1900" dirty="0" smtClean="0">
                <a:solidFill>
                  <a:srgbClr val="000000"/>
                </a:solidFill>
                <a:latin typeface="+mj-lt"/>
                <a:cs typeface="+mn-cs"/>
              </a:rPr>
              <a:t> - Cu - Bi, 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GB" altLang="ru-RU" sz="1900" dirty="0" smtClean="0">
                <a:solidFill>
                  <a:srgbClr val="000000"/>
                </a:solidFill>
                <a:latin typeface="+mj-lt"/>
                <a:cs typeface="+mn-cs"/>
              </a:rPr>
              <a:t>Fe - Rh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endParaRPr lang="en-GB" altLang="ru-RU" sz="1900" dirty="0" smtClean="0">
              <a:solidFill>
                <a:srgbClr val="000000"/>
              </a:solidFill>
              <a:latin typeface="+mj-lt"/>
              <a:cs typeface="+mn-cs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l-GR" altLang="ru-RU" sz="1900" dirty="0" smtClean="0">
                <a:solidFill>
                  <a:srgbClr val="000000"/>
                </a:solidFill>
                <a:latin typeface="+mj-lt"/>
                <a:cs typeface="+mn-cs"/>
              </a:rPr>
              <a:t>Δ</a:t>
            </a:r>
            <a:r>
              <a:rPr lang="en-GB" altLang="ru-RU" sz="1900" dirty="0" smtClean="0">
                <a:solidFill>
                  <a:srgbClr val="000000"/>
                </a:solidFill>
                <a:latin typeface="+mj-lt"/>
                <a:cs typeface="+mn-cs"/>
              </a:rPr>
              <a:t>l/l = </a:t>
            </a:r>
            <a:r>
              <a:rPr lang="en-GB" altLang="ru-RU" sz="1900" dirty="0" smtClean="0">
                <a:solidFill>
                  <a:srgbClr val="000000"/>
                </a:solidFill>
                <a:latin typeface="+mj-lt"/>
                <a:cs typeface="+mn-cs"/>
                <a:sym typeface="Symbol" panose="05050102010706020507" pitchFamily="18" charset="2"/>
              </a:rPr>
              <a:t></a:t>
            </a:r>
            <a:endParaRPr lang="en-GB" altLang="ru-RU" sz="1900" dirty="0" smtClean="0">
              <a:solidFill>
                <a:srgbClr val="000000"/>
              </a:solidFill>
              <a:latin typeface="+mj-lt"/>
              <a:cs typeface="+mn-cs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GB" altLang="ru-RU" sz="1900" dirty="0" smtClean="0">
                <a:solidFill>
                  <a:srgbClr val="000000"/>
                </a:solidFill>
                <a:latin typeface="+mj-lt"/>
                <a:cs typeface="+mn-cs"/>
                <a:sym typeface="Symbol" panose="05050102010706020507" pitchFamily="18" charset="2"/>
              </a:rPr>
              <a:t>   5</a:t>
            </a:r>
            <a:r>
              <a:rPr lang="en-GB" altLang="ru-RU" sz="1900" dirty="0" smtClean="0">
                <a:solidFill>
                  <a:srgbClr val="000000"/>
                </a:solidFill>
                <a:latin typeface="+mj-lt"/>
                <a:cs typeface="+mn-cs"/>
              </a:rPr>
              <a:t>×10</a:t>
            </a:r>
            <a:r>
              <a:rPr lang="en-GB" altLang="ru-RU" sz="1900" baseline="30000" dirty="0" smtClean="0">
                <a:solidFill>
                  <a:srgbClr val="000000"/>
                </a:solidFill>
                <a:latin typeface="+mj-lt"/>
                <a:cs typeface="+mn-cs"/>
              </a:rPr>
              <a:t>-6</a:t>
            </a:r>
            <a:r>
              <a:rPr lang="en-GB" altLang="ru-RU" sz="1900" dirty="0" smtClean="0">
                <a:solidFill>
                  <a:srgbClr val="000000"/>
                </a:solidFill>
                <a:latin typeface="+mj-lt"/>
                <a:cs typeface="+mn-cs"/>
              </a:rPr>
              <a:t> Fe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GB" altLang="ru-RU" sz="1900" dirty="0" smtClean="0">
                <a:solidFill>
                  <a:srgbClr val="000000"/>
                </a:solidFill>
                <a:latin typeface="+mj-lt"/>
                <a:cs typeface="+mn-cs"/>
              </a:rPr>
              <a:t>&lt; 30×10</a:t>
            </a:r>
            <a:r>
              <a:rPr lang="en-GB" altLang="ru-RU" sz="1900" baseline="30000" dirty="0" smtClean="0">
                <a:solidFill>
                  <a:srgbClr val="000000"/>
                </a:solidFill>
                <a:latin typeface="+mj-lt"/>
                <a:cs typeface="+mn-cs"/>
              </a:rPr>
              <a:t>-6</a:t>
            </a:r>
            <a:r>
              <a:rPr lang="en-GB" altLang="ru-RU" sz="1900" dirty="0" smtClean="0">
                <a:solidFill>
                  <a:srgbClr val="000000"/>
                </a:solidFill>
                <a:latin typeface="+mj-lt"/>
                <a:cs typeface="+mn-cs"/>
              </a:rPr>
              <a:t> Fe-Cr 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GB" altLang="ru-RU" sz="1900" dirty="0" smtClean="0">
                <a:solidFill>
                  <a:srgbClr val="000000"/>
                </a:solidFill>
                <a:latin typeface="+mj-lt"/>
                <a:cs typeface="+mn-cs"/>
              </a:rPr>
              <a:t>&lt; 60×10</a:t>
            </a:r>
            <a:r>
              <a:rPr lang="en-GB" altLang="ru-RU" sz="1900" baseline="30000" dirty="0" smtClean="0">
                <a:solidFill>
                  <a:srgbClr val="000000"/>
                </a:solidFill>
                <a:latin typeface="+mj-lt"/>
                <a:cs typeface="+mn-cs"/>
              </a:rPr>
              <a:t>-6</a:t>
            </a:r>
            <a:r>
              <a:rPr lang="en-GB" altLang="ru-RU" sz="1900" dirty="0" smtClean="0">
                <a:solidFill>
                  <a:srgbClr val="000000"/>
                </a:solidFill>
                <a:latin typeface="+mj-lt"/>
                <a:cs typeface="+mn-cs"/>
              </a:rPr>
              <a:t> Fe-Al 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endParaRPr lang="en-GB" altLang="ru-RU" sz="1900" dirty="0" smtClean="0">
              <a:solidFill>
                <a:srgbClr val="000000"/>
              </a:solidFill>
              <a:latin typeface="+mj-lt"/>
              <a:cs typeface="+mn-cs"/>
            </a:endParaRPr>
          </a:p>
        </p:txBody>
      </p:sp>
      <p:pic>
        <p:nvPicPr>
          <p:cNvPr id="8" name="Рисунок 1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63576" y="3657600"/>
            <a:ext cx="3966761" cy="3087688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295400" y="304800"/>
            <a:ext cx="6781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ru-RU" sz="2400" b="1" dirty="0" smtClean="0">
                <a:solidFill>
                  <a:schemeClr val="tx2"/>
                </a:solidFill>
                <a:latin typeface="+mj-lt"/>
                <a:cs typeface="Times New Roman" pitchFamily="18" charset="0"/>
              </a:rPr>
              <a:t>Fe-</a:t>
            </a:r>
            <a:r>
              <a:rPr lang="en-US" altLang="ru-RU" sz="2400" b="1" i="1" dirty="0" err="1" smtClean="0">
                <a:solidFill>
                  <a:schemeClr val="tx2"/>
                </a:solidFill>
                <a:latin typeface="+mj-lt"/>
                <a:cs typeface="Times New Roman" pitchFamily="18" charset="0"/>
              </a:rPr>
              <a:t>x</a:t>
            </a:r>
            <a:r>
              <a:rPr lang="en-US" altLang="ru-RU" sz="2400" b="1" dirty="0" err="1" smtClean="0">
                <a:solidFill>
                  <a:schemeClr val="tx2"/>
                </a:solidFill>
                <a:latin typeface="+mj-lt"/>
                <a:cs typeface="Times New Roman" pitchFamily="18" charset="0"/>
              </a:rPr>
              <a:t>Ga</a:t>
            </a:r>
            <a:r>
              <a:rPr lang="en-US" altLang="ru-RU" sz="2400" b="1" dirty="0" smtClean="0">
                <a:solidFill>
                  <a:schemeClr val="tx2"/>
                </a:solidFill>
                <a:latin typeface="+mj-lt"/>
                <a:cs typeface="Times New Roman" pitchFamily="18" charset="0"/>
              </a:rPr>
              <a:t> (</a:t>
            </a:r>
            <a:r>
              <a:rPr lang="en-US" altLang="ru-RU" sz="2400" b="1" dirty="0" err="1" smtClean="0">
                <a:solidFill>
                  <a:schemeClr val="tx2"/>
                </a:solidFill>
                <a:latin typeface="+mj-lt"/>
                <a:cs typeface="Times New Roman" pitchFamily="18" charset="0"/>
              </a:rPr>
              <a:t>Galfenol</a:t>
            </a:r>
            <a:r>
              <a:rPr lang="en-US" altLang="ru-RU" sz="2400" b="1" dirty="0" smtClean="0">
                <a:solidFill>
                  <a:schemeClr val="tx2"/>
                </a:solidFill>
                <a:latin typeface="+mj-lt"/>
                <a:cs typeface="Times New Roman" pitchFamily="18" charset="0"/>
              </a:rPr>
              <a:t>) with Giant </a:t>
            </a:r>
            <a:r>
              <a:rPr lang="en-US" altLang="ru-RU" sz="2400" b="1" dirty="0" err="1" smtClean="0">
                <a:solidFill>
                  <a:schemeClr val="tx2"/>
                </a:solidFill>
                <a:latin typeface="+mj-lt"/>
                <a:cs typeface="Times New Roman" pitchFamily="18" charset="0"/>
              </a:rPr>
              <a:t>Magnetostriction</a:t>
            </a:r>
            <a:endParaRPr lang="ru-RU" sz="2400" dirty="0">
              <a:solidFill>
                <a:schemeClr val="tx2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31925" y="4800600"/>
            <a:ext cx="6434138" cy="194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9" name="TextBox 2"/>
          <p:cNvSpPr txBox="1">
            <a:spLocks noChangeArrowheads="1"/>
          </p:cNvSpPr>
          <p:nvPr/>
        </p:nvSpPr>
        <p:spPr bwMode="auto">
          <a:xfrm>
            <a:off x="468313" y="260350"/>
            <a:ext cx="82184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GB" altLang="ru-RU" sz="2400" dirty="0">
                <a:solidFill>
                  <a:schemeClr val="tx2"/>
                </a:solidFill>
                <a:latin typeface="Calibri" pitchFamily="34" charset="0"/>
              </a:rPr>
              <a:t>     </a:t>
            </a:r>
            <a:r>
              <a:rPr lang="en-GB" altLang="ru-RU" sz="2400" b="1" kern="0" dirty="0" smtClean="0">
                <a:solidFill>
                  <a:schemeClr val="tx2"/>
                </a:solidFill>
                <a:cs typeface="Times New Roman" pitchFamily="18" charset="0"/>
              </a:rPr>
              <a:t>Fe-</a:t>
            </a:r>
            <a:r>
              <a:rPr lang="en-GB" altLang="ru-RU" sz="2400" b="1" i="1" kern="0" dirty="0" err="1" smtClean="0">
                <a:solidFill>
                  <a:schemeClr val="tx2"/>
                </a:solidFill>
                <a:cs typeface="Times New Roman" pitchFamily="18" charset="0"/>
              </a:rPr>
              <a:t>x</a:t>
            </a:r>
            <a:r>
              <a:rPr lang="en-GB" altLang="ru-RU" sz="2400" b="1" kern="0" dirty="0" err="1" smtClean="0">
                <a:solidFill>
                  <a:schemeClr val="tx2"/>
                </a:solidFill>
                <a:cs typeface="Times New Roman" pitchFamily="18" charset="0"/>
              </a:rPr>
              <a:t>Ga</a:t>
            </a:r>
            <a:r>
              <a:rPr lang="en-GB" altLang="ru-RU" sz="2400" b="1" kern="0" dirty="0" smtClean="0">
                <a:solidFill>
                  <a:schemeClr val="tx2"/>
                </a:solidFill>
                <a:cs typeface="Times New Roman" pitchFamily="18" charset="0"/>
              </a:rPr>
              <a:t> </a:t>
            </a:r>
            <a:r>
              <a:rPr lang="en-GB" altLang="ru-RU" sz="2400" b="1" kern="0" dirty="0">
                <a:solidFill>
                  <a:schemeClr val="tx2"/>
                </a:solidFill>
                <a:cs typeface="Times New Roman" pitchFamily="18" charset="0"/>
              </a:rPr>
              <a:t>phase </a:t>
            </a:r>
            <a:r>
              <a:rPr lang="en-GB" altLang="ru-RU" sz="2400" b="1" kern="0" dirty="0" smtClean="0">
                <a:solidFill>
                  <a:schemeClr val="tx2"/>
                </a:solidFill>
                <a:cs typeface="Times New Roman" pitchFamily="18" charset="0"/>
              </a:rPr>
              <a:t>diagrams</a:t>
            </a:r>
            <a:endParaRPr lang="en-GB" altLang="ru-RU" sz="3200" b="1" kern="0" dirty="0">
              <a:solidFill>
                <a:schemeClr val="tx2"/>
              </a:solidFill>
              <a:cs typeface="Times New Roman" pitchFamily="18" charset="0"/>
            </a:endParaRPr>
          </a:p>
        </p:txBody>
      </p:sp>
      <p:sp>
        <p:nvSpPr>
          <p:cNvPr id="95238" name="TextBox 1"/>
          <p:cNvSpPr txBox="1">
            <a:spLocks noChangeArrowheads="1"/>
          </p:cNvSpPr>
          <p:nvPr/>
        </p:nvSpPr>
        <p:spPr bwMode="auto">
          <a:xfrm>
            <a:off x="2574925" y="990600"/>
            <a:ext cx="16160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en-GB" altLang="ru-RU" b="1" dirty="0" smtClean="0">
                <a:solidFill>
                  <a:schemeClr val="tx2"/>
                </a:solidFill>
                <a:cs typeface="Times New Roman" pitchFamily="18" charset="0"/>
              </a:rPr>
              <a:t>Equilibrium</a:t>
            </a:r>
            <a:endParaRPr lang="ru-RU" altLang="ru-RU" b="1" dirty="0">
              <a:solidFill>
                <a:schemeClr val="tx2"/>
              </a:solidFill>
              <a:cs typeface="Times New Roman" pitchFamily="18" charset="0"/>
            </a:endParaRPr>
          </a:p>
        </p:txBody>
      </p:sp>
      <p:grpSp>
        <p:nvGrpSpPr>
          <p:cNvPr id="2" name="Группа 1"/>
          <p:cNvGrpSpPr>
            <a:grpSpLocks/>
          </p:cNvGrpSpPr>
          <p:nvPr/>
        </p:nvGrpSpPr>
        <p:grpSpPr bwMode="auto">
          <a:xfrm>
            <a:off x="1447800" y="1341438"/>
            <a:ext cx="6362700" cy="3459162"/>
            <a:chOff x="971550" y="1341438"/>
            <a:chExt cx="6838950" cy="3714750"/>
          </a:xfrm>
        </p:grpSpPr>
        <p:pic>
          <p:nvPicPr>
            <p:cNvPr id="95240" name="Picture 12" descr="Диаграммы состояния Fe-Ga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71550" y="1341438"/>
              <a:ext cx="6838950" cy="3714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" name="Группа 3"/>
            <p:cNvGrpSpPr>
              <a:grpSpLocks/>
            </p:cNvGrpSpPr>
            <p:nvPr/>
          </p:nvGrpSpPr>
          <p:grpSpPr bwMode="auto">
            <a:xfrm>
              <a:off x="2700338" y="1484313"/>
              <a:ext cx="4103687" cy="3024187"/>
              <a:chOff x="2699792" y="1484784"/>
              <a:chExt cx="4104456" cy="3024336"/>
            </a:xfrm>
          </p:grpSpPr>
          <p:cxnSp>
            <p:nvCxnSpPr>
              <p:cNvPr id="3" name="Прямая соединительная линия 2"/>
              <p:cNvCxnSpPr/>
              <p:nvPr/>
            </p:nvCxnSpPr>
            <p:spPr>
              <a:xfrm flipV="1">
                <a:off x="2699792" y="1557813"/>
                <a:ext cx="0" cy="2951307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Прямая соединительная линия 9"/>
              <p:cNvCxnSpPr/>
              <p:nvPr/>
            </p:nvCxnSpPr>
            <p:spPr>
              <a:xfrm flipV="1">
                <a:off x="3492102" y="1557813"/>
                <a:ext cx="0" cy="2951307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Прямая соединительная линия 10"/>
              <p:cNvCxnSpPr/>
              <p:nvPr/>
            </p:nvCxnSpPr>
            <p:spPr>
              <a:xfrm flipV="1">
                <a:off x="6011938" y="1484784"/>
                <a:ext cx="0" cy="2951307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Прямая соединительная линия 11"/>
              <p:cNvCxnSpPr/>
              <p:nvPr/>
            </p:nvCxnSpPr>
            <p:spPr>
              <a:xfrm flipV="1">
                <a:off x="6804248" y="1484784"/>
                <a:ext cx="0" cy="2951307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5242" name="Стрелка вниз 12"/>
            <p:cNvSpPr>
              <a:spLocks noChangeArrowheads="1"/>
            </p:cNvSpPr>
            <p:nvPr/>
          </p:nvSpPr>
          <p:spPr bwMode="auto">
            <a:xfrm>
              <a:off x="2555838" y="1493977"/>
              <a:ext cx="288999" cy="432048"/>
            </a:xfrm>
            <a:prstGeom prst="downArrow">
              <a:avLst>
                <a:gd name="adj1" fmla="val 50000"/>
                <a:gd name="adj2" fmla="val 49999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altLang="ru-RU" sz="2000">
                <a:solidFill>
                  <a:schemeClr val="tx2"/>
                </a:solidFill>
                <a:latin typeface="Arial" charset="0"/>
              </a:endParaRPr>
            </a:p>
          </p:txBody>
        </p:sp>
        <p:sp>
          <p:nvSpPr>
            <p:cNvPr id="95243" name="Стрелка вниз 13"/>
            <p:cNvSpPr>
              <a:spLocks noChangeArrowheads="1"/>
            </p:cNvSpPr>
            <p:nvPr/>
          </p:nvSpPr>
          <p:spPr bwMode="auto">
            <a:xfrm>
              <a:off x="3355506" y="1493977"/>
              <a:ext cx="288999" cy="432048"/>
            </a:xfrm>
            <a:prstGeom prst="downArrow">
              <a:avLst>
                <a:gd name="adj1" fmla="val 50000"/>
                <a:gd name="adj2" fmla="val 49999"/>
              </a:avLst>
            </a:prstGeom>
            <a:solidFill>
              <a:srgbClr val="00FF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altLang="ru-RU" sz="2000">
                <a:solidFill>
                  <a:schemeClr val="tx2"/>
                </a:solidFill>
                <a:latin typeface="Arial" charset="0"/>
              </a:endParaRPr>
            </a:p>
          </p:txBody>
        </p:sp>
        <p:sp>
          <p:nvSpPr>
            <p:cNvPr id="95244" name="Стрелка вниз 14"/>
            <p:cNvSpPr>
              <a:spLocks noChangeArrowheads="1"/>
            </p:cNvSpPr>
            <p:nvPr/>
          </p:nvSpPr>
          <p:spPr bwMode="auto">
            <a:xfrm>
              <a:off x="5867363" y="1493977"/>
              <a:ext cx="288999" cy="432048"/>
            </a:xfrm>
            <a:prstGeom prst="downArrow">
              <a:avLst>
                <a:gd name="adj1" fmla="val 50000"/>
                <a:gd name="adj2" fmla="val 49999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altLang="ru-RU" sz="2000">
                <a:solidFill>
                  <a:schemeClr val="tx2"/>
                </a:solidFill>
                <a:latin typeface="Arial" charset="0"/>
              </a:endParaRPr>
            </a:p>
          </p:txBody>
        </p:sp>
        <p:sp>
          <p:nvSpPr>
            <p:cNvPr id="95245" name="Стрелка вниз 15"/>
            <p:cNvSpPr>
              <a:spLocks noChangeArrowheads="1"/>
            </p:cNvSpPr>
            <p:nvPr/>
          </p:nvSpPr>
          <p:spPr bwMode="auto">
            <a:xfrm>
              <a:off x="6660832" y="1503809"/>
              <a:ext cx="288999" cy="432048"/>
            </a:xfrm>
            <a:prstGeom prst="downArrow">
              <a:avLst>
                <a:gd name="adj1" fmla="val 50000"/>
                <a:gd name="adj2" fmla="val 49999"/>
              </a:avLst>
            </a:prstGeom>
            <a:solidFill>
              <a:srgbClr val="00FF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altLang="ru-RU" sz="2000">
                <a:solidFill>
                  <a:schemeClr val="tx2"/>
                </a:solidFill>
                <a:latin typeface="Arial" charset="0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3048000" y="4876800"/>
            <a:ext cx="11240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Fe-25Ga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19" name="TextBox 1"/>
          <p:cNvSpPr txBox="1">
            <a:spLocks noChangeArrowheads="1"/>
          </p:cNvSpPr>
          <p:nvPr/>
        </p:nvSpPr>
        <p:spPr bwMode="auto">
          <a:xfrm>
            <a:off x="5280025" y="990600"/>
            <a:ext cx="23399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en-GB" altLang="ru-RU" b="1" dirty="0" smtClean="0">
                <a:solidFill>
                  <a:schemeClr val="tx2"/>
                </a:solidFill>
                <a:cs typeface="Times New Roman" pitchFamily="18" charset="0"/>
              </a:rPr>
              <a:t>Non </a:t>
            </a:r>
            <a:r>
              <a:rPr lang="en-GB" altLang="ru-RU" b="1" dirty="0">
                <a:solidFill>
                  <a:schemeClr val="tx2"/>
                </a:solidFill>
                <a:cs typeface="Times New Roman" pitchFamily="18" charset="0"/>
              </a:rPr>
              <a:t>equilibrium</a:t>
            </a:r>
            <a:endParaRPr lang="ru-RU" altLang="ru-RU" b="1" dirty="0">
              <a:solidFill>
                <a:schemeClr val="tx2"/>
              </a:solidFill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828800" y="4876800"/>
            <a:ext cx="9957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Fe-</a:t>
            </a:r>
            <a:r>
              <a:rPr lang="en-US" b="1" i="1" dirty="0" err="1" smtClean="0">
                <a:solidFill>
                  <a:schemeClr val="tx2"/>
                </a:solidFill>
              </a:rPr>
              <a:t>x</a:t>
            </a:r>
            <a:r>
              <a:rPr lang="en-US" b="1" dirty="0" err="1" smtClean="0">
                <a:solidFill>
                  <a:schemeClr val="tx2"/>
                </a:solidFill>
              </a:rPr>
              <a:t>Ga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302949" y="4876800"/>
            <a:ext cx="11240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Fe-50Ga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86400" y="4876800"/>
            <a:ext cx="11240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Fe-25Ga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731949" y="5650468"/>
            <a:ext cx="11240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Fe-25Ga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828800" y="6324600"/>
            <a:ext cx="434734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tx2"/>
                </a:solidFill>
              </a:rPr>
              <a:t>A2</a:t>
            </a:r>
            <a:endParaRPr lang="ru-RU" sz="1600" b="1" dirty="0">
              <a:solidFill>
                <a:schemeClr val="tx2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222866" y="6324600"/>
            <a:ext cx="503664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tx2"/>
                </a:solidFill>
              </a:rPr>
              <a:t>D0</a:t>
            </a:r>
            <a:r>
              <a:rPr lang="en-US" sz="1600" b="1" baseline="-25000" dirty="0" smtClean="0">
                <a:solidFill>
                  <a:schemeClr val="tx2"/>
                </a:solidFill>
              </a:rPr>
              <a:t>3</a:t>
            </a:r>
            <a:endParaRPr lang="ru-RU" sz="1600" b="1" baseline="-25000" dirty="0">
              <a:solidFill>
                <a:schemeClr val="tx2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594466" y="6324600"/>
            <a:ext cx="423514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tx2"/>
                </a:solidFill>
              </a:rPr>
              <a:t>B2</a:t>
            </a:r>
            <a:endParaRPr lang="ru-RU" sz="1600" b="1" dirty="0">
              <a:solidFill>
                <a:schemeClr val="tx2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791200" y="6324600"/>
            <a:ext cx="492443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tx2"/>
                </a:solidFill>
              </a:rPr>
              <a:t>L1</a:t>
            </a:r>
            <a:r>
              <a:rPr lang="en-US" sz="1600" b="1" baseline="-25000" dirty="0" smtClean="0">
                <a:solidFill>
                  <a:schemeClr val="tx2"/>
                </a:solidFill>
              </a:rPr>
              <a:t>2</a:t>
            </a:r>
            <a:endParaRPr lang="ru-RU" sz="1600" b="1" baseline="-25000" dirty="0">
              <a:solidFill>
                <a:schemeClr val="tx2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934200" y="6367046"/>
            <a:ext cx="572593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tx2"/>
                </a:solidFill>
              </a:rPr>
              <a:t>D0</a:t>
            </a:r>
            <a:r>
              <a:rPr lang="en-US" sz="1600" b="1" baseline="-25000" dirty="0" smtClean="0">
                <a:solidFill>
                  <a:schemeClr val="tx2"/>
                </a:solidFill>
              </a:rPr>
              <a:t>19</a:t>
            </a:r>
            <a:endParaRPr lang="ru-RU" sz="1600" b="1" baseline="-250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4782" y="152400"/>
            <a:ext cx="7929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Fe-2</a:t>
            </a: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ru-RU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en-US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HRFD</a:t>
            </a: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типичные дифракционные спектры</a:t>
            </a:r>
            <a:endParaRPr lang="ru-RU" sz="20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6200" y="3962400"/>
            <a:ext cx="4343400" cy="338554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tx2"/>
                </a:solidFill>
                <a:cs typeface="Times New Roman" pitchFamily="18" charset="0"/>
              </a:rPr>
              <a:t>Высокое</a:t>
            </a:r>
            <a:r>
              <a:rPr lang="en-US" sz="1600" b="1" dirty="0" smtClean="0">
                <a:solidFill>
                  <a:schemeClr val="tx2"/>
                </a:solidFill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chemeClr val="tx2"/>
                </a:solidFill>
                <a:cs typeface="Times New Roman" pitchFamily="18" charset="0"/>
              </a:rPr>
              <a:t>разрешение, </a:t>
            </a:r>
            <a:r>
              <a:rPr lang="el-GR" sz="1600" b="1" dirty="0" smtClean="0">
                <a:solidFill>
                  <a:schemeClr val="tx2"/>
                </a:solidFill>
                <a:latin typeface="Times New Roman"/>
                <a:cs typeface="Times New Roman"/>
              </a:rPr>
              <a:t>Δ</a:t>
            </a:r>
            <a:r>
              <a:rPr lang="en-US" sz="1600" b="1" i="1" dirty="0" smtClean="0">
                <a:solidFill>
                  <a:schemeClr val="tx2"/>
                </a:solidFill>
                <a:latin typeface="Times New Roman"/>
                <a:cs typeface="Times New Roman"/>
              </a:rPr>
              <a:t>d</a:t>
            </a:r>
            <a:r>
              <a:rPr lang="ru-RU" sz="1600" b="1" dirty="0" smtClean="0">
                <a:solidFill>
                  <a:schemeClr val="tx2"/>
                </a:solidFill>
                <a:latin typeface="Times New Roman"/>
                <a:cs typeface="Times New Roman"/>
              </a:rPr>
              <a:t>/</a:t>
            </a:r>
            <a:r>
              <a:rPr lang="en-US" sz="1600" b="1" i="1" dirty="0" smtClean="0">
                <a:solidFill>
                  <a:schemeClr val="tx2"/>
                </a:solidFill>
                <a:latin typeface="Times New Roman"/>
                <a:cs typeface="Times New Roman"/>
              </a:rPr>
              <a:t>d</a:t>
            </a:r>
            <a:r>
              <a:rPr lang="ru-RU" sz="1600" b="1" dirty="0" smtClean="0">
                <a:solidFill>
                  <a:schemeClr val="tx2"/>
                </a:solidFill>
                <a:latin typeface="Times New Roman"/>
                <a:cs typeface="Times New Roman"/>
              </a:rPr>
              <a:t> </a:t>
            </a:r>
            <a:r>
              <a:rPr lang="el-GR" sz="1600" b="1" dirty="0" smtClean="0">
                <a:solidFill>
                  <a:schemeClr val="tx2"/>
                </a:solidFill>
                <a:latin typeface="Times New Roman"/>
                <a:cs typeface="Times New Roman"/>
              </a:rPr>
              <a:t>≈</a:t>
            </a:r>
            <a:r>
              <a:rPr lang="en-US" sz="1600" b="1" dirty="0" smtClean="0">
                <a:solidFill>
                  <a:schemeClr val="tx2"/>
                </a:solidFill>
                <a:latin typeface="Times New Roman"/>
                <a:cs typeface="Times New Roman"/>
              </a:rPr>
              <a:t> 0.0015, </a:t>
            </a:r>
            <a:r>
              <a:rPr lang="en-US" sz="1600" b="1" i="1" dirty="0" err="1" smtClean="0">
                <a:solidFill>
                  <a:schemeClr val="tx2"/>
                </a:solidFill>
                <a:latin typeface="Times New Roman"/>
                <a:cs typeface="Times New Roman"/>
              </a:rPr>
              <a:t>t</a:t>
            </a:r>
            <a:r>
              <a:rPr lang="en-US" sz="1600" b="1" baseline="-25000" dirty="0" err="1" smtClean="0">
                <a:solidFill>
                  <a:schemeClr val="tx2"/>
                </a:solidFill>
                <a:latin typeface="Times New Roman"/>
                <a:cs typeface="Times New Roman"/>
              </a:rPr>
              <a:t>s</a:t>
            </a:r>
            <a:r>
              <a:rPr lang="en-US" sz="1600" b="1" dirty="0" smtClean="0">
                <a:solidFill>
                  <a:schemeClr val="tx2"/>
                </a:solidFill>
                <a:latin typeface="Times New Roman"/>
                <a:cs typeface="Times New Roman"/>
              </a:rPr>
              <a:t> = 1 </a:t>
            </a:r>
            <a:r>
              <a:rPr lang="ru-RU" sz="1600" b="1" dirty="0" smtClean="0">
                <a:solidFill>
                  <a:schemeClr val="tx2"/>
                </a:solidFill>
                <a:latin typeface="Times New Roman"/>
                <a:cs typeface="Times New Roman"/>
              </a:rPr>
              <a:t>час</a:t>
            </a:r>
            <a:endParaRPr lang="ru-RU" sz="1600" b="1" dirty="0">
              <a:solidFill>
                <a:schemeClr val="tx2"/>
              </a:solidFill>
              <a:cs typeface="Times New Roman" pitchFamily="18" charset="0"/>
            </a:endParaRPr>
          </a:p>
        </p:txBody>
      </p:sp>
      <p:pic>
        <p:nvPicPr>
          <p:cNvPr id="9" name="Рисунок 8" descr="S9-135a.jpg"/>
          <p:cNvPicPr>
            <a:picLocks noChangeAspect="1"/>
          </p:cNvPicPr>
          <p:nvPr/>
        </p:nvPicPr>
        <p:blipFill>
          <a:blip r:embed="rId3" cstate="print"/>
          <a:srcRect l="3636"/>
          <a:stretch>
            <a:fillRect/>
          </a:stretch>
        </p:blipFill>
        <p:spPr>
          <a:xfrm>
            <a:off x="228600" y="838200"/>
            <a:ext cx="4038600" cy="3000963"/>
          </a:xfrm>
          <a:prstGeom prst="rect">
            <a:avLst/>
          </a:prstGeom>
        </p:spPr>
      </p:pic>
      <p:pic>
        <p:nvPicPr>
          <p:cNvPr id="10" name="Рисунок 9" descr="FeAl-001-up.jpg"/>
          <p:cNvPicPr>
            <a:picLocks noChangeAspect="1"/>
          </p:cNvPicPr>
          <p:nvPr/>
        </p:nvPicPr>
        <p:blipFill>
          <a:blip r:embed="rId4" cstate="print"/>
          <a:srcRect l="7500"/>
          <a:stretch>
            <a:fillRect/>
          </a:stretch>
        </p:blipFill>
        <p:spPr>
          <a:xfrm>
            <a:off x="4616390" y="838200"/>
            <a:ext cx="4146610" cy="304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72000" y="3962400"/>
            <a:ext cx="4267200" cy="338554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tx2"/>
                </a:solidFill>
                <a:cs typeface="Times New Roman" pitchFamily="18" charset="0"/>
              </a:rPr>
              <a:t>Среднее</a:t>
            </a:r>
            <a:r>
              <a:rPr lang="en-US" sz="1600" b="1" dirty="0" smtClean="0">
                <a:solidFill>
                  <a:schemeClr val="tx2"/>
                </a:solidFill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chemeClr val="tx2"/>
                </a:solidFill>
                <a:cs typeface="Times New Roman" pitchFamily="18" charset="0"/>
              </a:rPr>
              <a:t>разрешение, </a:t>
            </a:r>
            <a:r>
              <a:rPr lang="el-GR" sz="1600" b="1" dirty="0" smtClean="0">
                <a:solidFill>
                  <a:schemeClr val="tx2"/>
                </a:solidFill>
                <a:latin typeface="Times New Roman"/>
                <a:cs typeface="Times New Roman"/>
              </a:rPr>
              <a:t>Δ</a:t>
            </a:r>
            <a:r>
              <a:rPr lang="en-US" sz="1600" b="1" i="1" dirty="0" smtClean="0">
                <a:solidFill>
                  <a:schemeClr val="tx2"/>
                </a:solidFill>
                <a:latin typeface="Times New Roman"/>
                <a:cs typeface="Times New Roman"/>
              </a:rPr>
              <a:t>d</a:t>
            </a:r>
            <a:r>
              <a:rPr lang="ru-RU" sz="1600" b="1" dirty="0" smtClean="0">
                <a:solidFill>
                  <a:schemeClr val="tx2"/>
                </a:solidFill>
                <a:latin typeface="Times New Roman"/>
                <a:cs typeface="Times New Roman"/>
              </a:rPr>
              <a:t>/</a:t>
            </a:r>
            <a:r>
              <a:rPr lang="en-US" sz="1600" b="1" i="1" dirty="0" smtClean="0">
                <a:solidFill>
                  <a:schemeClr val="tx2"/>
                </a:solidFill>
                <a:latin typeface="Times New Roman"/>
                <a:cs typeface="Times New Roman"/>
              </a:rPr>
              <a:t>d</a:t>
            </a:r>
            <a:r>
              <a:rPr lang="ru-RU" sz="1600" b="1" dirty="0" smtClean="0">
                <a:solidFill>
                  <a:schemeClr val="tx2"/>
                </a:solidFill>
                <a:latin typeface="Times New Roman"/>
                <a:cs typeface="Times New Roman"/>
              </a:rPr>
              <a:t> </a:t>
            </a:r>
            <a:r>
              <a:rPr lang="el-GR" sz="1600" b="1" dirty="0" smtClean="0">
                <a:solidFill>
                  <a:schemeClr val="tx2"/>
                </a:solidFill>
                <a:latin typeface="Times New Roman"/>
                <a:cs typeface="Times New Roman"/>
              </a:rPr>
              <a:t>≈</a:t>
            </a:r>
            <a:r>
              <a:rPr lang="en-US" sz="1600" b="1" dirty="0" smtClean="0">
                <a:solidFill>
                  <a:schemeClr val="tx2"/>
                </a:solidFill>
                <a:latin typeface="Times New Roman"/>
                <a:cs typeface="Times New Roman"/>
              </a:rPr>
              <a:t> 0.015, </a:t>
            </a:r>
            <a:r>
              <a:rPr lang="en-US" sz="1600" b="1" i="1" dirty="0" err="1" smtClean="0">
                <a:solidFill>
                  <a:schemeClr val="tx2"/>
                </a:solidFill>
                <a:latin typeface="Times New Roman"/>
                <a:cs typeface="Times New Roman"/>
              </a:rPr>
              <a:t>t</a:t>
            </a:r>
            <a:r>
              <a:rPr lang="en-US" sz="1600" b="1" baseline="-25000" dirty="0" err="1" smtClean="0">
                <a:solidFill>
                  <a:schemeClr val="tx2"/>
                </a:solidFill>
                <a:latin typeface="Times New Roman"/>
                <a:cs typeface="Times New Roman"/>
              </a:rPr>
              <a:t>s</a:t>
            </a:r>
            <a:r>
              <a:rPr lang="en-US" sz="1600" b="1" dirty="0" smtClean="0">
                <a:solidFill>
                  <a:schemeClr val="tx2"/>
                </a:solidFill>
                <a:latin typeface="Times New Roman"/>
                <a:cs typeface="Times New Roman"/>
              </a:rPr>
              <a:t> = 1 </a:t>
            </a:r>
            <a:r>
              <a:rPr lang="ru-RU" sz="1600" b="1" dirty="0" smtClean="0">
                <a:solidFill>
                  <a:schemeClr val="tx2"/>
                </a:solidFill>
                <a:latin typeface="Times New Roman"/>
                <a:cs typeface="Times New Roman"/>
              </a:rPr>
              <a:t>мин</a:t>
            </a:r>
            <a:endParaRPr lang="ru-RU" sz="1600" b="1" dirty="0">
              <a:solidFill>
                <a:schemeClr val="tx2"/>
              </a:solidFill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66800" y="4495800"/>
            <a:ext cx="6858000" cy="1815882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b="1" u="sng" dirty="0" smtClean="0">
                <a:solidFill>
                  <a:srgbClr val="0000FF"/>
                </a:solidFill>
                <a:cs typeface="Times New Roman" pitchFamily="18" charset="0"/>
              </a:rPr>
              <a:t>Структурные фазы</a:t>
            </a:r>
            <a:r>
              <a:rPr lang="en-US" sz="1600" b="1" dirty="0" smtClean="0">
                <a:solidFill>
                  <a:srgbClr val="0000FF"/>
                </a:solidFill>
                <a:cs typeface="Times New Roman" pitchFamily="18" charset="0"/>
              </a:rPr>
              <a:t>: D0</a:t>
            </a:r>
            <a:r>
              <a:rPr lang="en-US" sz="1600" b="1" baseline="-25000" dirty="0" smtClean="0">
                <a:solidFill>
                  <a:srgbClr val="0000FF"/>
                </a:solidFill>
                <a:cs typeface="Times New Roman" pitchFamily="18" charset="0"/>
              </a:rPr>
              <a:t>3</a:t>
            </a:r>
            <a:r>
              <a:rPr lang="en-US" sz="1600" b="1" dirty="0" smtClean="0">
                <a:solidFill>
                  <a:srgbClr val="0000FF"/>
                </a:solidFill>
                <a:cs typeface="Times New Roman" pitchFamily="18" charset="0"/>
              </a:rPr>
              <a:t> (</a:t>
            </a:r>
            <a:r>
              <a:rPr lang="ru-RU" sz="1600" b="1" dirty="0" err="1" smtClean="0">
                <a:solidFill>
                  <a:schemeClr val="tx2"/>
                </a:solidFill>
                <a:cs typeface="Times New Roman" pitchFamily="18" charset="0"/>
              </a:rPr>
              <a:t>упоряд</a:t>
            </a:r>
            <a:r>
              <a:rPr lang="ru-RU" sz="1600" b="1" dirty="0" smtClean="0">
                <a:solidFill>
                  <a:schemeClr val="tx2"/>
                </a:solidFill>
                <a:cs typeface="Times New Roman" pitchFamily="18" charset="0"/>
              </a:rPr>
              <a:t>.</a:t>
            </a:r>
            <a:r>
              <a:rPr lang="ru-RU" sz="1600" b="1" dirty="0" smtClean="0">
                <a:solidFill>
                  <a:srgbClr val="0000FF"/>
                </a:solidFill>
                <a:cs typeface="Times New Roman" pitchFamily="18" charset="0"/>
              </a:rPr>
              <a:t>),</a:t>
            </a:r>
            <a:r>
              <a:rPr lang="en-US" sz="1600" b="1" dirty="0" smtClean="0">
                <a:solidFill>
                  <a:srgbClr val="0000FF"/>
                </a:solidFill>
                <a:cs typeface="Times New Roman" pitchFamily="18" charset="0"/>
              </a:rPr>
              <a:t> B2</a:t>
            </a:r>
            <a:r>
              <a:rPr lang="ru-RU" sz="1600" b="1" dirty="0" smtClean="0">
                <a:solidFill>
                  <a:srgbClr val="0000FF"/>
                </a:solidFill>
                <a:cs typeface="Times New Roman" pitchFamily="18" charset="0"/>
              </a:rPr>
              <a:t> (</a:t>
            </a:r>
            <a:r>
              <a:rPr lang="ru-RU" sz="1600" b="1" dirty="0" smtClean="0">
                <a:solidFill>
                  <a:schemeClr val="tx2"/>
                </a:solidFill>
                <a:cs typeface="Times New Roman" pitchFamily="18" charset="0"/>
              </a:rPr>
              <a:t>частично </a:t>
            </a:r>
            <a:r>
              <a:rPr lang="ru-RU" sz="1600" b="1" dirty="0" err="1" smtClean="0">
                <a:solidFill>
                  <a:schemeClr val="tx2"/>
                </a:solidFill>
                <a:cs typeface="Times New Roman" pitchFamily="18" charset="0"/>
              </a:rPr>
              <a:t>упоряд</a:t>
            </a:r>
            <a:r>
              <a:rPr lang="ru-RU" sz="1600" b="1" dirty="0" smtClean="0">
                <a:solidFill>
                  <a:schemeClr val="tx2"/>
                </a:solidFill>
                <a:cs typeface="Times New Roman" pitchFamily="18" charset="0"/>
              </a:rPr>
              <a:t>.</a:t>
            </a:r>
            <a:r>
              <a:rPr lang="ru-RU" sz="1600" b="1" dirty="0" smtClean="0">
                <a:solidFill>
                  <a:srgbClr val="0000FF"/>
                </a:solidFill>
                <a:cs typeface="Times New Roman" pitchFamily="18" charset="0"/>
              </a:rPr>
              <a:t>)</a:t>
            </a:r>
            <a:r>
              <a:rPr lang="en-US" sz="1600" b="1" dirty="0" smtClean="0">
                <a:solidFill>
                  <a:srgbClr val="0000FF"/>
                </a:solidFill>
                <a:cs typeface="Times New Roman" pitchFamily="18" charset="0"/>
              </a:rPr>
              <a:t>, A2</a:t>
            </a:r>
            <a:r>
              <a:rPr lang="ru-RU" sz="1600" b="1" dirty="0" smtClean="0">
                <a:solidFill>
                  <a:srgbClr val="0000FF"/>
                </a:solidFill>
                <a:cs typeface="Times New Roman" pitchFamily="18" charset="0"/>
              </a:rPr>
              <a:t> (</a:t>
            </a:r>
            <a:r>
              <a:rPr lang="ru-RU" sz="1600" b="1" dirty="0" err="1" smtClean="0">
                <a:solidFill>
                  <a:schemeClr val="tx2"/>
                </a:solidFill>
                <a:cs typeface="Times New Roman" pitchFamily="18" charset="0"/>
              </a:rPr>
              <a:t>неупоряд</a:t>
            </a:r>
            <a:r>
              <a:rPr lang="ru-RU" sz="1600" b="1" dirty="0" smtClean="0">
                <a:solidFill>
                  <a:schemeClr val="tx2"/>
                </a:solidFill>
                <a:cs typeface="Times New Roman" pitchFamily="18" charset="0"/>
              </a:rPr>
              <a:t>.</a:t>
            </a:r>
            <a:r>
              <a:rPr lang="ru-RU" sz="1600" b="1" dirty="0" smtClean="0">
                <a:solidFill>
                  <a:srgbClr val="0000FF"/>
                </a:solidFill>
                <a:cs typeface="Times New Roman" pitchFamily="18" charset="0"/>
              </a:rPr>
              <a:t>)</a:t>
            </a:r>
            <a:endParaRPr lang="en-US" sz="1600" b="1" dirty="0" smtClean="0">
              <a:solidFill>
                <a:srgbClr val="0000FF"/>
              </a:solidFill>
              <a:cs typeface="Times New Roman" pitchFamily="18" charset="0"/>
            </a:endParaRPr>
          </a:p>
          <a:p>
            <a:endParaRPr lang="en-US" sz="1600" b="1" dirty="0" smtClean="0">
              <a:solidFill>
                <a:srgbClr val="0000FF"/>
              </a:solidFill>
              <a:cs typeface="Times New Roman" pitchFamily="18" charset="0"/>
            </a:endParaRPr>
          </a:p>
          <a:p>
            <a:r>
              <a:rPr lang="ru-RU" sz="1600" b="1" dirty="0" smtClean="0">
                <a:solidFill>
                  <a:srgbClr val="0000FF"/>
                </a:solidFill>
                <a:cs typeface="Times New Roman" pitchFamily="18" charset="0"/>
              </a:rPr>
              <a:t>Основные пики (</a:t>
            </a:r>
            <a:r>
              <a:rPr lang="en-US" sz="1600" b="1" dirty="0" smtClean="0">
                <a:solidFill>
                  <a:srgbClr val="0000FF"/>
                </a:solidFill>
                <a:cs typeface="Times New Roman" pitchFamily="18" charset="0"/>
              </a:rPr>
              <a:t>A2</a:t>
            </a:r>
            <a:r>
              <a:rPr lang="ru-RU" sz="1600" b="1" dirty="0" smtClean="0">
                <a:solidFill>
                  <a:srgbClr val="0000FF"/>
                </a:solidFill>
                <a:cs typeface="Times New Roman" pitchFamily="18" charset="0"/>
              </a:rPr>
              <a:t>)</a:t>
            </a:r>
            <a:r>
              <a:rPr lang="en-US" sz="1600" b="1" dirty="0" smtClean="0">
                <a:solidFill>
                  <a:srgbClr val="0000FF"/>
                </a:solidFill>
                <a:cs typeface="Times New Roman" pitchFamily="18" charset="0"/>
              </a:rPr>
              <a:t>: 		    </a:t>
            </a:r>
            <a:r>
              <a:rPr lang="en-US" sz="1600" b="1" i="1" dirty="0" smtClean="0">
                <a:solidFill>
                  <a:srgbClr val="0000FF"/>
                </a:solidFill>
                <a:cs typeface="Times New Roman" pitchFamily="18" charset="0"/>
              </a:rPr>
              <a:t>h</a:t>
            </a:r>
            <a:r>
              <a:rPr lang="en-US" sz="1600" b="1" dirty="0" smtClean="0">
                <a:solidFill>
                  <a:srgbClr val="0000FF"/>
                </a:solidFill>
                <a:cs typeface="Times New Roman" pitchFamily="18" charset="0"/>
              </a:rPr>
              <a:t> + </a:t>
            </a:r>
            <a:r>
              <a:rPr lang="en-US" sz="1600" b="1" i="1" dirty="0" smtClean="0">
                <a:solidFill>
                  <a:srgbClr val="0000FF"/>
                </a:solidFill>
                <a:cs typeface="Times New Roman" pitchFamily="18" charset="0"/>
              </a:rPr>
              <a:t>k</a:t>
            </a:r>
            <a:r>
              <a:rPr lang="en-US" sz="1600" b="1" dirty="0" smtClean="0">
                <a:solidFill>
                  <a:srgbClr val="0000FF"/>
                </a:solidFill>
                <a:cs typeface="Times New Roman" pitchFamily="18" charset="0"/>
              </a:rPr>
              <a:t> + </a:t>
            </a:r>
            <a:r>
              <a:rPr lang="en-US" sz="1600" b="1" i="1" dirty="0" smtClean="0">
                <a:solidFill>
                  <a:srgbClr val="0000FF"/>
                </a:solidFill>
                <a:cs typeface="Times New Roman" pitchFamily="18" charset="0"/>
              </a:rPr>
              <a:t>l</a:t>
            </a:r>
            <a:r>
              <a:rPr lang="en-US" sz="1600" b="1" dirty="0" smtClean="0">
                <a:solidFill>
                  <a:srgbClr val="0000FF"/>
                </a:solidFill>
                <a:cs typeface="Times New Roman" pitchFamily="18" charset="0"/>
              </a:rPr>
              <a:t> = 4n</a:t>
            </a:r>
          </a:p>
          <a:p>
            <a:endParaRPr lang="en-US" sz="1600" b="1" dirty="0" smtClean="0">
              <a:solidFill>
                <a:srgbClr val="0000FF"/>
              </a:solidFill>
              <a:cs typeface="Times New Roman" pitchFamily="18" charset="0"/>
            </a:endParaRPr>
          </a:p>
          <a:p>
            <a:r>
              <a:rPr lang="ru-RU" sz="1600" b="1" dirty="0" smtClean="0">
                <a:solidFill>
                  <a:srgbClr val="0000FF"/>
                </a:solidFill>
                <a:cs typeface="Times New Roman" pitchFamily="18" charset="0"/>
              </a:rPr>
              <a:t>Основные пики</a:t>
            </a:r>
            <a:r>
              <a:rPr lang="en-US" sz="1600" b="1" dirty="0" smtClean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0000FF"/>
                </a:solidFill>
                <a:cs typeface="Times New Roman" pitchFamily="18" charset="0"/>
              </a:rPr>
              <a:t>при Т &gt; 550</a:t>
            </a:r>
            <a:r>
              <a:rPr lang="en-GB" sz="1600" b="1" dirty="0" smtClean="0">
                <a:solidFill>
                  <a:srgbClr val="0000FF"/>
                </a:solidFill>
                <a:cs typeface="Times New Roman" pitchFamily="18" charset="0"/>
              </a:rPr>
              <a:t>º</a:t>
            </a:r>
            <a:r>
              <a:rPr lang="ru-RU" sz="1600" b="1" dirty="0" smtClean="0">
                <a:solidFill>
                  <a:srgbClr val="0000FF"/>
                </a:solidFill>
                <a:cs typeface="Times New Roman" pitchFamily="18" charset="0"/>
              </a:rPr>
              <a:t>С</a:t>
            </a:r>
            <a:r>
              <a:rPr lang="en-US" sz="1600" b="1" dirty="0" smtClean="0">
                <a:solidFill>
                  <a:srgbClr val="0000FF"/>
                </a:solidFill>
                <a:cs typeface="Times New Roman" pitchFamily="18" charset="0"/>
              </a:rPr>
              <a:t>:</a:t>
            </a:r>
            <a:r>
              <a:rPr lang="ru-RU" sz="1600" b="1" dirty="0" smtClean="0">
                <a:solidFill>
                  <a:srgbClr val="0000FF"/>
                </a:solidFill>
                <a:cs typeface="Times New Roman" pitchFamily="18" charset="0"/>
              </a:rPr>
              <a:t> (</a:t>
            </a:r>
            <a:r>
              <a:rPr lang="en-US" sz="1600" b="1" dirty="0" smtClean="0">
                <a:solidFill>
                  <a:srgbClr val="0000FF"/>
                </a:solidFill>
                <a:cs typeface="Times New Roman" pitchFamily="18" charset="0"/>
              </a:rPr>
              <a:t>B2, A2</a:t>
            </a:r>
            <a:r>
              <a:rPr lang="ru-RU" sz="1600" b="1" dirty="0" smtClean="0">
                <a:solidFill>
                  <a:srgbClr val="0000FF"/>
                </a:solidFill>
                <a:cs typeface="Times New Roman" pitchFamily="18" charset="0"/>
              </a:rPr>
              <a:t>)</a:t>
            </a:r>
            <a:r>
              <a:rPr lang="en-US" sz="1600" b="1" dirty="0" smtClean="0">
                <a:solidFill>
                  <a:srgbClr val="0000FF"/>
                </a:solidFill>
                <a:cs typeface="Times New Roman" pitchFamily="18" charset="0"/>
              </a:rPr>
              <a:t>:   </a:t>
            </a:r>
            <a:r>
              <a:rPr lang="en-US" sz="1600" b="1" i="1" dirty="0" smtClean="0">
                <a:solidFill>
                  <a:srgbClr val="0000FF"/>
                </a:solidFill>
                <a:cs typeface="Times New Roman" pitchFamily="18" charset="0"/>
              </a:rPr>
              <a:t>h</a:t>
            </a:r>
            <a:r>
              <a:rPr lang="en-US" sz="1600" b="1" dirty="0" smtClean="0">
                <a:solidFill>
                  <a:srgbClr val="0000FF"/>
                </a:solidFill>
                <a:cs typeface="Times New Roman" pitchFamily="18" charset="0"/>
              </a:rPr>
              <a:t> + </a:t>
            </a:r>
            <a:r>
              <a:rPr lang="en-US" sz="1600" b="1" i="1" dirty="0" smtClean="0">
                <a:solidFill>
                  <a:srgbClr val="0000FF"/>
                </a:solidFill>
                <a:cs typeface="Times New Roman" pitchFamily="18" charset="0"/>
              </a:rPr>
              <a:t>k</a:t>
            </a:r>
            <a:r>
              <a:rPr lang="en-US" sz="1600" b="1" dirty="0" smtClean="0">
                <a:solidFill>
                  <a:srgbClr val="0000FF"/>
                </a:solidFill>
                <a:cs typeface="Times New Roman" pitchFamily="18" charset="0"/>
              </a:rPr>
              <a:t> + </a:t>
            </a:r>
            <a:r>
              <a:rPr lang="en-US" sz="1600" b="1" i="1" dirty="0" smtClean="0">
                <a:solidFill>
                  <a:srgbClr val="0000FF"/>
                </a:solidFill>
                <a:cs typeface="Times New Roman" pitchFamily="18" charset="0"/>
              </a:rPr>
              <a:t>l</a:t>
            </a:r>
            <a:r>
              <a:rPr lang="en-US" sz="1600" b="1" dirty="0" smtClean="0">
                <a:solidFill>
                  <a:srgbClr val="0000FF"/>
                </a:solidFill>
                <a:cs typeface="Times New Roman" pitchFamily="18" charset="0"/>
              </a:rPr>
              <a:t> = 2n</a:t>
            </a:r>
          </a:p>
          <a:p>
            <a:endParaRPr lang="en-US" sz="1600" b="1" dirty="0" smtClean="0">
              <a:solidFill>
                <a:srgbClr val="0000FF"/>
              </a:solidFill>
              <a:cs typeface="Times New Roman" pitchFamily="18" charset="0"/>
            </a:endParaRPr>
          </a:p>
          <a:p>
            <a:r>
              <a:rPr lang="ru-RU" sz="1600" b="1" dirty="0" smtClean="0">
                <a:solidFill>
                  <a:srgbClr val="0000FF"/>
                </a:solidFill>
                <a:cs typeface="Times New Roman" pitchFamily="18" charset="0"/>
              </a:rPr>
              <a:t>Сверхструктурные пики</a:t>
            </a:r>
            <a:r>
              <a:rPr lang="en-US" sz="1600" b="1" dirty="0" smtClean="0">
                <a:solidFill>
                  <a:srgbClr val="0000FF"/>
                </a:solidFill>
                <a:cs typeface="Times New Roman" pitchFamily="18" charset="0"/>
              </a:rPr>
              <a:t>: </a:t>
            </a:r>
            <a:r>
              <a:rPr lang="ru-RU" sz="1600" b="1" dirty="0" smtClean="0">
                <a:solidFill>
                  <a:srgbClr val="0000FF"/>
                </a:solidFill>
                <a:cs typeface="Times New Roman" pitchFamily="18" charset="0"/>
              </a:rPr>
              <a:t>(</a:t>
            </a:r>
            <a:r>
              <a:rPr lang="en-US" sz="1600" b="1" dirty="0" smtClean="0">
                <a:solidFill>
                  <a:srgbClr val="0000FF"/>
                </a:solidFill>
                <a:cs typeface="Times New Roman" pitchFamily="18" charset="0"/>
              </a:rPr>
              <a:t>D0</a:t>
            </a:r>
            <a:r>
              <a:rPr lang="en-US" sz="1600" b="1" baseline="-25000" dirty="0" smtClean="0">
                <a:solidFill>
                  <a:srgbClr val="0000FF"/>
                </a:solidFill>
                <a:cs typeface="Times New Roman" pitchFamily="18" charset="0"/>
              </a:rPr>
              <a:t>3</a:t>
            </a:r>
            <a:r>
              <a:rPr lang="en-US" sz="1600" b="1" dirty="0" smtClean="0">
                <a:solidFill>
                  <a:srgbClr val="0000FF"/>
                </a:solidFill>
                <a:cs typeface="Times New Roman" pitchFamily="18" charset="0"/>
              </a:rPr>
              <a:t>, B2, A2</a:t>
            </a:r>
            <a:r>
              <a:rPr lang="ru-RU" sz="1600" b="1" dirty="0" smtClean="0">
                <a:solidFill>
                  <a:srgbClr val="0000FF"/>
                </a:solidFill>
                <a:cs typeface="Times New Roman" pitchFamily="18" charset="0"/>
              </a:rPr>
              <a:t>)</a:t>
            </a:r>
            <a:r>
              <a:rPr lang="en-US" sz="1600" b="1" dirty="0" smtClean="0">
                <a:solidFill>
                  <a:srgbClr val="0000FF"/>
                </a:solidFill>
                <a:cs typeface="Times New Roman" pitchFamily="18" charset="0"/>
              </a:rPr>
              <a:t>: 	   </a:t>
            </a:r>
            <a:r>
              <a:rPr lang="en-US" sz="1600" b="1" i="1" dirty="0" smtClean="0">
                <a:solidFill>
                  <a:srgbClr val="0000FF"/>
                </a:solidFill>
                <a:cs typeface="Times New Roman" pitchFamily="18" charset="0"/>
              </a:rPr>
              <a:t>h</a:t>
            </a:r>
            <a:r>
              <a:rPr lang="en-US" sz="1600" b="1" dirty="0" smtClean="0">
                <a:solidFill>
                  <a:srgbClr val="0000FF"/>
                </a:solidFill>
                <a:cs typeface="Times New Roman" pitchFamily="18" charset="0"/>
              </a:rPr>
              <a:t> + </a:t>
            </a:r>
            <a:r>
              <a:rPr lang="en-US" sz="1600" b="1" i="1" dirty="0" smtClean="0">
                <a:solidFill>
                  <a:srgbClr val="0000FF"/>
                </a:solidFill>
                <a:cs typeface="Times New Roman" pitchFamily="18" charset="0"/>
              </a:rPr>
              <a:t>k</a:t>
            </a:r>
            <a:r>
              <a:rPr lang="en-US" sz="1600" b="1" dirty="0" smtClean="0">
                <a:solidFill>
                  <a:srgbClr val="0000FF"/>
                </a:solidFill>
                <a:cs typeface="Times New Roman" pitchFamily="18" charset="0"/>
              </a:rPr>
              <a:t> + </a:t>
            </a:r>
            <a:r>
              <a:rPr lang="en-US" sz="1600" b="1" i="1" dirty="0" smtClean="0">
                <a:solidFill>
                  <a:srgbClr val="0000FF"/>
                </a:solidFill>
                <a:cs typeface="Times New Roman" pitchFamily="18" charset="0"/>
              </a:rPr>
              <a:t>l</a:t>
            </a:r>
            <a:r>
              <a:rPr lang="en-US" sz="1600" b="1" dirty="0" smtClean="0">
                <a:solidFill>
                  <a:srgbClr val="0000FF"/>
                </a:solidFill>
                <a:cs typeface="Times New Roman" pitchFamily="18" charset="0"/>
              </a:rPr>
              <a:t> = 2n + 1</a:t>
            </a:r>
            <a:r>
              <a:rPr lang="ru-RU" sz="1600" b="1" dirty="0" smtClean="0">
                <a:solidFill>
                  <a:srgbClr val="0000FF"/>
                </a:solidFill>
                <a:cs typeface="Times New Roman" pitchFamily="18" charset="0"/>
              </a:rPr>
              <a:t> </a:t>
            </a:r>
            <a:endParaRPr lang="ru-RU" sz="1600" b="1" dirty="0">
              <a:solidFill>
                <a:srgbClr val="0000FF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142852"/>
            <a:ext cx="79296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Структурные фазовые переходы в </a:t>
            </a:r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сплаве Fe-2</a:t>
            </a:r>
            <a:r>
              <a:rPr lang="en-US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ru-RU" sz="20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при </a:t>
            </a:r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нагревании от комнатной температуры до </a:t>
            </a:r>
            <a:r>
              <a:rPr lang="en-US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85</a:t>
            </a:r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0°С</a:t>
            </a:r>
            <a:endParaRPr lang="ru-RU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600200" y="6076890"/>
            <a:ext cx="4343400" cy="461665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  <a:cs typeface="Times New Roman" pitchFamily="18" charset="0"/>
              </a:rPr>
              <a:t>D0</a:t>
            </a:r>
            <a:r>
              <a:rPr lang="en-US" sz="2400" b="1" baseline="-25000" dirty="0" smtClean="0">
                <a:solidFill>
                  <a:srgbClr val="0000FF"/>
                </a:solidFill>
                <a:cs typeface="Times New Roman" pitchFamily="18" charset="0"/>
              </a:rPr>
              <a:t>3</a:t>
            </a:r>
            <a:r>
              <a:rPr lang="en-US" sz="2400" b="1" dirty="0" smtClean="0">
                <a:solidFill>
                  <a:srgbClr val="0000FF"/>
                </a:solidFill>
                <a:cs typeface="Times New Roman" pitchFamily="18" charset="0"/>
              </a:rPr>
              <a:t> → A2 → L1</a:t>
            </a:r>
            <a:r>
              <a:rPr lang="en-US" sz="2400" b="1" baseline="-25000" dirty="0" smtClean="0">
                <a:solidFill>
                  <a:srgbClr val="0000FF"/>
                </a:solidFill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0000FF"/>
                </a:solidFill>
                <a:cs typeface="Times New Roman" pitchFamily="18" charset="0"/>
              </a:rPr>
              <a:t> → D0</a:t>
            </a:r>
            <a:r>
              <a:rPr lang="en-US" sz="2400" b="1" baseline="-25000" dirty="0" smtClean="0">
                <a:solidFill>
                  <a:srgbClr val="0000FF"/>
                </a:solidFill>
                <a:cs typeface="Times New Roman" pitchFamily="18" charset="0"/>
              </a:rPr>
              <a:t>19</a:t>
            </a:r>
            <a:r>
              <a:rPr lang="en-US" sz="2400" b="1" dirty="0" smtClean="0">
                <a:solidFill>
                  <a:srgbClr val="0000FF"/>
                </a:solidFill>
                <a:cs typeface="Times New Roman" pitchFamily="18" charset="0"/>
              </a:rPr>
              <a:t> → A2</a:t>
            </a:r>
            <a:endParaRPr lang="ru-RU" sz="2400" b="1" dirty="0">
              <a:solidFill>
                <a:srgbClr val="0000FF"/>
              </a:solidFill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629400" y="3962400"/>
            <a:ext cx="1409360" cy="707886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D0</a:t>
            </a:r>
            <a:r>
              <a:rPr lang="en-US" b="1" baseline="-25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Fm</a:t>
            </a:r>
            <a:r>
              <a:rPr lang="en-US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</a:t>
            </a:r>
          </a:p>
          <a:p>
            <a:r>
              <a:rPr lang="en-US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chemeClr val="tx2"/>
                </a:solidFill>
                <a:latin typeface="Times New Roman"/>
                <a:cs typeface="Times New Roman"/>
              </a:rPr>
              <a:t>≈ 5.83 Å</a:t>
            </a:r>
            <a:endParaRPr lang="ru-RU" b="1" baseline="-250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629400" y="2819400"/>
            <a:ext cx="1380506" cy="707886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L1</a:t>
            </a:r>
            <a:r>
              <a:rPr lang="en-US" b="1" baseline="-25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Pm</a:t>
            </a:r>
            <a:r>
              <a:rPr lang="en-US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</a:t>
            </a:r>
          </a:p>
          <a:p>
            <a:r>
              <a:rPr lang="en-US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chemeClr val="tx2"/>
                </a:solidFill>
                <a:latin typeface="Times New Roman"/>
                <a:cs typeface="Times New Roman"/>
              </a:rPr>
              <a:t>≈ 3.72 Å</a:t>
            </a:r>
            <a:endParaRPr lang="ru-RU" b="1" baseline="-250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629400" y="1981200"/>
            <a:ext cx="2491388" cy="707886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b="1" baseline="-25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19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b="1" baseline="-25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b="1" i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mmc</a:t>
            </a:r>
            <a:endParaRPr lang="en-US" b="1" i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chemeClr val="tx2"/>
                </a:solidFill>
                <a:latin typeface="Times New Roman"/>
                <a:cs typeface="Times New Roman"/>
              </a:rPr>
              <a:t>≈ 5.28 Å, </a:t>
            </a:r>
            <a:r>
              <a:rPr lang="en-US" b="1" i="1" dirty="0" smtClean="0">
                <a:solidFill>
                  <a:schemeClr val="tx2"/>
                </a:solidFill>
                <a:cs typeface="Times New Roman" pitchFamily="18" charset="0"/>
              </a:rPr>
              <a:t>c</a:t>
            </a:r>
            <a:r>
              <a:rPr lang="en-US" b="1" dirty="0" smtClean="0">
                <a:solidFill>
                  <a:schemeClr val="tx2"/>
                </a:solidFill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chemeClr val="tx2"/>
                </a:solidFill>
                <a:latin typeface="Times New Roman"/>
                <a:cs typeface="Times New Roman"/>
              </a:rPr>
              <a:t>≈ 4.28 Å</a:t>
            </a:r>
            <a:endParaRPr lang="ru-RU" b="1" baseline="-250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629400" y="1182469"/>
            <a:ext cx="1281120" cy="707886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А2, </a:t>
            </a:r>
            <a:r>
              <a:rPr lang="en-US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Im</a:t>
            </a:r>
            <a:r>
              <a:rPr lang="en-US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</a:t>
            </a:r>
          </a:p>
          <a:p>
            <a:r>
              <a:rPr lang="en-US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chemeClr val="tx2"/>
                </a:solidFill>
                <a:latin typeface="Times New Roman"/>
                <a:cs typeface="Times New Roman"/>
              </a:rPr>
              <a:t>≈ 2.96 Å</a:t>
            </a:r>
            <a:endParaRPr lang="ru-RU" b="1" baseline="-250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" name="Рисунок 38" descr="Fig-03-S1-S1P-2D-1.jpg"/>
          <p:cNvPicPr>
            <a:picLocks noChangeAspect="1"/>
          </p:cNvPicPr>
          <p:nvPr/>
        </p:nvPicPr>
        <p:blipFill>
          <a:blip r:embed="rId3" cstate="print"/>
          <a:srcRect l="2500" t="9173" r="50833" b="7229"/>
          <a:stretch>
            <a:fillRect/>
          </a:stretch>
        </p:blipFill>
        <p:spPr>
          <a:xfrm>
            <a:off x="228600" y="1104900"/>
            <a:ext cx="6400800" cy="4914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03B3564-8905-4B16-BFA3-A9C0832C568A}" type="slidenum">
              <a:rPr lang="ru-RU" smtClean="0"/>
              <a:pPr/>
              <a:t>3</a:t>
            </a:fld>
            <a:endParaRPr lang="ru-RU" sz="1400" smtClean="0"/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660400" y="95250"/>
            <a:ext cx="475803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2400" dirty="0" smtClean="0">
                <a:solidFill>
                  <a:schemeClr val="tx2"/>
                </a:solidFill>
              </a:rPr>
              <a:t>The first description of the </a:t>
            </a:r>
            <a:r>
              <a:rPr lang="en-US" sz="2400" dirty="0" err="1" smtClean="0">
                <a:solidFill>
                  <a:schemeClr val="tx2"/>
                </a:solidFill>
              </a:rPr>
              <a:t>HRFD</a:t>
            </a:r>
            <a:r>
              <a:rPr lang="en-US" sz="2400" dirty="0" smtClean="0">
                <a:solidFill>
                  <a:schemeClr val="tx2"/>
                </a:solidFill>
              </a:rPr>
              <a:t>:</a:t>
            </a:r>
          </a:p>
          <a:p>
            <a:pPr algn="ctr"/>
            <a:r>
              <a:rPr lang="en-US" sz="2400" dirty="0" smtClean="0">
                <a:solidFill>
                  <a:schemeClr val="tx2"/>
                </a:solidFill>
              </a:rPr>
              <a:t> design and results</a:t>
            </a:r>
            <a:endParaRPr lang="en-US" sz="2400" dirty="0">
              <a:solidFill>
                <a:schemeClr val="tx2"/>
              </a:solidFill>
            </a:endParaRPr>
          </a:p>
        </p:txBody>
      </p:sp>
      <p:pic>
        <p:nvPicPr>
          <p:cNvPr id="5" name="Рисунок 4" descr="HRFD-1.JPG"/>
          <p:cNvPicPr>
            <a:picLocks noChangeAspect="1"/>
          </p:cNvPicPr>
          <p:nvPr/>
        </p:nvPicPr>
        <p:blipFill>
          <a:blip r:embed="rId4" cstate="print"/>
          <a:srcRect t="592" b="51428"/>
          <a:stretch>
            <a:fillRect/>
          </a:stretch>
        </p:blipFill>
        <p:spPr>
          <a:xfrm rot="5400000">
            <a:off x="1777234" y="1823271"/>
            <a:ext cx="4667249" cy="3167009"/>
          </a:xfrm>
          <a:prstGeom prst="rect">
            <a:avLst/>
          </a:prstGeom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82550" y="1073150"/>
            <a:ext cx="2044700" cy="4680127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square" anchor="b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sz="1600" dirty="0" smtClean="0">
                <a:solidFill>
                  <a:schemeClr val="tx2"/>
                </a:solidFill>
              </a:rPr>
              <a:t>Co-authors from</a:t>
            </a:r>
          </a:p>
          <a:p>
            <a:pPr algn="ctr">
              <a:lnSpc>
                <a:spcPct val="125000"/>
              </a:lnSpc>
            </a:pPr>
            <a:r>
              <a:rPr lang="en-US" sz="1600" u="sng" dirty="0" err="1" smtClean="0">
                <a:solidFill>
                  <a:srgbClr val="0000FF"/>
                </a:solidFill>
              </a:rPr>
              <a:t>JINR</a:t>
            </a:r>
            <a:r>
              <a:rPr lang="en-US" sz="1600" dirty="0" smtClean="0">
                <a:solidFill>
                  <a:srgbClr val="0000FF"/>
                </a:solidFill>
              </a:rPr>
              <a:t>:</a:t>
            </a:r>
          </a:p>
          <a:p>
            <a:pPr>
              <a:lnSpc>
                <a:spcPct val="125000"/>
              </a:lnSpc>
            </a:pPr>
            <a:r>
              <a:rPr lang="en-US" sz="1600" dirty="0" err="1" smtClean="0">
                <a:solidFill>
                  <a:schemeClr val="tx2"/>
                </a:solidFill>
              </a:rPr>
              <a:t>V.L.</a:t>
            </a:r>
            <a:r>
              <a:rPr lang="en-US" sz="1600" dirty="0" smtClean="0">
                <a:solidFill>
                  <a:schemeClr val="tx2"/>
                </a:solidFill>
              </a:rPr>
              <a:t> </a:t>
            </a:r>
            <a:r>
              <a:rPr lang="en-US" sz="1600" dirty="0" err="1" smtClean="0">
                <a:solidFill>
                  <a:schemeClr val="tx2"/>
                </a:solidFill>
              </a:rPr>
              <a:t>Aksenov</a:t>
            </a:r>
            <a:endParaRPr lang="en-US" sz="1600" dirty="0">
              <a:solidFill>
                <a:schemeClr val="tx2"/>
              </a:solidFill>
            </a:endParaRPr>
          </a:p>
          <a:p>
            <a:pPr>
              <a:lnSpc>
                <a:spcPct val="125000"/>
              </a:lnSpc>
            </a:pPr>
            <a:r>
              <a:rPr lang="en-US" sz="1600" dirty="0" smtClean="0">
                <a:solidFill>
                  <a:schemeClr val="tx2"/>
                </a:solidFill>
              </a:rPr>
              <a:t>A.M. </a:t>
            </a:r>
            <a:r>
              <a:rPr lang="en-US" sz="1600" dirty="0" err="1" smtClean="0">
                <a:solidFill>
                  <a:schemeClr val="tx2"/>
                </a:solidFill>
              </a:rPr>
              <a:t>Balagurov</a:t>
            </a:r>
            <a:endParaRPr lang="en-US" sz="1600" dirty="0" smtClean="0">
              <a:solidFill>
                <a:schemeClr val="tx2"/>
              </a:solidFill>
            </a:endParaRPr>
          </a:p>
          <a:p>
            <a:pPr>
              <a:lnSpc>
                <a:spcPct val="125000"/>
              </a:lnSpc>
            </a:pPr>
            <a:r>
              <a:rPr lang="en-US" sz="1600" dirty="0" err="1" smtClean="0">
                <a:solidFill>
                  <a:schemeClr val="tx2"/>
                </a:solidFill>
              </a:rPr>
              <a:t>V.G.</a:t>
            </a:r>
            <a:r>
              <a:rPr lang="en-US" sz="1600" dirty="0" smtClean="0">
                <a:solidFill>
                  <a:schemeClr val="tx2"/>
                </a:solidFill>
              </a:rPr>
              <a:t> </a:t>
            </a:r>
            <a:r>
              <a:rPr lang="en-US" sz="1600" dirty="0" err="1" smtClean="0">
                <a:solidFill>
                  <a:schemeClr val="tx2"/>
                </a:solidFill>
              </a:rPr>
              <a:t>Simkin</a:t>
            </a:r>
            <a:endParaRPr lang="en-US" sz="1600" dirty="0">
              <a:solidFill>
                <a:schemeClr val="tx2"/>
              </a:solidFill>
            </a:endParaRPr>
          </a:p>
          <a:p>
            <a:pPr>
              <a:lnSpc>
                <a:spcPct val="125000"/>
              </a:lnSpc>
            </a:pPr>
            <a:r>
              <a:rPr lang="en-US" sz="1600" dirty="0" err="1" smtClean="0">
                <a:solidFill>
                  <a:schemeClr val="tx2"/>
                </a:solidFill>
              </a:rPr>
              <a:t>Yu.V</a:t>
            </a:r>
            <a:r>
              <a:rPr lang="en-US" sz="1600" dirty="0" smtClean="0">
                <a:solidFill>
                  <a:schemeClr val="tx2"/>
                </a:solidFill>
              </a:rPr>
              <a:t>. </a:t>
            </a:r>
            <a:r>
              <a:rPr lang="en-US" sz="1600" dirty="0" err="1" smtClean="0">
                <a:solidFill>
                  <a:schemeClr val="tx2"/>
                </a:solidFill>
              </a:rPr>
              <a:t>Taran</a:t>
            </a:r>
            <a:endParaRPr lang="en-US" sz="1600" dirty="0" smtClean="0">
              <a:solidFill>
                <a:schemeClr val="tx2"/>
              </a:solidFill>
            </a:endParaRPr>
          </a:p>
          <a:p>
            <a:pPr algn="ctr">
              <a:lnSpc>
                <a:spcPct val="125000"/>
              </a:lnSpc>
            </a:pPr>
            <a:r>
              <a:rPr lang="en-US" sz="1600" u="sng" dirty="0" err="1" smtClean="0">
                <a:solidFill>
                  <a:srgbClr val="0000FF"/>
                </a:solidFill>
              </a:rPr>
              <a:t>PNPI</a:t>
            </a:r>
            <a:r>
              <a:rPr lang="en-US" sz="1600" dirty="0" smtClean="0">
                <a:solidFill>
                  <a:srgbClr val="0000FF"/>
                </a:solidFill>
              </a:rPr>
              <a:t>:</a:t>
            </a:r>
          </a:p>
          <a:p>
            <a:pPr>
              <a:lnSpc>
                <a:spcPct val="125000"/>
              </a:lnSpc>
            </a:pPr>
            <a:r>
              <a:rPr lang="en-US" sz="1600" dirty="0" smtClean="0">
                <a:solidFill>
                  <a:schemeClr val="tx2"/>
                </a:solidFill>
              </a:rPr>
              <a:t>V.A. </a:t>
            </a:r>
            <a:r>
              <a:rPr lang="en-US" sz="1600" dirty="0" err="1" smtClean="0">
                <a:solidFill>
                  <a:schemeClr val="tx2"/>
                </a:solidFill>
              </a:rPr>
              <a:t>Trounov</a:t>
            </a:r>
            <a:endParaRPr lang="en-US" sz="1600" dirty="0" smtClean="0">
              <a:solidFill>
                <a:schemeClr val="tx2"/>
              </a:solidFill>
            </a:endParaRPr>
          </a:p>
          <a:p>
            <a:pPr>
              <a:lnSpc>
                <a:spcPct val="125000"/>
              </a:lnSpc>
            </a:pPr>
            <a:r>
              <a:rPr lang="en-US" sz="1600" dirty="0" smtClean="0">
                <a:solidFill>
                  <a:schemeClr val="tx2"/>
                </a:solidFill>
              </a:rPr>
              <a:t>V.A. </a:t>
            </a:r>
            <a:r>
              <a:rPr lang="en-US" sz="1600" dirty="0" err="1" smtClean="0">
                <a:solidFill>
                  <a:schemeClr val="tx2"/>
                </a:solidFill>
              </a:rPr>
              <a:t>Kudrjashev</a:t>
            </a:r>
            <a:endParaRPr lang="en-US" sz="1600" dirty="0" smtClean="0">
              <a:solidFill>
                <a:schemeClr val="tx2"/>
              </a:solidFill>
            </a:endParaRPr>
          </a:p>
          <a:p>
            <a:pPr>
              <a:lnSpc>
                <a:spcPct val="125000"/>
              </a:lnSpc>
            </a:pPr>
            <a:r>
              <a:rPr lang="en-US" sz="1600" dirty="0" err="1" smtClean="0">
                <a:solidFill>
                  <a:schemeClr val="tx2"/>
                </a:solidFill>
              </a:rPr>
              <a:t>A.P.</a:t>
            </a:r>
            <a:r>
              <a:rPr lang="en-US" sz="1600" dirty="0" smtClean="0">
                <a:solidFill>
                  <a:schemeClr val="tx2"/>
                </a:solidFill>
              </a:rPr>
              <a:t> </a:t>
            </a:r>
            <a:r>
              <a:rPr lang="en-US" sz="1600" dirty="0" err="1" smtClean="0">
                <a:solidFill>
                  <a:schemeClr val="tx2"/>
                </a:solidFill>
              </a:rPr>
              <a:t>Bulkin</a:t>
            </a:r>
            <a:endParaRPr lang="en-US" sz="1600" dirty="0" smtClean="0">
              <a:solidFill>
                <a:schemeClr val="tx2"/>
              </a:solidFill>
            </a:endParaRPr>
          </a:p>
          <a:p>
            <a:pPr>
              <a:lnSpc>
                <a:spcPct val="125000"/>
              </a:lnSpc>
            </a:pPr>
            <a:r>
              <a:rPr lang="en-US" sz="1600" dirty="0" err="1" smtClean="0">
                <a:solidFill>
                  <a:schemeClr val="tx2"/>
                </a:solidFill>
              </a:rPr>
              <a:t>V.G.</a:t>
            </a:r>
            <a:r>
              <a:rPr lang="en-US" sz="1600" dirty="0" smtClean="0">
                <a:solidFill>
                  <a:schemeClr val="tx2"/>
                </a:solidFill>
              </a:rPr>
              <a:t> </a:t>
            </a:r>
            <a:r>
              <a:rPr lang="en-US" sz="1600" dirty="0" err="1" smtClean="0">
                <a:solidFill>
                  <a:schemeClr val="tx2"/>
                </a:solidFill>
              </a:rPr>
              <a:t>Muratov</a:t>
            </a:r>
            <a:endParaRPr lang="en-US" sz="1600" dirty="0" smtClean="0">
              <a:solidFill>
                <a:schemeClr val="tx2"/>
              </a:solidFill>
            </a:endParaRPr>
          </a:p>
          <a:p>
            <a:pPr algn="ctr">
              <a:lnSpc>
                <a:spcPct val="125000"/>
              </a:lnSpc>
            </a:pPr>
            <a:r>
              <a:rPr lang="en-US" sz="1600" u="sng" dirty="0" err="1" smtClean="0">
                <a:solidFill>
                  <a:srgbClr val="0000FF"/>
                </a:solidFill>
              </a:rPr>
              <a:t>VTT</a:t>
            </a:r>
            <a:r>
              <a:rPr lang="en-US" sz="1600" u="sng" dirty="0" smtClean="0">
                <a:solidFill>
                  <a:srgbClr val="0000FF"/>
                </a:solidFill>
              </a:rPr>
              <a:t> Espoo</a:t>
            </a:r>
            <a:r>
              <a:rPr lang="en-US" sz="1600" dirty="0" smtClean="0">
                <a:solidFill>
                  <a:srgbClr val="0000FF"/>
                </a:solidFill>
              </a:rPr>
              <a:t>:</a:t>
            </a:r>
          </a:p>
          <a:p>
            <a:pPr>
              <a:lnSpc>
                <a:spcPct val="125000"/>
              </a:lnSpc>
            </a:pPr>
            <a:r>
              <a:rPr lang="en-US" sz="1600" dirty="0" smtClean="0">
                <a:solidFill>
                  <a:schemeClr val="tx2"/>
                </a:solidFill>
              </a:rPr>
              <a:t>P. </a:t>
            </a:r>
            <a:r>
              <a:rPr lang="en-US" sz="1600" dirty="0" err="1" smtClean="0">
                <a:solidFill>
                  <a:schemeClr val="tx2"/>
                </a:solidFill>
              </a:rPr>
              <a:t>Hiismaki</a:t>
            </a:r>
            <a:endParaRPr lang="en-US" sz="1600" dirty="0" smtClean="0">
              <a:solidFill>
                <a:schemeClr val="tx2"/>
              </a:solidFill>
            </a:endParaRPr>
          </a:p>
          <a:p>
            <a:pPr>
              <a:lnSpc>
                <a:spcPct val="125000"/>
              </a:lnSpc>
            </a:pPr>
            <a:r>
              <a:rPr lang="en-US" sz="1600" dirty="0" smtClean="0">
                <a:solidFill>
                  <a:schemeClr val="tx2"/>
                </a:solidFill>
              </a:rPr>
              <a:t>A. </a:t>
            </a:r>
            <a:r>
              <a:rPr lang="en-US" sz="1600" dirty="0" err="1" smtClean="0">
                <a:solidFill>
                  <a:schemeClr val="tx2"/>
                </a:solidFill>
              </a:rPr>
              <a:t>Tiitta</a:t>
            </a:r>
            <a:endParaRPr lang="en-US" sz="1600" dirty="0" smtClean="0">
              <a:solidFill>
                <a:schemeClr val="tx2"/>
              </a:solidFill>
            </a:endParaRPr>
          </a:p>
          <a:p>
            <a:pPr>
              <a:lnSpc>
                <a:spcPct val="125000"/>
              </a:lnSpc>
            </a:pPr>
            <a:r>
              <a:rPr lang="en-US" sz="1600" dirty="0" smtClean="0">
                <a:solidFill>
                  <a:schemeClr val="tx2"/>
                </a:solidFill>
              </a:rPr>
              <a:t>O. </a:t>
            </a:r>
            <a:r>
              <a:rPr lang="en-US" sz="1600" dirty="0" err="1" smtClean="0">
                <a:solidFill>
                  <a:schemeClr val="tx2"/>
                </a:solidFill>
              </a:rPr>
              <a:t>Antson</a:t>
            </a:r>
            <a:endParaRPr lang="ru-RU" sz="1800" dirty="0">
              <a:solidFill>
                <a:schemeClr val="tx2"/>
              </a:solidFill>
            </a:endParaRPr>
          </a:p>
        </p:txBody>
      </p:sp>
      <p:pic>
        <p:nvPicPr>
          <p:cNvPr id="8" name="Рисунок 7" descr="Al203-speed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83301" y="2317750"/>
            <a:ext cx="2933700" cy="2183371"/>
          </a:xfrm>
          <a:prstGeom prst="rect">
            <a:avLst/>
          </a:prstGeom>
        </p:spPr>
      </p:pic>
      <p:pic>
        <p:nvPicPr>
          <p:cNvPr id="11" name="Рисунок 10" descr="Dref-n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87385" y="4673600"/>
            <a:ext cx="2974065" cy="2089150"/>
          </a:xfrm>
          <a:prstGeom prst="rect">
            <a:avLst/>
          </a:prstGeom>
        </p:spPr>
      </p:pic>
      <p:pic>
        <p:nvPicPr>
          <p:cNvPr id="13" name="Рисунок 12" descr="A24T1-n-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83300" y="187575"/>
            <a:ext cx="2937344" cy="19968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7000" y="5829300"/>
            <a:ext cx="5778500" cy="954107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chemeClr val="tx2"/>
                </a:solidFill>
              </a:rPr>
              <a:t>A.M.Balagurov</a:t>
            </a:r>
            <a:r>
              <a:rPr lang="en-US" sz="1400" dirty="0" smtClean="0">
                <a:solidFill>
                  <a:schemeClr val="tx2"/>
                </a:solidFill>
              </a:rPr>
              <a:t>, </a:t>
            </a:r>
            <a:r>
              <a:rPr lang="en-US" sz="1400" dirty="0" err="1" smtClean="0">
                <a:solidFill>
                  <a:schemeClr val="tx2"/>
                </a:solidFill>
              </a:rPr>
              <a:t>P.Fischer</a:t>
            </a:r>
            <a:r>
              <a:rPr lang="en-US" sz="1400" dirty="0" smtClean="0">
                <a:solidFill>
                  <a:schemeClr val="tx2"/>
                </a:solidFill>
              </a:rPr>
              <a:t>, </a:t>
            </a:r>
            <a:r>
              <a:rPr lang="en-US" sz="1400" dirty="0" err="1" smtClean="0">
                <a:solidFill>
                  <a:schemeClr val="tx2"/>
                </a:solidFill>
              </a:rPr>
              <a:t>T.Yu.Kaganovich</a:t>
            </a:r>
            <a:r>
              <a:rPr lang="en-US" sz="1400" dirty="0" smtClean="0">
                <a:solidFill>
                  <a:schemeClr val="tx2"/>
                </a:solidFill>
              </a:rPr>
              <a:t>, </a:t>
            </a:r>
            <a:r>
              <a:rPr lang="en-US" sz="1400" dirty="0" err="1" smtClean="0">
                <a:solidFill>
                  <a:schemeClr val="tx2"/>
                </a:solidFill>
              </a:rPr>
              <a:t>E.Kaldis</a:t>
            </a:r>
            <a:r>
              <a:rPr lang="en-US" sz="1400" dirty="0" smtClean="0">
                <a:solidFill>
                  <a:schemeClr val="tx2"/>
                </a:solidFill>
              </a:rPr>
              <a:t>, </a:t>
            </a:r>
            <a:r>
              <a:rPr lang="en-US" sz="1400" dirty="0" err="1" smtClean="0">
                <a:solidFill>
                  <a:schemeClr val="tx2"/>
                </a:solidFill>
              </a:rPr>
              <a:t>J.Karpinski</a:t>
            </a:r>
            <a:r>
              <a:rPr lang="en-US" sz="1400" dirty="0" smtClean="0">
                <a:solidFill>
                  <a:schemeClr val="tx2"/>
                </a:solidFill>
              </a:rPr>
              <a:t>, </a:t>
            </a:r>
            <a:r>
              <a:rPr lang="en-US" sz="1400" dirty="0" err="1" smtClean="0">
                <a:solidFill>
                  <a:schemeClr val="tx2"/>
                </a:solidFill>
              </a:rPr>
              <a:t>V.G.Simkin</a:t>
            </a:r>
            <a:r>
              <a:rPr lang="en-US" sz="1400" dirty="0" smtClean="0">
                <a:solidFill>
                  <a:schemeClr val="tx2"/>
                </a:solidFill>
              </a:rPr>
              <a:t>, </a:t>
            </a:r>
            <a:r>
              <a:rPr lang="en-US" sz="1400" dirty="0" err="1" smtClean="0">
                <a:solidFill>
                  <a:schemeClr val="tx2"/>
                </a:solidFill>
              </a:rPr>
              <a:t>V.A.Trounov</a:t>
            </a:r>
            <a:r>
              <a:rPr lang="en-US" sz="1400" dirty="0" smtClean="0">
                <a:solidFill>
                  <a:schemeClr val="tx2"/>
                </a:solidFill>
              </a:rPr>
              <a:t> “Precision Fourier neutron diffraction study of the high-temperature superconductor Y(</a:t>
            </a:r>
            <a:r>
              <a:rPr lang="en-US" sz="1400" baseline="30000" dirty="0" smtClean="0">
                <a:solidFill>
                  <a:schemeClr val="tx2"/>
                </a:solidFill>
              </a:rPr>
              <a:t>44</a:t>
            </a:r>
            <a:r>
              <a:rPr lang="en-US" sz="1400" dirty="0" smtClean="0">
                <a:solidFill>
                  <a:schemeClr val="tx2"/>
                </a:solidFill>
              </a:rPr>
              <a:t>Ca)Ba</a:t>
            </a:r>
            <a:r>
              <a:rPr lang="en-US" sz="1400" baseline="-25000" dirty="0" smtClean="0">
                <a:solidFill>
                  <a:schemeClr val="tx2"/>
                </a:solidFill>
              </a:rPr>
              <a:t>2</a:t>
            </a:r>
            <a:r>
              <a:rPr lang="en-US" sz="1400" dirty="0" smtClean="0">
                <a:solidFill>
                  <a:schemeClr val="tx2"/>
                </a:solidFill>
              </a:rPr>
              <a:t>Cu</a:t>
            </a:r>
            <a:r>
              <a:rPr lang="en-US" sz="1400" baseline="-25000" dirty="0" smtClean="0">
                <a:solidFill>
                  <a:schemeClr val="tx2"/>
                </a:solidFill>
              </a:rPr>
              <a:t>4</a:t>
            </a:r>
            <a:r>
              <a:rPr lang="en-US" sz="1400" dirty="0" smtClean="0">
                <a:solidFill>
                  <a:schemeClr val="tx2"/>
                </a:solidFill>
              </a:rPr>
              <a:t>O</a:t>
            </a:r>
            <a:r>
              <a:rPr lang="en-US" sz="1400" baseline="-25000" dirty="0" smtClean="0">
                <a:solidFill>
                  <a:schemeClr val="tx2"/>
                </a:solidFill>
              </a:rPr>
              <a:t>8</a:t>
            </a:r>
            <a:r>
              <a:rPr lang="en-US" sz="1400" dirty="0" smtClean="0">
                <a:solidFill>
                  <a:schemeClr val="tx2"/>
                </a:solidFill>
              </a:rPr>
              <a:t>”</a:t>
            </a:r>
          </a:p>
          <a:p>
            <a:r>
              <a:rPr lang="en-US" sz="1400" dirty="0" err="1" smtClean="0">
                <a:solidFill>
                  <a:schemeClr val="tx2"/>
                </a:solidFill>
              </a:rPr>
              <a:t>JINR</a:t>
            </a:r>
            <a:r>
              <a:rPr lang="en-US" sz="1400" dirty="0" smtClean="0">
                <a:solidFill>
                  <a:schemeClr val="tx2"/>
                </a:solidFill>
              </a:rPr>
              <a:t>, E14-94-415, </a:t>
            </a:r>
            <a:r>
              <a:rPr lang="en-US" sz="1400" dirty="0" err="1" smtClean="0">
                <a:solidFill>
                  <a:schemeClr val="tx2"/>
                </a:solidFill>
              </a:rPr>
              <a:t>Dubna</a:t>
            </a:r>
            <a:r>
              <a:rPr lang="en-US" sz="1400" dirty="0" smtClean="0">
                <a:solidFill>
                  <a:schemeClr val="tx2"/>
                </a:solidFill>
              </a:rPr>
              <a:t>, 1994</a:t>
            </a:r>
            <a:endParaRPr lang="ru-RU" sz="14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5450" y="990600"/>
            <a:ext cx="5391150" cy="5641071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</p:spPr>
      </p:pic>
      <p:sp>
        <p:nvSpPr>
          <p:cNvPr id="14" name="TextBox 13"/>
          <p:cNvSpPr txBox="1"/>
          <p:nvPr/>
        </p:nvSpPr>
        <p:spPr>
          <a:xfrm>
            <a:off x="304800" y="152400"/>
            <a:ext cx="861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2"/>
                </a:solidFill>
              </a:rPr>
              <a:t>Internal friction and 3D visualization of neutron diffraction pattern evolution for Fe-Al, Fe-</a:t>
            </a:r>
            <a:r>
              <a:rPr lang="en-US" sz="2000" b="1" dirty="0" err="1" smtClean="0">
                <a:solidFill>
                  <a:schemeClr val="tx2"/>
                </a:solidFill>
              </a:rPr>
              <a:t>Ga</a:t>
            </a:r>
            <a:r>
              <a:rPr lang="en-US" sz="2000" b="1" dirty="0" smtClean="0">
                <a:solidFill>
                  <a:schemeClr val="tx2"/>
                </a:solidFill>
              </a:rPr>
              <a:t>, and Fe-</a:t>
            </a:r>
            <a:r>
              <a:rPr lang="en-US" sz="2000" b="1" dirty="0" err="1" smtClean="0">
                <a:solidFill>
                  <a:schemeClr val="tx2"/>
                </a:solidFill>
              </a:rPr>
              <a:t>Ge</a:t>
            </a:r>
            <a:r>
              <a:rPr lang="en-US" sz="2000" b="1" dirty="0" smtClean="0">
                <a:solidFill>
                  <a:schemeClr val="tx2"/>
                </a:solidFill>
              </a:rPr>
              <a:t> samples at continuous heating</a:t>
            </a:r>
            <a:endParaRPr lang="ru-RU" sz="2000" b="1" dirty="0" smtClean="0">
              <a:solidFill>
                <a:schemeClr val="tx2"/>
              </a:solidFill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9600" y="1524000"/>
            <a:ext cx="1053494" cy="400110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Fe-27Al</a:t>
            </a:r>
            <a:endParaRPr lang="ru-RU" b="1" baseline="-250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9600" y="3440668"/>
            <a:ext cx="1124026" cy="400110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Fe-27Ga</a:t>
            </a:r>
            <a:endParaRPr lang="ru-RU" b="1" baseline="-250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9600" y="5421868"/>
            <a:ext cx="1109599" cy="400110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Fe-27Ge</a:t>
            </a:r>
            <a:endParaRPr lang="ru-RU" b="1" baseline="-250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12"/>
          <p:cNvSpPr txBox="1">
            <a:spLocks noChangeArrowheads="1"/>
          </p:cNvSpPr>
          <p:nvPr/>
        </p:nvSpPr>
        <p:spPr bwMode="auto">
          <a:xfrm>
            <a:off x="142875" y="381000"/>
            <a:ext cx="88582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71463" indent="-271463" algn="ctr"/>
            <a:r>
              <a:rPr lang="ru-RU" sz="2400" b="1" dirty="0" smtClean="0">
                <a:solidFill>
                  <a:schemeClr val="tx2"/>
                </a:solidFill>
                <a:cs typeface="Times New Roman" pitchFamily="18" charset="0"/>
              </a:rPr>
              <a:t>Анизотропные микродеформации решетки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24000" y="990600"/>
            <a:ext cx="6248400" cy="1200329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600" b="1" dirty="0" smtClean="0">
                <a:solidFill>
                  <a:schemeClr val="tx2"/>
                </a:solidFill>
                <a:cs typeface="Times New Roman" pitchFamily="18" charset="0"/>
              </a:rPr>
              <a:t>Образцы </a:t>
            </a:r>
            <a:r>
              <a:rPr lang="en-US" sz="1600" b="1" dirty="0" smtClean="0">
                <a:solidFill>
                  <a:schemeClr val="tx2"/>
                </a:solidFill>
                <a:cs typeface="Times New Roman" pitchFamily="18" charset="0"/>
              </a:rPr>
              <a:t>Fe-27Ga, </a:t>
            </a:r>
            <a:r>
              <a:rPr lang="ru-RU" sz="1600" b="1" dirty="0" smtClean="0">
                <a:solidFill>
                  <a:schemeClr val="tx2"/>
                </a:solidFill>
                <a:cs typeface="Times New Roman" pitchFamily="18" charset="0"/>
              </a:rPr>
              <a:t>предварительный отжиг при 400°С в течение</a:t>
            </a:r>
            <a:r>
              <a:rPr lang="en-US" sz="1600" b="1" dirty="0" smtClean="0">
                <a:solidFill>
                  <a:schemeClr val="tx2"/>
                </a:solidFill>
                <a:cs typeface="Times New Roman" pitchFamily="18" charset="0"/>
              </a:rPr>
              <a:t>:</a:t>
            </a:r>
            <a:r>
              <a:rPr lang="ru-RU" sz="1600" b="1" dirty="0" smtClean="0">
                <a:solidFill>
                  <a:schemeClr val="tx2"/>
                </a:solidFill>
                <a:cs typeface="Times New Roman" pitchFamily="18" charset="0"/>
              </a:rPr>
              <a:t> </a:t>
            </a:r>
            <a:endParaRPr lang="en-US" sz="1600" b="1" dirty="0" smtClean="0">
              <a:solidFill>
                <a:schemeClr val="tx2"/>
              </a:solidFill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600" b="1" dirty="0" smtClean="0">
                <a:solidFill>
                  <a:schemeClr val="tx2"/>
                </a:solidFill>
                <a:cs typeface="Times New Roman" pitchFamily="18" charset="0"/>
              </a:rPr>
              <a:t>		(1) </a:t>
            </a:r>
            <a:r>
              <a:rPr lang="ru-RU" sz="1600" b="1" dirty="0" smtClean="0">
                <a:solidFill>
                  <a:schemeClr val="tx2"/>
                </a:solidFill>
                <a:cs typeface="Times New Roman" pitchFamily="18" charset="0"/>
              </a:rPr>
              <a:t>200</a:t>
            </a:r>
            <a:r>
              <a:rPr lang="en-US" sz="1600" b="1" dirty="0" smtClean="0">
                <a:solidFill>
                  <a:schemeClr val="tx2"/>
                </a:solidFill>
                <a:cs typeface="Times New Roman" pitchFamily="18" charset="0"/>
              </a:rPr>
              <a:t>	(2)</a:t>
            </a:r>
            <a:r>
              <a:rPr lang="ru-RU" sz="1600" b="1" dirty="0" smtClean="0">
                <a:solidFill>
                  <a:schemeClr val="tx2"/>
                </a:solidFill>
                <a:cs typeface="Times New Roman" pitchFamily="18" charset="0"/>
              </a:rPr>
              <a:t> 350 </a:t>
            </a:r>
            <a:r>
              <a:rPr lang="en-US" sz="1600" b="1" dirty="0" smtClean="0">
                <a:solidFill>
                  <a:schemeClr val="tx2"/>
                </a:solidFill>
                <a:cs typeface="Times New Roman" pitchFamily="18" charset="0"/>
              </a:rPr>
              <a:t>	(3)</a:t>
            </a:r>
            <a:r>
              <a:rPr lang="ru-RU" sz="1600" b="1" dirty="0" smtClean="0">
                <a:solidFill>
                  <a:schemeClr val="tx2"/>
                </a:solidFill>
                <a:cs typeface="Times New Roman" pitchFamily="18" charset="0"/>
              </a:rPr>
              <a:t> 600 минут</a:t>
            </a:r>
          </a:p>
          <a:p>
            <a:pPr>
              <a:lnSpc>
                <a:spcPct val="150000"/>
              </a:lnSpc>
            </a:pPr>
            <a:r>
              <a:rPr lang="ru-RU" sz="1600" b="1" dirty="0" smtClean="0">
                <a:solidFill>
                  <a:schemeClr val="tx2"/>
                </a:solidFill>
              </a:rPr>
              <a:t>Д</a:t>
            </a:r>
            <a:r>
              <a:rPr lang="en-US" sz="1600" b="1" dirty="0" err="1" smtClean="0">
                <a:solidFill>
                  <a:schemeClr val="tx2"/>
                </a:solidFill>
              </a:rPr>
              <a:t>ол</a:t>
            </a:r>
            <a:r>
              <a:rPr lang="ru-RU" sz="1600" b="1" dirty="0" smtClean="0">
                <a:solidFill>
                  <a:schemeClr val="tx2"/>
                </a:solidFill>
              </a:rPr>
              <a:t>я</a:t>
            </a:r>
            <a:r>
              <a:rPr lang="en-US" sz="1600" b="1" dirty="0" smtClean="0">
                <a:solidFill>
                  <a:schemeClr val="tx2"/>
                </a:solidFill>
              </a:rPr>
              <a:t> </a:t>
            </a:r>
            <a:r>
              <a:rPr lang="en-US" sz="1600" b="1" dirty="0" err="1" smtClean="0">
                <a:solidFill>
                  <a:schemeClr val="tx2"/>
                </a:solidFill>
              </a:rPr>
              <a:t>фазы</a:t>
            </a:r>
            <a:r>
              <a:rPr lang="en-US" sz="1600" b="1" dirty="0" smtClean="0">
                <a:solidFill>
                  <a:schemeClr val="tx2"/>
                </a:solidFill>
              </a:rPr>
              <a:t> L1</a:t>
            </a:r>
            <a:r>
              <a:rPr lang="en-US" sz="1600" b="1" baseline="-25000" dirty="0" smtClean="0">
                <a:solidFill>
                  <a:schemeClr val="tx2"/>
                </a:solidFill>
              </a:rPr>
              <a:t>2</a:t>
            </a:r>
            <a:r>
              <a:rPr lang="en-US" sz="1600" b="1" dirty="0" smtClean="0">
                <a:solidFill>
                  <a:schemeClr val="tx2"/>
                </a:solidFill>
              </a:rPr>
              <a:t>: 	(1) – 4% 	(2) – 18%	(3) – 69%</a:t>
            </a:r>
            <a:endParaRPr lang="ru-RU" sz="1600" b="1" dirty="0">
              <a:solidFill>
                <a:schemeClr val="tx2"/>
              </a:solidFill>
              <a:latin typeface="+mn-lt"/>
              <a:cs typeface="Times New Roman" pitchFamily="18" charset="0"/>
            </a:endParaRPr>
          </a:p>
        </p:txBody>
      </p:sp>
      <p:pic>
        <p:nvPicPr>
          <p:cNvPr id="4" name="Рисунок 3" descr="Fe-27Ga-298-h.jpg"/>
          <p:cNvPicPr/>
          <p:nvPr/>
        </p:nvPicPr>
        <p:blipFill>
          <a:blip r:embed="rId3" cstate="print"/>
          <a:srcRect l="6699"/>
          <a:stretch>
            <a:fillRect/>
          </a:stretch>
        </p:blipFill>
        <p:spPr>
          <a:xfrm>
            <a:off x="762000" y="2438400"/>
            <a:ext cx="3628488" cy="2667000"/>
          </a:xfrm>
          <a:prstGeom prst="rect">
            <a:avLst/>
          </a:prstGeom>
        </p:spPr>
      </p:pic>
      <p:pic>
        <p:nvPicPr>
          <p:cNvPr id="5" name="Рисунок 4" descr="Fe-27Ga-299-h.jpg"/>
          <p:cNvPicPr/>
          <p:nvPr/>
        </p:nvPicPr>
        <p:blipFill>
          <a:blip r:embed="rId4" cstate="print"/>
          <a:srcRect l="6415"/>
          <a:stretch>
            <a:fillRect/>
          </a:stretch>
        </p:blipFill>
        <p:spPr>
          <a:xfrm>
            <a:off x="4876800" y="2438400"/>
            <a:ext cx="3614800" cy="2689454"/>
          </a:xfrm>
          <a:prstGeom prst="rect">
            <a:avLst/>
          </a:prstGeom>
        </p:spPr>
      </p:pic>
      <p:cxnSp>
        <p:nvCxnSpPr>
          <p:cNvPr id="7" name="Прямая со стрелкой 6"/>
          <p:cNvCxnSpPr/>
          <p:nvPr/>
        </p:nvCxnSpPr>
        <p:spPr>
          <a:xfrm flipV="1">
            <a:off x="2819400" y="3048000"/>
            <a:ext cx="4038600" cy="1066800"/>
          </a:xfrm>
          <a:prstGeom prst="straightConnector1">
            <a:avLst/>
          </a:prstGeom>
          <a:ln w="12700"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Номер слайда 5"/>
          <p:cNvSpPr txBox="1">
            <a:spLocks noGrp="1"/>
          </p:cNvSpPr>
          <p:nvPr/>
        </p:nvSpPr>
        <p:spPr bwMode="auto">
          <a:xfrm>
            <a:off x="8229600" y="6413500"/>
            <a:ext cx="91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4870F74E-58B8-42DE-92A1-E34EC68CBDF1}" type="slidenum">
              <a:rPr lang="ru-RU" sz="2400" b="0">
                <a:solidFill>
                  <a:schemeClr val="tx2"/>
                </a:solidFill>
              </a:rPr>
              <a:pPr algn="r"/>
              <a:t>32</a:t>
            </a:fld>
            <a:endParaRPr lang="ru-RU" sz="1400" b="0">
              <a:solidFill>
                <a:schemeClr val="tx2"/>
              </a:solidFill>
            </a:endParaRPr>
          </a:p>
        </p:txBody>
      </p:sp>
      <p:sp>
        <p:nvSpPr>
          <p:cNvPr id="69635" name="Text Box 6"/>
          <p:cNvSpPr txBox="1">
            <a:spLocks noChangeArrowheads="1"/>
          </p:cNvSpPr>
          <p:nvPr/>
        </p:nvSpPr>
        <p:spPr bwMode="auto">
          <a:xfrm>
            <a:off x="214282" y="71414"/>
            <a:ext cx="8786873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b">
            <a:spAutoFit/>
          </a:bodyPr>
          <a:lstStyle/>
          <a:p>
            <a:pPr algn="ctr"/>
            <a:r>
              <a:rPr lang="en-US" sz="2400" dirty="0" smtClean="0">
                <a:solidFill>
                  <a:schemeClr val="tx2"/>
                </a:solidFill>
              </a:rPr>
              <a:t>Microstructure by TOF technique: </a:t>
            </a:r>
            <a:r>
              <a:rPr lang="en-US" sz="2400" dirty="0">
                <a:solidFill>
                  <a:schemeClr val="tx2"/>
                </a:solidFill>
              </a:rPr>
              <a:t>size and stress </a:t>
            </a:r>
            <a:r>
              <a:rPr lang="en-US" sz="2400" dirty="0" smtClean="0">
                <a:solidFill>
                  <a:schemeClr val="tx2"/>
                </a:solidFill>
              </a:rPr>
              <a:t>effects</a:t>
            </a:r>
          </a:p>
          <a:p>
            <a:pPr algn="ctr"/>
            <a:r>
              <a:rPr lang="en-US" dirty="0" smtClean="0">
                <a:solidFill>
                  <a:schemeClr val="tx2"/>
                </a:solidFill>
              </a:rPr>
              <a:t>(</a:t>
            </a:r>
            <a:r>
              <a:rPr lang="en-US" dirty="0" smtClean="0">
                <a:solidFill>
                  <a:srgbClr val="0221BE"/>
                </a:solidFill>
              </a:rPr>
              <a:t>Williamson – Hall plot in </a:t>
            </a:r>
            <a:r>
              <a:rPr lang="en-US" i="1" dirty="0" smtClean="0">
                <a:solidFill>
                  <a:srgbClr val="0221BE"/>
                </a:solidFill>
              </a:rPr>
              <a:t>d</a:t>
            </a:r>
            <a:r>
              <a:rPr lang="en-US" dirty="0" smtClean="0">
                <a:solidFill>
                  <a:srgbClr val="0221BE"/>
                </a:solidFill>
              </a:rPr>
              <a:t>-scale</a:t>
            </a:r>
            <a:r>
              <a:rPr lang="en-US" dirty="0" smtClean="0">
                <a:solidFill>
                  <a:schemeClr val="tx2"/>
                </a:solidFill>
              </a:rPr>
              <a:t>)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69636" name="Text Box 7"/>
          <p:cNvSpPr txBox="1">
            <a:spLocks noChangeArrowheads="1"/>
          </p:cNvSpPr>
          <p:nvPr/>
        </p:nvSpPr>
        <p:spPr bwMode="auto">
          <a:xfrm>
            <a:off x="2771775" y="1106488"/>
            <a:ext cx="4254500" cy="476250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b">
            <a:spAutoFit/>
          </a:bodyPr>
          <a:lstStyle/>
          <a:p>
            <a:r>
              <a:rPr lang="en-US" sz="2400">
                <a:solidFill>
                  <a:srgbClr val="0000FF"/>
                </a:solidFill>
              </a:rPr>
              <a:t>W</a:t>
            </a:r>
            <a:r>
              <a:rPr lang="en-US" sz="2400" baseline="30000">
                <a:solidFill>
                  <a:srgbClr val="0000FF"/>
                </a:solidFill>
              </a:rPr>
              <a:t>2</a:t>
            </a:r>
            <a:r>
              <a:rPr lang="en-US" sz="2400">
                <a:solidFill>
                  <a:srgbClr val="0000FF"/>
                </a:solidFill>
              </a:rPr>
              <a:t> = </a:t>
            </a:r>
            <a:r>
              <a:rPr lang="en-US" sz="2400">
                <a:solidFill>
                  <a:srgbClr val="800000"/>
                </a:solidFill>
              </a:rPr>
              <a:t>C</a:t>
            </a:r>
            <a:r>
              <a:rPr lang="en-US" sz="2400" baseline="-25000">
                <a:solidFill>
                  <a:srgbClr val="800000"/>
                </a:solidFill>
              </a:rPr>
              <a:t>1</a:t>
            </a:r>
            <a:r>
              <a:rPr lang="en-US" sz="2400">
                <a:solidFill>
                  <a:srgbClr val="800000"/>
                </a:solidFill>
              </a:rPr>
              <a:t> + C</a:t>
            </a:r>
            <a:r>
              <a:rPr lang="en-US" sz="2400" baseline="-25000">
                <a:solidFill>
                  <a:srgbClr val="800000"/>
                </a:solidFill>
              </a:rPr>
              <a:t>2</a:t>
            </a:r>
            <a:r>
              <a:rPr lang="en-US" sz="2400" i="1">
                <a:solidFill>
                  <a:srgbClr val="800000"/>
                </a:solidFill>
              </a:rPr>
              <a:t>d</a:t>
            </a:r>
            <a:r>
              <a:rPr lang="ru-RU" sz="2400" i="1">
                <a:solidFill>
                  <a:srgbClr val="800000"/>
                </a:solidFill>
              </a:rPr>
              <a:t> </a:t>
            </a:r>
            <a:r>
              <a:rPr lang="en-US" sz="2400" baseline="30000">
                <a:solidFill>
                  <a:srgbClr val="800000"/>
                </a:solidFill>
              </a:rPr>
              <a:t>2</a:t>
            </a:r>
            <a:r>
              <a:rPr lang="en-US" sz="2400">
                <a:solidFill>
                  <a:srgbClr val="0000FF"/>
                </a:solidFill>
              </a:rPr>
              <a:t> + </a:t>
            </a:r>
            <a:r>
              <a:rPr lang="en-US" sz="2400">
                <a:solidFill>
                  <a:schemeClr val="tx2"/>
                </a:solidFill>
              </a:rPr>
              <a:t>C</a:t>
            </a:r>
            <a:r>
              <a:rPr lang="en-US" sz="2400" baseline="-25000">
                <a:solidFill>
                  <a:schemeClr val="tx2"/>
                </a:solidFill>
              </a:rPr>
              <a:t>3</a:t>
            </a:r>
            <a:r>
              <a:rPr lang="en-US" sz="2400" i="1">
                <a:solidFill>
                  <a:schemeClr val="tx2"/>
                </a:solidFill>
              </a:rPr>
              <a:t>d</a:t>
            </a:r>
            <a:r>
              <a:rPr lang="en-US" sz="2400">
                <a:solidFill>
                  <a:schemeClr val="tx2"/>
                </a:solidFill>
              </a:rPr>
              <a:t> </a:t>
            </a:r>
            <a:r>
              <a:rPr lang="en-US" sz="2400" baseline="30000">
                <a:solidFill>
                  <a:schemeClr val="tx2"/>
                </a:solidFill>
              </a:rPr>
              <a:t>2</a:t>
            </a:r>
            <a:r>
              <a:rPr lang="en-US" sz="2400">
                <a:solidFill>
                  <a:srgbClr val="0000FF"/>
                </a:solidFill>
              </a:rPr>
              <a:t> + </a:t>
            </a:r>
            <a:r>
              <a:rPr lang="en-US" sz="2400">
                <a:solidFill>
                  <a:srgbClr val="CC0000"/>
                </a:solidFill>
              </a:rPr>
              <a:t>C</a:t>
            </a:r>
            <a:r>
              <a:rPr lang="en-US" sz="2400" baseline="-25000">
                <a:solidFill>
                  <a:srgbClr val="CC0000"/>
                </a:solidFill>
              </a:rPr>
              <a:t>4</a:t>
            </a:r>
            <a:r>
              <a:rPr lang="en-US" sz="2400" i="1">
                <a:solidFill>
                  <a:srgbClr val="CC0000"/>
                </a:solidFill>
              </a:rPr>
              <a:t>d</a:t>
            </a:r>
            <a:r>
              <a:rPr lang="en-US" sz="2400">
                <a:solidFill>
                  <a:srgbClr val="CC0000"/>
                </a:solidFill>
              </a:rPr>
              <a:t> </a:t>
            </a:r>
            <a:r>
              <a:rPr lang="en-US" sz="2400" baseline="30000">
                <a:solidFill>
                  <a:srgbClr val="CC0000"/>
                </a:solidFill>
              </a:rPr>
              <a:t>4</a:t>
            </a:r>
            <a:r>
              <a:rPr lang="ru-RU" sz="200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69637" name="Text Box 8"/>
          <p:cNvSpPr txBox="1">
            <a:spLocks noChangeArrowheads="1"/>
          </p:cNvSpPr>
          <p:nvPr/>
        </p:nvSpPr>
        <p:spPr bwMode="auto">
          <a:xfrm>
            <a:off x="611188" y="2185988"/>
            <a:ext cx="2232025" cy="60007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/>
            <a:r>
              <a:rPr lang="en-US" sz="1600">
                <a:solidFill>
                  <a:srgbClr val="800000"/>
                </a:solidFill>
              </a:rPr>
              <a:t>Resolution function of</a:t>
            </a:r>
            <a:r>
              <a:rPr lang="ru-RU" sz="1600">
                <a:solidFill>
                  <a:srgbClr val="800000"/>
                </a:solidFill>
              </a:rPr>
              <a:t> </a:t>
            </a:r>
          </a:p>
          <a:p>
            <a:pPr algn="ctr"/>
            <a:r>
              <a:rPr lang="en-US" sz="1600">
                <a:solidFill>
                  <a:srgbClr val="800000"/>
                </a:solidFill>
              </a:rPr>
              <a:t>TOF</a:t>
            </a:r>
            <a:r>
              <a:rPr lang="ru-RU" sz="1600">
                <a:solidFill>
                  <a:srgbClr val="800000"/>
                </a:solidFill>
              </a:rPr>
              <a:t>-</a:t>
            </a:r>
            <a:r>
              <a:rPr lang="en-US" sz="1600">
                <a:solidFill>
                  <a:srgbClr val="800000"/>
                </a:solidFill>
              </a:rPr>
              <a:t>diffractometer</a:t>
            </a:r>
          </a:p>
        </p:txBody>
      </p:sp>
      <p:sp>
        <p:nvSpPr>
          <p:cNvPr id="69638" name="Text Box 9"/>
          <p:cNvSpPr txBox="1">
            <a:spLocks noChangeArrowheads="1"/>
          </p:cNvSpPr>
          <p:nvPr/>
        </p:nvSpPr>
        <p:spPr bwMode="auto">
          <a:xfrm>
            <a:off x="3416300" y="2151063"/>
            <a:ext cx="2355850" cy="64633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square" anchor="b">
            <a:spAutoFit/>
          </a:bodyPr>
          <a:lstStyle/>
          <a:p>
            <a:pPr algn="ctr"/>
            <a:r>
              <a:rPr lang="en-US" sz="1600" dirty="0">
                <a:solidFill>
                  <a:schemeClr val="tx2"/>
                </a:solidFill>
              </a:rPr>
              <a:t>Stress </a:t>
            </a:r>
            <a:r>
              <a:rPr lang="en-US" sz="1600" dirty="0" smtClean="0">
                <a:solidFill>
                  <a:schemeClr val="tx2"/>
                </a:solidFill>
              </a:rPr>
              <a:t>effect</a:t>
            </a:r>
            <a:endParaRPr lang="ru-RU" sz="1600" dirty="0">
              <a:solidFill>
                <a:schemeClr val="tx2"/>
              </a:solidFill>
            </a:endParaRPr>
          </a:p>
          <a:p>
            <a:pPr algn="ctr"/>
            <a:r>
              <a:rPr lang="en-US" sz="1600" dirty="0">
                <a:solidFill>
                  <a:schemeClr val="tx2"/>
                </a:solidFill>
              </a:rPr>
              <a:t>C</a:t>
            </a:r>
            <a:r>
              <a:rPr lang="en-US" sz="1600" baseline="-25000" dirty="0">
                <a:solidFill>
                  <a:schemeClr val="tx2"/>
                </a:solidFill>
              </a:rPr>
              <a:t>3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ru-RU" dirty="0" smtClean="0">
                <a:solidFill>
                  <a:schemeClr val="tx2"/>
                </a:solidFill>
                <a:latin typeface="Times New Roman"/>
                <a:cs typeface="Times New Roman"/>
              </a:rPr>
              <a:t>~</a:t>
            </a:r>
            <a:r>
              <a:rPr lang="en-US" dirty="0" smtClean="0">
                <a:solidFill>
                  <a:schemeClr val="tx2"/>
                </a:solidFill>
                <a:latin typeface="Times New Roman"/>
                <a:cs typeface="Times New Roman"/>
              </a:rPr>
              <a:t> (2</a:t>
            </a:r>
            <a:r>
              <a:rPr lang="el-GR" dirty="0" smtClean="0">
                <a:solidFill>
                  <a:schemeClr val="tx2"/>
                </a:solidFill>
                <a:latin typeface="Times New Roman"/>
                <a:cs typeface="Times New Roman"/>
              </a:rPr>
              <a:t>ε</a:t>
            </a:r>
            <a:r>
              <a:rPr lang="en-US" dirty="0" smtClean="0">
                <a:solidFill>
                  <a:schemeClr val="tx2"/>
                </a:solidFill>
                <a:latin typeface="Times New Roman"/>
                <a:cs typeface="Times New Roman"/>
              </a:rPr>
              <a:t>)</a:t>
            </a:r>
            <a:r>
              <a:rPr lang="en-US" baseline="30000" dirty="0" smtClean="0">
                <a:solidFill>
                  <a:schemeClr val="tx2"/>
                </a:solidFill>
                <a:latin typeface="Times New Roman"/>
                <a:cs typeface="Times New Roman"/>
              </a:rPr>
              <a:t>2</a:t>
            </a:r>
            <a:r>
              <a:rPr lang="en-US" dirty="0" smtClean="0">
                <a:solidFill>
                  <a:schemeClr val="tx2"/>
                </a:solidFill>
                <a:latin typeface="Times New Roman"/>
                <a:cs typeface="Times New Roman"/>
              </a:rPr>
              <a:t> </a:t>
            </a:r>
            <a:r>
              <a:rPr lang="el-GR" dirty="0" smtClean="0">
                <a:solidFill>
                  <a:schemeClr val="tx2"/>
                </a:solidFill>
                <a:latin typeface="Times New Roman"/>
                <a:cs typeface="Times New Roman"/>
              </a:rPr>
              <a:t>~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ru-RU" dirty="0" smtClean="0">
                <a:solidFill>
                  <a:schemeClr val="tx2"/>
                </a:solidFill>
              </a:rPr>
              <a:t>(</a:t>
            </a:r>
            <a:r>
              <a:rPr lang="en-US" dirty="0" smtClean="0">
                <a:solidFill>
                  <a:schemeClr val="tx2"/>
                </a:solidFill>
              </a:rPr>
              <a:t>2</a:t>
            </a:r>
            <a:r>
              <a:rPr lang="ru-RU" dirty="0" smtClean="0">
                <a:solidFill>
                  <a:schemeClr val="tx2"/>
                </a:solidFill>
                <a:sym typeface="Symbol" pitchFamily="18" charset="2"/>
              </a:rPr>
              <a:t></a:t>
            </a:r>
            <a:r>
              <a:rPr lang="ru-RU" i="1" dirty="0" err="1">
                <a:solidFill>
                  <a:schemeClr val="tx2"/>
                </a:solidFill>
              </a:rPr>
              <a:t>a</a:t>
            </a:r>
            <a:r>
              <a:rPr lang="ru-RU" i="1" dirty="0">
                <a:solidFill>
                  <a:schemeClr val="tx2"/>
                </a:solidFill>
              </a:rPr>
              <a:t>/</a:t>
            </a:r>
            <a:r>
              <a:rPr lang="ru-RU" i="1" dirty="0" err="1">
                <a:solidFill>
                  <a:schemeClr val="tx2"/>
                </a:solidFill>
              </a:rPr>
              <a:t>a</a:t>
            </a:r>
            <a:r>
              <a:rPr lang="ru-RU" dirty="0">
                <a:solidFill>
                  <a:schemeClr val="tx2"/>
                </a:solidFill>
              </a:rPr>
              <a:t>)</a:t>
            </a:r>
            <a:r>
              <a:rPr lang="ru-RU" baseline="30000" dirty="0">
                <a:solidFill>
                  <a:schemeClr val="tx2"/>
                </a:solidFill>
              </a:rPr>
              <a:t>2</a:t>
            </a:r>
            <a:r>
              <a:rPr lang="ru-RU" dirty="0">
                <a:solidFill>
                  <a:schemeClr val="tx2"/>
                </a:solidFill>
              </a:rPr>
              <a:t> 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69639" name="Text Box 10"/>
          <p:cNvSpPr txBox="1">
            <a:spLocks noChangeArrowheads="1"/>
          </p:cNvSpPr>
          <p:nvPr/>
        </p:nvSpPr>
        <p:spPr bwMode="auto">
          <a:xfrm>
            <a:off x="6877050" y="2133600"/>
            <a:ext cx="1655763" cy="64633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/>
            <a:r>
              <a:rPr lang="en-US" sz="1600" dirty="0">
                <a:solidFill>
                  <a:srgbClr val="CC0000"/>
                </a:solidFill>
              </a:rPr>
              <a:t>Size </a:t>
            </a:r>
            <a:r>
              <a:rPr lang="en-US" sz="1600" dirty="0" smtClean="0">
                <a:solidFill>
                  <a:srgbClr val="CC0000"/>
                </a:solidFill>
              </a:rPr>
              <a:t>effect</a:t>
            </a:r>
            <a:endParaRPr lang="ru-RU" sz="1600" dirty="0">
              <a:solidFill>
                <a:srgbClr val="CC0000"/>
              </a:solidFill>
            </a:endParaRPr>
          </a:p>
          <a:p>
            <a:pPr algn="ctr"/>
            <a:r>
              <a:rPr lang="en-US" sz="1600" dirty="0">
                <a:solidFill>
                  <a:srgbClr val="CC0000"/>
                </a:solidFill>
              </a:rPr>
              <a:t>C</a:t>
            </a:r>
            <a:r>
              <a:rPr lang="ru-RU" sz="1600" baseline="-25000" dirty="0">
                <a:solidFill>
                  <a:srgbClr val="CC0000"/>
                </a:solidFill>
              </a:rPr>
              <a:t>4</a:t>
            </a:r>
            <a:r>
              <a:rPr lang="en-US" sz="1600" dirty="0">
                <a:solidFill>
                  <a:srgbClr val="CC0000"/>
                </a:solidFill>
              </a:rPr>
              <a:t> </a:t>
            </a:r>
            <a:r>
              <a:rPr lang="en-US" dirty="0">
                <a:solidFill>
                  <a:srgbClr val="CC0000"/>
                </a:solidFill>
              </a:rPr>
              <a:t>~ </a:t>
            </a:r>
            <a:r>
              <a:rPr lang="ru-RU" dirty="0">
                <a:solidFill>
                  <a:srgbClr val="CC0000"/>
                </a:solidFill>
              </a:rPr>
              <a:t>(1/</a:t>
            </a:r>
            <a:r>
              <a:rPr lang="en-US" i="1" dirty="0">
                <a:solidFill>
                  <a:srgbClr val="CC0000"/>
                </a:solidFill>
              </a:rPr>
              <a:t>L</a:t>
            </a:r>
            <a:r>
              <a:rPr lang="ru-RU" dirty="0">
                <a:solidFill>
                  <a:srgbClr val="CC0000"/>
                </a:solidFill>
              </a:rPr>
              <a:t>)</a:t>
            </a:r>
            <a:r>
              <a:rPr lang="ru-RU" baseline="30000" dirty="0">
                <a:solidFill>
                  <a:srgbClr val="CC0000"/>
                </a:solidFill>
              </a:rPr>
              <a:t>2</a:t>
            </a:r>
            <a:r>
              <a:rPr lang="ru-RU" dirty="0">
                <a:solidFill>
                  <a:srgbClr val="0000FF"/>
                </a:solidFill>
              </a:rPr>
              <a:t> 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69640" name="Line 11"/>
          <p:cNvSpPr>
            <a:spLocks noChangeShapeType="1"/>
          </p:cNvSpPr>
          <p:nvPr/>
        </p:nvSpPr>
        <p:spPr bwMode="auto">
          <a:xfrm flipV="1">
            <a:off x="4356100" y="1484313"/>
            <a:ext cx="1008063" cy="720725"/>
          </a:xfrm>
          <a:prstGeom prst="line">
            <a:avLst/>
          </a:prstGeom>
          <a:noFill/>
          <a:ln w="22225">
            <a:solidFill>
              <a:schemeClr val="tx2"/>
            </a:solidFill>
            <a:round/>
            <a:headEnd/>
            <a:tailEnd type="triangle" w="med" len="med"/>
          </a:ln>
        </p:spPr>
        <p:txBody>
          <a:bodyPr anchor="b">
            <a:spAutoFit/>
          </a:bodyPr>
          <a:lstStyle/>
          <a:p>
            <a:endParaRPr lang="ru-RU"/>
          </a:p>
        </p:txBody>
      </p:sp>
      <p:sp>
        <p:nvSpPr>
          <p:cNvPr id="69641" name="Line 12"/>
          <p:cNvSpPr>
            <a:spLocks noChangeShapeType="1"/>
          </p:cNvSpPr>
          <p:nvPr/>
        </p:nvSpPr>
        <p:spPr bwMode="auto">
          <a:xfrm flipH="1" flipV="1">
            <a:off x="6588125" y="1484313"/>
            <a:ext cx="720725" cy="720725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anchor="b">
            <a:spAutoFit/>
          </a:bodyPr>
          <a:lstStyle/>
          <a:p>
            <a:endParaRPr lang="ru-RU"/>
          </a:p>
        </p:txBody>
      </p:sp>
      <p:sp>
        <p:nvSpPr>
          <p:cNvPr id="69642" name="Line 13"/>
          <p:cNvSpPr>
            <a:spLocks noChangeShapeType="1"/>
          </p:cNvSpPr>
          <p:nvPr/>
        </p:nvSpPr>
        <p:spPr bwMode="auto">
          <a:xfrm flipV="1">
            <a:off x="2051050" y="1628775"/>
            <a:ext cx="1728788" cy="647700"/>
          </a:xfrm>
          <a:prstGeom prst="line">
            <a:avLst/>
          </a:prstGeom>
          <a:noFill/>
          <a:ln w="22225">
            <a:solidFill>
              <a:srgbClr val="800000"/>
            </a:solidFill>
            <a:round/>
            <a:headEnd/>
            <a:tailEnd type="triangle" w="med" len="med"/>
          </a:ln>
        </p:spPr>
        <p:txBody>
          <a:bodyPr anchor="b">
            <a:spAutoFit/>
          </a:bodyPr>
          <a:lstStyle/>
          <a:p>
            <a:endParaRPr lang="ru-RU"/>
          </a:p>
        </p:txBody>
      </p:sp>
      <p:sp>
        <p:nvSpPr>
          <p:cNvPr id="69643" name="Rectangle 15"/>
          <p:cNvSpPr>
            <a:spLocks noChangeArrowheads="1"/>
          </p:cNvSpPr>
          <p:nvPr/>
        </p:nvSpPr>
        <p:spPr bwMode="auto">
          <a:xfrm>
            <a:off x="0" y="15525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9644" name="Text Box 16"/>
          <p:cNvSpPr txBox="1">
            <a:spLocks noChangeArrowheads="1"/>
          </p:cNvSpPr>
          <p:nvPr/>
        </p:nvSpPr>
        <p:spPr bwMode="auto">
          <a:xfrm>
            <a:off x="71438" y="5876925"/>
            <a:ext cx="2952750" cy="581025"/>
          </a:xfrm>
          <a:prstGeom prst="rect">
            <a:avLst/>
          </a:prstGeom>
          <a:solidFill>
            <a:schemeClr val="bg1">
              <a:alpha val="47842"/>
            </a:schemeClr>
          </a:solidFill>
          <a:ln w="19050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/>
            <a:r>
              <a:rPr lang="en-US" sz="1600">
                <a:solidFill>
                  <a:srgbClr val="0000FF"/>
                </a:solidFill>
              </a:rPr>
              <a:t>Standard samples</a:t>
            </a:r>
            <a:r>
              <a:rPr lang="ru-RU" sz="1600">
                <a:solidFill>
                  <a:srgbClr val="0000FF"/>
                </a:solidFill>
              </a:rPr>
              <a:t> (</a:t>
            </a:r>
            <a:r>
              <a:rPr lang="en-US" sz="1600">
                <a:solidFill>
                  <a:srgbClr val="0000FF"/>
                </a:solidFill>
              </a:rPr>
              <a:t>NAC, Al</a:t>
            </a:r>
            <a:r>
              <a:rPr lang="en-US" sz="1600" baseline="-25000">
                <a:solidFill>
                  <a:srgbClr val="0000FF"/>
                </a:solidFill>
              </a:rPr>
              <a:t>2</a:t>
            </a:r>
            <a:r>
              <a:rPr lang="en-US" sz="1600">
                <a:solidFill>
                  <a:srgbClr val="0000FF"/>
                </a:solidFill>
              </a:rPr>
              <a:t>O</a:t>
            </a:r>
            <a:r>
              <a:rPr lang="en-US" sz="1600" baseline="-25000">
                <a:solidFill>
                  <a:srgbClr val="0000FF"/>
                </a:solidFill>
              </a:rPr>
              <a:t>3</a:t>
            </a:r>
            <a:r>
              <a:rPr lang="en-US" sz="1600">
                <a:solidFill>
                  <a:srgbClr val="0000FF"/>
                </a:solidFill>
              </a:rPr>
              <a:t>) without stresses</a:t>
            </a:r>
          </a:p>
        </p:txBody>
      </p:sp>
      <p:sp>
        <p:nvSpPr>
          <p:cNvPr id="69645" name="Text Box 19"/>
          <p:cNvSpPr txBox="1">
            <a:spLocks noChangeArrowheads="1"/>
          </p:cNvSpPr>
          <p:nvPr/>
        </p:nvSpPr>
        <p:spPr bwMode="auto">
          <a:xfrm>
            <a:off x="6357938" y="5872163"/>
            <a:ext cx="2535237" cy="584200"/>
          </a:xfrm>
          <a:prstGeom prst="rect">
            <a:avLst/>
          </a:prstGeom>
          <a:solidFill>
            <a:schemeClr val="bg1">
              <a:alpha val="49019"/>
            </a:schemeClr>
          </a:solidFill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/>
            <a:r>
              <a:rPr lang="en-US" sz="1600">
                <a:solidFill>
                  <a:srgbClr val="0000FF"/>
                </a:solidFill>
              </a:rPr>
              <a:t>Size effect in</a:t>
            </a:r>
            <a:r>
              <a:rPr lang="ru-RU" sz="1600">
                <a:solidFill>
                  <a:srgbClr val="0000FF"/>
                </a:solidFill>
              </a:rPr>
              <a:t> </a:t>
            </a:r>
            <a:endParaRPr lang="en-US" sz="1600">
              <a:solidFill>
                <a:srgbClr val="0000FF"/>
              </a:solidFill>
            </a:endParaRPr>
          </a:p>
          <a:p>
            <a:pPr algn="ctr"/>
            <a:r>
              <a:rPr lang="en-US" sz="1600">
                <a:solidFill>
                  <a:srgbClr val="0000FF"/>
                </a:solidFill>
              </a:rPr>
              <a:t>nanostructured</a:t>
            </a:r>
            <a:r>
              <a:rPr lang="ru-RU" sz="1600">
                <a:solidFill>
                  <a:srgbClr val="0000FF"/>
                </a:solidFill>
              </a:rPr>
              <a:t> </a:t>
            </a:r>
            <a:r>
              <a:rPr lang="en-US" sz="1600">
                <a:solidFill>
                  <a:srgbClr val="0000FF"/>
                </a:solidFill>
              </a:rPr>
              <a:t>Ni</a:t>
            </a:r>
          </a:p>
        </p:txBody>
      </p:sp>
      <p:sp>
        <p:nvSpPr>
          <p:cNvPr id="69646" name="Text Box 20"/>
          <p:cNvSpPr txBox="1">
            <a:spLocks noChangeArrowheads="1"/>
          </p:cNvSpPr>
          <p:nvPr/>
        </p:nvSpPr>
        <p:spPr bwMode="auto">
          <a:xfrm>
            <a:off x="3357563" y="5876925"/>
            <a:ext cx="2447925" cy="584200"/>
          </a:xfrm>
          <a:prstGeom prst="rect">
            <a:avLst/>
          </a:prstGeom>
          <a:solidFill>
            <a:schemeClr val="bg1">
              <a:alpha val="49019"/>
            </a:schemeClr>
          </a:solidFill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/>
            <a:r>
              <a:rPr lang="en-US" sz="1600">
                <a:solidFill>
                  <a:srgbClr val="0000FF"/>
                </a:solidFill>
              </a:rPr>
              <a:t>Stress effect in CaCuMn</a:t>
            </a:r>
            <a:r>
              <a:rPr lang="en-US" sz="1600" baseline="-25000">
                <a:solidFill>
                  <a:srgbClr val="0000FF"/>
                </a:solidFill>
              </a:rPr>
              <a:t>6</a:t>
            </a:r>
            <a:r>
              <a:rPr lang="en-US" sz="1600">
                <a:solidFill>
                  <a:srgbClr val="0000FF"/>
                </a:solidFill>
              </a:rPr>
              <a:t>O</a:t>
            </a:r>
            <a:r>
              <a:rPr lang="en-US" sz="1600" baseline="-25000">
                <a:solidFill>
                  <a:srgbClr val="0000FF"/>
                </a:solidFill>
              </a:rPr>
              <a:t>12</a:t>
            </a:r>
            <a:r>
              <a:rPr lang="en-US" sz="1600">
                <a:solidFill>
                  <a:srgbClr val="0000FF"/>
                </a:solidFill>
              </a:rPr>
              <a:t> </a:t>
            </a:r>
          </a:p>
        </p:txBody>
      </p:sp>
      <p:pic>
        <p:nvPicPr>
          <p:cNvPr id="69647" name="Рисунок 17" descr="Wid_Al2O3_NAC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5" y="3071813"/>
            <a:ext cx="2740025" cy="278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48" name="Рисунок 18" descr="Wid_d-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1813" y="3071813"/>
            <a:ext cx="2808287" cy="278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49" name="Рисунок 19" descr="wid-Ni-3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72188" y="3071813"/>
            <a:ext cx="2911475" cy="278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50" name="Line 13"/>
          <p:cNvSpPr>
            <a:spLocks noChangeShapeType="1"/>
          </p:cNvSpPr>
          <p:nvPr/>
        </p:nvSpPr>
        <p:spPr bwMode="auto">
          <a:xfrm>
            <a:off x="1643063" y="2857500"/>
            <a:ext cx="714375" cy="642938"/>
          </a:xfrm>
          <a:prstGeom prst="line">
            <a:avLst/>
          </a:prstGeom>
          <a:noFill/>
          <a:ln w="22225">
            <a:solidFill>
              <a:srgbClr val="800000"/>
            </a:solidFill>
            <a:round/>
            <a:headEnd/>
            <a:tailEnd type="triangle" w="med" len="med"/>
          </a:ln>
        </p:spPr>
        <p:txBody>
          <a:bodyPr anchor="b">
            <a:spAutoFit/>
          </a:bodyPr>
          <a:lstStyle/>
          <a:p>
            <a:endParaRPr lang="ru-RU"/>
          </a:p>
        </p:txBody>
      </p:sp>
      <p:sp>
        <p:nvSpPr>
          <p:cNvPr id="69651" name="Line 11"/>
          <p:cNvSpPr>
            <a:spLocks noChangeShapeType="1"/>
          </p:cNvSpPr>
          <p:nvPr/>
        </p:nvSpPr>
        <p:spPr bwMode="auto">
          <a:xfrm>
            <a:off x="4508500" y="2857500"/>
            <a:ext cx="206375" cy="1214438"/>
          </a:xfrm>
          <a:prstGeom prst="line">
            <a:avLst/>
          </a:prstGeom>
          <a:noFill/>
          <a:ln w="22225">
            <a:solidFill>
              <a:schemeClr val="tx2"/>
            </a:solidFill>
            <a:round/>
            <a:headEnd/>
            <a:tailEnd type="triangle" w="med" len="med"/>
          </a:ln>
        </p:spPr>
        <p:txBody>
          <a:bodyPr anchor="b">
            <a:spAutoFit/>
          </a:bodyPr>
          <a:lstStyle/>
          <a:p>
            <a:endParaRPr lang="ru-RU"/>
          </a:p>
        </p:txBody>
      </p:sp>
      <p:sp>
        <p:nvSpPr>
          <p:cNvPr id="69652" name="Line 12"/>
          <p:cNvSpPr>
            <a:spLocks noChangeShapeType="1"/>
          </p:cNvSpPr>
          <p:nvPr/>
        </p:nvSpPr>
        <p:spPr bwMode="auto">
          <a:xfrm>
            <a:off x="7643813" y="2857500"/>
            <a:ext cx="785812" cy="571500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anchor="b">
            <a:spAutoFit/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12"/>
          <p:cNvSpPr txBox="1">
            <a:spLocks noChangeArrowheads="1"/>
          </p:cNvSpPr>
          <p:nvPr/>
        </p:nvSpPr>
        <p:spPr bwMode="auto">
          <a:xfrm>
            <a:off x="142875" y="152400"/>
            <a:ext cx="88582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71463" indent="-271463" algn="ctr"/>
            <a:r>
              <a:rPr lang="ru-RU" sz="2400" b="1" dirty="0" smtClean="0">
                <a:solidFill>
                  <a:schemeClr val="tx2"/>
                </a:solidFill>
                <a:cs typeface="Times New Roman" pitchFamily="18" charset="0"/>
              </a:rPr>
              <a:t>Анизотропные микродеформации решетки</a:t>
            </a:r>
          </a:p>
        </p:txBody>
      </p:sp>
      <p:pic>
        <p:nvPicPr>
          <p:cNvPr id="8" name="Рисунок 7" descr="Fe-27Ga-d03-W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6800" y="685800"/>
            <a:ext cx="3276600" cy="2232438"/>
          </a:xfrm>
          <a:prstGeom prst="rect">
            <a:avLst/>
          </a:prstGeom>
        </p:spPr>
      </p:pic>
      <p:pic>
        <p:nvPicPr>
          <p:cNvPr id="9" name="Рисунок 8" descr="Fe-27Ga-L12-W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953000" y="685800"/>
            <a:ext cx="3317291" cy="22098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8600" y="3100626"/>
            <a:ext cx="4192814" cy="882293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chemeClr val="tx2"/>
                </a:solidFill>
              </a:rPr>
              <a:t>(</a:t>
            </a:r>
            <a:r>
              <a:rPr lang="en-US" sz="2000" b="1" dirty="0" err="1" smtClean="0">
                <a:solidFill>
                  <a:schemeClr val="tx2"/>
                </a:solidFill>
              </a:rPr>
              <a:t>Δ</a:t>
            </a:r>
            <a:r>
              <a:rPr lang="en-US" sz="2000" b="1" i="1" dirty="0" err="1" smtClean="0">
                <a:solidFill>
                  <a:schemeClr val="tx2"/>
                </a:solidFill>
              </a:rPr>
              <a:t>d</a:t>
            </a:r>
            <a:r>
              <a:rPr lang="en-GB" sz="2000" b="1" dirty="0" smtClean="0">
                <a:solidFill>
                  <a:schemeClr val="tx2"/>
                </a:solidFill>
              </a:rPr>
              <a:t>)</a:t>
            </a:r>
            <a:r>
              <a:rPr lang="en-GB" sz="2000" b="1" baseline="30000" dirty="0" smtClean="0">
                <a:solidFill>
                  <a:schemeClr val="tx2"/>
                </a:solidFill>
              </a:rPr>
              <a:t>2</a:t>
            </a:r>
            <a:r>
              <a:rPr lang="en-GB" sz="2000" b="1" dirty="0" smtClean="0">
                <a:solidFill>
                  <a:schemeClr val="tx2"/>
                </a:solidFill>
              </a:rPr>
              <a:t> = </a:t>
            </a:r>
            <a:r>
              <a:rPr lang="en-US" sz="2000" b="1" dirty="0" smtClean="0">
                <a:solidFill>
                  <a:schemeClr val="tx2"/>
                </a:solidFill>
              </a:rPr>
              <a:t>C</a:t>
            </a:r>
            <a:r>
              <a:rPr lang="en-GB" sz="2000" b="1" baseline="-25000" dirty="0" smtClean="0">
                <a:solidFill>
                  <a:schemeClr val="tx2"/>
                </a:solidFill>
              </a:rPr>
              <a:t>1</a:t>
            </a:r>
            <a:r>
              <a:rPr lang="en-GB" sz="2000" b="1" dirty="0" smtClean="0">
                <a:solidFill>
                  <a:schemeClr val="tx2"/>
                </a:solidFill>
              </a:rPr>
              <a:t> + </a:t>
            </a:r>
            <a:r>
              <a:rPr lang="en-US" sz="2000" b="1" dirty="0" smtClean="0">
                <a:solidFill>
                  <a:schemeClr val="tx2"/>
                </a:solidFill>
              </a:rPr>
              <a:t>C</a:t>
            </a:r>
            <a:r>
              <a:rPr lang="en-GB" sz="2000" b="1" baseline="-25000" dirty="0" smtClean="0">
                <a:solidFill>
                  <a:schemeClr val="tx2"/>
                </a:solidFill>
              </a:rPr>
              <a:t>2</a:t>
            </a:r>
            <a:r>
              <a:rPr lang="en-US" sz="2000" b="1" dirty="0" smtClean="0">
                <a:solidFill>
                  <a:schemeClr val="tx2"/>
                </a:solidFill>
                <a:sym typeface="Symbol"/>
              </a:rPr>
              <a:t></a:t>
            </a:r>
            <a:r>
              <a:rPr lang="en-US" sz="2000" b="1" dirty="0" smtClean="0">
                <a:solidFill>
                  <a:schemeClr val="tx2"/>
                </a:solidFill>
              </a:rPr>
              <a:t>d</a:t>
            </a:r>
            <a:r>
              <a:rPr lang="en-GB" sz="2000" b="1" baseline="30000" dirty="0" smtClean="0">
                <a:solidFill>
                  <a:schemeClr val="tx2"/>
                </a:solidFill>
              </a:rPr>
              <a:t>2</a:t>
            </a:r>
            <a:r>
              <a:rPr lang="en-GB" sz="2000" b="1" dirty="0" smtClean="0">
                <a:solidFill>
                  <a:schemeClr val="tx2"/>
                </a:solidFill>
              </a:rPr>
              <a:t> + </a:t>
            </a:r>
            <a:r>
              <a:rPr lang="en-US" sz="2000" b="1" dirty="0" smtClean="0">
                <a:solidFill>
                  <a:schemeClr val="tx2"/>
                </a:solidFill>
              </a:rPr>
              <a:t>C</a:t>
            </a:r>
            <a:r>
              <a:rPr lang="en-GB" sz="2000" b="1" baseline="-25000" dirty="0" smtClean="0">
                <a:solidFill>
                  <a:schemeClr val="tx2"/>
                </a:solidFill>
              </a:rPr>
              <a:t>3</a:t>
            </a:r>
            <a:r>
              <a:rPr lang="en-US" sz="2000" b="1" dirty="0" smtClean="0">
                <a:solidFill>
                  <a:schemeClr val="tx2"/>
                </a:solidFill>
                <a:sym typeface="Symbol"/>
              </a:rPr>
              <a:t></a:t>
            </a:r>
            <a:r>
              <a:rPr lang="en-US" sz="2000" b="1" dirty="0" smtClean="0">
                <a:solidFill>
                  <a:schemeClr val="tx2"/>
                </a:solidFill>
              </a:rPr>
              <a:t>d</a:t>
            </a:r>
            <a:r>
              <a:rPr lang="en-GB" sz="2000" b="1" baseline="30000" dirty="0" smtClean="0">
                <a:solidFill>
                  <a:schemeClr val="tx2"/>
                </a:solidFill>
              </a:rPr>
              <a:t>2</a:t>
            </a:r>
            <a:r>
              <a:rPr lang="en-GB" dirty="0" smtClean="0">
                <a:solidFill>
                  <a:schemeClr val="tx2"/>
                </a:solidFill>
              </a:rPr>
              <a:t>, </a:t>
            </a:r>
            <a:r>
              <a:rPr lang="en-US" dirty="0" smtClean="0">
                <a:solidFill>
                  <a:schemeClr val="tx2"/>
                </a:solidFill>
              </a:rPr>
              <a:t>+ </a:t>
            </a:r>
            <a:r>
              <a:rPr lang="en-US" b="1" dirty="0" smtClean="0">
                <a:solidFill>
                  <a:schemeClr val="tx2"/>
                </a:solidFill>
              </a:rPr>
              <a:t>C</a:t>
            </a:r>
            <a:r>
              <a:rPr lang="en-US" b="1" baseline="-25000" dirty="0" smtClean="0">
                <a:solidFill>
                  <a:schemeClr val="tx2"/>
                </a:solidFill>
              </a:rPr>
              <a:t>4</a:t>
            </a:r>
            <a:r>
              <a:rPr lang="en-US" b="1" dirty="0" smtClean="0">
                <a:solidFill>
                  <a:schemeClr val="tx2"/>
                </a:solidFill>
                <a:sym typeface="Symbol"/>
              </a:rPr>
              <a:t></a:t>
            </a:r>
            <a:r>
              <a:rPr lang="en-US" b="1" dirty="0" smtClean="0">
                <a:solidFill>
                  <a:schemeClr val="tx2"/>
                </a:solidFill>
              </a:rPr>
              <a:t>d</a:t>
            </a:r>
            <a:r>
              <a:rPr lang="en-GB" b="1" baseline="30000" dirty="0" smtClean="0">
                <a:solidFill>
                  <a:schemeClr val="tx2"/>
                </a:solidFill>
              </a:rPr>
              <a:t>4</a:t>
            </a:r>
          </a:p>
          <a:p>
            <a:endParaRPr lang="en-GB" b="1" baseline="30000" dirty="0" smtClean="0">
              <a:solidFill>
                <a:schemeClr val="tx2"/>
              </a:solidFill>
            </a:endParaRPr>
          </a:p>
          <a:p>
            <a:r>
              <a:rPr lang="en-US" sz="1800" b="1" dirty="0" smtClean="0">
                <a:solidFill>
                  <a:schemeClr val="tx2"/>
                </a:solidFill>
              </a:rPr>
              <a:t>C</a:t>
            </a:r>
            <a:r>
              <a:rPr lang="en-GB" sz="1800" b="1" baseline="-25000" dirty="0" smtClean="0">
                <a:solidFill>
                  <a:schemeClr val="tx2"/>
                </a:solidFill>
              </a:rPr>
              <a:t>1</a:t>
            </a:r>
            <a:r>
              <a:rPr lang="en-GB" sz="1800" b="1" dirty="0" smtClean="0">
                <a:solidFill>
                  <a:schemeClr val="tx2"/>
                </a:solidFill>
              </a:rPr>
              <a:t>, </a:t>
            </a:r>
            <a:r>
              <a:rPr lang="en-US" sz="1800" b="1" dirty="0" smtClean="0">
                <a:solidFill>
                  <a:schemeClr val="tx2"/>
                </a:solidFill>
              </a:rPr>
              <a:t>C</a:t>
            </a:r>
            <a:r>
              <a:rPr lang="en-GB" sz="1800" b="1" baseline="-25000" dirty="0" smtClean="0">
                <a:solidFill>
                  <a:schemeClr val="tx2"/>
                </a:solidFill>
              </a:rPr>
              <a:t>2  </a:t>
            </a:r>
            <a:r>
              <a:rPr lang="en-US" sz="1800" b="1" dirty="0" smtClean="0">
                <a:solidFill>
                  <a:schemeClr val="tx2"/>
                </a:solidFill>
              </a:rPr>
              <a:t>- resolution, C</a:t>
            </a:r>
            <a:r>
              <a:rPr lang="en-GB" sz="1800" b="1" baseline="-25000" dirty="0" smtClean="0">
                <a:solidFill>
                  <a:schemeClr val="tx2"/>
                </a:solidFill>
              </a:rPr>
              <a:t>3  </a:t>
            </a:r>
            <a:r>
              <a:rPr lang="en-US" sz="1800" b="1" dirty="0" smtClean="0">
                <a:solidFill>
                  <a:schemeClr val="tx2"/>
                </a:solidFill>
              </a:rPr>
              <a:t>= (2</a:t>
            </a:r>
            <a:r>
              <a:rPr lang="en-US" sz="1800" b="1" dirty="0" smtClean="0">
                <a:solidFill>
                  <a:schemeClr val="tx2"/>
                </a:solidFill>
                <a:sym typeface="Symbol"/>
              </a:rPr>
              <a:t>)</a:t>
            </a:r>
            <a:r>
              <a:rPr lang="en-US" sz="1800" b="1" baseline="30000" dirty="0" smtClean="0">
                <a:solidFill>
                  <a:schemeClr val="tx2"/>
                </a:solidFill>
                <a:sym typeface="Symbol"/>
              </a:rPr>
              <a:t>2</a:t>
            </a:r>
            <a:r>
              <a:rPr lang="en-US" sz="1800" b="1" dirty="0" smtClean="0">
                <a:solidFill>
                  <a:schemeClr val="tx2"/>
                </a:solidFill>
                <a:sym typeface="Symbol"/>
              </a:rPr>
              <a:t>,</a:t>
            </a:r>
            <a:r>
              <a:rPr lang="en-US" sz="1800" dirty="0" smtClean="0">
                <a:solidFill>
                  <a:schemeClr val="tx2"/>
                </a:solidFill>
                <a:sym typeface="Symbol"/>
              </a:rPr>
              <a:t> </a:t>
            </a:r>
            <a:r>
              <a:rPr lang="en-US" sz="1800" b="1" dirty="0" smtClean="0">
                <a:solidFill>
                  <a:schemeClr val="tx2"/>
                </a:solidFill>
              </a:rPr>
              <a:t>C</a:t>
            </a:r>
            <a:r>
              <a:rPr lang="en-GB" sz="1800" b="1" baseline="-25000" dirty="0" smtClean="0">
                <a:solidFill>
                  <a:schemeClr val="tx2"/>
                </a:solidFill>
              </a:rPr>
              <a:t>4 </a:t>
            </a:r>
            <a:r>
              <a:rPr lang="en-US" sz="1800" b="1" dirty="0" smtClean="0">
                <a:solidFill>
                  <a:schemeClr val="tx2"/>
                </a:solidFill>
              </a:rPr>
              <a:t>= (1/</a:t>
            </a:r>
            <a:r>
              <a:rPr lang="en-US" sz="1800" b="1" i="1" dirty="0" smtClean="0">
                <a:solidFill>
                  <a:schemeClr val="tx2"/>
                </a:solidFill>
              </a:rPr>
              <a:t>L</a:t>
            </a:r>
            <a:r>
              <a:rPr lang="en-US" sz="1800" b="1" dirty="0" smtClean="0">
                <a:solidFill>
                  <a:schemeClr val="tx2"/>
                </a:solidFill>
                <a:sym typeface="Symbol"/>
              </a:rPr>
              <a:t>)</a:t>
            </a:r>
            <a:r>
              <a:rPr lang="en-US" sz="1800" b="1" baseline="30000" dirty="0" smtClean="0">
                <a:solidFill>
                  <a:schemeClr val="tx2"/>
                </a:solidFill>
                <a:sym typeface="Symbol"/>
              </a:rPr>
              <a:t>2</a:t>
            </a:r>
            <a:endParaRPr lang="ru-RU" sz="1800" dirty="0">
              <a:solidFill>
                <a:schemeClr val="tx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6743" y="3084493"/>
            <a:ext cx="3892669" cy="984885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chemeClr val="tx2"/>
                </a:solidFill>
              </a:rPr>
              <a:t>(</a:t>
            </a:r>
            <a:r>
              <a:rPr lang="en-US" sz="2000" b="1" dirty="0" err="1" smtClean="0">
                <a:solidFill>
                  <a:schemeClr val="tx2"/>
                </a:solidFill>
              </a:rPr>
              <a:t>Δ</a:t>
            </a:r>
            <a:r>
              <a:rPr lang="en-US" sz="2000" b="1" i="1" dirty="0" err="1" smtClean="0">
                <a:solidFill>
                  <a:schemeClr val="tx2"/>
                </a:solidFill>
              </a:rPr>
              <a:t>d</a:t>
            </a:r>
            <a:r>
              <a:rPr lang="en-GB" sz="2000" b="1" dirty="0" smtClean="0">
                <a:solidFill>
                  <a:schemeClr val="tx2"/>
                </a:solidFill>
              </a:rPr>
              <a:t>)</a:t>
            </a:r>
            <a:r>
              <a:rPr lang="en-GB" sz="2000" b="1" baseline="30000" dirty="0" smtClean="0">
                <a:solidFill>
                  <a:schemeClr val="tx2"/>
                </a:solidFill>
              </a:rPr>
              <a:t>2</a:t>
            </a:r>
            <a:r>
              <a:rPr lang="en-GB" sz="2000" b="1" dirty="0" smtClean="0">
                <a:solidFill>
                  <a:schemeClr val="tx2"/>
                </a:solidFill>
              </a:rPr>
              <a:t> = </a:t>
            </a:r>
            <a:r>
              <a:rPr lang="en-US" sz="2000" b="1" dirty="0" smtClean="0">
                <a:solidFill>
                  <a:schemeClr val="tx2"/>
                </a:solidFill>
              </a:rPr>
              <a:t>C</a:t>
            </a:r>
            <a:r>
              <a:rPr lang="en-GB" sz="2000" b="1" baseline="-25000" dirty="0" smtClean="0">
                <a:solidFill>
                  <a:schemeClr val="tx2"/>
                </a:solidFill>
              </a:rPr>
              <a:t>1</a:t>
            </a:r>
            <a:r>
              <a:rPr lang="en-GB" sz="2000" b="1" dirty="0" smtClean="0">
                <a:solidFill>
                  <a:schemeClr val="tx2"/>
                </a:solidFill>
              </a:rPr>
              <a:t> + </a:t>
            </a:r>
            <a:r>
              <a:rPr lang="en-US" sz="2000" b="1" dirty="0" smtClean="0">
                <a:solidFill>
                  <a:schemeClr val="tx2"/>
                </a:solidFill>
              </a:rPr>
              <a:t>C</a:t>
            </a:r>
            <a:r>
              <a:rPr lang="en-GB" sz="2000" b="1" baseline="-25000" dirty="0" smtClean="0">
                <a:solidFill>
                  <a:schemeClr val="tx2"/>
                </a:solidFill>
              </a:rPr>
              <a:t>2</a:t>
            </a:r>
            <a:r>
              <a:rPr lang="en-US" sz="2000" b="1" dirty="0" smtClean="0">
                <a:solidFill>
                  <a:schemeClr val="tx2"/>
                </a:solidFill>
                <a:sym typeface="Symbol"/>
              </a:rPr>
              <a:t></a:t>
            </a:r>
            <a:r>
              <a:rPr lang="en-US" sz="2000" b="1" dirty="0" smtClean="0">
                <a:solidFill>
                  <a:schemeClr val="tx2"/>
                </a:solidFill>
              </a:rPr>
              <a:t>d</a:t>
            </a:r>
            <a:r>
              <a:rPr lang="en-GB" sz="2000" b="1" baseline="30000" dirty="0" smtClean="0">
                <a:solidFill>
                  <a:schemeClr val="tx2"/>
                </a:solidFill>
              </a:rPr>
              <a:t>2</a:t>
            </a:r>
            <a:r>
              <a:rPr lang="en-GB" sz="2000" b="1" dirty="0" smtClean="0">
                <a:solidFill>
                  <a:schemeClr val="tx2"/>
                </a:solidFill>
              </a:rPr>
              <a:t> + </a:t>
            </a:r>
            <a:r>
              <a:rPr lang="en-US" sz="2000" b="1" dirty="0" smtClean="0">
                <a:solidFill>
                  <a:schemeClr val="tx2"/>
                </a:solidFill>
              </a:rPr>
              <a:t>C</a:t>
            </a:r>
            <a:r>
              <a:rPr lang="en-GB" sz="2000" b="1" baseline="-25000" dirty="0" smtClean="0">
                <a:solidFill>
                  <a:schemeClr val="tx2"/>
                </a:solidFill>
              </a:rPr>
              <a:t>3</a:t>
            </a:r>
            <a:r>
              <a:rPr lang="en-GB" sz="2000" b="1" dirty="0" smtClean="0">
                <a:solidFill>
                  <a:schemeClr val="tx2"/>
                </a:solidFill>
              </a:rPr>
              <a:t>(</a:t>
            </a:r>
            <a:r>
              <a:rPr lang="en-US" sz="2000" b="1" dirty="0" smtClean="0">
                <a:solidFill>
                  <a:schemeClr val="tx2"/>
                </a:solidFill>
              </a:rPr>
              <a:t>A - B</a:t>
            </a:r>
            <a:r>
              <a:rPr lang="ru-RU" sz="2000" b="1" i="1" dirty="0" err="1" smtClean="0">
                <a:solidFill>
                  <a:schemeClr val="tx2"/>
                </a:solidFill>
              </a:rPr>
              <a:t>Γ</a:t>
            </a:r>
            <a:r>
              <a:rPr lang="en-GB" sz="2000" b="1" dirty="0" smtClean="0">
                <a:solidFill>
                  <a:schemeClr val="tx2"/>
                </a:solidFill>
              </a:rPr>
              <a:t>)</a:t>
            </a:r>
            <a:r>
              <a:rPr lang="en-US" sz="2000" b="1" dirty="0" smtClean="0">
                <a:solidFill>
                  <a:schemeClr val="tx2"/>
                </a:solidFill>
                <a:sym typeface="Symbol"/>
              </a:rPr>
              <a:t></a:t>
            </a:r>
            <a:r>
              <a:rPr lang="en-US" sz="2000" b="1" dirty="0" smtClean="0">
                <a:solidFill>
                  <a:schemeClr val="tx2"/>
                </a:solidFill>
              </a:rPr>
              <a:t>d</a:t>
            </a:r>
            <a:r>
              <a:rPr lang="en-GB" sz="2000" b="1" baseline="30000" dirty="0" smtClean="0">
                <a:solidFill>
                  <a:schemeClr val="tx2"/>
                </a:solidFill>
              </a:rPr>
              <a:t>2</a:t>
            </a:r>
            <a:r>
              <a:rPr lang="en-GB" dirty="0" smtClean="0">
                <a:solidFill>
                  <a:schemeClr val="tx2"/>
                </a:solidFill>
              </a:rPr>
              <a:t>,</a:t>
            </a:r>
          </a:p>
          <a:p>
            <a:endParaRPr lang="en-GB" dirty="0" smtClean="0">
              <a:solidFill>
                <a:schemeClr val="tx2"/>
              </a:solidFill>
            </a:endParaRPr>
          </a:p>
          <a:p>
            <a:r>
              <a:rPr lang="ru-RU" sz="1800" b="1" i="1" dirty="0" err="1" smtClean="0">
                <a:solidFill>
                  <a:schemeClr val="tx2"/>
                </a:solidFill>
              </a:rPr>
              <a:t>Γ</a:t>
            </a:r>
            <a:r>
              <a:rPr lang="ru-RU" sz="1800" b="1" i="1" dirty="0" smtClean="0">
                <a:solidFill>
                  <a:schemeClr val="tx2"/>
                </a:solidFill>
              </a:rPr>
              <a:t> </a:t>
            </a:r>
            <a:r>
              <a:rPr lang="en-GB" sz="1800" dirty="0" smtClean="0">
                <a:solidFill>
                  <a:schemeClr val="tx2"/>
                </a:solidFill>
              </a:rPr>
              <a:t>= </a:t>
            </a:r>
            <a:r>
              <a:rPr lang="en-GB" sz="1800" b="1" dirty="0" smtClean="0">
                <a:solidFill>
                  <a:schemeClr val="tx2"/>
                </a:solidFill>
              </a:rPr>
              <a:t>(</a:t>
            </a:r>
            <a:r>
              <a:rPr lang="en-GB" sz="1800" b="1" i="1" dirty="0" smtClean="0">
                <a:solidFill>
                  <a:schemeClr val="tx2"/>
                </a:solidFill>
              </a:rPr>
              <a:t>h</a:t>
            </a:r>
            <a:r>
              <a:rPr lang="en-GB" sz="1800" b="1" baseline="30000" dirty="0" smtClean="0">
                <a:solidFill>
                  <a:schemeClr val="tx2"/>
                </a:solidFill>
              </a:rPr>
              <a:t>2</a:t>
            </a:r>
            <a:r>
              <a:rPr lang="en-GB" sz="1800" b="1" i="1" dirty="0" smtClean="0">
                <a:solidFill>
                  <a:schemeClr val="tx2"/>
                </a:solidFill>
              </a:rPr>
              <a:t>k</a:t>
            </a:r>
            <a:r>
              <a:rPr lang="en-GB" sz="1800" b="1" baseline="30000" dirty="0" smtClean="0">
                <a:solidFill>
                  <a:schemeClr val="tx2"/>
                </a:solidFill>
              </a:rPr>
              <a:t>2</a:t>
            </a:r>
            <a:r>
              <a:rPr lang="en-GB" sz="1800" b="1" dirty="0" smtClean="0">
                <a:solidFill>
                  <a:schemeClr val="tx2"/>
                </a:solidFill>
              </a:rPr>
              <a:t> + </a:t>
            </a:r>
            <a:r>
              <a:rPr lang="en-GB" sz="1800" b="1" i="1" dirty="0" smtClean="0">
                <a:solidFill>
                  <a:schemeClr val="tx2"/>
                </a:solidFill>
              </a:rPr>
              <a:t>h</a:t>
            </a:r>
            <a:r>
              <a:rPr lang="en-GB" sz="1800" b="1" baseline="30000" dirty="0" smtClean="0">
                <a:solidFill>
                  <a:schemeClr val="tx2"/>
                </a:solidFill>
              </a:rPr>
              <a:t>2</a:t>
            </a:r>
            <a:r>
              <a:rPr lang="en-GB" sz="1800" b="1" i="1" dirty="0" smtClean="0">
                <a:solidFill>
                  <a:schemeClr val="tx2"/>
                </a:solidFill>
              </a:rPr>
              <a:t>l</a:t>
            </a:r>
            <a:r>
              <a:rPr lang="en-GB" sz="1800" b="1" baseline="30000" dirty="0" smtClean="0">
                <a:solidFill>
                  <a:schemeClr val="tx2"/>
                </a:solidFill>
              </a:rPr>
              <a:t>2</a:t>
            </a:r>
            <a:r>
              <a:rPr lang="en-GB" sz="1800" b="1" dirty="0" smtClean="0">
                <a:solidFill>
                  <a:schemeClr val="tx2"/>
                </a:solidFill>
              </a:rPr>
              <a:t> + </a:t>
            </a:r>
            <a:r>
              <a:rPr lang="en-GB" sz="1800" b="1" i="1" dirty="0" smtClean="0">
                <a:solidFill>
                  <a:schemeClr val="tx2"/>
                </a:solidFill>
              </a:rPr>
              <a:t>k</a:t>
            </a:r>
            <a:r>
              <a:rPr lang="en-GB" sz="1800" b="1" baseline="30000" dirty="0" smtClean="0">
                <a:solidFill>
                  <a:schemeClr val="tx2"/>
                </a:solidFill>
              </a:rPr>
              <a:t>2</a:t>
            </a:r>
            <a:r>
              <a:rPr lang="en-GB" sz="1800" b="1" i="1" dirty="0" smtClean="0">
                <a:solidFill>
                  <a:schemeClr val="tx2"/>
                </a:solidFill>
              </a:rPr>
              <a:t>l</a:t>
            </a:r>
            <a:r>
              <a:rPr lang="en-GB" sz="1800" b="1" baseline="30000" dirty="0" smtClean="0">
                <a:solidFill>
                  <a:schemeClr val="tx2"/>
                </a:solidFill>
              </a:rPr>
              <a:t>2</a:t>
            </a:r>
            <a:r>
              <a:rPr lang="en-GB" sz="1800" b="1" dirty="0" smtClean="0">
                <a:solidFill>
                  <a:schemeClr val="tx2"/>
                </a:solidFill>
              </a:rPr>
              <a:t>)</a:t>
            </a:r>
            <a:r>
              <a:rPr lang="en-GB" sz="1800" dirty="0" smtClean="0">
                <a:solidFill>
                  <a:schemeClr val="tx2"/>
                </a:solidFill>
              </a:rPr>
              <a:t>/</a:t>
            </a:r>
            <a:r>
              <a:rPr lang="en-GB" sz="1800" b="1" dirty="0" smtClean="0">
                <a:solidFill>
                  <a:schemeClr val="tx2"/>
                </a:solidFill>
              </a:rPr>
              <a:t>(</a:t>
            </a:r>
            <a:r>
              <a:rPr lang="en-GB" sz="1800" b="1" i="1" dirty="0" smtClean="0">
                <a:solidFill>
                  <a:schemeClr val="tx2"/>
                </a:solidFill>
              </a:rPr>
              <a:t>h</a:t>
            </a:r>
            <a:r>
              <a:rPr lang="en-GB" sz="1800" b="1" baseline="30000" dirty="0" smtClean="0">
                <a:solidFill>
                  <a:schemeClr val="tx2"/>
                </a:solidFill>
              </a:rPr>
              <a:t>2</a:t>
            </a:r>
            <a:r>
              <a:rPr lang="en-GB" sz="1800" b="1" dirty="0" smtClean="0">
                <a:solidFill>
                  <a:schemeClr val="tx2"/>
                </a:solidFill>
              </a:rPr>
              <a:t> + </a:t>
            </a:r>
            <a:r>
              <a:rPr lang="en-GB" sz="1800" b="1" i="1" dirty="0" smtClean="0">
                <a:solidFill>
                  <a:schemeClr val="tx2"/>
                </a:solidFill>
              </a:rPr>
              <a:t>k</a:t>
            </a:r>
            <a:r>
              <a:rPr lang="en-GB" sz="1800" b="1" baseline="30000" dirty="0" smtClean="0">
                <a:solidFill>
                  <a:schemeClr val="tx2"/>
                </a:solidFill>
              </a:rPr>
              <a:t>2</a:t>
            </a:r>
            <a:r>
              <a:rPr lang="en-GB" sz="1800" b="1" dirty="0" smtClean="0">
                <a:solidFill>
                  <a:schemeClr val="tx2"/>
                </a:solidFill>
              </a:rPr>
              <a:t> + </a:t>
            </a:r>
            <a:r>
              <a:rPr lang="en-GB" sz="1800" b="1" i="1" dirty="0" smtClean="0">
                <a:solidFill>
                  <a:schemeClr val="tx2"/>
                </a:solidFill>
              </a:rPr>
              <a:t>l</a:t>
            </a:r>
            <a:r>
              <a:rPr lang="en-GB" sz="1800" b="1" baseline="30000" dirty="0" smtClean="0">
                <a:solidFill>
                  <a:schemeClr val="tx2"/>
                </a:solidFill>
              </a:rPr>
              <a:t>2</a:t>
            </a:r>
            <a:r>
              <a:rPr lang="en-GB" sz="1800" b="1" dirty="0" smtClean="0">
                <a:solidFill>
                  <a:schemeClr val="tx2"/>
                </a:solidFill>
              </a:rPr>
              <a:t>)</a:t>
            </a:r>
            <a:r>
              <a:rPr lang="en-GB" sz="1800" b="1" baseline="30000" dirty="0" smtClean="0">
                <a:solidFill>
                  <a:schemeClr val="tx2"/>
                </a:solidFill>
              </a:rPr>
              <a:t>2</a:t>
            </a:r>
            <a:r>
              <a:rPr lang="ru-RU" sz="1800" b="1" i="1" dirty="0" smtClean="0">
                <a:solidFill>
                  <a:schemeClr val="tx2"/>
                </a:solidFill>
              </a:rPr>
              <a:t> </a:t>
            </a:r>
            <a:endParaRPr lang="ru-RU" sz="1800" dirty="0">
              <a:solidFill>
                <a:schemeClr val="tx2"/>
              </a:solidFill>
            </a:endParaRPr>
          </a:p>
        </p:txBody>
      </p:sp>
      <p:pic>
        <p:nvPicPr>
          <p:cNvPr id="12" name="Рисунок 11" descr="Fe-27Ga-d03-W-cor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52400" y="4419600"/>
            <a:ext cx="3124200" cy="2209800"/>
          </a:xfrm>
          <a:prstGeom prst="rect">
            <a:avLst/>
          </a:prstGeom>
        </p:spPr>
      </p:pic>
      <p:pic>
        <p:nvPicPr>
          <p:cNvPr id="13" name="Рисунок 12" descr="Fe-27Ga-d03-W-cor.jp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867400" y="4419600"/>
            <a:ext cx="3200399" cy="22098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282975" y="4267200"/>
            <a:ext cx="2571601" cy="369332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none" rtlCol="0">
            <a:spAutoFit/>
          </a:bodyPr>
          <a:lstStyle/>
          <a:p>
            <a:r>
              <a:rPr lang="ru-RU" sz="1800" b="1" dirty="0" smtClean="0">
                <a:solidFill>
                  <a:schemeClr val="tx2"/>
                </a:solidFill>
              </a:rPr>
              <a:t>(</a:t>
            </a:r>
            <a:r>
              <a:rPr lang="en-US" sz="1800" b="1" dirty="0" err="1" smtClean="0">
                <a:solidFill>
                  <a:schemeClr val="tx2"/>
                </a:solidFill>
              </a:rPr>
              <a:t>Δ</a:t>
            </a:r>
            <a:r>
              <a:rPr lang="en-US" sz="1800" b="1" i="1" dirty="0" err="1" smtClean="0">
                <a:solidFill>
                  <a:schemeClr val="tx2"/>
                </a:solidFill>
              </a:rPr>
              <a:t>d</a:t>
            </a:r>
            <a:r>
              <a:rPr lang="en-US" sz="1800" b="1" baseline="-25000" dirty="0" smtClean="0">
                <a:solidFill>
                  <a:schemeClr val="tx2"/>
                </a:solidFill>
                <a:sym typeface="Symbol"/>
              </a:rPr>
              <a:t></a:t>
            </a:r>
            <a:r>
              <a:rPr lang="ru-RU" sz="1800" b="1" dirty="0" smtClean="0">
                <a:solidFill>
                  <a:schemeClr val="tx2"/>
                </a:solidFill>
              </a:rPr>
              <a:t>)</a:t>
            </a:r>
            <a:r>
              <a:rPr lang="ru-RU" sz="1800" b="1" baseline="30000" dirty="0" smtClean="0">
                <a:solidFill>
                  <a:schemeClr val="tx2"/>
                </a:solidFill>
              </a:rPr>
              <a:t>2</a:t>
            </a:r>
            <a:r>
              <a:rPr lang="ru-RU" sz="1800" b="1" dirty="0" smtClean="0">
                <a:solidFill>
                  <a:schemeClr val="tx2"/>
                </a:solidFill>
              </a:rPr>
              <a:t> = (</a:t>
            </a:r>
            <a:r>
              <a:rPr lang="en-US" sz="1800" b="1" dirty="0" smtClean="0">
                <a:solidFill>
                  <a:schemeClr val="tx2"/>
                </a:solidFill>
              </a:rPr>
              <a:t>C</a:t>
            </a:r>
            <a:r>
              <a:rPr lang="en-US" sz="1800" b="1" baseline="-25000" dirty="0" smtClean="0">
                <a:solidFill>
                  <a:schemeClr val="tx2"/>
                </a:solidFill>
              </a:rPr>
              <a:t>3</a:t>
            </a:r>
            <a:r>
              <a:rPr lang="en-US" sz="1800" b="1" dirty="0" smtClean="0">
                <a:solidFill>
                  <a:schemeClr val="tx2"/>
                </a:solidFill>
              </a:rPr>
              <a:t>A</a:t>
            </a:r>
            <a:r>
              <a:rPr lang="ru-RU" sz="1800" b="1" dirty="0" smtClean="0">
                <a:solidFill>
                  <a:schemeClr val="tx2"/>
                </a:solidFill>
              </a:rPr>
              <a:t> – </a:t>
            </a:r>
            <a:r>
              <a:rPr lang="en-US" sz="1800" b="1" dirty="0" smtClean="0">
                <a:solidFill>
                  <a:schemeClr val="tx2"/>
                </a:solidFill>
              </a:rPr>
              <a:t>C</a:t>
            </a:r>
            <a:r>
              <a:rPr lang="en-US" sz="1800" b="1" baseline="-25000" dirty="0" smtClean="0">
                <a:solidFill>
                  <a:schemeClr val="tx2"/>
                </a:solidFill>
              </a:rPr>
              <a:t>3</a:t>
            </a:r>
            <a:r>
              <a:rPr lang="en-US" sz="1800" b="1" dirty="0" smtClean="0">
                <a:solidFill>
                  <a:schemeClr val="tx2"/>
                </a:solidFill>
              </a:rPr>
              <a:t>B</a:t>
            </a:r>
            <a:r>
              <a:rPr lang="ru-RU" sz="1800" b="1" i="1" dirty="0" err="1" smtClean="0">
                <a:solidFill>
                  <a:schemeClr val="tx2"/>
                </a:solidFill>
              </a:rPr>
              <a:t>Γ</a:t>
            </a:r>
            <a:r>
              <a:rPr lang="ru-RU" sz="1800" b="1" dirty="0" smtClean="0">
                <a:solidFill>
                  <a:schemeClr val="tx2"/>
                </a:solidFill>
              </a:rPr>
              <a:t>)</a:t>
            </a:r>
            <a:r>
              <a:rPr lang="en-US" sz="1800" b="1" dirty="0" smtClean="0">
                <a:solidFill>
                  <a:schemeClr val="tx2"/>
                </a:solidFill>
                <a:sym typeface="Symbol"/>
              </a:rPr>
              <a:t></a:t>
            </a:r>
            <a:r>
              <a:rPr lang="en-US" sz="1800" b="1" dirty="0" smtClean="0">
                <a:solidFill>
                  <a:schemeClr val="tx2"/>
                </a:solidFill>
              </a:rPr>
              <a:t>d</a:t>
            </a:r>
            <a:r>
              <a:rPr lang="ru-RU" sz="1800" b="1" baseline="30000" dirty="0" smtClean="0">
                <a:solidFill>
                  <a:schemeClr val="tx2"/>
                </a:solidFill>
              </a:rPr>
              <a:t>2</a:t>
            </a:r>
            <a:endParaRPr lang="ru-RU" sz="1800" b="1" dirty="0">
              <a:solidFill>
                <a:schemeClr val="tx2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57400" y="762000"/>
            <a:ext cx="583814" cy="400110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D0</a:t>
            </a:r>
            <a:r>
              <a:rPr lang="en-US" b="1" baseline="-25000" dirty="0" smtClean="0">
                <a:solidFill>
                  <a:schemeClr val="tx2"/>
                </a:solidFill>
              </a:rPr>
              <a:t>3</a:t>
            </a:r>
            <a:endParaRPr lang="ru-RU" b="1" baseline="-25000" dirty="0">
              <a:solidFill>
                <a:schemeClr val="tx2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48400" y="773668"/>
            <a:ext cx="569387" cy="400110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L1</a:t>
            </a:r>
            <a:r>
              <a:rPr lang="en-US" b="1" baseline="-25000" dirty="0" smtClean="0">
                <a:solidFill>
                  <a:schemeClr val="tx2"/>
                </a:solidFill>
              </a:rPr>
              <a:t>2</a:t>
            </a:r>
            <a:endParaRPr lang="ru-RU" b="1" baseline="-25000" dirty="0">
              <a:solidFill>
                <a:schemeClr val="tx2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47800" y="4495800"/>
            <a:ext cx="583814" cy="400110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D0</a:t>
            </a:r>
            <a:r>
              <a:rPr lang="en-US" b="1" baseline="-25000" dirty="0" smtClean="0">
                <a:solidFill>
                  <a:schemeClr val="tx2"/>
                </a:solidFill>
              </a:rPr>
              <a:t>3</a:t>
            </a:r>
            <a:endParaRPr lang="ru-RU" b="1" baseline="-25000" dirty="0">
              <a:solidFill>
                <a:schemeClr val="tx2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317685" y="4507468"/>
            <a:ext cx="569387" cy="400110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L1</a:t>
            </a:r>
            <a:r>
              <a:rPr lang="en-US" b="1" baseline="-25000" dirty="0" smtClean="0">
                <a:solidFill>
                  <a:schemeClr val="tx2"/>
                </a:solidFill>
              </a:rPr>
              <a:t>2</a:t>
            </a:r>
            <a:endParaRPr lang="ru-RU" b="1" baseline="-250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12"/>
          <p:cNvSpPr txBox="1">
            <a:spLocks noChangeArrowheads="1"/>
          </p:cNvSpPr>
          <p:nvPr/>
        </p:nvSpPr>
        <p:spPr bwMode="auto">
          <a:xfrm>
            <a:off x="142875" y="39469"/>
            <a:ext cx="8858250" cy="579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71463" indent="-271463" algn="ctr">
              <a:lnSpc>
                <a:spcPct val="150000"/>
              </a:lnSpc>
            </a:pPr>
            <a:r>
              <a:rPr lang="ru-RU" sz="2400" b="1" dirty="0" smtClean="0">
                <a:solidFill>
                  <a:schemeClr val="tx2"/>
                </a:solidFill>
                <a:cs typeface="Times New Roman" pitchFamily="18" charset="0"/>
              </a:rPr>
              <a:t>Кластерное упорядочение в составах </a:t>
            </a:r>
            <a:r>
              <a:rPr lang="en-US" sz="2400" b="1" dirty="0" smtClean="0">
                <a:solidFill>
                  <a:schemeClr val="tx2"/>
                </a:solidFill>
                <a:cs typeface="Times New Roman" pitchFamily="18" charset="0"/>
              </a:rPr>
              <a:t>Fe-Al</a:t>
            </a:r>
            <a:r>
              <a:rPr lang="ru-RU" sz="2400" b="1" dirty="0" smtClean="0">
                <a:solidFill>
                  <a:schemeClr val="tx2"/>
                </a:solidFill>
                <a:cs typeface="Times New Roman" pitchFamily="18" charset="0"/>
              </a:rPr>
              <a:t>(</a:t>
            </a:r>
            <a:r>
              <a:rPr lang="en-US" sz="2400" b="1" dirty="0" smtClean="0">
                <a:solidFill>
                  <a:schemeClr val="tx2"/>
                </a:solidFill>
                <a:cs typeface="Times New Roman" pitchFamily="18" charset="0"/>
              </a:rPr>
              <a:t>Cr)</a:t>
            </a:r>
            <a:endParaRPr lang="ru-RU" sz="2400" b="1" dirty="0">
              <a:solidFill>
                <a:schemeClr val="tx2"/>
              </a:solidFill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76400" y="4495800"/>
            <a:ext cx="2031325" cy="40011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2"/>
                </a:solidFill>
              </a:rPr>
              <a:t>D0</a:t>
            </a:r>
            <a:r>
              <a:rPr lang="en-US" sz="2000" b="1" baseline="-25000" dirty="0" smtClean="0">
                <a:solidFill>
                  <a:schemeClr val="tx2"/>
                </a:solidFill>
              </a:rPr>
              <a:t>3</a:t>
            </a:r>
            <a:r>
              <a:rPr lang="en-US" sz="2000" b="1" dirty="0" smtClean="0">
                <a:solidFill>
                  <a:schemeClr val="tx2"/>
                </a:solidFill>
              </a:rPr>
              <a:t> →</a:t>
            </a:r>
            <a:r>
              <a:rPr lang="ru-RU" sz="2000" b="1" dirty="0" smtClean="0">
                <a:solidFill>
                  <a:schemeClr val="tx2"/>
                </a:solidFill>
              </a:rPr>
              <a:t> </a:t>
            </a:r>
            <a:r>
              <a:rPr lang="en-US" sz="2000" b="1" dirty="0" smtClean="0">
                <a:solidFill>
                  <a:schemeClr val="tx2"/>
                </a:solidFill>
              </a:rPr>
              <a:t>B</a:t>
            </a:r>
            <a:r>
              <a:rPr lang="ru-RU" sz="2000" b="1" dirty="0" smtClean="0">
                <a:solidFill>
                  <a:schemeClr val="tx2"/>
                </a:solidFill>
              </a:rPr>
              <a:t>2 </a:t>
            </a:r>
            <a:r>
              <a:rPr lang="en-US" sz="2000" b="1" dirty="0" smtClean="0">
                <a:solidFill>
                  <a:schemeClr val="tx2"/>
                </a:solidFill>
              </a:rPr>
              <a:t>→</a:t>
            </a:r>
            <a:r>
              <a:rPr lang="ru-RU" sz="2000" b="1" dirty="0" smtClean="0">
                <a:solidFill>
                  <a:schemeClr val="tx2"/>
                </a:solidFill>
              </a:rPr>
              <a:t> А</a:t>
            </a:r>
            <a:r>
              <a:rPr lang="en-US" sz="2000" b="1" dirty="0" smtClean="0">
                <a:solidFill>
                  <a:schemeClr val="tx2"/>
                </a:solidFill>
              </a:rPr>
              <a:t>2 </a:t>
            </a:r>
            <a:endParaRPr lang="ru-RU" sz="2000" b="1" dirty="0">
              <a:solidFill>
                <a:schemeClr val="tx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43600" y="4495800"/>
            <a:ext cx="2031325" cy="40011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tx2"/>
                </a:solidFill>
              </a:rPr>
              <a:t>А</a:t>
            </a:r>
            <a:r>
              <a:rPr lang="en-US" sz="2000" b="1" dirty="0" smtClean="0">
                <a:solidFill>
                  <a:schemeClr val="tx2"/>
                </a:solidFill>
              </a:rPr>
              <a:t>2 →</a:t>
            </a:r>
            <a:r>
              <a:rPr lang="ru-RU" sz="2000" b="1" dirty="0" smtClean="0">
                <a:solidFill>
                  <a:schemeClr val="tx2"/>
                </a:solidFill>
              </a:rPr>
              <a:t> </a:t>
            </a:r>
            <a:r>
              <a:rPr lang="en-US" sz="2000" b="1" dirty="0" smtClean="0">
                <a:solidFill>
                  <a:schemeClr val="tx2"/>
                </a:solidFill>
              </a:rPr>
              <a:t>B</a:t>
            </a:r>
            <a:r>
              <a:rPr lang="ru-RU" sz="2000" b="1" dirty="0" smtClean="0">
                <a:solidFill>
                  <a:schemeClr val="tx2"/>
                </a:solidFill>
              </a:rPr>
              <a:t>2 </a:t>
            </a:r>
            <a:r>
              <a:rPr lang="en-US" sz="2000" b="1" dirty="0" smtClean="0">
                <a:solidFill>
                  <a:schemeClr val="tx2"/>
                </a:solidFill>
              </a:rPr>
              <a:t>→</a:t>
            </a:r>
            <a:r>
              <a:rPr lang="ru-RU" sz="2000" b="1" dirty="0" smtClean="0">
                <a:solidFill>
                  <a:schemeClr val="tx2"/>
                </a:solidFill>
              </a:rPr>
              <a:t> </a:t>
            </a:r>
            <a:r>
              <a:rPr lang="en-US" sz="2000" b="1" dirty="0" smtClean="0">
                <a:solidFill>
                  <a:schemeClr val="tx2"/>
                </a:solidFill>
              </a:rPr>
              <a:t>D0</a:t>
            </a:r>
            <a:r>
              <a:rPr lang="en-US" sz="2000" b="1" baseline="-25000" dirty="0" smtClean="0">
                <a:solidFill>
                  <a:schemeClr val="tx2"/>
                </a:solidFill>
              </a:rPr>
              <a:t>3</a:t>
            </a:r>
            <a:r>
              <a:rPr lang="en-US" sz="2000" b="1" dirty="0" smtClean="0">
                <a:solidFill>
                  <a:schemeClr val="tx2"/>
                </a:solidFill>
              </a:rPr>
              <a:t> </a:t>
            </a:r>
            <a:endParaRPr lang="ru-RU" sz="2000" b="1" dirty="0">
              <a:solidFill>
                <a:schemeClr val="tx2"/>
              </a:solidFill>
            </a:endParaRPr>
          </a:p>
        </p:txBody>
      </p:sp>
      <p:pic>
        <p:nvPicPr>
          <p:cNvPr id="6" name="Рисунок 5" descr="Fe-Al-up-dw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599" y="762000"/>
            <a:ext cx="8763001" cy="366276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19400" y="4953000"/>
            <a:ext cx="3886200" cy="1815882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b="1" u="sng" dirty="0" smtClean="0">
                <a:solidFill>
                  <a:schemeClr val="tx2"/>
                </a:solidFill>
                <a:cs typeface="Times New Roman" pitchFamily="18" charset="0"/>
              </a:rPr>
              <a:t>Структурные фазы</a:t>
            </a:r>
            <a:r>
              <a:rPr lang="en-US" sz="1600" b="1" dirty="0" smtClean="0">
                <a:solidFill>
                  <a:schemeClr val="tx2"/>
                </a:solidFill>
                <a:cs typeface="Times New Roman" pitchFamily="18" charset="0"/>
              </a:rPr>
              <a:t>: </a:t>
            </a:r>
          </a:p>
          <a:p>
            <a:endParaRPr lang="en-US" sz="1600" b="1" dirty="0" smtClean="0">
              <a:solidFill>
                <a:srgbClr val="0000FF"/>
              </a:solidFill>
              <a:cs typeface="Times New Roman" pitchFamily="18" charset="0"/>
            </a:endParaRPr>
          </a:p>
          <a:p>
            <a:r>
              <a:rPr lang="en-US" sz="1600" b="1" dirty="0" smtClean="0">
                <a:solidFill>
                  <a:srgbClr val="0000FF"/>
                </a:solidFill>
                <a:cs typeface="Times New Roman" pitchFamily="18" charset="0"/>
              </a:rPr>
              <a:t>D0</a:t>
            </a:r>
            <a:r>
              <a:rPr lang="en-US" sz="1600" b="1" baseline="-25000" dirty="0" smtClean="0">
                <a:solidFill>
                  <a:srgbClr val="0000FF"/>
                </a:solidFill>
                <a:cs typeface="Times New Roman" pitchFamily="18" charset="0"/>
              </a:rPr>
              <a:t>3</a:t>
            </a:r>
            <a:r>
              <a:rPr lang="en-US" sz="1600" b="1" dirty="0" smtClean="0">
                <a:solidFill>
                  <a:srgbClr val="0000FF"/>
                </a:solidFill>
                <a:cs typeface="Times New Roman" pitchFamily="18" charset="0"/>
              </a:rPr>
              <a:t> (</a:t>
            </a:r>
            <a:r>
              <a:rPr lang="ru-RU" sz="1600" b="1" dirty="0" smtClean="0">
                <a:solidFill>
                  <a:schemeClr val="tx2"/>
                </a:solidFill>
                <a:cs typeface="Times New Roman" pitchFamily="18" charset="0"/>
              </a:rPr>
              <a:t>упорядоченная</a:t>
            </a:r>
            <a:r>
              <a:rPr lang="ru-RU" sz="1600" b="1" dirty="0" smtClean="0">
                <a:solidFill>
                  <a:srgbClr val="0000FF"/>
                </a:solidFill>
                <a:cs typeface="Times New Roman" pitchFamily="18" charset="0"/>
              </a:rPr>
              <a:t>), пик (111)</a:t>
            </a:r>
          </a:p>
          <a:p>
            <a:endParaRPr lang="ru-RU" sz="1600" b="1" dirty="0" smtClean="0">
              <a:solidFill>
                <a:srgbClr val="0000FF"/>
              </a:solidFill>
              <a:cs typeface="Times New Roman" pitchFamily="18" charset="0"/>
            </a:endParaRPr>
          </a:p>
          <a:p>
            <a:r>
              <a:rPr lang="en-US" sz="1600" b="1" dirty="0" smtClean="0">
                <a:solidFill>
                  <a:srgbClr val="0000FF"/>
                </a:solidFill>
                <a:cs typeface="Times New Roman" pitchFamily="18" charset="0"/>
              </a:rPr>
              <a:t>B2</a:t>
            </a:r>
            <a:r>
              <a:rPr lang="ru-RU" sz="1600" b="1" dirty="0" smtClean="0">
                <a:solidFill>
                  <a:srgbClr val="0000FF"/>
                </a:solidFill>
                <a:cs typeface="Times New Roman" pitchFamily="18" charset="0"/>
              </a:rPr>
              <a:t> (</a:t>
            </a:r>
            <a:r>
              <a:rPr lang="ru-RU" sz="1600" b="1" dirty="0" smtClean="0">
                <a:solidFill>
                  <a:schemeClr val="tx2"/>
                </a:solidFill>
                <a:cs typeface="Times New Roman" pitchFamily="18" charset="0"/>
              </a:rPr>
              <a:t>частично упорядоченная</a:t>
            </a:r>
            <a:r>
              <a:rPr lang="ru-RU" sz="1600" b="1" dirty="0" smtClean="0">
                <a:solidFill>
                  <a:srgbClr val="0000FF"/>
                </a:solidFill>
                <a:cs typeface="Times New Roman" pitchFamily="18" charset="0"/>
              </a:rPr>
              <a:t>)</a:t>
            </a:r>
            <a:r>
              <a:rPr lang="en-US" sz="1600" b="1" dirty="0" smtClean="0">
                <a:solidFill>
                  <a:srgbClr val="0000FF"/>
                </a:solidFill>
                <a:cs typeface="Times New Roman" pitchFamily="18" charset="0"/>
              </a:rPr>
              <a:t>,</a:t>
            </a:r>
            <a:r>
              <a:rPr lang="ru-RU" sz="1600" b="1" dirty="0" smtClean="0">
                <a:solidFill>
                  <a:srgbClr val="0000FF"/>
                </a:solidFill>
                <a:cs typeface="Times New Roman" pitchFamily="18" charset="0"/>
              </a:rPr>
              <a:t> пик (200)</a:t>
            </a:r>
          </a:p>
          <a:p>
            <a:endParaRPr lang="ru-RU" sz="1600" b="1" dirty="0" smtClean="0">
              <a:solidFill>
                <a:srgbClr val="0000FF"/>
              </a:solidFill>
              <a:cs typeface="Times New Roman" pitchFamily="18" charset="0"/>
            </a:endParaRPr>
          </a:p>
          <a:p>
            <a:r>
              <a:rPr lang="en-US" sz="1600" b="1" dirty="0" smtClean="0">
                <a:solidFill>
                  <a:srgbClr val="0000FF"/>
                </a:solidFill>
                <a:cs typeface="Times New Roman" pitchFamily="18" charset="0"/>
              </a:rPr>
              <a:t> A2</a:t>
            </a:r>
            <a:r>
              <a:rPr lang="ru-RU" sz="1600" b="1" dirty="0" smtClean="0">
                <a:solidFill>
                  <a:srgbClr val="0000FF"/>
                </a:solidFill>
                <a:cs typeface="Times New Roman" pitchFamily="18" charset="0"/>
              </a:rPr>
              <a:t> (</a:t>
            </a:r>
            <a:r>
              <a:rPr lang="ru-RU" sz="1600" b="1" dirty="0" smtClean="0">
                <a:solidFill>
                  <a:schemeClr val="tx2"/>
                </a:solidFill>
                <a:cs typeface="Times New Roman" pitchFamily="18" charset="0"/>
              </a:rPr>
              <a:t>неупорядоченная</a:t>
            </a:r>
            <a:r>
              <a:rPr lang="ru-RU" sz="1600" b="1" dirty="0" smtClean="0">
                <a:solidFill>
                  <a:srgbClr val="0000FF"/>
                </a:solidFill>
                <a:cs typeface="Times New Roman" pitchFamily="18" charset="0"/>
              </a:rPr>
              <a:t>), пик (220)</a:t>
            </a:r>
            <a:endParaRPr lang="en-US" sz="1600" b="1" dirty="0" smtClean="0">
              <a:solidFill>
                <a:srgbClr val="0000FF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12"/>
          <p:cNvSpPr txBox="1">
            <a:spLocks noChangeArrowheads="1"/>
          </p:cNvSpPr>
          <p:nvPr/>
        </p:nvSpPr>
        <p:spPr bwMode="auto">
          <a:xfrm>
            <a:off x="142875" y="105833"/>
            <a:ext cx="8858250" cy="579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71463" indent="-271463" algn="ctr">
              <a:lnSpc>
                <a:spcPct val="150000"/>
              </a:lnSpc>
            </a:pPr>
            <a:r>
              <a:rPr lang="ru-RU" sz="2400" b="1" dirty="0" smtClean="0">
                <a:solidFill>
                  <a:schemeClr val="tx2"/>
                </a:solidFill>
                <a:cs typeface="Times New Roman" pitchFamily="18" charset="0"/>
              </a:rPr>
              <a:t>Основные и сверхструктурные пики в составах </a:t>
            </a:r>
            <a:r>
              <a:rPr lang="en-US" sz="2400" b="1" dirty="0" smtClean="0">
                <a:solidFill>
                  <a:schemeClr val="tx2"/>
                </a:solidFill>
                <a:cs typeface="Times New Roman" pitchFamily="18" charset="0"/>
              </a:rPr>
              <a:t>Fe-Al</a:t>
            </a:r>
            <a:endParaRPr lang="ru-RU" sz="2400" b="1" dirty="0">
              <a:solidFill>
                <a:schemeClr val="tx2"/>
              </a:solidFill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47800" y="3505200"/>
            <a:ext cx="1661032" cy="338554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tx2"/>
                </a:solidFill>
              </a:rPr>
              <a:t>Перед нагревом</a:t>
            </a:r>
            <a:endParaRPr lang="ru-RU" sz="1600" b="1" dirty="0">
              <a:solidFill>
                <a:schemeClr val="tx2"/>
              </a:solidFill>
            </a:endParaRPr>
          </a:p>
        </p:txBody>
      </p:sp>
      <p:pic>
        <p:nvPicPr>
          <p:cNvPr id="6" name="Рисунок 5" descr="S9-130.jpg"/>
          <p:cNvPicPr/>
          <p:nvPr/>
        </p:nvPicPr>
        <p:blipFill>
          <a:blip r:embed="rId3" cstate="print"/>
          <a:srcRect l="4236"/>
          <a:stretch>
            <a:fillRect/>
          </a:stretch>
        </p:blipFill>
        <p:spPr>
          <a:xfrm>
            <a:off x="304800" y="914400"/>
            <a:ext cx="3962400" cy="2514600"/>
          </a:xfrm>
          <a:prstGeom prst="rect">
            <a:avLst/>
          </a:prstGeom>
        </p:spPr>
      </p:pic>
      <p:pic>
        <p:nvPicPr>
          <p:cNvPr id="7" name="Рисунок 6" descr="S9-135a.jpg"/>
          <p:cNvPicPr/>
          <p:nvPr/>
        </p:nvPicPr>
        <p:blipFill>
          <a:blip r:embed="rId4" cstate="print"/>
          <a:srcRect l="4606"/>
          <a:stretch>
            <a:fillRect/>
          </a:stretch>
        </p:blipFill>
        <p:spPr>
          <a:xfrm>
            <a:off x="5105400" y="914400"/>
            <a:ext cx="3790950" cy="2514600"/>
          </a:xfrm>
          <a:prstGeom prst="rect">
            <a:avLst/>
          </a:prstGeom>
        </p:spPr>
      </p:pic>
      <p:pic>
        <p:nvPicPr>
          <p:cNvPr id="8" name="Рисунок 7" descr="FeAl-130-1-d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57200" y="3886200"/>
            <a:ext cx="3657600" cy="2667000"/>
          </a:xfrm>
          <a:prstGeom prst="rect">
            <a:avLst/>
          </a:prstGeom>
        </p:spPr>
      </p:pic>
      <p:pic>
        <p:nvPicPr>
          <p:cNvPr id="9" name="Рисунок 8" descr="FeAl-135-1-d.jp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257800" y="3886200"/>
            <a:ext cx="3505200" cy="265853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111368" y="3505200"/>
            <a:ext cx="1907573" cy="338554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tx2"/>
                </a:solidFill>
              </a:rPr>
              <a:t>После охлаждения</a:t>
            </a:r>
            <a:endParaRPr lang="ru-RU" sz="16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12"/>
          <p:cNvSpPr txBox="1">
            <a:spLocks noChangeArrowheads="1"/>
          </p:cNvSpPr>
          <p:nvPr/>
        </p:nvSpPr>
        <p:spPr bwMode="auto">
          <a:xfrm>
            <a:off x="142875" y="105833"/>
            <a:ext cx="8858250" cy="579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71463" indent="-271463" algn="ctr">
              <a:lnSpc>
                <a:spcPct val="150000"/>
              </a:lnSpc>
            </a:pPr>
            <a:r>
              <a:rPr lang="ru-RU" sz="2400" b="1" dirty="0" smtClean="0">
                <a:solidFill>
                  <a:schemeClr val="tx2"/>
                </a:solidFill>
                <a:cs typeface="Times New Roman" pitchFamily="18" charset="0"/>
              </a:rPr>
              <a:t>Модель </a:t>
            </a:r>
            <a:r>
              <a:rPr lang="ru-RU" sz="2400" b="1" dirty="0" err="1" smtClean="0">
                <a:solidFill>
                  <a:schemeClr val="tx2"/>
                </a:solidFill>
                <a:cs typeface="Times New Roman" pitchFamily="18" charset="0"/>
              </a:rPr>
              <a:t>антифазных</a:t>
            </a:r>
            <a:r>
              <a:rPr lang="ru-RU" sz="2400" b="1" dirty="0" smtClean="0">
                <a:solidFill>
                  <a:schemeClr val="tx2"/>
                </a:solidFill>
                <a:cs typeface="Times New Roman" pitchFamily="18" charset="0"/>
              </a:rPr>
              <a:t> доменов</a:t>
            </a:r>
            <a:endParaRPr lang="ru-RU" sz="2400" b="1" dirty="0">
              <a:solidFill>
                <a:schemeClr val="tx2"/>
              </a:solidFill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550" y="762000"/>
            <a:ext cx="7181850" cy="4484519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152400" y="5334000"/>
            <a:ext cx="8839199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1800" b="0" dirty="0" err="1" smtClean="0">
                <a:solidFill>
                  <a:schemeClr val="tx2"/>
                </a:solidFill>
              </a:rPr>
              <a:t>F.W.</a:t>
            </a:r>
            <a:r>
              <a:rPr lang="en-US" sz="1800" b="0" dirty="0" smtClean="0">
                <a:solidFill>
                  <a:schemeClr val="tx2"/>
                </a:solidFill>
              </a:rPr>
              <a:t> Jones, C. Sykes</a:t>
            </a:r>
            <a:r>
              <a:rPr lang="ru-RU" sz="1800" b="0" dirty="0" smtClean="0">
                <a:solidFill>
                  <a:schemeClr val="tx2"/>
                </a:solidFill>
              </a:rPr>
              <a:t> (1938)</a:t>
            </a:r>
            <a:r>
              <a:rPr lang="en-US" sz="1800" b="0" dirty="0" smtClean="0">
                <a:solidFill>
                  <a:schemeClr val="tx2"/>
                </a:solidFill>
              </a:rPr>
              <a:t> “Atomic rearrangement process in the copper-gold alloy Cu</a:t>
            </a:r>
            <a:r>
              <a:rPr lang="en-US" sz="1800" b="0" baseline="-25000" dirty="0" smtClean="0">
                <a:solidFill>
                  <a:schemeClr val="tx2"/>
                </a:solidFill>
              </a:rPr>
              <a:t>3</a:t>
            </a:r>
            <a:r>
              <a:rPr lang="en-US" sz="1800" b="0" dirty="0" smtClean="0">
                <a:solidFill>
                  <a:schemeClr val="tx2"/>
                </a:solidFill>
              </a:rPr>
              <a:t>Au”</a:t>
            </a:r>
            <a:endParaRPr lang="ru-RU" sz="1800" b="0" dirty="0" smtClean="0">
              <a:solidFill>
                <a:schemeClr val="tx2"/>
              </a:solidFill>
            </a:endParaRPr>
          </a:p>
          <a:p>
            <a:pPr lvl="0">
              <a:lnSpc>
                <a:spcPct val="150000"/>
              </a:lnSpc>
            </a:pPr>
            <a:r>
              <a:rPr lang="en-US" sz="1800" b="0" dirty="0" err="1" smtClean="0">
                <a:solidFill>
                  <a:schemeClr val="tx2"/>
                </a:solidFill>
              </a:rPr>
              <a:t>A.J.C.</a:t>
            </a:r>
            <a:r>
              <a:rPr lang="en-US" sz="1800" b="0" dirty="0" smtClean="0">
                <a:solidFill>
                  <a:schemeClr val="tx2"/>
                </a:solidFill>
              </a:rPr>
              <a:t> Wilson</a:t>
            </a:r>
            <a:r>
              <a:rPr lang="ru-RU" sz="1800" b="0" dirty="0" smtClean="0">
                <a:solidFill>
                  <a:schemeClr val="tx2"/>
                </a:solidFill>
              </a:rPr>
              <a:t> (1943)</a:t>
            </a:r>
            <a:r>
              <a:rPr lang="en-US" sz="1800" b="0" dirty="0" smtClean="0">
                <a:solidFill>
                  <a:schemeClr val="tx2"/>
                </a:solidFill>
              </a:rPr>
              <a:t> “The </a:t>
            </a:r>
            <a:r>
              <a:rPr lang="en-US" sz="1800" b="0" dirty="0" err="1" smtClean="0">
                <a:solidFill>
                  <a:schemeClr val="tx2"/>
                </a:solidFill>
              </a:rPr>
              <a:t>reflexion</a:t>
            </a:r>
            <a:r>
              <a:rPr lang="en-US" sz="1800" b="0" dirty="0" smtClean="0">
                <a:solidFill>
                  <a:schemeClr val="tx2"/>
                </a:solidFill>
              </a:rPr>
              <a:t> of X-rays from the ‘anti-phase nuclei’ of AuCu</a:t>
            </a:r>
            <a:r>
              <a:rPr lang="en-US" sz="1800" b="0" baseline="-25000" dirty="0" smtClean="0">
                <a:solidFill>
                  <a:schemeClr val="tx2"/>
                </a:solidFill>
              </a:rPr>
              <a:t>3</a:t>
            </a:r>
            <a:r>
              <a:rPr lang="en-US" sz="1800" b="0" dirty="0" smtClean="0">
                <a:solidFill>
                  <a:schemeClr val="tx2"/>
                </a:solidFill>
              </a:rPr>
              <a:t>”</a:t>
            </a:r>
            <a:endParaRPr lang="ru-RU" sz="1800" b="0" dirty="0" smtClean="0">
              <a:solidFill>
                <a:schemeClr val="tx2"/>
              </a:solidFill>
            </a:endParaRPr>
          </a:p>
          <a:p>
            <a:pPr lvl="0">
              <a:lnSpc>
                <a:spcPct val="150000"/>
              </a:lnSpc>
            </a:pPr>
            <a:r>
              <a:rPr lang="ru-RU" sz="1800" b="0" dirty="0" smtClean="0">
                <a:solidFill>
                  <a:schemeClr val="tx2"/>
                </a:solidFill>
              </a:rPr>
              <a:t>В.И. </a:t>
            </a:r>
            <a:r>
              <a:rPr lang="ru-RU" sz="1800" b="0" dirty="0" err="1" smtClean="0">
                <a:solidFill>
                  <a:schemeClr val="tx2"/>
                </a:solidFill>
              </a:rPr>
              <a:t>Иверонова</a:t>
            </a:r>
            <a:r>
              <a:rPr lang="ru-RU" sz="1800" b="0" dirty="0" smtClean="0">
                <a:solidFill>
                  <a:schemeClr val="tx2"/>
                </a:solidFill>
              </a:rPr>
              <a:t>, Г.П. </a:t>
            </a:r>
            <a:r>
              <a:rPr lang="ru-RU" sz="1800" b="0" dirty="0" err="1" smtClean="0">
                <a:solidFill>
                  <a:schemeClr val="tx2"/>
                </a:solidFill>
              </a:rPr>
              <a:t>Ревкевич</a:t>
            </a:r>
            <a:r>
              <a:rPr lang="ru-RU" sz="1800" b="0" dirty="0" smtClean="0">
                <a:solidFill>
                  <a:schemeClr val="tx2"/>
                </a:solidFill>
              </a:rPr>
              <a:t> (</a:t>
            </a:r>
            <a:r>
              <a:rPr lang="en-US" sz="1800" b="0" dirty="0" smtClean="0">
                <a:solidFill>
                  <a:schemeClr val="tx2"/>
                </a:solidFill>
              </a:rPr>
              <a:t>1978</a:t>
            </a:r>
            <a:r>
              <a:rPr lang="ru-RU" sz="1800" b="0" dirty="0" smtClean="0">
                <a:solidFill>
                  <a:schemeClr val="tx2"/>
                </a:solidFill>
              </a:rPr>
              <a:t>) “Теория рассеяния рентгеновских лучей”</a:t>
            </a:r>
            <a:endParaRPr lang="ru-RU" b="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4114800" y="2667000"/>
            <a:ext cx="4953000" cy="990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76200" y="2667000"/>
            <a:ext cx="3962400" cy="990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12"/>
          <p:cNvSpPr txBox="1">
            <a:spLocks noChangeArrowheads="1"/>
          </p:cNvSpPr>
          <p:nvPr/>
        </p:nvSpPr>
        <p:spPr bwMode="auto">
          <a:xfrm>
            <a:off x="142875" y="105833"/>
            <a:ext cx="8858250" cy="579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71463" indent="-271463" algn="ctr">
              <a:lnSpc>
                <a:spcPct val="150000"/>
              </a:lnSpc>
            </a:pPr>
            <a:r>
              <a:rPr lang="ru-RU" sz="2400" b="1" dirty="0" smtClean="0">
                <a:solidFill>
                  <a:schemeClr val="tx2"/>
                </a:solidFill>
                <a:cs typeface="Times New Roman" pitchFamily="18" charset="0"/>
              </a:rPr>
              <a:t>Модель </a:t>
            </a:r>
            <a:r>
              <a:rPr lang="ru-RU" sz="2400" b="1" dirty="0" err="1" smtClean="0">
                <a:solidFill>
                  <a:schemeClr val="tx2"/>
                </a:solidFill>
                <a:cs typeface="Times New Roman" pitchFamily="18" charset="0"/>
              </a:rPr>
              <a:t>антифазных</a:t>
            </a:r>
            <a:r>
              <a:rPr lang="ru-RU" sz="2400" b="1" dirty="0" smtClean="0">
                <a:solidFill>
                  <a:schemeClr val="tx2"/>
                </a:solidFill>
                <a:cs typeface="Times New Roman" pitchFamily="18" charset="0"/>
              </a:rPr>
              <a:t> доменов</a:t>
            </a:r>
            <a:endParaRPr lang="ru-RU" sz="2400" b="1" dirty="0">
              <a:solidFill>
                <a:schemeClr val="tx2"/>
              </a:solidFill>
              <a:cs typeface="Times New Roman" pitchFamily="18" charset="0"/>
            </a:endParaRPr>
          </a:p>
        </p:txBody>
      </p:sp>
      <p:pic>
        <p:nvPicPr>
          <p:cNvPr id="5" name="Рисунок 4" descr="Lattice-2.jpg"/>
          <p:cNvPicPr>
            <a:picLocks noChangeAspect="1"/>
          </p:cNvPicPr>
          <p:nvPr/>
        </p:nvPicPr>
        <p:blipFill>
          <a:blip r:embed="rId3" cstate="print"/>
          <a:srcRect l="3333" t="16667" r="46667" b="37500"/>
          <a:stretch>
            <a:fillRect/>
          </a:stretch>
        </p:blipFill>
        <p:spPr>
          <a:xfrm>
            <a:off x="2209800" y="838200"/>
            <a:ext cx="4572000" cy="1676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2400" y="2907268"/>
            <a:ext cx="2844048" cy="40011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chemeClr val="tx2"/>
                </a:solidFill>
              </a:rPr>
              <a:t>f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smtClean="0">
                <a:solidFill>
                  <a:schemeClr val="tx2"/>
                </a:solidFill>
                <a:latin typeface="Times New Roman"/>
                <a:cs typeface="Times New Roman"/>
              </a:rPr>
              <a:t>~ </a:t>
            </a:r>
            <a:r>
              <a:rPr lang="en-US" sz="2000" i="1" dirty="0" smtClean="0">
                <a:solidFill>
                  <a:schemeClr val="tx2"/>
                </a:solidFill>
              </a:rPr>
              <a:t>F</a:t>
            </a:r>
            <a:r>
              <a:rPr lang="en-US" sz="2000" dirty="0" smtClean="0">
                <a:solidFill>
                  <a:schemeClr val="tx2"/>
                </a:solidFill>
              </a:rPr>
              <a:t>·</a:t>
            </a:r>
            <a:r>
              <a:rPr lang="en-US" sz="2000" b="1" dirty="0" smtClean="0">
                <a:solidFill>
                  <a:schemeClr val="tx2"/>
                </a:solidFill>
              </a:rPr>
              <a:t>                   + </a:t>
            </a:r>
            <a:r>
              <a:rPr lang="en-US" sz="2000" i="1" dirty="0" err="1" smtClean="0">
                <a:solidFill>
                  <a:schemeClr val="tx2"/>
                </a:solidFill>
              </a:rPr>
              <a:t>F</a:t>
            </a:r>
            <a:r>
              <a:rPr lang="en-US" sz="2000" dirty="0" err="1" smtClean="0">
                <a:solidFill>
                  <a:schemeClr val="tx2"/>
                </a:solidFill>
              </a:rPr>
              <a:t>·e</a:t>
            </a:r>
            <a:r>
              <a:rPr lang="en-US" sz="2000" baseline="30000" dirty="0" err="1" smtClean="0">
                <a:solidFill>
                  <a:schemeClr val="tx2"/>
                </a:solidFill>
              </a:rPr>
              <a:t>i</a:t>
            </a:r>
            <a:r>
              <a:rPr lang="el-GR" sz="2000" baseline="30000" dirty="0" smtClean="0">
                <a:solidFill>
                  <a:schemeClr val="tx2"/>
                </a:solidFill>
              </a:rPr>
              <a:t>π</a:t>
            </a:r>
            <a:r>
              <a:rPr lang="en-US" sz="2000" baseline="30000" dirty="0" smtClean="0">
                <a:solidFill>
                  <a:schemeClr val="tx2"/>
                </a:solidFill>
              </a:rPr>
              <a:t>h</a:t>
            </a:r>
            <a:r>
              <a:rPr lang="en-US" sz="2000" b="1" dirty="0" smtClean="0">
                <a:solidFill>
                  <a:schemeClr val="tx2"/>
                </a:solidFill>
              </a:rPr>
              <a:t>·</a:t>
            </a:r>
            <a:endParaRPr lang="ru-RU" sz="2000" b="1" baseline="-25000" dirty="0">
              <a:solidFill>
                <a:schemeClr val="tx2"/>
              </a:solidFill>
            </a:endParaRP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9407" y="2743201"/>
            <a:ext cx="1107831" cy="685800"/>
          </a:xfrm>
          <a:prstGeom prst="rect">
            <a:avLst/>
          </a:prstGeom>
          <a:noFill/>
        </p:spPr>
      </p:pic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92400" y="2819400"/>
            <a:ext cx="1270000" cy="762000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4191001" y="2895600"/>
            <a:ext cx="4800600" cy="369332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b="1" i="1" dirty="0" smtClean="0">
                <a:solidFill>
                  <a:schemeClr val="tx2"/>
                </a:solidFill>
              </a:rPr>
              <a:t>I</a:t>
            </a:r>
            <a:r>
              <a:rPr lang="en-US" sz="1800" b="1" dirty="0" smtClean="0">
                <a:solidFill>
                  <a:schemeClr val="tx2"/>
                </a:solidFill>
                <a:latin typeface="Times New Roman"/>
                <a:cs typeface="Times New Roman"/>
              </a:rPr>
              <a:t>~|</a:t>
            </a:r>
            <a:r>
              <a:rPr lang="en-US" sz="1800" b="1" i="1" dirty="0" smtClean="0">
                <a:solidFill>
                  <a:schemeClr val="tx2"/>
                </a:solidFill>
              </a:rPr>
              <a:t>F|</a:t>
            </a:r>
            <a:r>
              <a:rPr lang="en-US" sz="1800" b="1" baseline="30000" dirty="0" smtClean="0">
                <a:solidFill>
                  <a:schemeClr val="tx2"/>
                </a:solidFill>
              </a:rPr>
              <a:t>2</a:t>
            </a:r>
            <a:r>
              <a:rPr lang="en-US" sz="1800" b="1" dirty="0" smtClean="0">
                <a:solidFill>
                  <a:schemeClr val="tx2"/>
                </a:solidFill>
              </a:rPr>
              <a:t>·sin</a:t>
            </a:r>
            <a:r>
              <a:rPr lang="en-US" sz="1800" b="1" baseline="30000" dirty="0" smtClean="0">
                <a:solidFill>
                  <a:schemeClr val="tx2"/>
                </a:solidFill>
              </a:rPr>
              <a:t>2</a:t>
            </a:r>
            <a:r>
              <a:rPr lang="en-US" sz="1800" b="1" dirty="0" smtClean="0">
                <a:solidFill>
                  <a:schemeClr val="tx2"/>
                </a:solidFill>
              </a:rPr>
              <a:t>(</a:t>
            </a:r>
            <a:r>
              <a:rPr lang="el-GR" sz="1800" b="1" dirty="0" smtClean="0">
                <a:solidFill>
                  <a:schemeClr val="tx2"/>
                </a:solidFill>
              </a:rPr>
              <a:t>π</a:t>
            </a:r>
            <a:r>
              <a:rPr lang="en-US" sz="1800" b="1" i="1" dirty="0" err="1" smtClean="0">
                <a:solidFill>
                  <a:schemeClr val="tx2"/>
                </a:solidFill>
              </a:rPr>
              <a:t>x</a:t>
            </a:r>
            <a:r>
              <a:rPr lang="en-US" sz="1800" b="1" dirty="0" err="1" smtClean="0">
                <a:solidFill>
                  <a:schemeClr val="tx2"/>
                </a:solidFill>
              </a:rPr>
              <a:t>N</a:t>
            </a:r>
            <a:r>
              <a:rPr lang="en-US" sz="1800" b="1" dirty="0" smtClean="0">
                <a:solidFill>
                  <a:schemeClr val="tx2"/>
                </a:solidFill>
              </a:rPr>
              <a:t>)/sin</a:t>
            </a:r>
            <a:r>
              <a:rPr lang="en-US" sz="1800" b="1" baseline="30000" dirty="0" smtClean="0">
                <a:solidFill>
                  <a:schemeClr val="tx2"/>
                </a:solidFill>
              </a:rPr>
              <a:t>2</a:t>
            </a:r>
            <a:r>
              <a:rPr lang="en-US" sz="1800" b="1" dirty="0" smtClean="0">
                <a:solidFill>
                  <a:schemeClr val="tx2"/>
                </a:solidFill>
              </a:rPr>
              <a:t>(</a:t>
            </a:r>
            <a:r>
              <a:rPr lang="el-GR" sz="1800" b="1" dirty="0" smtClean="0">
                <a:solidFill>
                  <a:schemeClr val="tx2"/>
                </a:solidFill>
              </a:rPr>
              <a:t>π</a:t>
            </a:r>
            <a:r>
              <a:rPr lang="en-US" sz="1800" b="1" i="1" dirty="0" smtClean="0">
                <a:solidFill>
                  <a:schemeClr val="tx2"/>
                </a:solidFill>
              </a:rPr>
              <a:t>x</a:t>
            </a:r>
            <a:r>
              <a:rPr lang="en-US" sz="1800" b="1" dirty="0" smtClean="0">
                <a:solidFill>
                  <a:schemeClr val="tx2"/>
                </a:solidFill>
              </a:rPr>
              <a:t>)·[1+exp(</a:t>
            </a:r>
            <a:r>
              <a:rPr lang="en-US" sz="1800" b="1" dirty="0" err="1" smtClean="0">
                <a:solidFill>
                  <a:schemeClr val="tx2"/>
                </a:solidFill>
              </a:rPr>
              <a:t>i</a:t>
            </a:r>
            <a:r>
              <a:rPr lang="el-GR" sz="1800" b="1" dirty="0" smtClean="0">
                <a:solidFill>
                  <a:schemeClr val="tx2"/>
                </a:solidFill>
                <a:latin typeface="Times New Roman"/>
                <a:cs typeface="Times New Roman"/>
              </a:rPr>
              <a:t>π</a:t>
            </a:r>
            <a:r>
              <a:rPr lang="en-US" sz="1800" b="1" dirty="0" smtClean="0">
                <a:solidFill>
                  <a:schemeClr val="tx2"/>
                </a:solidFill>
                <a:latin typeface="Times New Roman"/>
                <a:cs typeface="Times New Roman"/>
              </a:rPr>
              <a:t>h</a:t>
            </a:r>
            <a:r>
              <a:rPr lang="en-US" sz="1800" b="1" baseline="-25000" dirty="0" smtClean="0">
                <a:solidFill>
                  <a:schemeClr val="tx2"/>
                </a:solidFill>
                <a:latin typeface="Times New Roman"/>
                <a:cs typeface="Times New Roman"/>
              </a:rPr>
              <a:t>0</a:t>
            </a:r>
            <a:r>
              <a:rPr lang="en-US" sz="1800" b="1" dirty="0" smtClean="0">
                <a:solidFill>
                  <a:schemeClr val="tx2"/>
                </a:solidFill>
              </a:rPr>
              <a:t>)·</a:t>
            </a:r>
            <a:r>
              <a:rPr lang="en-US" sz="1800" b="1" dirty="0" err="1" smtClean="0">
                <a:solidFill>
                  <a:schemeClr val="tx2"/>
                </a:solidFill>
              </a:rPr>
              <a:t>cos</a:t>
            </a:r>
            <a:r>
              <a:rPr lang="en-US" sz="1800" b="1" dirty="0" smtClean="0">
                <a:solidFill>
                  <a:schemeClr val="tx2"/>
                </a:solidFill>
              </a:rPr>
              <a:t>(</a:t>
            </a:r>
            <a:r>
              <a:rPr lang="el-GR" sz="1800" b="1" dirty="0" smtClean="0">
                <a:solidFill>
                  <a:schemeClr val="tx2"/>
                </a:solidFill>
              </a:rPr>
              <a:t>π</a:t>
            </a:r>
            <a:r>
              <a:rPr lang="en-US" sz="1800" b="1" i="1" dirty="0" err="1" smtClean="0">
                <a:solidFill>
                  <a:schemeClr val="tx2"/>
                </a:solidFill>
              </a:rPr>
              <a:t>x</a:t>
            </a:r>
            <a:r>
              <a:rPr lang="en-US" sz="1800" b="1" dirty="0" err="1" smtClean="0">
                <a:solidFill>
                  <a:schemeClr val="tx2"/>
                </a:solidFill>
              </a:rPr>
              <a:t>N</a:t>
            </a:r>
            <a:r>
              <a:rPr lang="en-US" sz="1800" b="1" dirty="0" smtClean="0">
                <a:solidFill>
                  <a:schemeClr val="tx2"/>
                </a:solidFill>
              </a:rPr>
              <a:t>)]</a:t>
            </a:r>
            <a:endParaRPr lang="ru-RU" sz="1800" b="1" baseline="-25000" dirty="0">
              <a:solidFill>
                <a:schemeClr val="tx2"/>
              </a:solidFill>
            </a:endParaRPr>
          </a:p>
        </p:txBody>
      </p:sp>
      <p:pic>
        <p:nvPicPr>
          <p:cNvPr id="22" name="Рисунок 21" descr="AntiphaseD-F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2674" y="3756582"/>
            <a:ext cx="2743926" cy="294901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362200" y="3928646"/>
            <a:ext cx="1488997" cy="83099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tx2"/>
                </a:solidFill>
              </a:rPr>
              <a:t>Fundamental</a:t>
            </a:r>
          </a:p>
          <a:p>
            <a:r>
              <a:rPr lang="en-US" sz="1600" b="1" dirty="0" smtClean="0">
                <a:solidFill>
                  <a:schemeClr val="tx2"/>
                </a:solidFill>
              </a:rPr>
              <a:t>peak, </a:t>
            </a:r>
            <a:r>
              <a:rPr lang="en-US" sz="1600" b="1" i="1" dirty="0" smtClean="0">
                <a:solidFill>
                  <a:schemeClr val="tx2"/>
                </a:solidFill>
              </a:rPr>
              <a:t>h</a:t>
            </a:r>
            <a:r>
              <a:rPr lang="en-US" sz="1600" b="1" dirty="0" smtClean="0">
                <a:solidFill>
                  <a:schemeClr val="tx2"/>
                </a:solidFill>
              </a:rPr>
              <a:t> = 2n</a:t>
            </a:r>
            <a:endParaRPr lang="ru-RU" sz="1600" b="1" dirty="0" smtClean="0">
              <a:solidFill>
                <a:schemeClr val="tx2"/>
              </a:solidFill>
            </a:endParaRPr>
          </a:p>
          <a:p>
            <a:r>
              <a:rPr lang="en-US" sz="1600" b="1" dirty="0" smtClean="0">
                <a:solidFill>
                  <a:schemeClr val="tx2"/>
                </a:solidFill>
              </a:rPr>
              <a:t>W </a:t>
            </a:r>
            <a:r>
              <a:rPr lang="en-US" sz="1600" b="1" dirty="0" smtClean="0">
                <a:solidFill>
                  <a:schemeClr val="tx2"/>
                </a:solidFill>
                <a:latin typeface="Times New Roman"/>
                <a:cs typeface="Times New Roman"/>
              </a:rPr>
              <a:t>~</a:t>
            </a:r>
            <a:r>
              <a:rPr lang="ru-RU" sz="1600" b="1" dirty="0" smtClean="0">
                <a:solidFill>
                  <a:schemeClr val="tx2"/>
                </a:solidFill>
                <a:latin typeface="Times New Roman"/>
                <a:cs typeface="Times New Roman"/>
              </a:rPr>
              <a:t> 1/</a:t>
            </a:r>
            <a:r>
              <a:rPr lang="en-US" sz="1600" b="1" i="1" dirty="0" smtClean="0">
                <a:solidFill>
                  <a:schemeClr val="tx2"/>
                </a:solidFill>
                <a:latin typeface="Times New Roman"/>
                <a:cs typeface="Times New Roman"/>
              </a:rPr>
              <a:t>L</a:t>
            </a:r>
            <a:r>
              <a:rPr lang="en-US" sz="1600" b="1" baseline="-25000" dirty="0" smtClean="0">
                <a:solidFill>
                  <a:schemeClr val="tx2"/>
                </a:solidFill>
                <a:latin typeface="Times New Roman"/>
                <a:cs typeface="Times New Roman"/>
              </a:rPr>
              <a:t>t</a:t>
            </a:r>
            <a:r>
              <a:rPr lang="en-US" sz="1600" b="1" dirty="0" smtClean="0">
                <a:solidFill>
                  <a:schemeClr val="tx2"/>
                </a:solidFill>
                <a:latin typeface="Times New Roman"/>
                <a:cs typeface="Times New Roman"/>
              </a:rPr>
              <a:t> = 1/N</a:t>
            </a:r>
            <a:endParaRPr lang="ru-RU" sz="1600" b="1" dirty="0">
              <a:solidFill>
                <a:schemeClr val="tx2"/>
              </a:solidFill>
            </a:endParaRPr>
          </a:p>
        </p:txBody>
      </p:sp>
      <p:pic>
        <p:nvPicPr>
          <p:cNvPr id="24" name="Рисунок 23" descr="AntiphaseD-S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769278" y="3733800"/>
            <a:ext cx="2765122" cy="29718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812532" y="4292025"/>
            <a:ext cx="1588897" cy="83099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solidFill>
                  <a:schemeClr val="tx2"/>
                </a:solidFill>
              </a:rPr>
              <a:t>Superstructural</a:t>
            </a:r>
            <a:endParaRPr lang="en-US" sz="1600" b="1" dirty="0" smtClean="0">
              <a:solidFill>
                <a:schemeClr val="tx2"/>
              </a:solidFill>
            </a:endParaRPr>
          </a:p>
          <a:p>
            <a:r>
              <a:rPr lang="en-US" sz="1600" b="1" dirty="0" smtClean="0">
                <a:solidFill>
                  <a:schemeClr val="tx2"/>
                </a:solidFill>
              </a:rPr>
              <a:t>peak, </a:t>
            </a:r>
            <a:r>
              <a:rPr lang="en-US" sz="1600" b="1" i="1" dirty="0" smtClean="0">
                <a:solidFill>
                  <a:schemeClr val="tx2"/>
                </a:solidFill>
              </a:rPr>
              <a:t>h</a:t>
            </a:r>
            <a:r>
              <a:rPr lang="en-US" sz="1600" b="1" dirty="0" smtClean="0">
                <a:solidFill>
                  <a:schemeClr val="tx2"/>
                </a:solidFill>
              </a:rPr>
              <a:t> = 2n+1</a:t>
            </a:r>
          </a:p>
          <a:p>
            <a:r>
              <a:rPr lang="en-US" sz="1600" b="1" dirty="0" smtClean="0">
                <a:solidFill>
                  <a:schemeClr val="tx2"/>
                </a:solidFill>
              </a:rPr>
              <a:t>W </a:t>
            </a:r>
            <a:r>
              <a:rPr lang="en-US" sz="1600" b="1" dirty="0" smtClean="0">
                <a:solidFill>
                  <a:schemeClr val="tx2"/>
                </a:solidFill>
                <a:latin typeface="Times New Roman"/>
                <a:cs typeface="Times New Roman"/>
              </a:rPr>
              <a:t>~ </a:t>
            </a:r>
            <a:r>
              <a:rPr lang="ru-RU" sz="1600" b="1" dirty="0" smtClean="0">
                <a:solidFill>
                  <a:schemeClr val="tx2"/>
                </a:solidFill>
                <a:latin typeface="Times New Roman"/>
                <a:cs typeface="Times New Roman"/>
              </a:rPr>
              <a:t>1/</a:t>
            </a:r>
            <a:r>
              <a:rPr lang="en-US" sz="1600" b="1" i="1" dirty="0" err="1" smtClean="0">
                <a:solidFill>
                  <a:schemeClr val="tx2"/>
                </a:solidFill>
                <a:latin typeface="Times New Roman"/>
                <a:cs typeface="Times New Roman"/>
              </a:rPr>
              <a:t>L</a:t>
            </a:r>
            <a:r>
              <a:rPr lang="en-US" sz="1600" b="1" baseline="-25000" dirty="0" err="1" smtClean="0">
                <a:solidFill>
                  <a:schemeClr val="tx2"/>
                </a:solidFill>
                <a:latin typeface="Times New Roman"/>
                <a:cs typeface="Times New Roman"/>
              </a:rPr>
              <a:t>c</a:t>
            </a:r>
            <a:r>
              <a:rPr lang="en-US" sz="1600" b="1" dirty="0" smtClean="0">
                <a:solidFill>
                  <a:schemeClr val="tx2"/>
                </a:solidFill>
                <a:latin typeface="Times New Roman"/>
                <a:cs typeface="Times New Roman"/>
              </a:rPr>
              <a:t> = 2/N</a:t>
            </a:r>
            <a:endParaRPr lang="ru-RU" sz="16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550" y="762000"/>
            <a:ext cx="7181850" cy="4484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774700" y="5665053"/>
            <a:ext cx="75311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/>
            <a:r>
              <a:rPr lang="ru-RU" sz="1600" dirty="0" smtClean="0">
                <a:solidFill>
                  <a:schemeClr val="tx2"/>
                </a:solidFill>
              </a:rPr>
              <a:t>А.М. Балагуров, И.А. Бобриков, Б. </a:t>
            </a:r>
            <a:r>
              <a:rPr lang="ru-RU" sz="1600" dirty="0" err="1" smtClean="0">
                <a:solidFill>
                  <a:schemeClr val="tx2"/>
                </a:solidFill>
              </a:rPr>
              <a:t>Мухаметулы</a:t>
            </a:r>
            <a:r>
              <a:rPr lang="ru-RU" sz="1600" dirty="0" smtClean="0">
                <a:solidFill>
                  <a:schemeClr val="tx2"/>
                </a:solidFill>
              </a:rPr>
              <a:t>, С.В. Сумников, И.С. Головин </a:t>
            </a:r>
          </a:p>
          <a:p>
            <a:pPr lvl="0"/>
            <a:r>
              <a:rPr lang="ru-RU" sz="1600" dirty="0" smtClean="0">
                <a:solidFill>
                  <a:schemeClr val="tx2"/>
                </a:solidFill>
              </a:rPr>
              <a:t>“Когерентное кластерное упорядочение атомов в </a:t>
            </a:r>
            <a:r>
              <a:rPr lang="ru-RU" sz="1600" dirty="0" err="1" smtClean="0">
                <a:solidFill>
                  <a:schemeClr val="tx2"/>
                </a:solidFill>
              </a:rPr>
              <a:t>интерметаллиде</a:t>
            </a:r>
            <a:r>
              <a:rPr lang="ru-RU" sz="1600" dirty="0" smtClean="0">
                <a:solidFill>
                  <a:schemeClr val="tx2"/>
                </a:solidFill>
              </a:rPr>
              <a:t> Fe-27Al” </a:t>
            </a:r>
            <a:endParaRPr lang="en-US" sz="1600" dirty="0" smtClean="0">
              <a:solidFill>
                <a:schemeClr val="tx2"/>
              </a:solidFill>
            </a:endParaRPr>
          </a:p>
          <a:p>
            <a:pPr lvl="0"/>
            <a:r>
              <a:rPr lang="ru-RU" sz="1600" b="1" dirty="0" smtClean="0">
                <a:solidFill>
                  <a:schemeClr val="tx2"/>
                </a:solidFill>
              </a:rPr>
              <a:t>Письма в </a:t>
            </a:r>
            <a:r>
              <a:rPr lang="ru-RU" sz="1600" b="1" dirty="0" err="1" smtClean="0">
                <a:solidFill>
                  <a:schemeClr val="tx2"/>
                </a:solidFill>
              </a:rPr>
              <a:t>ЖЭТФ</a:t>
            </a:r>
            <a:r>
              <a:rPr lang="ru-RU" sz="1600" b="1" dirty="0" smtClean="0">
                <a:solidFill>
                  <a:schemeClr val="tx2"/>
                </a:solidFill>
              </a:rPr>
              <a:t> 104</a:t>
            </a:r>
            <a:r>
              <a:rPr lang="ru-RU" sz="1600" dirty="0" smtClean="0">
                <a:solidFill>
                  <a:schemeClr val="tx2"/>
                </a:solidFill>
              </a:rPr>
              <a:t>(8) (2016) 560-567.</a:t>
            </a:r>
            <a:endParaRPr lang="ru-RU" sz="1600" dirty="0">
              <a:solidFill>
                <a:schemeClr val="tx2"/>
              </a:solidFill>
            </a:endParaRPr>
          </a:p>
        </p:txBody>
      </p:sp>
      <p:sp>
        <p:nvSpPr>
          <p:cNvPr id="5" name="TextBox 12"/>
          <p:cNvSpPr txBox="1">
            <a:spLocks noChangeArrowheads="1"/>
          </p:cNvSpPr>
          <p:nvPr/>
        </p:nvSpPr>
        <p:spPr bwMode="auto">
          <a:xfrm>
            <a:off x="142875" y="105833"/>
            <a:ext cx="8858250" cy="579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71463" indent="-271463" algn="ctr">
              <a:lnSpc>
                <a:spcPct val="150000"/>
              </a:lnSpc>
            </a:pPr>
            <a:r>
              <a:rPr lang="ru-RU" sz="2400" b="1" dirty="0" smtClean="0">
                <a:solidFill>
                  <a:schemeClr val="tx2"/>
                </a:solidFill>
                <a:cs typeface="Times New Roman" pitchFamily="18" charset="0"/>
              </a:rPr>
              <a:t>Модель дисперсных кластеров</a:t>
            </a:r>
            <a:endParaRPr lang="ru-RU" sz="2400" b="1" dirty="0">
              <a:solidFill>
                <a:schemeClr val="tx2"/>
              </a:solidFill>
              <a:cs typeface="Times New Roman" pitchFamily="18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4953000" y="3048000"/>
            <a:ext cx="2438400" cy="228600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flipV="1">
            <a:off x="4953000" y="3124200"/>
            <a:ext cx="2590800" cy="220980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Sample-1.jpg"/>
          <p:cNvPicPr>
            <a:picLocks noChangeAspect="1"/>
          </p:cNvPicPr>
          <p:nvPr/>
        </p:nvPicPr>
        <p:blipFill>
          <a:blip r:embed="rId3" cstate="print"/>
          <a:srcRect l="30000" t="18889" r="2222" b="27778"/>
          <a:stretch>
            <a:fillRect/>
          </a:stretch>
        </p:blipFill>
        <p:spPr>
          <a:xfrm>
            <a:off x="152400" y="762000"/>
            <a:ext cx="3124200" cy="2458387"/>
          </a:xfrm>
          <a:prstGeom prst="rect">
            <a:avLst/>
          </a:prstGeom>
        </p:spPr>
      </p:pic>
      <p:sp>
        <p:nvSpPr>
          <p:cNvPr id="23" name="TextBox 12"/>
          <p:cNvSpPr txBox="1">
            <a:spLocks noChangeArrowheads="1"/>
          </p:cNvSpPr>
          <p:nvPr/>
        </p:nvSpPr>
        <p:spPr bwMode="auto">
          <a:xfrm>
            <a:off x="142875" y="105833"/>
            <a:ext cx="8858250" cy="579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71463" indent="-271463" algn="ctr">
              <a:lnSpc>
                <a:spcPct val="150000"/>
              </a:lnSpc>
            </a:pPr>
            <a:r>
              <a:rPr lang="ru-RU" sz="2400" b="1" dirty="0" smtClean="0">
                <a:solidFill>
                  <a:schemeClr val="tx2"/>
                </a:solidFill>
                <a:cs typeface="Times New Roman" pitchFamily="18" charset="0"/>
              </a:rPr>
              <a:t>Модель дисперсных кластеров</a:t>
            </a:r>
            <a:endParaRPr lang="ru-RU" sz="2400" b="1" dirty="0">
              <a:solidFill>
                <a:schemeClr val="tx2"/>
              </a:solidFill>
              <a:cs typeface="Times New Roman" pitchFamily="18" charset="0"/>
            </a:endParaRP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0"/>
            <a:ext cx="18473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solidFill>
                <a:schemeClr val="tx2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6200" y="3962400"/>
            <a:ext cx="2286000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>
                <a:solidFill>
                  <a:schemeClr val="tx2"/>
                </a:solidFill>
              </a:rPr>
              <a:t>Fundamental peak:</a:t>
            </a:r>
            <a:endParaRPr lang="ru-RU" sz="1800" b="1" dirty="0">
              <a:solidFill>
                <a:schemeClr val="tx2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6200" y="5257800"/>
            <a:ext cx="2514600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err="1" smtClean="0">
                <a:solidFill>
                  <a:schemeClr val="tx2"/>
                </a:solidFill>
              </a:rPr>
              <a:t>Superstructural</a:t>
            </a:r>
            <a:r>
              <a:rPr lang="en-US" sz="1800" b="1" dirty="0" smtClean="0">
                <a:solidFill>
                  <a:schemeClr val="tx2"/>
                </a:solidFill>
              </a:rPr>
              <a:t> peak:</a:t>
            </a:r>
            <a:endParaRPr lang="ru-RU" sz="1800" b="1" dirty="0">
              <a:solidFill>
                <a:schemeClr val="tx2"/>
              </a:solidFill>
            </a:endParaRPr>
          </a:p>
        </p:txBody>
      </p:sp>
      <p:pic>
        <p:nvPicPr>
          <p:cNvPr id="16" name="Рисунок 15" descr="Lattice-1.jpg"/>
          <p:cNvPicPr>
            <a:picLocks noChangeAspect="1"/>
          </p:cNvPicPr>
          <p:nvPr/>
        </p:nvPicPr>
        <p:blipFill>
          <a:blip r:embed="rId4" cstate="print"/>
          <a:srcRect l="3333" t="27056" r="38333" b="37485"/>
          <a:stretch>
            <a:fillRect/>
          </a:stretch>
        </p:blipFill>
        <p:spPr>
          <a:xfrm>
            <a:off x="3657600" y="1219200"/>
            <a:ext cx="5334000" cy="12954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76200" y="4343400"/>
            <a:ext cx="8235140" cy="707886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rtlCol="0">
            <a:spAutoFit/>
          </a:bodyPr>
          <a:lstStyle/>
          <a:p>
            <a:pPr algn="just"/>
            <a:r>
              <a:rPr lang="en-US" sz="2000" dirty="0" smtClean="0">
                <a:solidFill>
                  <a:schemeClr val="tx2"/>
                </a:solidFill>
              </a:rPr>
              <a:t>&lt;</a:t>
            </a:r>
            <a:r>
              <a:rPr lang="en-US" sz="2000" i="1" dirty="0" smtClean="0">
                <a:solidFill>
                  <a:schemeClr val="tx2"/>
                </a:solidFill>
              </a:rPr>
              <a:t>F</a:t>
            </a:r>
            <a:r>
              <a:rPr lang="en-US" sz="2000" dirty="0" smtClean="0">
                <a:solidFill>
                  <a:schemeClr val="tx2"/>
                </a:solidFill>
              </a:rPr>
              <a:t>&gt;=&lt;</a:t>
            </a:r>
            <a:r>
              <a:rPr lang="en-US" sz="2000" i="1" dirty="0" smtClean="0">
                <a:solidFill>
                  <a:schemeClr val="tx2"/>
                </a:solidFill>
              </a:rPr>
              <a:t>b</a:t>
            </a:r>
            <a:r>
              <a:rPr lang="en-US" sz="2000" dirty="0" smtClean="0">
                <a:solidFill>
                  <a:schemeClr val="tx2"/>
                </a:solidFill>
              </a:rPr>
              <a:t>&gt; + &lt;</a:t>
            </a:r>
            <a:r>
              <a:rPr lang="en-US" sz="2000" i="1" dirty="0" smtClean="0">
                <a:solidFill>
                  <a:schemeClr val="tx2"/>
                </a:solidFill>
              </a:rPr>
              <a:t>b</a:t>
            </a:r>
            <a:r>
              <a:rPr lang="en-US" sz="2000" dirty="0" smtClean="0">
                <a:solidFill>
                  <a:schemeClr val="tx2"/>
                </a:solidFill>
              </a:rPr>
              <a:t>&gt;exp(</a:t>
            </a:r>
            <a:r>
              <a:rPr lang="el-GR" sz="2000" dirty="0" smtClean="0">
                <a:solidFill>
                  <a:schemeClr val="tx2"/>
                </a:solidFill>
              </a:rPr>
              <a:t>π</a:t>
            </a:r>
            <a:r>
              <a:rPr lang="en-US" sz="2000" dirty="0" smtClean="0">
                <a:solidFill>
                  <a:schemeClr val="tx2"/>
                </a:solidFill>
              </a:rPr>
              <a:t>i</a:t>
            </a:r>
            <a:r>
              <a:rPr lang="en-US" sz="2000" i="1" dirty="0" smtClean="0">
                <a:solidFill>
                  <a:schemeClr val="tx2"/>
                </a:solidFill>
              </a:rPr>
              <a:t>h</a:t>
            </a:r>
            <a:r>
              <a:rPr lang="en-US" sz="2000" baseline="-25000" dirty="0" smtClean="0">
                <a:solidFill>
                  <a:schemeClr val="tx2"/>
                </a:solidFill>
              </a:rPr>
              <a:t>0</a:t>
            </a:r>
            <a:r>
              <a:rPr lang="en-US" sz="2000" dirty="0" smtClean="0">
                <a:solidFill>
                  <a:schemeClr val="tx2"/>
                </a:solidFill>
              </a:rPr>
              <a:t>) = </a:t>
            </a:r>
            <a:r>
              <a:rPr lang="en-US" sz="2000" b="1" dirty="0" smtClean="0">
                <a:solidFill>
                  <a:schemeClr val="tx2"/>
                </a:solidFill>
              </a:rPr>
              <a:t>2&lt;</a:t>
            </a:r>
            <a:r>
              <a:rPr lang="en-US" sz="2000" b="1" i="1" dirty="0" smtClean="0">
                <a:solidFill>
                  <a:schemeClr val="tx2"/>
                </a:solidFill>
              </a:rPr>
              <a:t>b</a:t>
            </a:r>
            <a:r>
              <a:rPr lang="en-US" sz="2000" b="1" dirty="0" smtClean="0">
                <a:solidFill>
                  <a:schemeClr val="tx2"/>
                </a:solidFill>
              </a:rPr>
              <a:t>&gt;</a:t>
            </a:r>
            <a:r>
              <a:rPr lang="en-US" sz="2000" dirty="0" smtClean="0">
                <a:solidFill>
                  <a:schemeClr val="tx2"/>
                </a:solidFill>
              </a:rPr>
              <a:t> (</a:t>
            </a:r>
            <a:r>
              <a:rPr lang="en-US" sz="2000" i="1" dirty="0" smtClean="0">
                <a:solidFill>
                  <a:schemeClr val="tx2"/>
                </a:solidFill>
              </a:rPr>
              <a:t>h</a:t>
            </a:r>
            <a:r>
              <a:rPr lang="en-US" sz="2000" baseline="-25000" dirty="0" smtClean="0">
                <a:solidFill>
                  <a:schemeClr val="tx2"/>
                </a:solidFill>
              </a:rPr>
              <a:t>0</a:t>
            </a:r>
            <a:r>
              <a:rPr lang="en-US" sz="2000" dirty="0" smtClean="0">
                <a:solidFill>
                  <a:schemeClr val="tx2"/>
                </a:solidFill>
              </a:rPr>
              <a:t>=2n), = 0, (</a:t>
            </a:r>
            <a:r>
              <a:rPr lang="en-US" sz="2000" i="1" dirty="0" smtClean="0">
                <a:solidFill>
                  <a:schemeClr val="tx2"/>
                </a:solidFill>
              </a:rPr>
              <a:t>h</a:t>
            </a:r>
            <a:r>
              <a:rPr lang="en-US" sz="2000" baseline="-25000" dirty="0" smtClean="0">
                <a:solidFill>
                  <a:schemeClr val="tx2"/>
                </a:solidFill>
              </a:rPr>
              <a:t>0</a:t>
            </a:r>
            <a:r>
              <a:rPr lang="en-US" sz="2000" dirty="0" smtClean="0">
                <a:solidFill>
                  <a:schemeClr val="tx2"/>
                </a:solidFill>
              </a:rPr>
              <a:t>=2n+1), &lt;</a:t>
            </a:r>
            <a:r>
              <a:rPr lang="en-US" sz="2000" i="1" dirty="0" smtClean="0">
                <a:solidFill>
                  <a:schemeClr val="tx2"/>
                </a:solidFill>
              </a:rPr>
              <a:t>b</a:t>
            </a:r>
            <a:r>
              <a:rPr lang="en-US" sz="2000" dirty="0" smtClean="0">
                <a:solidFill>
                  <a:schemeClr val="tx2"/>
                </a:solidFill>
              </a:rPr>
              <a:t>&gt; = (</a:t>
            </a:r>
            <a:r>
              <a:rPr lang="en-US" sz="2000" i="1" dirty="0" err="1" smtClean="0">
                <a:solidFill>
                  <a:schemeClr val="tx2"/>
                </a:solidFill>
              </a:rPr>
              <a:t>b</a:t>
            </a:r>
            <a:r>
              <a:rPr lang="en-US" sz="2000" baseline="-25000" dirty="0" err="1" smtClean="0">
                <a:solidFill>
                  <a:schemeClr val="tx2"/>
                </a:solidFill>
              </a:rPr>
              <a:t>A</a:t>
            </a:r>
            <a:r>
              <a:rPr lang="en-US" sz="2000" dirty="0" smtClean="0">
                <a:solidFill>
                  <a:schemeClr val="tx2"/>
                </a:solidFill>
              </a:rPr>
              <a:t> + </a:t>
            </a:r>
            <a:r>
              <a:rPr lang="en-US" sz="2000" i="1" dirty="0" err="1" smtClean="0">
                <a:solidFill>
                  <a:schemeClr val="tx2"/>
                </a:solidFill>
              </a:rPr>
              <a:t>b</a:t>
            </a:r>
            <a:r>
              <a:rPr lang="en-US" sz="2000" baseline="-25000" dirty="0" err="1" smtClean="0">
                <a:solidFill>
                  <a:schemeClr val="tx2"/>
                </a:solidFill>
              </a:rPr>
              <a:t>B</a:t>
            </a:r>
            <a:r>
              <a:rPr lang="en-US" sz="2000" dirty="0" smtClean="0">
                <a:solidFill>
                  <a:schemeClr val="tx2"/>
                </a:solidFill>
              </a:rPr>
              <a:t>)/2</a:t>
            </a:r>
          </a:p>
          <a:p>
            <a:pPr algn="just"/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b="1" dirty="0" smtClean="0">
                <a:solidFill>
                  <a:schemeClr val="tx2"/>
                </a:solidFill>
              </a:rPr>
              <a:t>W </a:t>
            </a:r>
            <a:r>
              <a:rPr lang="en-US" sz="2000" b="1" dirty="0" smtClean="0">
                <a:solidFill>
                  <a:schemeClr val="tx2"/>
                </a:solidFill>
                <a:latin typeface="Times New Roman"/>
                <a:cs typeface="Times New Roman"/>
              </a:rPr>
              <a:t>≈ 1/</a:t>
            </a:r>
            <a:r>
              <a:rPr lang="en-US" sz="2000" b="1" i="1" dirty="0" smtClean="0">
                <a:solidFill>
                  <a:schemeClr val="tx2"/>
                </a:solidFill>
                <a:latin typeface="Times New Roman"/>
                <a:cs typeface="Times New Roman"/>
              </a:rPr>
              <a:t>L</a:t>
            </a:r>
            <a:r>
              <a:rPr lang="en-US" sz="2000" b="1" baseline="-25000" dirty="0" smtClean="0">
                <a:solidFill>
                  <a:schemeClr val="tx2"/>
                </a:solidFill>
                <a:latin typeface="Times New Roman"/>
                <a:cs typeface="Times New Roman"/>
              </a:rPr>
              <a:t>t</a:t>
            </a:r>
            <a:endParaRPr lang="en-US" sz="2000" b="1" baseline="-25000" dirty="0" smtClean="0">
              <a:solidFill>
                <a:schemeClr val="tx2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819400" y="2819400"/>
            <a:ext cx="6248400" cy="990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73867" y="3059668"/>
            <a:ext cx="5758308" cy="40011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rtlCol="0">
            <a:spAutoFit/>
          </a:bodyPr>
          <a:lstStyle/>
          <a:p>
            <a:pPr algn="just"/>
            <a:r>
              <a:rPr lang="en-US" sz="2000" b="1" i="1" dirty="0" smtClean="0">
                <a:solidFill>
                  <a:schemeClr val="tx2"/>
                </a:solidFill>
              </a:rPr>
              <a:t>f</a:t>
            </a:r>
            <a:r>
              <a:rPr lang="en-US" sz="2000" b="1" dirty="0" smtClean="0">
                <a:solidFill>
                  <a:schemeClr val="tx2"/>
                </a:solidFill>
              </a:rPr>
              <a:t> </a:t>
            </a:r>
            <a:r>
              <a:rPr lang="en-US" sz="2000" b="1" dirty="0" smtClean="0">
                <a:solidFill>
                  <a:schemeClr val="tx2"/>
                </a:solidFill>
                <a:latin typeface="Times New Roman"/>
                <a:cs typeface="Times New Roman"/>
              </a:rPr>
              <a:t>~ </a:t>
            </a:r>
            <a:r>
              <a:rPr lang="en-US" sz="2000" b="1" dirty="0" smtClean="0">
                <a:solidFill>
                  <a:schemeClr val="tx2"/>
                </a:solidFill>
              </a:rPr>
              <a:t>&lt;</a:t>
            </a:r>
            <a:r>
              <a:rPr lang="en-US" sz="2000" b="1" i="1" dirty="0" smtClean="0">
                <a:solidFill>
                  <a:schemeClr val="tx2"/>
                </a:solidFill>
              </a:rPr>
              <a:t>F</a:t>
            </a:r>
            <a:r>
              <a:rPr lang="en-US" sz="2000" b="1" dirty="0" smtClean="0">
                <a:solidFill>
                  <a:schemeClr val="tx2"/>
                </a:solidFill>
              </a:rPr>
              <a:t>&gt;·</a:t>
            </a:r>
            <a:r>
              <a:rPr lang="en-US" sz="2000" b="1" dirty="0" err="1" smtClean="0">
                <a:solidFill>
                  <a:schemeClr val="tx2"/>
                </a:solidFill>
              </a:rPr>
              <a:t>Σ</a:t>
            </a:r>
            <a:r>
              <a:rPr lang="en-US" sz="2000" b="1" baseline="-25000" dirty="0" err="1" smtClean="0">
                <a:solidFill>
                  <a:schemeClr val="tx2"/>
                </a:solidFill>
              </a:rPr>
              <a:t>n</a:t>
            </a:r>
            <a:r>
              <a:rPr lang="en-US" sz="2000" b="1" dirty="0" smtClean="0">
                <a:solidFill>
                  <a:schemeClr val="tx2"/>
                </a:solidFill>
              </a:rPr>
              <a:t>[exp(2πi</a:t>
            </a:r>
            <a:r>
              <a:rPr lang="en-US" sz="2000" b="1" i="1" dirty="0" smtClean="0">
                <a:solidFill>
                  <a:schemeClr val="tx2"/>
                </a:solidFill>
              </a:rPr>
              <a:t>h</a:t>
            </a:r>
            <a:r>
              <a:rPr lang="en-US" sz="2000" b="1" dirty="0" smtClean="0">
                <a:solidFill>
                  <a:schemeClr val="tx2"/>
                </a:solidFill>
              </a:rPr>
              <a:t>n)] + (</a:t>
            </a:r>
            <a:r>
              <a:rPr lang="en-US" sz="2000" b="1" i="1" dirty="0" smtClean="0">
                <a:solidFill>
                  <a:schemeClr val="tx2"/>
                </a:solidFill>
              </a:rPr>
              <a:t>F</a:t>
            </a:r>
            <a:r>
              <a:rPr lang="en-US" sz="2000" b="1" dirty="0" smtClean="0">
                <a:solidFill>
                  <a:schemeClr val="tx2"/>
                </a:solidFill>
              </a:rPr>
              <a:t> - &lt;</a:t>
            </a:r>
            <a:r>
              <a:rPr lang="en-US" sz="2000" b="1" i="1" dirty="0" smtClean="0">
                <a:solidFill>
                  <a:schemeClr val="tx2"/>
                </a:solidFill>
              </a:rPr>
              <a:t>F</a:t>
            </a:r>
            <a:r>
              <a:rPr lang="en-US" sz="2000" b="1" dirty="0" smtClean="0">
                <a:solidFill>
                  <a:schemeClr val="tx2"/>
                </a:solidFill>
              </a:rPr>
              <a:t>&gt;)·</a:t>
            </a:r>
            <a:r>
              <a:rPr lang="en-US" sz="2000" b="1" dirty="0" err="1" smtClean="0">
                <a:solidFill>
                  <a:schemeClr val="tx2"/>
                </a:solidFill>
              </a:rPr>
              <a:t>Σ</a:t>
            </a:r>
            <a:r>
              <a:rPr lang="en-US" sz="2000" b="1" baseline="-25000" dirty="0" err="1" smtClean="0">
                <a:solidFill>
                  <a:schemeClr val="tx2"/>
                </a:solidFill>
              </a:rPr>
              <a:t>m</a:t>
            </a:r>
            <a:r>
              <a:rPr lang="en-US" sz="2000" b="1" dirty="0" smtClean="0">
                <a:solidFill>
                  <a:schemeClr val="tx2"/>
                </a:solidFill>
              </a:rPr>
              <a:t>[exp(2πi</a:t>
            </a:r>
            <a:r>
              <a:rPr lang="en-US" sz="2000" b="1" i="1" dirty="0" smtClean="0">
                <a:solidFill>
                  <a:schemeClr val="tx2"/>
                </a:solidFill>
              </a:rPr>
              <a:t>h</a:t>
            </a:r>
            <a:r>
              <a:rPr lang="en-US" sz="2000" b="1" dirty="0" smtClean="0">
                <a:solidFill>
                  <a:schemeClr val="tx2"/>
                </a:solidFill>
              </a:rPr>
              <a:t>m)]</a:t>
            </a:r>
            <a:endParaRPr lang="ru-RU" sz="2000" b="1" baseline="-25000" dirty="0">
              <a:solidFill>
                <a:schemeClr val="tx2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7130" y="5619690"/>
            <a:ext cx="8921225" cy="707886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rtlCol="0">
            <a:spAutoFit/>
          </a:bodyPr>
          <a:lstStyle/>
          <a:p>
            <a:pPr algn="just"/>
            <a:r>
              <a:rPr lang="en-US" sz="2000" i="1" dirty="0" smtClean="0">
                <a:solidFill>
                  <a:schemeClr val="tx2"/>
                </a:solidFill>
              </a:rPr>
              <a:t>F</a:t>
            </a:r>
            <a:r>
              <a:rPr lang="en-US" sz="2000" dirty="0" smtClean="0">
                <a:solidFill>
                  <a:schemeClr val="tx2"/>
                </a:solidFill>
              </a:rPr>
              <a:t> - &lt;</a:t>
            </a:r>
            <a:r>
              <a:rPr lang="en-US" sz="2000" i="1" dirty="0" smtClean="0">
                <a:solidFill>
                  <a:schemeClr val="tx2"/>
                </a:solidFill>
              </a:rPr>
              <a:t>F</a:t>
            </a:r>
            <a:r>
              <a:rPr lang="en-US" sz="2000" dirty="0" smtClean="0">
                <a:solidFill>
                  <a:schemeClr val="tx2"/>
                </a:solidFill>
              </a:rPr>
              <a:t>&gt;=</a:t>
            </a:r>
            <a:r>
              <a:rPr lang="en-US" sz="2000" i="1" dirty="0" err="1" smtClean="0">
                <a:solidFill>
                  <a:schemeClr val="tx2"/>
                </a:solidFill>
              </a:rPr>
              <a:t>b</a:t>
            </a:r>
            <a:r>
              <a:rPr lang="en-US" sz="2000" baseline="-25000" dirty="0" err="1" smtClean="0">
                <a:solidFill>
                  <a:schemeClr val="tx2"/>
                </a:solidFill>
              </a:rPr>
              <a:t>A</a:t>
            </a:r>
            <a:r>
              <a:rPr lang="en-US" sz="2000" dirty="0" err="1" smtClean="0">
                <a:solidFill>
                  <a:schemeClr val="tx2"/>
                </a:solidFill>
              </a:rPr>
              <a:t>+</a:t>
            </a:r>
            <a:r>
              <a:rPr lang="en-US" sz="2000" i="1" dirty="0" err="1" smtClean="0">
                <a:solidFill>
                  <a:schemeClr val="tx2"/>
                </a:solidFill>
              </a:rPr>
              <a:t>b</a:t>
            </a:r>
            <a:r>
              <a:rPr lang="en-US" sz="2000" baseline="-25000" dirty="0" err="1" smtClean="0">
                <a:solidFill>
                  <a:schemeClr val="tx2"/>
                </a:solidFill>
              </a:rPr>
              <a:t>B</a:t>
            </a:r>
            <a:r>
              <a:rPr lang="en-US" sz="2000" dirty="0" err="1" smtClean="0">
                <a:solidFill>
                  <a:schemeClr val="tx2"/>
                </a:solidFill>
              </a:rPr>
              <a:t>exp</a:t>
            </a:r>
            <a:r>
              <a:rPr lang="en-US" sz="2000" dirty="0" smtClean="0">
                <a:solidFill>
                  <a:schemeClr val="tx2"/>
                </a:solidFill>
              </a:rPr>
              <a:t>(</a:t>
            </a:r>
            <a:r>
              <a:rPr lang="el-GR" sz="2000" dirty="0" smtClean="0">
                <a:solidFill>
                  <a:schemeClr val="tx2"/>
                </a:solidFill>
              </a:rPr>
              <a:t>π</a:t>
            </a:r>
            <a:r>
              <a:rPr lang="en-US" sz="2000" dirty="0" smtClean="0">
                <a:solidFill>
                  <a:schemeClr val="tx2"/>
                </a:solidFill>
              </a:rPr>
              <a:t>i</a:t>
            </a:r>
            <a:r>
              <a:rPr lang="en-US" sz="2000" i="1" dirty="0" smtClean="0">
                <a:solidFill>
                  <a:schemeClr val="tx2"/>
                </a:solidFill>
              </a:rPr>
              <a:t>h</a:t>
            </a:r>
            <a:r>
              <a:rPr lang="en-US" sz="2000" baseline="-25000" dirty="0" smtClean="0">
                <a:solidFill>
                  <a:schemeClr val="tx2"/>
                </a:solidFill>
              </a:rPr>
              <a:t>0</a:t>
            </a:r>
            <a:r>
              <a:rPr lang="en-US" sz="2000" dirty="0" smtClean="0">
                <a:solidFill>
                  <a:schemeClr val="tx2"/>
                </a:solidFill>
              </a:rPr>
              <a:t>) – [&lt;</a:t>
            </a:r>
            <a:r>
              <a:rPr lang="en-US" sz="2000" i="1" dirty="0" smtClean="0">
                <a:solidFill>
                  <a:schemeClr val="tx2"/>
                </a:solidFill>
              </a:rPr>
              <a:t>b</a:t>
            </a:r>
            <a:r>
              <a:rPr lang="en-US" sz="2000" dirty="0" smtClean="0">
                <a:solidFill>
                  <a:schemeClr val="tx2"/>
                </a:solidFill>
              </a:rPr>
              <a:t>&gt;+&lt;</a:t>
            </a:r>
            <a:r>
              <a:rPr lang="en-US" sz="2000" i="1" dirty="0" smtClean="0">
                <a:solidFill>
                  <a:schemeClr val="tx2"/>
                </a:solidFill>
              </a:rPr>
              <a:t>b</a:t>
            </a:r>
            <a:r>
              <a:rPr lang="en-US" sz="2000" dirty="0" smtClean="0">
                <a:solidFill>
                  <a:schemeClr val="tx2"/>
                </a:solidFill>
              </a:rPr>
              <a:t>&gt;exp(</a:t>
            </a:r>
            <a:r>
              <a:rPr lang="el-GR" sz="2000" dirty="0" smtClean="0">
                <a:solidFill>
                  <a:schemeClr val="tx2"/>
                </a:solidFill>
              </a:rPr>
              <a:t>π</a:t>
            </a:r>
            <a:r>
              <a:rPr lang="en-US" sz="2000" dirty="0" smtClean="0">
                <a:solidFill>
                  <a:schemeClr val="tx2"/>
                </a:solidFill>
              </a:rPr>
              <a:t>i</a:t>
            </a:r>
            <a:r>
              <a:rPr lang="en-US" sz="2000" i="1" dirty="0" smtClean="0">
                <a:solidFill>
                  <a:schemeClr val="tx2"/>
                </a:solidFill>
              </a:rPr>
              <a:t>h</a:t>
            </a:r>
            <a:r>
              <a:rPr lang="en-US" sz="2000" baseline="-25000" dirty="0" smtClean="0">
                <a:solidFill>
                  <a:schemeClr val="tx2"/>
                </a:solidFill>
              </a:rPr>
              <a:t>0</a:t>
            </a:r>
            <a:r>
              <a:rPr lang="en-US" sz="2000" dirty="0" smtClean="0">
                <a:solidFill>
                  <a:schemeClr val="tx2"/>
                </a:solidFill>
              </a:rPr>
              <a:t>)] = 0 (</a:t>
            </a:r>
            <a:r>
              <a:rPr lang="en-US" sz="2000" i="1" dirty="0" smtClean="0">
                <a:solidFill>
                  <a:schemeClr val="tx2"/>
                </a:solidFill>
              </a:rPr>
              <a:t>h</a:t>
            </a:r>
            <a:r>
              <a:rPr lang="en-US" sz="2000" baseline="-25000" dirty="0" smtClean="0">
                <a:solidFill>
                  <a:schemeClr val="tx2"/>
                </a:solidFill>
              </a:rPr>
              <a:t>0</a:t>
            </a:r>
            <a:r>
              <a:rPr lang="en-US" sz="2000" dirty="0" smtClean="0">
                <a:solidFill>
                  <a:schemeClr val="tx2"/>
                </a:solidFill>
              </a:rPr>
              <a:t>=2n),  = </a:t>
            </a:r>
            <a:r>
              <a:rPr lang="en-US" sz="2000" b="1" dirty="0" smtClean="0">
                <a:solidFill>
                  <a:schemeClr val="tx2"/>
                </a:solidFill>
              </a:rPr>
              <a:t>(</a:t>
            </a:r>
            <a:r>
              <a:rPr lang="en-US" sz="2000" b="1" i="1" dirty="0" err="1" smtClean="0">
                <a:solidFill>
                  <a:schemeClr val="tx2"/>
                </a:solidFill>
              </a:rPr>
              <a:t>b</a:t>
            </a:r>
            <a:r>
              <a:rPr lang="en-US" sz="2000" b="1" baseline="-25000" dirty="0" err="1" smtClean="0">
                <a:solidFill>
                  <a:schemeClr val="tx2"/>
                </a:solidFill>
              </a:rPr>
              <a:t>A</a:t>
            </a:r>
            <a:r>
              <a:rPr lang="en-US" sz="2000" b="1" dirty="0" smtClean="0">
                <a:solidFill>
                  <a:schemeClr val="tx2"/>
                </a:solidFill>
              </a:rPr>
              <a:t> - </a:t>
            </a:r>
            <a:r>
              <a:rPr lang="en-US" sz="2000" b="1" i="1" dirty="0" err="1" smtClean="0">
                <a:solidFill>
                  <a:schemeClr val="tx2"/>
                </a:solidFill>
              </a:rPr>
              <a:t>b</a:t>
            </a:r>
            <a:r>
              <a:rPr lang="en-US" sz="2000" b="1" baseline="-25000" dirty="0" err="1" smtClean="0">
                <a:solidFill>
                  <a:schemeClr val="tx2"/>
                </a:solidFill>
              </a:rPr>
              <a:t>B</a:t>
            </a:r>
            <a:r>
              <a:rPr lang="en-US" sz="2000" b="1" dirty="0" smtClean="0">
                <a:solidFill>
                  <a:schemeClr val="tx2"/>
                </a:solidFill>
              </a:rPr>
              <a:t>) </a:t>
            </a:r>
            <a:r>
              <a:rPr lang="en-US" sz="2000" dirty="0" smtClean="0">
                <a:solidFill>
                  <a:schemeClr val="tx2"/>
                </a:solidFill>
              </a:rPr>
              <a:t>(</a:t>
            </a:r>
            <a:r>
              <a:rPr lang="en-US" sz="2000" i="1" dirty="0" smtClean="0">
                <a:solidFill>
                  <a:schemeClr val="tx2"/>
                </a:solidFill>
              </a:rPr>
              <a:t>h</a:t>
            </a:r>
            <a:r>
              <a:rPr lang="en-US" sz="2000" baseline="-25000" dirty="0" smtClean="0">
                <a:solidFill>
                  <a:schemeClr val="tx2"/>
                </a:solidFill>
              </a:rPr>
              <a:t>0</a:t>
            </a:r>
            <a:r>
              <a:rPr lang="en-US" sz="2000" dirty="0" smtClean="0">
                <a:solidFill>
                  <a:schemeClr val="tx2"/>
                </a:solidFill>
              </a:rPr>
              <a:t>=2n+1)</a:t>
            </a:r>
          </a:p>
          <a:p>
            <a:pPr algn="just"/>
            <a:r>
              <a:rPr lang="en-US" sz="2000" b="1" dirty="0" smtClean="0">
                <a:solidFill>
                  <a:schemeClr val="tx2"/>
                </a:solidFill>
              </a:rPr>
              <a:t>W </a:t>
            </a:r>
            <a:r>
              <a:rPr lang="en-US" sz="2000" b="1" dirty="0" smtClean="0">
                <a:solidFill>
                  <a:schemeClr val="tx2"/>
                </a:solidFill>
                <a:latin typeface="Times New Roman"/>
                <a:cs typeface="Times New Roman"/>
              </a:rPr>
              <a:t>≈ 1/</a:t>
            </a:r>
            <a:r>
              <a:rPr lang="en-US" sz="2000" b="1" i="1" dirty="0" err="1" smtClean="0">
                <a:solidFill>
                  <a:schemeClr val="tx2"/>
                </a:solidFill>
                <a:latin typeface="Times New Roman"/>
                <a:cs typeface="Times New Roman"/>
              </a:rPr>
              <a:t>L</a:t>
            </a:r>
            <a:r>
              <a:rPr lang="en-US" sz="2000" b="1" baseline="-25000" dirty="0" err="1" smtClean="0">
                <a:solidFill>
                  <a:schemeClr val="tx2"/>
                </a:solidFill>
                <a:latin typeface="Times New Roman"/>
                <a:cs typeface="Times New Roman"/>
              </a:rPr>
              <a:t>c</a:t>
            </a:r>
            <a:endParaRPr lang="ru-RU" sz="2000" b="1" baseline="-250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2510EE2-2A15-4FA7-8F47-C3A54D8141EB}" type="slidenum">
              <a:rPr lang="ru-RU" smtClean="0"/>
              <a:pPr/>
              <a:t>4</a:t>
            </a:fld>
            <a:endParaRPr lang="ru-RU" sz="1400" smtClean="0"/>
          </a:p>
        </p:txBody>
      </p:sp>
      <p:pic>
        <p:nvPicPr>
          <p:cNvPr id="6" name="Рисунок 5" descr="Bala-6.JPG"/>
          <p:cNvPicPr>
            <a:picLocks noChangeAspect="1"/>
          </p:cNvPicPr>
          <p:nvPr/>
        </p:nvPicPr>
        <p:blipFill>
          <a:blip r:embed="rId4" cstate="print"/>
          <a:srcRect l="8750" t="56481" r="12417" b="12408"/>
          <a:stretch>
            <a:fillRect/>
          </a:stretch>
        </p:blipFill>
        <p:spPr>
          <a:xfrm>
            <a:off x="4672013" y="628650"/>
            <a:ext cx="4300537" cy="2400300"/>
          </a:xfrm>
          <a:prstGeom prst="rect">
            <a:avLst/>
          </a:prstGeom>
        </p:spPr>
      </p:pic>
      <p:pic>
        <p:nvPicPr>
          <p:cNvPr id="7" name="Рисунок 6" descr="HRFD-1.JPG"/>
          <p:cNvPicPr>
            <a:picLocks noChangeAspect="1"/>
          </p:cNvPicPr>
          <p:nvPr/>
        </p:nvPicPr>
        <p:blipFill>
          <a:blip r:embed="rId5" cstate="print"/>
          <a:srcRect l="8750" t="48056" r="28917" b="15648"/>
          <a:stretch>
            <a:fillRect/>
          </a:stretch>
        </p:blipFill>
        <p:spPr>
          <a:xfrm>
            <a:off x="260350" y="3280348"/>
            <a:ext cx="3022600" cy="2489200"/>
          </a:xfrm>
          <a:prstGeom prst="rect">
            <a:avLst/>
          </a:prstGeom>
        </p:spPr>
      </p:pic>
      <p:pic>
        <p:nvPicPr>
          <p:cNvPr id="9" name="Рисунок 8" descr="HRFD-92-1.JPG"/>
          <p:cNvPicPr>
            <a:picLocks noChangeAspect="1"/>
          </p:cNvPicPr>
          <p:nvPr/>
        </p:nvPicPr>
        <p:blipFill>
          <a:blip r:embed="rId6" cstate="print"/>
          <a:srcRect l="21587" t="51296" r="22503" b="22778"/>
          <a:stretch>
            <a:fillRect/>
          </a:stretch>
        </p:blipFill>
        <p:spPr>
          <a:xfrm>
            <a:off x="3416300" y="3280348"/>
            <a:ext cx="2711450" cy="1778000"/>
          </a:xfrm>
          <a:prstGeom prst="rect">
            <a:avLst/>
          </a:prstGeom>
        </p:spPr>
      </p:pic>
      <p:pic>
        <p:nvPicPr>
          <p:cNvPr id="10" name="Рисунок 9" descr="hrfd-Programm.JPG"/>
          <p:cNvPicPr>
            <a:picLocks noChangeAspect="1"/>
          </p:cNvPicPr>
          <p:nvPr/>
        </p:nvPicPr>
        <p:blipFill>
          <a:blip r:embed="rId7" cstate="print"/>
          <a:srcRect l="22500" t="4630" r="21584" b="69444"/>
          <a:stretch>
            <a:fillRect/>
          </a:stretch>
        </p:blipFill>
        <p:spPr>
          <a:xfrm>
            <a:off x="6394450" y="5058348"/>
            <a:ext cx="2667000" cy="1748852"/>
          </a:xfrm>
          <a:prstGeom prst="rect">
            <a:avLst/>
          </a:prstGeom>
        </p:spPr>
      </p:pic>
      <p:pic>
        <p:nvPicPr>
          <p:cNvPr id="11" name="Рисунок 10" descr="HRFD-People-2.JPG"/>
          <p:cNvPicPr>
            <a:picLocks noChangeAspect="1"/>
          </p:cNvPicPr>
          <p:nvPr/>
        </p:nvPicPr>
        <p:blipFill>
          <a:blip r:embed="rId8" cstate="print"/>
          <a:srcRect l="18834" t="2037" r="28917" b="72685"/>
          <a:stretch>
            <a:fillRect/>
          </a:stretch>
        </p:blipFill>
        <p:spPr>
          <a:xfrm>
            <a:off x="6394450" y="3280348"/>
            <a:ext cx="2533650" cy="1733550"/>
          </a:xfrm>
          <a:prstGeom prst="rect">
            <a:avLst/>
          </a:prstGeom>
        </p:spPr>
      </p:pic>
      <p:pic>
        <p:nvPicPr>
          <p:cNvPr id="12" name="Рисунок 11" descr="HRFD-People-2.JPG"/>
          <p:cNvPicPr>
            <a:picLocks noChangeAspect="1"/>
          </p:cNvPicPr>
          <p:nvPr/>
        </p:nvPicPr>
        <p:blipFill>
          <a:blip r:embed="rId8" cstate="print"/>
          <a:srcRect l="18834" t="31204" r="24334" b="44166"/>
          <a:stretch>
            <a:fillRect/>
          </a:stretch>
        </p:blipFill>
        <p:spPr>
          <a:xfrm>
            <a:off x="3416300" y="5102798"/>
            <a:ext cx="2755900" cy="1689100"/>
          </a:xfrm>
          <a:prstGeom prst="rect">
            <a:avLst/>
          </a:prstGeom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927100" y="95250"/>
            <a:ext cx="70675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2400" dirty="0" err="1" smtClean="0">
                <a:solidFill>
                  <a:schemeClr val="tx2"/>
                </a:solidFill>
              </a:rPr>
              <a:t>HRFD</a:t>
            </a:r>
            <a:r>
              <a:rPr lang="en-US" sz="2400" dirty="0" smtClean="0">
                <a:solidFill>
                  <a:schemeClr val="tx2"/>
                </a:solidFill>
              </a:rPr>
              <a:t> team: </a:t>
            </a:r>
            <a:r>
              <a:rPr lang="en-US" sz="2400" dirty="0" err="1" smtClean="0">
                <a:solidFill>
                  <a:schemeClr val="tx2"/>
                </a:solidFill>
              </a:rPr>
              <a:t>Dubna</a:t>
            </a:r>
            <a:r>
              <a:rPr lang="en-US" sz="2400" dirty="0" smtClean="0">
                <a:solidFill>
                  <a:schemeClr val="tx2"/>
                </a:solidFill>
              </a:rPr>
              <a:t> – </a:t>
            </a:r>
            <a:r>
              <a:rPr lang="en-US" sz="2400" dirty="0" err="1" smtClean="0">
                <a:solidFill>
                  <a:schemeClr val="tx2"/>
                </a:solidFill>
              </a:rPr>
              <a:t>Gatchina</a:t>
            </a:r>
            <a:r>
              <a:rPr lang="en-US" sz="2400" dirty="0" smtClean="0">
                <a:solidFill>
                  <a:schemeClr val="tx2"/>
                </a:solidFill>
              </a:rPr>
              <a:t> -  Espoo</a:t>
            </a:r>
            <a:endParaRPr lang="en-US" sz="2400" dirty="0">
              <a:solidFill>
                <a:schemeClr val="tx2"/>
              </a:solidFill>
            </a:endParaRPr>
          </a:p>
        </p:txBody>
      </p:sp>
      <p:pic>
        <p:nvPicPr>
          <p:cNvPr id="14" name="Рисунок 13" descr="Espoo_meeting-89.JPG"/>
          <p:cNvPicPr>
            <a:picLocks noChangeAspect="1"/>
          </p:cNvPicPr>
          <p:nvPr/>
        </p:nvPicPr>
        <p:blipFill>
          <a:blip r:embed="rId9" cstate="print"/>
          <a:srcRect l="23881" t="13309" r="19633" b="14169"/>
          <a:stretch>
            <a:fillRect/>
          </a:stretch>
        </p:blipFill>
        <p:spPr>
          <a:xfrm rot="5400000">
            <a:off x="1061619" y="-350419"/>
            <a:ext cx="2400300" cy="4358438"/>
          </a:xfrm>
          <a:prstGeom prst="rect">
            <a:avLst/>
          </a:prstGeom>
        </p:spPr>
      </p:pic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82550" y="2606206"/>
            <a:ext cx="711200" cy="42274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anchor="b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 smtClean="0">
                <a:solidFill>
                  <a:schemeClr val="tx2"/>
                </a:solidFill>
                <a:latin typeface="Book Antiqua" pitchFamily="18" charset="0"/>
              </a:rPr>
              <a:t>1989</a:t>
            </a:r>
            <a:endParaRPr lang="it-IT" sz="1200" i="1" dirty="0">
              <a:solidFill>
                <a:schemeClr val="tx2"/>
              </a:solidFill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4660900" y="2606206"/>
            <a:ext cx="711200" cy="42274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anchor="b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 smtClean="0">
                <a:solidFill>
                  <a:schemeClr val="tx2"/>
                </a:solidFill>
                <a:latin typeface="Book Antiqua" pitchFamily="18" charset="0"/>
              </a:rPr>
              <a:t>1992</a:t>
            </a:r>
            <a:endParaRPr lang="it-IT" sz="1200" i="1" dirty="0">
              <a:solidFill>
                <a:schemeClr val="tx2"/>
              </a:solidFill>
            </a:endParaRPr>
          </a:p>
        </p:txBody>
      </p:sp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1193800" y="6184900"/>
            <a:ext cx="711200" cy="42274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anchor="b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 smtClean="0">
                <a:solidFill>
                  <a:schemeClr val="tx2"/>
                </a:solidFill>
                <a:latin typeface="Book Antiqua" pitchFamily="18" charset="0"/>
              </a:rPr>
              <a:t>1992</a:t>
            </a:r>
            <a:endParaRPr lang="it-IT" sz="1200" i="1" dirty="0">
              <a:solidFill>
                <a:schemeClr val="tx2"/>
              </a:solidFill>
            </a:endParaRPr>
          </a:p>
        </p:txBody>
      </p:sp>
      <p:sp>
        <p:nvSpPr>
          <p:cNvPr id="18" name="Line 17"/>
          <p:cNvSpPr>
            <a:spLocks noChangeShapeType="1"/>
          </p:cNvSpPr>
          <p:nvPr/>
        </p:nvSpPr>
        <p:spPr bwMode="auto">
          <a:xfrm flipV="1">
            <a:off x="1816100" y="5918200"/>
            <a:ext cx="1511300" cy="48895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square" anchor="b">
            <a:spAutoFit/>
          </a:bodyPr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Line 17"/>
          <p:cNvSpPr>
            <a:spLocks noChangeShapeType="1"/>
          </p:cNvSpPr>
          <p:nvPr/>
        </p:nvSpPr>
        <p:spPr bwMode="auto">
          <a:xfrm flipV="1">
            <a:off x="1593850" y="5695950"/>
            <a:ext cx="311150" cy="57785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square" anchor="b">
            <a:spAutoFit/>
          </a:bodyPr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Bragg-1.JPG"/>
          <p:cNvPicPr>
            <a:picLocks noChangeAspect="1"/>
          </p:cNvPicPr>
          <p:nvPr/>
        </p:nvPicPr>
        <p:blipFill>
          <a:blip r:embed="rId3" cstate="print"/>
          <a:srcRect l="10715" t="13333" r="13857" b="14444"/>
          <a:stretch>
            <a:fillRect/>
          </a:stretch>
        </p:blipFill>
        <p:spPr>
          <a:xfrm>
            <a:off x="152400" y="228599"/>
            <a:ext cx="4419600" cy="5984875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5" name="Рисунок 4" descr="Wilson-1.JPG"/>
          <p:cNvPicPr>
            <a:picLocks noChangeAspect="1"/>
          </p:cNvPicPr>
          <p:nvPr/>
        </p:nvPicPr>
        <p:blipFill>
          <a:blip r:embed="rId4" cstate="print"/>
          <a:srcRect l="13857" t="10000" r="13858" b="18889"/>
          <a:stretch>
            <a:fillRect/>
          </a:stretch>
        </p:blipFill>
        <p:spPr>
          <a:xfrm>
            <a:off x="4795836" y="228599"/>
            <a:ext cx="4271963" cy="5943601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685800" y="6336268"/>
            <a:ext cx="7962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chemeClr val="tx2"/>
                </a:solidFill>
              </a:rPr>
              <a:t>TEM image of Fe–26 </a:t>
            </a:r>
            <a:r>
              <a:rPr lang="en-US" sz="1800" b="1" dirty="0" err="1" smtClean="0">
                <a:solidFill>
                  <a:schemeClr val="tx2"/>
                </a:solidFill>
              </a:rPr>
              <a:t>at.%Al</a:t>
            </a:r>
            <a:r>
              <a:rPr lang="en-US" sz="1800" b="1" dirty="0" smtClean="0">
                <a:solidFill>
                  <a:schemeClr val="tx2"/>
                </a:solidFill>
              </a:rPr>
              <a:t>: </a:t>
            </a:r>
            <a:r>
              <a:rPr lang="en-US" sz="1800" b="1" dirty="0" err="1" smtClean="0">
                <a:solidFill>
                  <a:schemeClr val="tx2"/>
                </a:solidFill>
              </a:rPr>
              <a:t>antiphase</a:t>
            </a:r>
            <a:r>
              <a:rPr lang="en-US" sz="1800" b="1" dirty="0" smtClean="0">
                <a:solidFill>
                  <a:schemeClr val="tx2"/>
                </a:solidFill>
              </a:rPr>
              <a:t> D0</a:t>
            </a:r>
            <a:r>
              <a:rPr lang="en-US" sz="1800" b="1" baseline="-25000" dirty="0" smtClean="0">
                <a:solidFill>
                  <a:schemeClr val="tx2"/>
                </a:solidFill>
              </a:rPr>
              <a:t>3</a:t>
            </a:r>
            <a:r>
              <a:rPr lang="en-US" sz="1800" b="1" dirty="0" smtClean="0">
                <a:solidFill>
                  <a:schemeClr val="tx2"/>
                </a:solidFill>
              </a:rPr>
              <a:t> domains in annealed at 573K state</a:t>
            </a:r>
            <a:endParaRPr lang="ru-RU" sz="1800" b="1" dirty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" y="5791200"/>
            <a:ext cx="3124200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>
                <a:solidFill>
                  <a:schemeClr val="tx2"/>
                </a:solidFill>
              </a:rPr>
              <a:t>Proc. Phys. Soc. 52 (1940)</a:t>
            </a:r>
            <a:endParaRPr lang="ru-RU" sz="1800" b="1" dirty="0">
              <a:solidFill>
                <a:schemeClr val="tx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43600" y="5791200"/>
            <a:ext cx="3124200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>
                <a:solidFill>
                  <a:schemeClr val="tx2"/>
                </a:solidFill>
              </a:rPr>
              <a:t>Proc. Roy. Soc. A181 (1943)</a:t>
            </a:r>
            <a:endParaRPr lang="ru-RU" sz="1800" b="1" dirty="0">
              <a:solidFill>
                <a:schemeClr val="tx2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 b="1630"/>
          <a:stretch>
            <a:fillRect/>
          </a:stretch>
        </p:blipFill>
        <p:spPr bwMode="auto">
          <a:xfrm>
            <a:off x="2514600" y="1219200"/>
            <a:ext cx="4191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12"/>
          <p:cNvSpPr txBox="1">
            <a:spLocks noChangeArrowheads="1"/>
          </p:cNvSpPr>
          <p:nvPr/>
        </p:nvSpPr>
        <p:spPr bwMode="auto">
          <a:xfrm>
            <a:off x="142875" y="105833"/>
            <a:ext cx="8858250" cy="579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71463" indent="-271463" algn="ctr">
              <a:lnSpc>
                <a:spcPct val="150000"/>
              </a:lnSpc>
            </a:pPr>
            <a:r>
              <a:rPr lang="ru-RU" sz="2400" b="1" dirty="0" smtClean="0">
                <a:solidFill>
                  <a:schemeClr val="tx2"/>
                </a:solidFill>
                <a:cs typeface="Times New Roman" pitchFamily="18" charset="0"/>
              </a:rPr>
              <a:t>Монокристалл </a:t>
            </a:r>
            <a:r>
              <a:rPr lang="en-US" sz="2400" b="1" dirty="0" smtClean="0">
                <a:solidFill>
                  <a:schemeClr val="tx2"/>
                </a:solidFill>
                <a:cs typeface="Times New Roman" pitchFamily="18" charset="0"/>
              </a:rPr>
              <a:t>Fe-26.5Al, </a:t>
            </a:r>
            <a:r>
              <a:rPr lang="ru-RU" sz="2400" b="1" dirty="0" smtClean="0">
                <a:solidFill>
                  <a:schemeClr val="tx2"/>
                </a:solidFill>
                <a:cs typeface="Times New Roman" pitchFamily="18" charset="0"/>
              </a:rPr>
              <a:t>плоскости (</a:t>
            </a:r>
            <a:r>
              <a:rPr lang="en-US" sz="2400" b="1" i="1" dirty="0" err="1" smtClean="0">
                <a:solidFill>
                  <a:schemeClr val="tx2"/>
                </a:solidFill>
                <a:cs typeface="Times New Roman" pitchFamily="18" charset="0"/>
              </a:rPr>
              <a:t>hhh</a:t>
            </a:r>
            <a:r>
              <a:rPr lang="ru-RU" sz="2400" b="1" dirty="0" smtClean="0">
                <a:solidFill>
                  <a:schemeClr val="tx2"/>
                </a:solidFill>
                <a:cs typeface="Times New Roman" pitchFamily="18" charset="0"/>
              </a:rPr>
              <a:t>) и (</a:t>
            </a:r>
            <a:r>
              <a:rPr lang="en-US" sz="2400" b="1" i="1" dirty="0" smtClean="0">
                <a:solidFill>
                  <a:schemeClr val="tx2"/>
                </a:solidFill>
                <a:cs typeface="Times New Roman" pitchFamily="18" charset="0"/>
              </a:rPr>
              <a:t>hh0</a:t>
            </a:r>
            <a:r>
              <a:rPr lang="en-US" sz="2400" b="1" dirty="0" smtClean="0">
                <a:solidFill>
                  <a:schemeClr val="tx2"/>
                </a:solidFill>
                <a:cs typeface="Times New Roman" pitchFamily="18" charset="0"/>
              </a:rPr>
              <a:t>)</a:t>
            </a:r>
            <a:endParaRPr lang="ru-RU" sz="2400" b="1" dirty="0">
              <a:solidFill>
                <a:schemeClr val="tx2"/>
              </a:solidFill>
              <a:cs typeface="Times New Roman" pitchFamily="18" charset="0"/>
            </a:endParaRP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0"/>
            <a:ext cx="18473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solidFill>
                <a:schemeClr val="tx2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52400" y="6248400"/>
            <a:ext cx="8153400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>
                <a:solidFill>
                  <a:schemeClr val="tx2"/>
                </a:solidFill>
              </a:rPr>
              <a:t>Fundamental peaks with </a:t>
            </a:r>
            <a:r>
              <a:rPr lang="en-US" sz="1800" b="1" i="1" dirty="0" smtClean="0">
                <a:solidFill>
                  <a:schemeClr val="tx2"/>
                </a:solidFill>
              </a:rPr>
              <a:t>h </a:t>
            </a:r>
            <a:r>
              <a:rPr lang="en-US" sz="1800" b="1" dirty="0" smtClean="0">
                <a:solidFill>
                  <a:schemeClr val="tx2"/>
                </a:solidFill>
              </a:rPr>
              <a:t>+ </a:t>
            </a:r>
            <a:r>
              <a:rPr lang="en-US" sz="1800" b="1" i="1" dirty="0" smtClean="0">
                <a:solidFill>
                  <a:schemeClr val="tx2"/>
                </a:solidFill>
              </a:rPr>
              <a:t>k </a:t>
            </a:r>
            <a:r>
              <a:rPr lang="en-US" sz="1800" b="1" dirty="0" smtClean="0">
                <a:solidFill>
                  <a:schemeClr val="tx2"/>
                </a:solidFill>
              </a:rPr>
              <a:t>+ </a:t>
            </a:r>
            <a:r>
              <a:rPr lang="en-US" sz="1800" b="1" i="1" dirty="0" smtClean="0">
                <a:solidFill>
                  <a:schemeClr val="tx2"/>
                </a:solidFill>
              </a:rPr>
              <a:t>l </a:t>
            </a:r>
            <a:r>
              <a:rPr lang="en-US" sz="1800" b="1" dirty="0" smtClean="0">
                <a:solidFill>
                  <a:schemeClr val="tx2"/>
                </a:solidFill>
              </a:rPr>
              <a:t>= 2n; i.e. matrix is B2, clusters are D0</a:t>
            </a:r>
            <a:r>
              <a:rPr lang="en-US" sz="1800" b="1" baseline="-25000" dirty="0" smtClean="0">
                <a:solidFill>
                  <a:schemeClr val="tx2"/>
                </a:solidFill>
              </a:rPr>
              <a:t>3</a:t>
            </a:r>
            <a:r>
              <a:rPr lang="en-US" sz="1800" b="1" dirty="0" smtClean="0">
                <a:solidFill>
                  <a:schemeClr val="tx2"/>
                </a:solidFill>
              </a:rPr>
              <a:t> phases </a:t>
            </a:r>
            <a:endParaRPr lang="ru-RU" sz="1800" b="1" dirty="0">
              <a:solidFill>
                <a:schemeClr val="tx2"/>
              </a:solidFill>
            </a:endParaRPr>
          </a:p>
        </p:txBody>
      </p:sp>
      <p:pic>
        <p:nvPicPr>
          <p:cNvPr id="12" name="Рисунок 11" descr="Fe-Al-mono-(110)-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19600" y="762000"/>
            <a:ext cx="3733800" cy="2671766"/>
          </a:xfrm>
          <a:prstGeom prst="rect">
            <a:avLst/>
          </a:prstGeom>
        </p:spPr>
      </p:pic>
      <p:pic>
        <p:nvPicPr>
          <p:cNvPr id="15" name="Рисунок 14" descr="Fe-Al-mono-(111)-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0" y="762000"/>
            <a:ext cx="3733800" cy="2671766"/>
          </a:xfrm>
          <a:prstGeom prst="rect">
            <a:avLst/>
          </a:prstGeom>
        </p:spPr>
      </p:pic>
      <p:pic>
        <p:nvPicPr>
          <p:cNvPr id="16" name="Рисунок 15" descr="Fe27Al-Mono-11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1616" y="3505200"/>
            <a:ext cx="3902297" cy="2664069"/>
          </a:xfrm>
          <a:prstGeom prst="rect">
            <a:avLst/>
          </a:prstGeom>
        </p:spPr>
      </p:pic>
      <p:pic>
        <p:nvPicPr>
          <p:cNvPr id="17" name="Рисунок 16" descr="Fe-Al-Mono-W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19600" y="3505200"/>
            <a:ext cx="3886200" cy="27415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12"/>
          <p:cNvSpPr txBox="1">
            <a:spLocks noChangeArrowheads="1"/>
          </p:cNvSpPr>
          <p:nvPr/>
        </p:nvSpPr>
        <p:spPr bwMode="auto">
          <a:xfrm>
            <a:off x="66675" y="105833"/>
            <a:ext cx="9001125" cy="579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71463" indent="-271463" algn="ctr">
              <a:lnSpc>
                <a:spcPct val="150000"/>
              </a:lnSpc>
            </a:pPr>
            <a:r>
              <a:rPr lang="ru-RU" sz="2400" b="1" dirty="0" smtClean="0">
                <a:solidFill>
                  <a:schemeClr val="tx2"/>
                </a:solidFill>
                <a:cs typeface="Times New Roman" pitchFamily="18" charset="0"/>
              </a:rPr>
              <a:t>Монокристалл </a:t>
            </a:r>
            <a:r>
              <a:rPr lang="en-US" sz="2400" b="1" dirty="0" smtClean="0">
                <a:solidFill>
                  <a:schemeClr val="tx2"/>
                </a:solidFill>
                <a:cs typeface="Times New Roman" pitchFamily="18" charset="0"/>
              </a:rPr>
              <a:t>Fe-26.5Al, </a:t>
            </a:r>
            <a:r>
              <a:rPr lang="ru-RU" sz="2400" b="1" dirty="0" smtClean="0">
                <a:solidFill>
                  <a:schemeClr val="tx2"/>
                </a:solidFill>
                <a:cs typeface="Times New Roman" pitchFamily="18" charset="0"/>
              </a:rPr>
              <a:t>(</a:t>
            </a:r>
            <a:r>
              <a:rPr lang="en-US" sz="2400" b="1" i="1" dirty="0" err="1" smtClean="0">
                <a:solidFill>
                  <a:schemeClr val="tx2"/>
                </a:solidFill>
                <a:cs typeface="Times New Roman" pitchFamily="18" charset="0"/>
              </a:rPr>
              <a:t>hhh</a:t>
            </a:r>
            <a:r>
              <a:rPr lang="ru-RU" sz="2400" b="1" dirty="0" smtClean="0">
                <a:solidFill>
                  <a:schemeClr val="tx2"/>
                </a:solidFill>
                <a:cs typeface="Times New Roman" pitchFamily="18" charset="0"/>
              </a:rPr>
              <a:t>), нагрев – охлаждение, </a:t>
            </a:r>
            <a:r>
              <a:rPr lang="en-US" sz="2400" b="1" i="1" dirty="0" err="1" smtClean="0">
                <a:solidFill>
                  <a:schemeClr val="tx2"/>
                </a:solidFill>
                <a:cs typeface="Times New Roman" pitchFamily="18" charset="0"/>
              </a:rPr>
              <a:t>t</a:t>
            </a:r>
            <a:r>
              <a:rPr lang="en-US" sz="2400" b="1" baseline="-25000" dirty="0" err="1" smtClean="0">
                <a:solidFill>
                  <a:schemeClr val="tx2"/>
                </a:solidFill>
                <a:cs typeface="Times New Roman" pitchFamily="18" charset="0"/>
              </a:rPr>
              <a:t>s</a:t>
            </a:r>
            <a:r>
              <a:rPr lang="en-US" sz="2400" b="1" dirty="0" smtClean="0">
                <a:solidFill>
                  <a:schemeClr val="tx2"/>
                </a:solidFill>
                <a:cs typeface="Times New Roman" pitchFamily="18" charset="0"/>
              </a:rPr>
              <a:t> = 1 min</a:t>
            </a:r>
            <a:endParaRPr lang="ru-RU" sz="2400" b="1" dirty="0">
              <a:solidFill>
                <a:schemeClr val="tx2"/>
              </a:solidFill>
              <a:cs typeface="Times New Roman" pitchFamily="18" charset="0"/>
            </a:endParaRP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0"/>
            <a:ext cx="18473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solidFill>
                <a:schemeClr val="tx2"/>
              </a:solidFill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18473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solidFill>
                <a:schemeClr val="tx2"/>
              </a:solidFill>
            </a:endParaRPr>
          </a:p>
        </p:txBody>
      </p:sp>
      <p:pic>
        <p:nvPicPr>
          <p:cNvPr id="10" name="Рисунок 9" descr="FeAl-mono-(111)-3D.JPG"/>
          <p:cNvPicPr/>
          <p:nvPr/>
        </p:nvPicPr>
        <p:blipFill>
          <a:blip r:embed="rId3" cstate="print"/>
          <a:srcRect l="1280" t="15928" r="5232" b="15271"/>
          <a:stretch>
            <a:fillRect/>
          </a:stretch>
        </p:blipFill>
        <p:spPr>
          <a:xfrm>
            <a:off x="2057400" y="685800"/>
            <a:ext cx="5250197" cy="2896820"/>
          </a:xfrm>
          <a:prstGeom prst="rect">
            <a:avLst/>
          </a:prstGeom>
        </p:spPr>
      </p:pic>
      <p:pic>
        <p:nvPicPr>
          <p:cNvPr id="11" name="Рисунок 10" descr="Mono-111-I-up-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800" y="3581400"/>
            <a:ext cx="3087767" cy="31242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62000" y="3200400"/>
            <a:ext cx="2209800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 smtClean="0">
                <a:solidFill>
                  <a:schemeClr val="tx2"/>
                </a:solidFill>
              </a:rPr>
              <a:t>Нагрев, 2.2 К/мин</a:t>
            </a:r>
            <a:endParaRPr lang="ru-RU" sz="1800" b="1" dirty="0">
              <a:solidFill>
                <a:schemeClr val="tx2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867400" y="3200400"/>
            <a:ext cx="2667000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 smtClean="0">
                <a:solidFill>
                  <a:schemeClr val="tx2"/>
                </a:solidFill>
              </a:rPr>
              <a:t>Охлаждение, 20 К/мин</a:t>
            </a:r>
            <a:endParaRPr lang="ru-RU" sz="1800" b="1" dirty="0">
              <a:solidFill>
                <a:schemeClr val="tx2"/>
              </a:solidFill>
            </a:endParaRPr>
          </a:p>
        </p:txBody>
      </p:sp>
      <p:pic>
        <p:nvPicPr>
          <p:cNvPr id="19" name="Рисунок 18" descr="Mono-111-I-dw-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99034" y="3581400"/>
            <a:ext cx="3087766" cy="3124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685800" y="762000"/>
            <a:ext cx="1981200" cy="338554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tx2"/>
                </a:solidFill>
              </a:rPr>
              <a:t>Ширины пиков</a:t>
            </a:r>
            <a:endParaRPr lang="ru-RU" sz="1600" b="1" dirty="0">
              <a:solidFill>
                <a:schemeClr val="tx2"/>
              </a:solidFill>
            </a:endParaRPr>
          </a:p>
        </p:txBody>
      </p:sp>
      <p:sp>
        <p:nvSpPr>
          <p:cNvPr id="23" name="TextBox 12"/>
          <p:cNvSpPr txBox="1">
            <a:spLocks noChangeArrowheads="1"/>
          </p:cNvSpPr>
          <p:nvPr/>
        </p:nvSpPr>
        <p:spPr bwMode="auto">
          <a:xfrm>
            <a:off x="66675" y="105833"/>
            <a:ext cx="9001125" cy="579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71463" indent="-271463" algn="ctr">
              <a:lnSpc>
                <a:spcPct val="150000"/>
              </a:lnSpc>
            </a:pPr>
            <a:r>
              <a:rPr lang="ru-RU" sz="2400" b="1" dirty="0" smtClean="0">
                <a:solidFill>
                  <a:schemeClr val="tx2"/>
                </a:solidFill>
                <a:cs typeface="Times New Roman" pitchFamily="18" charset="0"/>
              </a:rPr>
              <a:t>Монокристалл </a:t>
            </a:r>
            <a:r>
              <a:rPr lang="en-US" sz="2400" b="1" dirty="0" smtClean="0">
                <a:solidFill>
                  <a:schemeClr val="tx2"/>
                </a:solidFill>
                <a:cs typeface="Times New Roman" pitchFamily="18" charset="0"/>
              </a:rPr>
              <a:t>Fe-26.5Al, </a:t>
            </a:r>
            <a:r>
              <a:rPr lang="ru-RU" sz="2400" b="1" dirty="0" smtClean="0">
                <a:solidFill>
                  <a:schemeClr val="tx2"/>
                </a:solidFill>
                <a:cs typeface="Times New Roman" pitchFamily="18" charset="0"/>
              </a:rPr>
              <a:t>(</a:t>
            </a:r>
            <a:r>
              <a:rPr lang="en-US" sz="2400" b="1" i="1" dirty="0" err="1" smtClean="0">
                <a:solidFill>
                  <a:schemeClr val="tx2"/>
                </a:solidFill>
                <a:cs typeface="Times New Roman" pitchFamily="18" charset="0"/>
              </a:rPr>
              <a:t>hhh</a:t>
            </a:r>
            <a:r>
              <a:rPr lang="ru-RU" sz="2400" b="1" dirty="0" smtClean="0">
                <a:solidFill>
                  <a:schemeClr val="tx2"/>
                </a:solidFill>
                <a:cs typeface="Times New Roman" pitchFamily="18" charset="0"/>
              </a:rPr>
              <a:t>), нагрев, </a:t>
            </a:r>
            <a:r>
              <a:rPr lang="en-US" sz="2400" b="1" i="1" dirty="0" err="1" smtClean="0">
                <a:solidFill>
                  <a:schemeClr val="tx2"/>
                </a:solidFill>
                <a:cs typeface="Times New Roman" pitchFamily="18" charset="0"/>
              </a:rPr>
              <a:t>t</a:t>
            </a:r>
            <a:r>
              <a:rPr lang="en-US" sz="2400" b="1" baseline="-25000" dirty="0" err="1" smtClean="0">
                <a:solidFill>
                  <a:schemeClr val="tx2"/>
                </a:solidFill>
                <a:cs typeface="Times New Roman" pitchFamily="18" charset="0"/>
              </a:rPr>
              <a:t>s</a:t>
            </a:r>
            <a:r>
              <a:rPr lang="en-US" sz="2400" b="1" dirty="0" smtClean="0">
                <a:solidFill>
                  <a:schemeClr val="tx2"/>
                </a:solidFill>
                <a:cs typeface="Times New Roman" pitchFamily="18" charset="0"/>
              </a:rPr>
              <a:t> = 1 min</a:t>
            </a:r>
            <a:endParaRPr lang="ru-RU" sz="2400" b="1" dirty="0">
              <a:solidFill>
                <a:schemeClr val="tx2"/>
              </a:solidFill>
              <a:cs typeface="Times New Roman" pitchFamily="18" charset="0"/>
            </a:endParaRP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0"/>
            <a:ext cx="18473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solidFill>
                <a:schemeClr val="tx2"/>
              </a:solidFill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18473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solidFill>
                <a:schemeClr val="tx2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7200" y="3733800"/>
            <a:ext cx="2286000" cy="338554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ru-RU" sz="1600" b="1" dirty="0" smtClean="0">
                <a:solidFill>
                  <a:schemeClr val="tx2"/>
                </a:solidFill>
              </a:rPr>
              <a:t>Интенсивности</a:t>
            </a:r>
            <a:r>
              <a:rPr lang="en-US" sz="1600" b="1" dirty="0" smtClean="0">
                <a:solidFill>
                  <a:schemeClr val="tx2"/>
                </a:solidFill>
              </a:rPr>
              <a:t> </a:t>
            </a:r>
            <a:r>
              <a:rPr lang="ru-RU" sz="1600" b="1" dirty="0" smtClean="0">
                <a:solidFill>
                  <a:schemeClr val="tx2"/>
                </a:solidFill>
              </a:rPr>
              <a:t>пиков</a:t>
            </a:r>
            <a:endParaRPr lang="ru-RU" sz="1600" b="1" dirty="0">
              <a:solidFill>
                <a:schemeClr val="tx2"/>
              </a:solidFill>
            </a:endParaRPr>
          </a:p>
        </p:txBody>
      </p:sp>
      <p:pic>
        <p:nvPicPr>
          <p:cNvPr id="12" name="Рисунок 11" descr="Mono-111-I-up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1" y="4114800"/>
            <a:ext cx="2560588" cy="2590800"/>
          </a:xfrm>
          <a:prstGeom prst="rect">
            <a:avLst/>
          </a:prstGeom>
        </p:spPr>
      </p:pic>
      <p:pic>
        <p:nvPicPr>
          <p:cNvPr id="15" name="Рисунок 14" descr="Mono-111-W-up-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0" y="1050239"/>
            <a:ext cx="2667000" cy="260736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048000" y="1295400"/>
            <a:ext cx="3128421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chemeClr val="tx2"/>
                </a:solidFill>
              </a:rPr>
              <a:t>W</a:t>
            </a:r>
            <a:r>
              <a:rPr lang="ru-RU" sz="1800" b="1" baseline="30000" dirty="0" smtClean="0">
                <a:solidFill>
                  <a:schemeClr val="tx2"/>
                </a:solidFill>
              </a:rPr>
              <a:t>2</a:t>
            </a:r>
            <a:r>
              <a:rPr lang="ru-RU" sz="1800" b="1" dirty="0" smtClean="0">
                <a:solidFill>
                  <a:schemeClr val="tx2"/>
                </a:solidFill>
              </a:rPr>
              <a:t> = </a:t>
            </a:r>
            <a:r>
              <a:rPr lang="en-US" sz="1800" b="1" dirty="0" smtClean="0">
                <a:solidFill>
                  <a:schemeClr val="tx2"/>
                </a:solidFill>
              </a:rPr>
              <a:t>W</a:t>
            </a:r>
            <a:r>
              <a:rPr lang="en-US" sz="1800" b="1" baseline="-25000" dirty="0" smtClean="0">
                <a:solidFill>
                  <a:schemeClr val="tx2"/>
                </a:solidFill>
              </a:rPr>
              <a:t>0</a:t>
            </a:r>
            <a:r>
              <a:rPr lang="en-US" sz="1800" b="1" baseline="30000" dirty="0" smtClean="0">
                <a:solidFill>
                  <a:schemeClr val="tx2"/>
                </a:solidFill>
              </a:rPr>
              <a:t>2</a:t>
            </a:r>
            <a:r>
              <a:rPr lang="ru-RU" sz="1800" b="1" dirty="0" smtClean="0">
                <a:solidFill>
                  <a:schemeClr val="tx2"/>
                </a:solidFill>
              </a:rPr>
              <a:t> + (</a:t>
            </a:r>
            <a:r>
              <a:rPr lang="en-US" sz="1800" b="1" dirty="0" smtClean="0">
                <a:solidFill>
                  <a:schemeClr val="tx2"/>
                </a:solidFill>
              </a:rPr>
              <a:t>2</a:t>
            </a:r>
            <a:r>
              <a:rPr lang="el-GR" sz="1800" b="1" dirty="0" smtClean="0">
                <a:solidFill>
                  <a:schemeClr val="tx2"/>
                </a:solidFill>
                <a:latin typeface="Times New Roman"/>
                <a:cs typeface="Times New Roman"/>
              </a:rPr>
              <a:t>ε</a:t>
            </a:r>
            <a:r>
              <a:rPr lang="ru-RU" sz="1800" b="1" dirty="0" smtClean="0">
                <a:solidFill>
                  <a:schemeClr val="tx2"/>
                </a:solidFill>
              </a:rPr>
              <a:t>)</a:t>
            </a:r>
            <a:r>
              <a:rPr lang="en-US" sz="1800" b="1" baseline="30000" dirty="0" smtClean="0">
                <a:solidFill>
                  <a:schemeClr val="tx2"/>
                </a:solidFill>
              </a:rPr>
              <a:t>2</a:t>
            </a:r>
            <a:r>
              <a:rPr lang="en-US" sz="1800" b="1" dirty="0" smtClean="0">
                <a:solidFill>
                  <a:schemeClr val="tx2"/>
                </a:solidFill>
                <a:sym typeface="Symbol"/>
              </a:rPr>
              <a:t></a:t>
            </a:r>
            <a:r>
              <a:rPr lang="en-US" sz="1800" b="1" dirty="0" smtClean="0">
                <a:solidFill>
                  <a:schemeClr val="tx2"/>
                </a:solidFill>
              </a:rPr>
              <a:t>d</a:t>
            </a:r>
            <a:r>
              <a:rPr lang="ru-RU" sz="1800" b="1" baseline="30000" dirty="0" smtClean="0">
                <a:solidFill>
                  <a:schemeClr val="tx2"/>
                </a:solidFill>
              </a:rPr>
              <a:t>2</a:t>
            </a:r>
            <a:r>
              <a:rPr lang="ru-RU" sz="1800" b="1" dirty="0" smtClean="0">
                <a:solidFill>
                  <a:schemeClr val="tx2"/>
                </a:solidFill>
              </a:rPr>
              <a:t> + </a:t>
            </a:r>
            <a:r>
              <a:rPr lang="en-US" sz="1800" b="1" dirty="0" smtClean="0">
                <a:solidFill>
                  <a:schemeClr val="tx2"/>
                </a:solidFill>
              </a:rPr>
              <a:t>(1/</a:t>
            </a:r>
            <a:r>
              <a:rPr lang="en-US" sz="1800" b="1" i="1" dirty="0" err="1" smtClean="0">
                <a:solidFill>
                  <a:schemeClr val="tx2"/>
                </a:solidFill>
              </a:rPr>
              <a:t>L</a:t>
            </a:r>
            <a:r>
              <a:rPr lang="en-US" sz="1800" b="1" baseline="-25000" dirty="0" err="1" smtClean="0">
                <a:solidFill>
                  <a:schemeClr val="tx2"/>
                </a:solidFill>
              </a:rPr>
              <a:t>c</a:t>
            </a:r>
            <a:r>
              <a:rPr lang="en-US" sz="1800" b="1" dirty="0" smtClean="0">
                <a:solidFill>
                  <a:schemeClr val="tx2"/>
                </a:solidFill>
              </a:rPr>
              <a:t>)</a:t>
            </a:r>
            <a:r>
              <a:rPr lang="en-US" sz="1800" b="1" dirty="0" smtClean="0">
                <a:solidFill>
                  <a:schemeClr val="tx2"/>
                </a:solidFill>
                <a:sym typeface="Symbol"/>
              </a:rPr>
              <a:t></a:t>
            </a:r>
            <a:r>
              <a:rPr lang="en-US" sz="1800" b="1" dirty="0" smtClean="0">
                <a:solidFill>
                  <a:schemeClr val="tx2"/>
                </a:solidFill>
              </a:rPr>
              <a:t>d</a:t>
            </a:r>
            <a:r>
              <a:rPr lang="ru-RU" sz="1800" b="1" baseline="30000" dirty="0" smtClean="0">
                <a:solidFill>
                  <a:schemeClr val="tx2"/>
                </a:solidFill>
              </a:rPr>
              <a:t>4</a:t>
            </a:r>
            <a:endParaRPr lang="ru-RU" sz="1800" b="1" dirty="0">
              <a:solidFill>
                <a:schemeClr val="tx2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127603" y="1828800"/>
            <a:ext cx="2809423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none" rtlCol="0">
            <a:spAutoFit/>
          </a:bodyPr>
          <a:lstStyle/>
          <a:p>
            <a:r>
              <a:rPr lang="el-GR" sz="1800" b="1" dirty="0" smtClean="0">
                <a:solidFill>
                  <a:schemeClr val="tx2"/>
                </a:solidFill>
                <a:latin typeface="Times New Roman"/>
                <a:cs typeface="Times New Roman"/>
              </a:rPr>
              <a:t>ε</a:t>
            </a:r>
            <a:r>
              <a:rPr lang="en-US" sz="1800" b="1" dirty="0" smtClean="0">
                <a:solidFill>
                  <a:schemeClr val="tx2"/>
                </a:solidFill>
                <a:latin typeface="Times New Roman"/>
                <a:cs typeface="Times New Roman"/>
              </a:rPr>
              <a:t> ≈ </a:t>
            </a:r>
            <a:r>
              <a:rPr lang="en-US" sz="1800" b="1" dirty="0" smtClean="0">
                <a:solidFill>
                  <a:schemeClr val="tx2"/>
                </a:solidFill>
              </a:rPr>
              <a:t>const, </a:t>
            </a:r>
            <a:r>
              <a:rPr lang="en-US" sz="1800" b="1" i="1" dirty="0" err="1" smtClean="0">
                <a:solidFill>
                  <a:schemeClr val="tx2"/>
                </a:solidFill>
              </a:rPr>
              <a:t>L</a:t>
            </a:r>
            <a:r>
              <a:rPr lang="en-US" sz="1800" b="1" baseline="-25000" dirty="0" err="1" smtClean="0">
                <a:solidFill>
                  <a:schemeClr val="tx2"/>
                </a:solidFill>
              </a:rPr>
              <a:t>c</a:t>
            </a:r>
            <a:r>
              <a:rPr lang="en-US" sz="1800" b="1" dirty="0" smtClean="0">
                <a:solidFill>
                  <a:schemeClr val="tx2"/>
                </a:solidFill>
              </a:rPr>
              <a:t> is growing up </a:t>
            </a:r>
            <a:endParaRPr lang="ru-RU" sz="1800" b="1" dirty="0">
              <a:solidFill>
                <a:schemeClr val="tx2"/>
              </a:solidFill>
            </a:endParaRPr>
          </a:p>
        </p:txBody>
      </p:sp>
      <p:pic>
        <p:nvPicPr>
          <p:cNvPr id="22" name="Рисунок 21" descr="Mono-111-L-up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11258" y="1066800"/>
            <a:ext cx="2656542" cy="2497649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944658" y="762000"/>
            <a:ext cx="1981200" cy="338554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tx2"/>
                </a:solidFill>
              </a:rPr>
              <a:t>Размер кластеров</a:t>
            </a:r>
            <a:endParaRPr lang="ru-RU" sz="1600" b="1" dirty="0">
              <a:solidFill>
                <a:schemeClr val="tx2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934200" y="3776246"/>
            <a:ext cx="1981200" cy="338554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tx2"/>
                </a:solidFill>
              </a:rPr>
              <a:t>Параметр порядка</a:t>
            </a:r>
            <a:endParaRPr lang="ru-RU" sz="1600" b="1" dirty="0">
              <a:solidFill>
                <a:schemeClr val="tx2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895600" y="3638490"/>
            <a:ext cx="3650551" cy="400110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solidFill>
                  <a:schemeClr val="tx2"/>
                </a:solidFill>
                <a:latin typeface="Times New Roman"/>
                <a:cs typeface="Times New Roman"/>
              </a:rPr>
              <a:t>I</a:t>
            </a:r>
            <a:r>
              <a:rPr lang="en-US" sz="2000" b="1" dirty="0" smtClean="0">
                <a:solidFill>
                  <a:schemeClr val="tx2"/>
                </a:solidFill>
                <a:latin typeface="Times New Roman"/>
                <a:cs typeface="Times New Roman"/>
              </a:rPr>
              <a:t> ~ V</a:t>
            </a:r>
            <a:r>
              <a:rPr lang="en-US" sz="2000" b="1" baseline="-25000" dirty="0" smtClean="0">
                <a:solidFill>
                  <a:schemeClr val="tx2"/>
                </a:solidFill>
                <a:latin typeface="Times New Roman"/>
                <a:cs typeface="Times New Roman"/>
              </a:rPr>
              <a:t>c</a:t>
            </a:r>
            <a:r>
              <a:rPr lang="en-US" sz="2000" b="1" dirty="0" smtClean="0">
                <a:solidFill>
                  <a:schemeClr val="tx2"/>
                </a:solidFill>
                <a:latin typeface="Times New Roman"/>
                <a:cs typeface="Times New Roman"/>
              </a:rPr>
              <a:t>·</a:t>
            </a:r>
            <a:r>
              <a:rPr lang="en-US" sz="2000" b="1" i="1" dirty="0" smtClean="0">
                <a:solidFill>
                  <a:schemeClr val="tx2"/>
                </a:solidFill>
                <a:latin typeface="Times New Roman"/>
                <a:cs typeface="Times New Roman"/>
              </a:rPr>
              <a:t>F</a:t>
            </a:r>
            <a:r>
              <a:rPr lang="en-US" sz="2000" b="1" baseline="30000" dirty="0" smtClean="0">
                <a:solidFill>
                  <a:schemeClr val="tx2"/>
                </a:solidFill>
                <a:latin typeface="Times New Roman"/>
                <a:cs typeface="Times New Roman"/>
              </a:rPr>
              <a:t>2</a:t>
            </a:r>
            <a:r>
              <a:rPr lang="en-US" sz="2000" b="1" dirty="0" smtClean="0">
                <a:solidFill>
                  <a:schemeClr val="tx2"/>
                </a:solidFill>
                <a:latin typeface="Times New Roman"/>
                <a:cs typeface="Times New Roman"/>
              </a:rPr>
              <a:t>·</a:t>
            </a:r>
            <a:r>
              <a:rPr lang="el-GR" sz="2000" b="1" dirty="0" smtClean="0">
                <a:solidFill>
                  <a:schemeClr val="tx2"/>
                </a:solidFill>
                <a:latin typeface="Times New Roman"/>
                <a:cs typeface="Times New Roman"/>
              </a:rPr>
              <a:t>λ</a:t>
            </a:r>
            <a:r>
              <a:rPr lang="en-US" sz="2000" b="1" baseline="30000" dirty="0" smtClean="0">
                <a:solidFill>
                  <a:schemeClr val="tx2"/>
                </a:solidFill>
                <a:latin typeface="Times New Roman"/>
                <a:cs typeface="Times New Roman"/>
              </a:rPr>
              <a:t>4</a:t>
            </a:r>
            <a:r>
              <a:rPr lang="en-US" sz="2000" b="1" dirty="0" smtClean="0">
                <a:solidFill>
                  <a:schemeClr val="tx2"/>
                </a:solidFill>
                <a:latin typeface="Times New Roman"/>
                <a:cs typeface="Times New Roman"/>
              </a:rPr>
              <a:t>·exp[-B(</a:t>
            </a:r>
            <a:r>
              <a:rPr lang="en-US" sz="2000" b="1" i="1" dirty="0" smtClean="0">
                <a:solidFill>
                  <a:schemeClr val="tx2"/>
                </a:solidFill>
                <a:latin typeface="Times New Roman"/>
                <a:cs typeface="Times New Roman"/>
              </a:rPr>
              <a:t>T</a:t>
            </a:r>
            <a:r>
              <a:rPr lang="en-US" sz="2000" b="1" dirty="0" smtClean="0">
                <a:solidFill>
                  <a:schemeClr val="tx2"/>
                </a:solidFill>
                <a:latin typeface="Times New Roman"/>
                <a:cs typeface="Times New Roman"/>
              </a:rPr>
              <a:t>)/2d</a:t>
            </a:r>
            <a:r>
              <a:rPr lang="en-US" sz="2000" b="1" baseline="30000" dirty="0" smtClean="0">
                <a:solidFill>
                  <a:schemeClr val="tx2"/>
                </a:solidFill>
                <a:latin typeface="Times New Roman"/>
                <a:cs typeface="Times New Roman"/>
              </a:rPr>
              <a:t>2</a:t>
            </a:r>
            <a:r>
              <a:rPr lang="en-US" sz="2000" b="1" dirty="0" smtClean="0">
                <a:solidFill>
                  <a:schemeClr val="tx2"/>
                </a:solidFill>
                <a:latin typeface="Times New Roman"/>
                <a:cs typeface="Times New Roman"/>
              </a:rPr>
              <a:t>]·</a:t>
            </a:r>
            <a:r>
              <a:rPr lang="en-US" sz="2000" b="1" i="1" dirty="0" smtClean="0">
                <a:solidFill>
                  <a:schemeClr val="tx2"/>
                </a:solidFill>
                <a:latin typeface="Times New Roman"/>
                <a:cs typeface="Times New Roman"/>
              </a:rPr>
              <a:t>y</a:t>
            </a:r>
            <a:r>
              <a:rPr lang="en-US" sz="2000" b="1" dirty="0" smtClean="0">
                <a:solidFill>
                  <a:schemeClr val="tx2"/>
                </a:solidFill>
                <a:latin typeface="Times New Roman"/>
                <a:cs typeface="Times New Roman"/>
              </a:rPr>
              <a:t>(</a:t>
            </a:r>
            <a:r>
              <a:rPr lang="el-GR" sz="2000" b="1" dirty="0" smtClean="0">
                <a:solidFill>
                  <a:schemeClr val="tx2"/>
                </a:solidFill>
                <a:latin typeface="Times New Roman"/>
                <a:cs typeface="Times New Roman"/>
              </a:rPr>
              <a:t>λ</a:t>
            </a:r>
            <a:r>
              <a:rPr lang="en-US" sz="2000" b="1" dirty="0" smtClean="0">
                <a:solidFill>
                  <a:schemeClr val="tx2"/>
                </a:solidFill>
                <a:latin typeface="Times New Roman"/>
                <a:cs typeface="Times New Roman"/>
              </a:rPr>
              <a:t>)</a:t>
            </a:r>
            <a:r>
              <a:rPr lang="en-US" sz="2000" b="1" dirty="0" smtClean="0">
                <a:solidFill>
                  <a:schemeClr val="tx2"/>
                </a:solidFill>
              </a:rPr>
              <a:t> </a:t>
            </a:r>
            <a:endParaRPr lang="ru-RU" sz="2000" b="1" dirty="0">
              <a:solidFill>
                <a:schemeClr val="tx2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657600" y="4248090"/>
            <a:ext cx="1952779" cy="707886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solidFill>
                  <a:schemeClr val="tx2"/>
                </a:solidFill>
                <a:latin typeface="Times New Roman"/>
                <a:cs typeface="Times New Roman"/>
              </a:rPr>
              <a:t>F</a:t>
            </a:r>
            <a:r>
              <a:rPr lang="en-US" sz="2000" b="1" baseline="-25000" dirty="0" smtClean="0">
                <a:solidFill>
                  <a:schemeClr val="tx2"/>
                </a:solidFill>
                <a:latin typeface="Times New Roman"/>
                <a:cs typeface="Times New Roman"/>
              </a:rPr>
              <a:t>f </a:t>
            </a:r>
            <a:r>
              <a:rPr lang="en-US" sz="2000" b="1" dirty="0" smtClean="0">
                <a:solidFill>
                  <a:schemeClr val="tx2"/>
                </a:solidFill>
                <a:latin typeface="Times New Roman"/>
                <a:cs typeface="Times New Roman"/>
              </a:rPr>
              <a:t>= 3</a:t>
            </a:r>
            <a:r>
              <a:rPr lang="en-US" sz="2000" b="1" i="1" dirty="0" smtClean="0">
                <a:solidFill>
                  <a:schemeClr val="tx2"/>
                </a:solidFill>
                <a:latin typeface="Times New Roman"/>
                <a:cs typeface="Times New Roman"/>
              </a:rPr>
              <a:t>b</a:t>
            </a:r>
            <a:r>
              <a:rPr lang="en-US" sz="2000" b="1" baseline="-25000" dirty="0" smtClean="0">
                <a:solidFill>
                  <a:schemeClr val="tx2"/>
                </a:solidFill>
                <a:latin typeface="Times New Roman"/>
                <a:cs typeface="Times New Roman"/>
              </a:rPr>
              <a:t>Fe</a:t>
            </a:r>
            <a:r>
              <a:rPr lang="en-US" sz="2000" b="1" dirty="0" smtClean="0">
                <a:solidFill>
                  <a:schemeClr val="tx2"/>
                </a:solidFill>
                <a:latin typeface="Times New Roman"/>
                <a:cs typeface="Times New Roman"/>
              </a:rPr>
              <a:t> + </a:t>
            </a:r>
            <a:r>
              <a:rPr lang="en-US" sz="2000" b="1" i="1" dirty="0" err="1" smtClean="0">
                <a:solidFill>
                  <a:schemeClr val="tx2"/>
                </a:solidFill>
                <a:latin typeface="Times New Roman"/>
                <a:cs typeface="Times New Roman"/>
              </a:rPr>
              <a:t>b</a:t>
            </a:r>
            <a:r>
              <a:rPr lang="en-US" sz="2000" b="1" baseline="-25000" dirty="0" err="1" smtClean="0">
                <a:solidFill>
                  <a:schemeClr val="tx2"/>
                </a:solidFill>
                <a:latin typeface="Times New Roman"/>
                <a:cs typeface="Times New Roman"/>
              </a:rPr>
              <a:t>Al</a:t>
            </a:r>
            <a:endParaRPr lang="en-US" sz="2000" b="1" baseline="-25000" dirty="0" smtClean="0">
              <a:solidFill>
                <a:schemeClr val="tx2"/>
              </a:solidFill>
              <a:latin typeface="Times New Roman"/>
              <a:cs typeface="Times New Roman"/>
            </a:endParaRPr>
          </a:p>
          <a:p>
            <a:r>
              <a:rPr lang="en-US" sz="2000" b="1" i="1" dirty="0" smtClean="0">
                <a:solidFill>
                  <a:schemeClr val="tx2"/>
                </a:solidFill>
                <a:latin typeface="Times New Roman"/>
                <a:cs typeface="Times New Roman"/>
              </a:rPr>
              <a:t>F</a:t>
            </a:r>
            <a:r>
              <a:rPr lang="en-US" sz="2000" b="1" baseline="-25000" dirty="0" smtClean="0">
                <a:solidFill>
                  <a:schemeClr val="tx2"/>
                </a:solidFill>
                <a:latin typeface="Times New Roman"/>
                <a:cs typeface="Times New Roman"/>
              </a:rPr>
              <a:t>s </a:t>
            </a:r>
            <a:r>
              <a:rPr lang="en-US" sz="2000" b="1" dirty="0" smtClean="0">
                <a:solidFill>
                  <a:schemeClr val="tx2"/>
                </a:solidFill>
                <a:latin typeface="Times New Roman"/>
                <a:cs typeface="Times New Roman"/>
              </a:rPr>
              <a:t>= </a:t>
            </a:r>
            <a:r>
              <a:rPr lang="el-GR" sz="2000" b="1" dirty="0" smtClean="0">
                <a:solidFill>
                  <a:schemeClr val="tx2"/>
                </a:solidFill>
                <a:latin typeface="Times New Roman"/>
                <a:cs typeface="Times New Roman"/>
              </a:rPr>
              <a:t>ξ·</a:t>
            </a:r>
            <a:r>
              <a:rPr lang="en-US" sz="2000" b="1" dirty="0" smtClean="0">
                <a:solidFill>
                  <a:schemeClr val="tx2"/>
                </a:solidFill>
                <a:latin typeface="Times New Roman"/>
                <a:cs typeface="Times New Roman"/>
              </a:rPr>
              <a:t>(</a:t>
            </a:r>
            <a:r>
              <a:rPr lang="en-US" sz="2000" b="1" i="1" dirty="0" err="1" smtClean="0">
                <a:solidFill>
                  <a:schemeClr val="tx2"/>
                </a:solidFill>
                <a:latin typeface="Times New Roman"/>
                <a:cs typeface="Times New Roman"/>
              </a:rPr>
              <a:t>b</a:t>
            </a:r>
            <a:r>
              <a:rPr lang="en-US" sz="2000" b="1" baseline="-25000" dirty="0" err="1" smtClean="0">
                <a:solidFill>
                  <a:schemeClr val="tx2"/>
                </a:solidFill>
                <a:latin typeface="Times New Roman"/>
                <a:cs typeface="Times New Roman"/>
              </a:rPr>
              <a:t>Fe</a:t>
            </a:r>
            <a:r>
              <a:rPr lang="en-US" sz="2000" b="1" dirty="0" smtClean="0">
                <a:solidFill>
                  <a:schemeClr val="tx2"/>
                </a:solidFill>
                <a:latin typeface="Times New Roman"/>
                <a:cs typeface="Times New Roman"/>
              </a:rPr>
              <a:t> – </a:t>
            </a:r>
            <a:r>
              <a:rPr lang="en-US" sz="2000" b="1" i="1" dirty="0" err="1" smtClean="0">
                <a:solidFill>
                  <a:schemeClr val="tx2"/>
                </a:solidFill>
                <a:latin typeface="Times New Roman"/>
                <a:cs typeface="Times New Roman"/>
              </a:rPr>
              <a:t>b</a:t>
            </a:r>
            <a:r>
              <a:rPr lang="en-US" sz="2000" b="1" baseline="-25000" dirty="0" err="1" smtClean="0">
                <a:solidFill>
                  <a:schemeClr val="tx2"/>
                </a:solidFill>
                <a:latin typeface="Times New Roman"/>
                <a:cs typeface="Times New Roman"/>
              </a:rPr>
              <a:t>Al</a:t>
            </a:r>
            <a:r>
              <a:rPr lang="en-US" sz="2000" b="1" dirty="0" smtClean="0">
                <a:solidFill>
                  <a:schemeClr val="tx2"/>
                </a:solidFill>
                <a:latin typeface="Times New Roman"/>
                <a:cs typeface="Times New Roman"/>
              </a:rPr>
              <a:t>)</a:t>
            </a:r>
            <a:r>
              <a:rPr lang="en-US" sz="2000" b="1" dirty="0" smtClean="0">
                <a:solidFill>
                  <a:schemeClr val="tx2"/>
                </a:solidFill>
              </a:rPr>
              <a:t> </a:t>
            </a:r>
            <a:endParaRPr lang="ru-RU" sz="2000" b="1" dirty="0">
              <a:solidFill>
                <a:schemeClr val="tx2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200400" y="5257800"/>
            <a:ext cx="2967864" cy="1015663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solidFill>
                  <a:schemeClr val="tx2"/>
                </a:solidFill>
                <a:latin typeface="Times New Roman"/>
                <a:cs typeface="Times New Roman"/>
              </a:rPr>
              <a:t>I</a:t>
            </a:r>
            <a:r>
              <a:rPr lang="en-US" sz="2000" b="1" baseline="-25000" dirty="0" smtClean="0">
                <a:solidFill>
                  <a:schemeClr val="tx2"/>
                </a:solidFill>
                <a:latin typeface="Times New Roman"/>
                <a:cs typeface="Times New Roman"/>
              </a:rPr>
              <a:t>s</a:t>
            </a:r>
            <a:r>
              <a:rPr lang="en-US" sz="2000" b="1" dirty="0" smtClean="0">
                <a:solidFill>
                  <a:schemeClr val="tx2"/>
                </a:solidFill>
                <a:latin typeface="Times New Roman"/>
                <a:cs typeface="Times New Roman"/>
              </a:rPr>
              <a:t> ~ </a:t>
            </a:r>
            <a:r>
              <a:rPr lang="el-GR" sz="2000" b="1" dirty="0" smtClean="0">
                <a:solidFill>
                  <a:schemeClr val="tx2"/>
                </a:solidFill>
                <a:latin typeface="Times New Roman"/>
                <a:cs typeface="Times New Roman"/>
              </a:rPr>
              <a:t>ξ</a:t>
            </a:r>
            <a:r>
              <a:rPr lang="en-US" sz="2000" b="1" baseline="30000" dirty="0" smtClean="0">
                <a:solidFill>
                  <a:schemeClr val="tx2"/>
                </a:solidFill>
                <a:latin typeface="Times New Roman"/>
                <a:cs typeface="Times New Roman"/>
              </a:rPr>
              <a:t>2</a:t>
            </a:r>
            <a:r>
              <a:rPr lang="el-GR" sz="2000" b="1" dirty="0" smtClean="0">
                <a:solidFill>
                  <a:schemeClr val="tx2"/>
                </a:solidFill>
                <a:latin typeface="Times New Roman"/>
                <a:cs typeface="Times New Roman"/>
              </a:rPr>
              <a:t>·</a:t>
            </a:r>
            <a:r>
              <a:rPr lang="en-US" sz="2000" b="1" i="1" dirty="0" smtClean="0">
                <a:solidFill>
                  <a:schemeClr val="tx2"/>
                </a:solidFill>
                <a:latin typeface="Times New Roman"/>
                <a:cs typeface="Times New Roman"/>
              </a:rPr>
              <a:t>L</a:t>
            </a:r>
            <a:r>
              <a:rPr lang="en-US" sz="2000" b="1" baseline="-25000" dirty="0" smtClean="0">
                <a:solidFill>
                  <a:schemeClr val="tx2"/>
                </a:solidFill>
                <a:latin typeface="Times New Roman"/>
                <a:cs typeface="Times New Roman"/>
              </a:rPr>
              <a:t>c</a:t>
            </a:r>
            <a:r>
              <a:rPr lang="en-US" sz="2000" b="1" baseline="30000" dirty="0" smtClean="0">
                <a:solidFill>
                  <a:schemeClr val="tx2"/>
                </a:solidFill>
                <a:latin typeface="Times New Roman"/>
                <a:cs typeface="Times New Roman"/>
              </a:rPr>
              <a:t>3</a:t>
            </a:r>
            <a:r>
              <a:rPr lang="el-GR" sz="2000" b="1" dirty="0" smtClean="0">
                <a:solidFill>
                  <a:schemeClr val="tx2"/>
                </a:solidFill>
                <a:latin typeface="Times New Roman"/>
                <a:cs typeface="Times New Roman"/>
              </a:rPr>
              <a:t>·</a:t>
            </a:r>
            <a:r>
              <a:rPr lang="ru-RU" sz="2000" b="1" dirty="0" smtClean="0">
                <a:solidFill>
                  <a:schemeClr val="tx2"/>
                </a:solidFill>
                <a:latin typeface="Times New Roman"/>
                <a:cs typeface="Times New Roman"/>
              </a:rPr>
              <a:t>е</a:t>
            </a:r>
            <a:r>
              <a:rPr lang="ru-RU" sz="2000" b="1" baseline="30000" dirty="0" smtClean="0">
                <a:solidFill>
                  <a:schemeClr val="tx2"/>
                </a:solidFill>
                <a:latin typeface="Times New Roman"/>
                <a:cs typeface="Times New Roman"/>
              </a:rPr>
              <a:t>-</a:t>
            </a:r>
            <a:r>
              <a:rPr lang="en-US" sz="2000" b="1" baseline="30000" dirty="0" smtClean="0">
                <a:solidFill>
                  <a:schemeClr val="tx2"/>
                </a:solidFill>
                <a:latin typeface="Times New Roman"/>
                <a:cs typeface="Times New Roman"/>
              </a:rPr>
              <a:t>B(</a:t>
            </a:r>
            <a:r>
              <a:rPr lang="en-US" sz="2000" b="1" i="1" baseline="30000" dirty="0" smtClean="0">
                <a:solidFill>
                  <a:schemeClr val="tx2"/>
                </a:solidFill>
                <a:latin typeface="Times New Roman"/>
                <a:cs typeface="Times New Roman"/>
              </a:rPr>
              <a:t>T</a:t>
            </a:r>
            <a:r>
              <a:rPr lang="en-US" sz="2000" b="1" baseline="30000" dirty="0" smtClean="0">
                <a:solidFill>
                  <a:schemeClr val="tx2"/>
                </a:solidFill>
                <a:latin typeface="Times New Roman"/>
                <a:cs typeface="Times New Roman"/>
              </a:rPr>
              <a:t>)</a:t>
            </a:r>
            <a:r>
              <a:rPr lang="en-US" sz="2000" b="1" dirty="0" smtClean="0">
                <a:solidFill>
                  <a:schemeClr val="tx2"/>
                </a:solidFill>
                <a:latin typeface="Times New Roman"/>
                <a:cs typeface="Times New Roman"/>
              </a:rPr>
              <a:t>    W ~ 1/</a:t>
            </a:r>
            <a:r>
              <a:rPr lang="en-US" sz="2000" b="1" i="1" dirty="0" err="1" smtClean="0">
                <a:solidFill>
                  <a:schemeClr val="tx2"/>
                </a:solidFill>
                <a:latin typeface="Times New Roman"/>
                <a:cs typeface="Times New Roman"/>
              </a:rPr>
              <a:t>L</a:t>
            </a:r>
            <a:r>
              <a:rPr lang="en-US" sz="2000" b="1" baseline="-25000" dirty="0" err="1" smtClean="0">
                <a:solidFill>
                  <a:schemeClr val="tx2"/>
                </a:solidFill>
                <a:latin typeface="Times New Roman"/>
                <a:cs typeface="Times New Roman"/>
              </a:rPr>
              <a:t>c</a:t>
            </a:r>
            <a:endParaRPr lang="en-US" sz="2000" b="1" dirty="0" smtClean="0">
              <a:solidFill>
                <a:schemeClr val="tx2"/>
              </a:solidFill>
              <a:latin typeface="Times New Roman"/>
              <a:cs typeface="Times New Roman"/>
            </a:endParaRPr>
          </a:p>
          <a:p>
            <a:endParaRPr lang="en-US" sz="2000" b="1" dirty="0" smtClean="0">
              <a:solidFill>
                <a:schemeClr val="tx2"/>
              </a:solidFill>
              <a:latin typeface="Times New Roman"/>
              <a:cs typeface="Times New Roman"/>
            </a:endParaRPr>
          </a:p>
          <a:p>
            <a:pPr algn="ctr"/>
            <a:r>
              <a:rPr lang="el-GR" sz="2000" b="1" dirty="0" smtClean="0">
                <a:solidFill>
                  <a:schemeClr val="tx2"/>
                </a:solidFill>
                <a:latin typeface="Times New Roman"/>
                <a:cs typeface="Times New Roman"/>
              </a:rPr>
              <a:t>ξ</a:t>
            </a:r>
            <a:r>
              <a:rPr lang="en-US" sz="2000" b="1" dirty="0" smtClean="0">
                <a:solidFill>
                  <a:schemeClr val="tx2"/>
                </a:solidFill>
                <a:latin typeface="Times New Roman"/>
                <a:cs typeface="Times New Roman"/>
              </a:rPr>
              <a:t> ~ (</a:t>
            </a:r>
            <a:r>
              <a:rPr lang="en-US" sz="2000" b="1" i="1" dirty="0" smtClean="0">
                <a:solidFill>
                  <a:schemeClr val="tx2"/>
                </a:solidFill>
                <a:latin typeface="Times New Roman"/>
                <a:cs typeface="Times New Roman"/>
              </a:rPr>
              <a:t>I</a:t>
            </a:r>
            <a:r>
              <a:rPr lang="en-US" sz="2000" b="1" baseline="-25000" dirty="0" smtClean="0">
                <a:solidFill>
                  <a:schemeClr val="tx2"/>
                </a:solidFill>
                <a:latin typeface="Times New Roman"/>
                <a:cs typeface="Times New Roman"/>
              </a:rPr>
              <a:t>s</a:t>
            </a:r>
            <a:r>
              <a:rPr lang="el-GR" sz="2000" b="1" dirty="0" smtClean="0">
                <a:solidFill>
                  <a:schemeClr val="tx2"/>
                </a:solidFill>
                <a:latin typeface="Times New Roman"/>
                <a:cs typeface="Times New Roman"/>
              </a:rPr>
              <a:t>·</a:t>
            </a:r>
            <a:r>
              <a:rPr lang="en-US" sz="2000" b="1" dirty="0" smtClean="0">
                <a:solidFill>
                  <a:schemeClr val="tx2"/>
                </a:solidFill>
                <a:latin typeface="Times New Roman"/>
                <a:cs typeface="Times New Roman"/>
              </a:rPr>
              <a:t>W</a:t>
            </a:r>
            <a:r>
              <a:rPr lang="en-US" sz="2000" b="1" baseline="30000" dirty="0" smtClean="0">
                <a:solidFill>
                  <a:schemeClr val="tx2"/>
                </a:solidFill>
                <a:latin typeface="Times New Roman"/>
                <a:cs typeface="Times New Roman"/>
              </a:rPr>
              <a:t>3</a:t>
            </a:r>
            <a:r>
              <a:rPr lang="en-US" sz="2000" b="1" dirty="0" smtClean="0">
                <a:solidFill>
                  <a:schemeClr val="tx2"/>
                </a:solidFill>
                <a:latin typeface="Times New Roman"/>
                <a:cs typeface="Times New Roman"/>
              </a:rPr>
              <a:t>)</a:t>
            </a:r>
            <a:r>
              <a:rPr lang="en-US" sz="2000" b="1" baseline="30000" dirty="0" smtClean="0">
                <a:solidFill>
                  <a:schemeClr val="tx2"/>
                </a:solidFill>
                <a:latin typeface="Times New Roman"/>
                <a:cs typeface="Times New Roman"/>
              </a:rPr>
              <a:t>1/2</a:t>
            </a:r>
            <a:r>
              <a:rPr lang="el-GR" sz="2000" b="1" dirty="0" smtClean="0">
                <a:solidFill>
                  <a:schemeClr val="tx2"/>
                </a:solidFill>
                <a:latin typeface="Times New Roman"/>
                <a:cs typeface="Times New Roman"/>
              </a:rPr>
              <a:t>·</a:t>
            </a:r>
            <a:r>
              <a:rPr lang="ru-RU" sz="2000" b="1" dirty="0" smtClean="0">
                <a:solidFill>
                  <a:schemeClr val="tx2"/>
                </a:solidFill>
                <a:latin typeface="Times New Roman"/>
                <a:cs typeface="Times New Roman"/>
              </a:rPr>
              <a:t>е</a:t>
            </a:r>
            <a:r>
              <a:rPr lang="en-US" sz="2000" b="1" baseline="30000" dirty="0" smtClean="0">
                <a:solidFill>
                  <a:schemeClr val="tx2"/>
                </a:solidFill>
                <a:latin typeface="Times New Roman"/>
                <a:cs typeface="Times New Roman"/>
              </a:rPr>
              <a:t>B(</a:t>
            </a:r>
            <a:r>
              <a:rPr lang="en-US" sz="2000" b="1" i="1" baseline="30000" dirty="0" smtClean="0">
                <a:solidFill>
                  <a:schemeClr val="tx2"/>
                </a:solidFill>
                <a:latin typeface="Times New Roman"/>
                <a:cs typeface="Times New Roman"/>
              </a:rPr>
              <a:t>T</a:t>
            </a:r>
            <a:r>
              <a:rPr lang="en-US" sz="2000" b="1" baseline="30000" dirty="0" smtClean="0">
                <a:solidFill>
                  <a:schemeClr val="tx2"/>
                </a:solidFill>
                <a:latin typeface="Times New Roman"/>
                <a:cs typeface="Times New Roman"/>
              </a:rPr>
              <a:t>)</a:t>
            </a:r>
            <a:endParaRPr lang="ru-RU" sz="2000" b="1" baseline="30000" dirty="0">
              <a:solidFill>
                <a:schemeClr val="tx2"/>
              </a:solidFill>
            </a:endParaRPr>
          </a:p>
        </p:txBody>
      </p:sp>
      <p:cxnSp>
        <p:nvCxnSpPr>
          <p:cNvPr id="32" name="Прямая со стрелкой 31"/>
          <p:cNvCxnSpPr>
            <a:stCxn id="21" idx="3"/>
          </p:cNvCxnSpPr>
          <p:nvPr/>
        </p:nvCxnSpPr>
        <p:spPr>
          <a:xfrm>
            <a:off x="5937026" y="2013466"/>
            <a:ext cx="1149574" cy="120134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Рисунок 28" descr="Mono-111-OrderPar-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77000" y="4191000"/>
            <a:ext cx="2553586" cy="2438400"/>
          </a:xfrm>
          <a:prstGeom prst="rect">
            <a:avLst/>
          </a:prstGeom>
        </p:spPr>
      </p:pic>
      <p:cxnSp>
        <p:nvCxnSpPr>
          <p:cNvPr id="33" name="Прямая со стрелкой 32"/>
          <p:cNvCxnSpPr/>
          <p:nvPr/>
        </p:nvCxnSpPr>
        <p:spPr>
          <a:xfrm flipV="1">
            <a:off x="5715000" y="5334000"/>
            <a:ext cx="1600200" cy="609600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19"/>
          <p:cNvSpPr txBox="1">
            <a:spLocks noChangeArrowheads="1"/>
          </p:cNvSpPr>
          <p:nvPr/>
        </p:nvSpPr>
        <p:spPr bwMode="auto">
          <a:xfrm>
            <a:off x="214313" y="1285875"/>
            <a:ext cx="8786812" cy="2499210"/>
          </a:xfrm>
          <a:prstGeom prst="rect">
            <a:avLst/>
          </a:prstGeom>
          <a:solidFill>
            <a:srgbClr val="FFFFFF">
              <a:alpha val="69803"/>
            </a:srgbClr>
          </a:solidFill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 hangingPunct="0"/>
            <a:r>
              <a:rPr lang="en-US" sz="20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ru-RU" sz="20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Разработка и реализация новых методов структурной нейтронографии по времени пролета с использованием импульсных и стационарных реакторов</a:t>
            </a:r>
            <a:r>
              <a:rPr lang="en-US" sz="20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algn="ctr" hangingPunct="0"/>
            <a:endParaRPr lang="ru-RU" sz="200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hangingPunct="0"/>
            <a:r>
              <a:rPr lang="ru-RU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В.Л.Аксенов, А.М.Балагуров, В.В.Нитц, Ю.М.Останевич (ОИЯИ)</a:t>
            </a:r>
          </a:p>
          <a:p>
            <a:pPr algn="ctr" hangingPunct="0">
              <a:lnSpc>
                <a:spcPct val="150000"/>
              </a:lnSpc>
            </a:pPr>
            <a:r>
              <a:rPr lang="ru-RU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В.А.Кудряшев, В.А.Трунов (ПИЯФ РАН)</a:t>
            </a:r>
          </a:p>
          <a:p>
            <a:pPr algn="ctr" hangingPunct="0">
              <a:lnSpc>
                <a:spcPct val="150000"/>
              </a:lnSpc>
            </a:pPr>
            <a:r>
              <a:rPr lang="ru-RU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В.П.Глазков, В.А.Соменков (РНЦ КИ)</a:t>
            </a:r>
          </a:p>
        </p:txBody>
      </p:sp>
      <p:pic>
        <p:nvPicPr>
          <p:cNvPr id="25603" name="Рисунок 5" descr="Gospremiya.JPG"/>
          <p:cNvPicPr>
            <a:picLocks noChangeAspect="1"/>
          </p:cNvPicPr>
          <p:nvPr/>
        </p:nvPicPr>
        <p:blipFill>
          <a:blip r:embed="rId3" cstate="print"/>
          <a:srcRect l="38303" t="77084" r="21919"/>
          <a:stretch>
            <a:fillRect/>
          </a:stretch>
        </p:blipFill>
        <p:spPr bwMode="auto">
          <a:xfrm>
            <a:off x="5357813" y="3786188"/>
            <a:ext cx="3370262" cy="274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Рисунок 8" descr="Gospremiya.JPG"/>
          <p:cNvPicPr>
            <a:picLocks noChangeAspect="1"/>
          </p:cNvPicPr>
          <p:nvPr/>
        </p:nvPicPr>
        <p:blipFill>
          <a:blip r:embed="rId4" cstate="print"/>
          <a:srcRect l="17589" t="34375" r="13170" b="33333"/>
          <a:stretch>
            <a:fillRect/>
          </a:stretch>
        </p:blipFill>
        <p:spPr bwMode="auto">
          <a:xfrm>
            <a:off x="571500" y="3786188"/>
            <a:ext cx="4071938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TextBox 9"/>
          <p:cNvSpPr txBox="1">
            <a:spLocks noChangeArrowheads="1"/>
          </p:cNvSpPr>
          <p:nvPr/>
        </p:nvSpPr>
        <p:spPr bwMode="auto">
          <a:xfrm>
            <a:off x="1071563" y="285750"/>
            <a:ext cx="7021512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4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Государственная премия Российской Федерации </a:t>
            </a:r>
          </a:p>
          <a:p>
            <a:pPr algn="ctr"/>
            <a:r>
              <a:rPr lang="ru-RU" sz="24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за 2000 год в области науки и техники</a:t>
            </a:r>
            <a:endParaRPr lang="ru-RU" sz="240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BF820C2-C76C-42A6-B479-276E4E9F61C3}" type="slidenum">
              <a:rPr lang="ru-RU" smtClean="0"/>
              <a:pPr/>
              <a:t>45</a:t>
            </a:fld>
            <a:endParaRPr lang="ru-RU" sz="1400" smtClean="0"/>
          </a:p>
        </p:txBody>
      </p:sp>
      <p:sp>
        <p:nvSpPr>
          <p:cNvPr id="33795" name="Text Box 2062"/>
          <p:cNvSpPr txBox="1">
            <a:spLocks noChangeArrowheads="1"/>
          </p:cNvSpPr>
          <p:nvPr/>
        </p:nvSpPr>
        <p:spPr bwMode="auto">
          <a:xfrm>
            <a:off x="749300" y="744538"/>
            <a:ext cx="77755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/>
            <a:r>
              <a:rPr lang="en-US" sz="2800">
                <a:solidFill>
                  <a:schemeClr val="tx2"/>
                </a:solidFill>
              </a:rPr>
              <a:t>Conclusions</a:t>
            </a:r>
            <a:endParaRPr lang="ru-RU" sz="2800">
              <a:solidFill>
                <a:schemeClr val="tx2"/>
              </a:solidFill>
            </a:endParaRPr>
          </a:p>
        </p:txBody>
      </p:sp>
      <p:sp>
        <p:nvSpPr>
          <p:cNvPr id="93199" name="Rectangle 2063"/>
          <p:cNvSpPr>
            <a:spLocks noChangeArrowheads="1"/>
          </p:cNvSpPr>
          <p:nvPr/>
        </p:nvSpPr>
        <p:spPr bwMode="auto">
          <a:xfrm>
            <a:off x="704850" y="1725613"/>
            <a:ext cx="7912100" cy="3554412"/>
          </a:xfrm>
          <a:prstGeom prst="rect">
            <a:avLst/>
          </a:prstGeom>
          <a:solidFill>
            <a:srgbClr val="FFFFFF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449263" lvl="1" indent="-449263">
              <a:lnSpc>
                <a:spcPts val="3000"/>
              </a:lnSpc>
              <a:buClr>
                <a:srgbClr val="DB1D09"/>
              </a:buClr>
              <a:buSzPct val="75000"/>
              <a:buFont typeface="Wingdings" pitchFamily="2" charset="2"/>
              <a:buChar char="Ø"/>
            </a:pPr>
            <a:r>
              <a:rPr lang="en-US" sz="2400">
                <a:solidFill>
                  <a:srgbClr val="3333CC"/>
                </a:solidFill>
              </a:rPr>
              <a:t>There exists positive experience of exploitation of the Fourier diffractometer at a long-pulse neutron source</a:t>
            </a:r>
          </a:p>
          <a:p>
            <a:pPr marL="449263" lvl="1" indent="-449263">
              <a:lnSpc>
                <a:spcPts val="3000"/>
              </a:lnSpc>
              <a:buClr>
                <a:srgbClr val="DB1D09"/>
              </a:buClr>
              <a:buSzPct val="75000"/>
              <a:buFont typeface="Wingdings" pitchFamily="2" charset="2"/>
              <a:buChar char="Ø"/>
            </a:pPr>
            <a:endParaRPr lang="en-US" sz="2400">
              <a:solidFill>
                <a:srgbClr val="3333CC"/>
              </a:solidFill>
            </a:endParaRPr>
          </a:p>
          <a:p>
            <a:pPr marL="449263" lvl="1" indent="-449263">
              <a:lnSpc>
                <a:spcPts val="3000"/>
              </a:lnSpc>
              <a:buClr>
                <a:srgbClr val="DB1D09"/>
              </a:buClr>
              <a:buSzPct val="75000"/>
              <a:buFont typeface="Wingdings" pitchFamily="2" charset="2"/>
              <a:buChar char="Ø"/>
            </a:pPr>
            <a:r>
              <a:rPr lang="en-US" sz="2400">
                <a:solidFill>
                  <a:srgbClr val="3333CC"/>
                </a:solidFill>
              </a:rPr>
              <a:t>The realistic further development of the Fourier technique is planning</a:t>
            </a:r>
          </a:p>
          <a:p>
            <a:pPr marL="449263" lvl="1" indent="-449263">
              <a:lnSpc>
                <a:spcPts val="3000"/>
              </a:lnSpc>
              <a:buClr>
                <a:srgbClr val="DB1D09"/>
              </a:buClr>
              <a:buSzPct val="75000"/>
              <a:buFont typeface="Wingdings" pitchFamily="2" charset="2"/>
              <a:buChar char="Ø"/>
            </a:pPr>
            <a:endParaRPr lang="ru-RU" sz="2400" baseline="-25000">
              <a:solidFill>
                <a:srgbClr val="3333CC"/>
              </a:solidFill>
            </a:endParaRPr>
          </a:p>
          <a:p>
            <a:pPr marL="449263" lvl="1" indent="-449263">
              <a:lnSpc>
                <a:spcPts val="3000"/>
              </a:lnSpc>
              <a:buClr>
                <a:srgbClr val="DB1D09"/>
              </a:buClr>
              <a:buSzPct val="75000"/>
              <a:buFont typeface="Wingdings" pitchFamily="2" charset="2"/>
              <a:buChar char="Ø"/>
            </a:pPr>
            <a:r>
              <a:rPr lang="en-US" sz="2400">
                <a:solidFill>
                  <a:srgbClr val="3333CC"/>
                </a:solidFill>
              </a:rPr>
              <a:t>The Fourier technique could be the most prospective one for construction of ultra-high resolution diffractometer at long-pulse neutron source</a:t>
            </a:r>
            <a:endParaRPr lang="en-US" sz="2400">
              <a:solidFill>
                <a:srgbClr val="3333CC"/>
              </a:solidFill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93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99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Номер слайда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E947510-5082-4FAF-85E6-770D37A3A6E4}" type="slidenum">
              <a:rPr lang="ru-RU" smtClean="0"/>
              <a:pPr/>
              <a:t>46</a:t>
            </a:fld>
            <a:endParaRPr lang="ru-RU" sz="1400" smtClean="0"/>
          </a:p>
        </p:txBody>
      </p:sp>
      <p:sp>
        <p:nvSpPr>
          <p:cNvPr id="34819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2133600"/>
            <a:ext cx="7321550" cy="1143000"/>
          </a:xfrm>
        </p:spPr>
        <p:txBody>
          <a:bodyPr/>
          <a:lstStyle/>
          <a:p>
            <a:pPr algn="ctr" eaLnBrk="1" hangingPunct="1"/>
            <a:r>
              <a:rPr lang="en-US" smtClean="0"/>
              <a:t>Thank you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Номер слайда 5"/>
          <p:cNvSpPr txBox="1">
            <a:spLocks noGrp="1"/>
          </p:cNvSpPr>
          <p:nvPr/>
        </p:nvSpPr>
        <p:spPr bwMode="auto">
          <a:xfrm>
            <a:off x="8229600" y="6413500"/>
            <a:ext cx="91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fld id="{193E6F96-E655-4538-A1EA-71598C38C727}" type="slidenum">
              <a:rPr lang="ru-RU" sz="2400">
                <a:solidFill>
                  <a:schemeClr val="tx2"/>
                </a:solidFill>
              </a:rPr>
              <a:pPr algn="r"/>
              <a:t>47</a:t>
            </a:fld>
            <a:endParaRPr lang="ru-RU" sz="1400">
              <a:solidFill>
                <a:schemeClr val="tx2"/>
              </a:solidFill>
            </a:endParaRPr>
          </a:p>
        </p:txBody>
      </p:sp>
      <p:sp>
        <p:nvSpPr>
          <p:cNvPr id="14339" name="Text Box 4"/>
          <p:cNvSpPr txBox="1">
            <a:spLocks noChangeArrowheads="1"/>
          </p:cNvSpPr>
          <p:nvPr/>
        </p:nvSpPr>
        <p:spPr bwMode="auto">
          <a:xfrm>
            <a:off x="393700" y="358775"/>
            <a:ext cx="8477250" cy="4603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 anchor="b">
            <a:spAutoFit/>
          </a:bodyPr>
          <a:lstStyle/>
          <a:p>
            <a:pPr algn="ctr"/>
            <a:r>
              <a:rPr lang="en-US" sz="2400">
                <a:solidFill>
                  <a:schemeClr val="tx2"/>
                </a:solidFill>
              </a:rPr>
              <a:t>High-resolution neutron powder diffraction: (</a:t>
            </a:r>
            <a:r>
              <a:rPr lang="el-GR" sz="2400">
                <a:solidFill>
                  <a:schemeClr val="tx2"/>
                </a:solidFill>
              </a:rPr>
              <a:t>Δ</a:t>
            </a:r>
            <a:r>
              <a:rPr lang="en-US" sz="2400" i="1">
                <a:solidFill>
                  <a:schemeClr val="tx2"/>
                </a:solidFill>
              </a:rPr>
              <a:t>d</a:t>
            </a:r>
            <a:r>
              <a:rPr lang="en-US" sz="2400">
                <a:solidFill>
                  <a:schemeClr val="tx2"/>
                </a:solidFill>
              </a:rPr>
              <a:t>/</a:t>
            </a:r>
            <a:r>
              <a:rPr lang="en-US" sz="2400" i="1">
                <a:solidFill>
                  <a:schemeClr val="tx2"/>
                </a:solidFill>
              </a:rPr>
              <a:t>d</a:t>
            </a:r>
            <a:r>
              <a:rPr lang="en-US" sz="2400">
                <a:solidFill>
                  <a:schemeClr val="tx2"/>
                </a:solidFill>
              </a:rPr>
              <a:t>)</a:t>
            </a:r>
            <a:r>
              <a:rPr lang="en-US" sz="2400" baseline="-25000">
                <a:solidFill>
                  <a:schemeClr val="tx2"/>
                </a:solidFill>
              </a:rPr>
              <a:t>min</a:t>
            </a:r>
            <a:r>
              <a:rPr lang="en-US" sz="2400">
                <a:solidFill>
                  <a:schemeClr val="tx2"/>
                </a:solidFill>
              </a:rPr>
              <a:t> ≤ 0.002 </a:t>
            </a:r>
            <a:endParaRPr lang="ru-RU" sz="2400">
              <a:solidFill>
                <a:schemeClr val="tx2"/>
              </a:solidFill>
            </a:endParaRPr>
          </a:p>
        </p:txBody>
      </p:sp>
      <p:sp>
        <p:nvSpPr>
          <p:cNvPr id="330759" name="Text Box 7"/>
          <p:cNvSpPr txBox="1">
            <a:spLocks noChangeArrowheads="1"/>
          </p:cNvSpPr>
          <p:nvPr/>
        </p:nvSpPr>
        <p:spPr bwMode="auto">
          <a:xfrm>
            <a:off x="3105150" y="1397000"/>
            <a:ext cx="2844800" cy="461963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/>
            <a:r>
              <a:rPr lang="en-US" sz="2400">
                <a:solidFill>
                  <a:srgbClr val="3333CC"/>
                </a:solidFill>
              </a:rPr>
              <a:t>Short Pulse Sources</a:t>
            </a:r>
            <a:endParaRPr lang="ru-RU" sz="2400">
              <a:solidFill>
                <a:srgbClr val="3333CC"/>
              </a:solidFill>
            </a:endParaRPr>
          </a:p>
        </p:txBody>
      </p:sp>
      <p:sp>
        <p:nvSpPr>
          <p:cNvPr id="330762" name="Text Box 10"/>
          <p:cNvSpPr txBox="1">
            <a:spLocks noChangeArrowheads="1"/>
          </p:cNvSpPr>
          <p:nvPr/>
        </p:nvSpPr>
        <p:spPr bwMode="auto">
          <a:xfrm>
            <a:off x="3194050" y="2122488"/>
            <a:ext cx="2647950" cy="831850"/>
          </a:xfrm>
          <a:prstGeom prst="rect">
            <a:avLst/>
          </a:prstGeom>
          <a:solidFill>
            <a:schemeClr val="accent1">
              <a:alpha val="49019"/>
            </a:schemeClr>
          </a:solidFill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/>
            <a:r>
              <a:rPr lang="en-US" sz="2400">
                <a:solidFill>
                  <a:schemeClr val="tx2"/>
                </a:solidFill>
              </a:rPr>
              <a:t>W = 0.1 – 1.5 MW </a:t>
            </a:r>
          </a:p>
          <a:p>
            <a:pPr algn="ctr"/>
            <a:r>
              <a:rPr lang="el-GR" sz="2400">
                <a:solidFill>
                  <a:srgbClr val="DB1D09"/>
                </a:solidFill>
              </a:rPr>
              <a:t>Δ</a:t>
            </a:r>
            <a:r>
              <a:rPr lang="en-US" sz="2400" i="1">
                <a:solidFill>
                  <a:srgbClr val="DB1D09"/>
                </a:solidFill>
              </a:rPr>
              <a:t>t</a:t>
            </a:r>
            <a:r>
              <a:rPr lang="en-US" sz="2400" baseline="-25000">
                <a:solidFill>
                  <a:srgbClr val="DB1D09"/>
                </a:solidFill>
              </a:rPr>
              <a:t>0</a:t>
            </a:r>
            <a:r>
              <a:rPr lang="en-US" sz="2400">
                <a:solidFill>
                  <a:srgbClr val="DB1D09"/>
                </a:solidFill>
              </a:rPr>
              <a:t> </a:t>
            </a:r>
            <a:r>
              <a:rPr lang="el-GR" sz="2400">
                <a:solidFill>
                  <a:srgbClr val="DB1D09"/>
                </a:solidFill>
              </a:rPr>
              <a:t>≈</a:t>
            </a:r>
            <a:r>
              <a:rPr lang="en-US" sz="2400">
                <a:solidFill>
                  <a:srgbClr val="DB1D09"/>
                </a:solidFill>
              </a:rPr>
              <a:t> (15 – 30)∙</a:t>
            </a:r>
            <a:r>
              <a:rPr lang="el-GR" sz="2400">
                <a:solidFill>
                  <a:srgbClr val="DB1D09"/>
                </a:solidFill>
              </a:rPr>
              <a:t>λ</a:t>
            </a:r>
            <a:r>
              <a:rPr lang="en-US" sz="2400">
                <a:solidFill>
                  <a:srgbClr val="DB1D09"/>
                </a:solidFill>
              </a:rPr>
              <a:t> </a:t>
            </a:r>
            <a:r>
              <a:rPr lang="el-GR" sz="2400">
                <a:solidFill>
                  <a:srgbClr val="DB1D09"/>
                </a:solidFill>
              </a:rPr>
              <a:t>μ</a:t>
            </a:r>
            <a:r>
              <a:rPr lang="en-US" sz="2400">
                <a:solidFill>
                  <a:srgbClr val="DB1D09"/>
                </a:solidFill>
              </a:rPr>
              <a:t>s</a:t>
            </a:r>
            <a:r>
              <a:rPr lang="en-US" sz="2400">
                <a:solidFill>
                  <a:srgbClr val="506BC2"/>
                </a:solidFill>
              </a:rPr>
              <a:t> </a:t>
            </a:r>
            <a:endParaRPr lang="ru-RU" sz="2400">
              <a:solidFill>
                <a:srgbClr val="506BC2"/>
              </a:solidFill>
            </a:endParaRPr>
          </a:p>
        </p:txBody>
      </p:sp>
      <p:sp>
        <p:nvSpPr>
          <p:cNvPr id="330763" name="Text Box 11"/>
          <p:cNvSpPr txBox="1">
            <a:spLocks noChangeArrowheads="1"/>
          </p:cNvSpPr>
          <p:nvPr/>
        </p:nvSpPr>
        <p:spPr bwMode="auto">
          <a:xfrm>
            <a:off x="6172200" y="1397000"/>
            <a:ext cx="2889250" cy="461963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/>
            <a:r>
              <a:rPr lang="en-US" sz="2400">
                <a:solidFill>
                  <a:srgbClr val="3333CC"/>
                </a:solidFill>
              </a:rPr>
              <a:t>Long Pulse Sources</a:t>
            </a:r>
            <a:endParaRPr lang="ru-RU" sz="2400">
              <a:solidFill>
                <a:srgbClr val="3333CC"/>
              </a:solidFill>
            </a:endParaRPr>
          </a:p>
        </p:txBody>
      </p:sp>
      <p:sp>
        <p:nvSpPr>
          <p:cNvPr id="330765" name="Text Box 13"/>
          <p:cNvSpPr txBox="1">
            <a:spLocks noChangeArrowheads="1"/>
          </p:cNvSpPr>
          <p:nvPr/>
        </p:nvSpPr>
        <p:spPr bwMode="auto">
          <a:xfrm>
            <a:off x="6216650" y="2108200"/>
            <a:ext cx="2844800" cy="830997"/>
          </a:xfrm>
          <a:prstGeom prst="rect">
            <a:avLst/>
          </a:prstGeom>
          <a:solidFill>
            <a:schemeClr val="accent1">
              <a:alpha val="49019"/>
            </a:schemeClr>
          </a:solidFill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/>
            <a:r>
              <a:rPr lang="en-US" sz="2400" dirty="0">
                <a:solidFill>
                  <a:schemeClr val="tx2"/>
                </a:solidFill>
              </a:rPr>
              <a:t>W = 2 – 5 MW </a:t>
            </a:r>
          </a:p>
          <a:p>
            <a:pPr algn="ctr"/>
            <a:r>
              <a:rPr lang="el-GR" sz="2400" dirty="0">
                <a:solidFill>
                  <a:srgbClr val="DB1D09"/>
                </a:solidFill>
              </a:rPr>
              <a:t>Δ</a:t>
            </a:r>
            <a:r>
              <a:rPr lang="en-US" sz="2400" i="1" dirty="0">
                <a:solidFill>
                  <a:srgbClr val="DB1D09"/>
                </a:solidFill>
              </a:rPr>
              <a:t>t</a:t>
            </a:r>
            <a:r>
              <a:rPr lang="en-US" sz="2400" baseline="-25000" dirty="0">
                <a:solidFill>
                  <a:srgbClr val="DB1D09"/>
                </a:solidFill>
              </a:rPr>
              <a:t>0</a:t>
            </a:r>
            <a:r>
              <a:rPr lang="en-US" sz="2400" dirty="0">
                <a:solidFill>
                  <a:srgbClr val="DB1D09"/>
                </a:solidFill>
              </a:rPr>
              <a:t> </a:t>
            </a:r>
            <a:r>
              <a:rPr lang="el-GR" sz="2400" dirty="0">
                <a:solidFill>
                  <a:srgbClr val="DB1D09"/>
                </a:solidFill>
              </a:rPr>
              <a:t>≈</a:t>
            </a:r>
            <a:r>
              <a:rPr lang="en-US" sz="2400" dirty="0">
                <a:solidFill>
                  <a:srgbClr val="DB1D09"/>
                </a:solidFill>
              </a:rPr>
              <a:t> (300 – </a:t>
            </a:r>
            <a:r>
              <a:rPr lang="en-US" sz="2400" dirty="0" smtClean="0">
                <a:solidFill>
                  <a:srgbClr val="DB1D09"/>
                </a:solidFill>
              </a:rPr>
              <a:t>2800</a:t>
            </a:r>
            <a:r>
              <a:rPr lang="en-US" sz="2400" dirty="0">
                <a:solidFill>
                  <a:srgbClr val="DB1D09"/>
                </a:solidFill>
              </a:rPr>
              <a:t>) </a:t>
            </a:r>
            <a:r>
              <a:rPr lang="el-GR" sz="2400" dirty="0">
                <a:solidFill>
                  <a:srgbClr val="DB1D09"/>
                </a:solidFill>
              </a:rPr>
              <a:t>μ</a:t>
            </a:r>
            <a:r>
              <a:rPr lang="en-US" sz="2400" dirty="0">
                <a:solidFill>
                  <a:srgbClr val="DB1D09"/>
                </a:solidFill>
              </a:rPr>
              <a:t>s </a:t>
            </a:r>
            <a:endParaRPr lang="ru-RU" sz="2400" dirty="0">
              <a:solidFill>
                <a:srgbClr val="DB1D09"/>
              </a:solidFill>
            </a:endParaRPr>
          </a:p>
        </p:txBody>
      </p:sp>
      <p:sp>
        <p:nvSpPr>
          <p:cNvPr id="330768" name="Line 16"/>
          <p:cNvSpPr>
            <a:spLocks noChangeShapeType="1"/>
          </p:cNvSpPr>
          <p:nvPr/>
        </p:nvSpPr>
        <p:spPr bwMode="auto">
          <a:xfrm flipH="1">
            <a:off x="2082800" y="863600"/>
            <a:ext cx="863600" cy="4445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anchor="b">
            <a:spAutoFit/>
          </a:bodyPr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0769" name="Line 17"/>
          <p:cNvSpPr>
            <a:spLocks noChangeShapeType="1"/>
          </p:cNvSpPr>
          <p:nvPr/>
        </p:nvSpPr>
        <p:spPr bwMode="auto">
          <a:xfrm>
            <a:off x="5816600" y="863600"/>
            <a:ext cx="800100" cy="48895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anchor="b">
            <a:spAutoFit/>
          </a:bodyPr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Line 16"/>
          <p:cNvSpPr>
            <a:spLocks noChangeShapeType="1"/>
          </p:cNvSpPr>
          <p:nvPr/>
        </p:nvSpPr>
        <p:spPr bwMode="auto">
          <a:xfrm flipH="1">
            <a:off x="4370388" y="774700"/>
            <a:ext cx="46037" cy="57785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anchor="b">
            <a:spAutoFit/>
          </a:bodyPr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8100" y="1397000"/>
            <a:ext cx="2844800" cy="461963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/>
            <a:r>
              <a:rPr lang="en-US" sz="2400">
                <a:solidFill>
                  <a:srgbClr val="3333CC"/>
                </a:solidFill>
              </a:rPr>
              <a:t>Continuous Sources</a:t>
            </a:r>
            <a:endParaRPr lang="ru-RU" sz="2400">
              <a:solidFill>
                <a:srgbClr val="3333CC"/>
              </a:solidFill>
            </a:endParaRP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146050" y="2108200"/>
            <a:ext cx="2647950" cy="830263"/>
          </a:xfrm>
          <a:prstGeom prst="rect">
            <a:avLst/>
          </a:prstGeom>
          <a:solidFill>
            <a:schemeClr val="accent1">
              <a:alpha val="49019"/>
            </a:schemeClr>
          </a:solidFill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/>
            <a:r>
              <a:rPr lang="en-US" sz="2400">
                <a:solidFill>
                  <a:schemeClr val="tx2"/>
                </a:solidFill>
              </a:rPr>
              <a:t>W = 10 – 100 MW </a:t>
            </a:r>
          </a:p>
          <a:p>
            <a:pPr algn="ctr"/>
            <a:r>
              <a:rPr lang="el-GR" sz="2400">
                <a:solidFill>
                  <a:srgbClr val="DB1D09"/>
                </a:solidFill>
              </a:rPr>
              <a:t>Δ</a:t>
            </a:r>
            <a:r>
              <a:rPr lang="en-US" sz="2400" i="1">
                <a:solidFill>
                  <a:srgbClr val="DB1D09"/>
                </a:solidFill>
              </a:rPr>
              <a:t>t</a:t>
            </a:r>
            <a:r>
              <a:rPr lang="en-US" sz="2400" baseline="-25000">
                <a:solidFill>
                  <a:srgbClr val="DB1D09"/>
                </a:solidFill>
              </a:rPr>
              <a:t>0</a:t>
            </a:r>
            <a:r>
              <a:rPr lang="en-US" sz="2400">
                <a:solidFill>
                  <a:srgbClr val="DB1D09"/>
                </a:solidFill>
              </a:rPr>
              <a:t> = ∞</a:t>
            </a:r>
            <a:r>
              <a:rPr lang="en-US" sz="2400">
                <a:solidFill>
                  <a:srgbClr val="506BC2"/>
                </a:solidFill>
              </a:rPr>
              <a:t> </a:t>
            </a:r>
            <a:endParaRPr lang="ru-RU" sz="2400">
              <a:solidFill>
                <a:srgbClr val="506BC2"/>
              </a:solidFill>
            </a:endParaRPr>
          </a:p>
        </p:txBody>
      </p:sp>
      <p:sp>
        <p:nvSpPr>
          <p:cNvPr id="19469" name="TextBox 14"/>
          <p:cNvSpPr txBox="1">
            <a:spLocks noChangeArrowheads="1"/>
          </p:cNvSpPr>
          <p:nvPr/>
        </p:nvSpPr>
        <p:spPr bwMode="auto">
          <a:xfrm>
            <a:off x="527050" y="3144838"/>
            <a:ext cx="1836738" cy="1323975"/>
          </a:xfrm>
          <a:prstGeom prst="rect">
            <a:avLst/>
          </a:prstGeom>
          <a:solidFill>
            <a:srgbClr val="FFFFFF">
              <a:alpha val="69803"/>
            </a:srgbClr>
          </a:solidFill>
          <a:ln w="19050">
            <a:solidFill>
              <a:srgbClr val="3333CC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l-GR" dirty="0">
                <a:solidFill>
                  <a:srgbClr val="0000FF"/>
                </a:solidFill>
              </a:rPr>
              <a:t>λ</a:t>
            </a:r>
            <a:r>
              <a:rPr lang="en-US" dirty="0">
                <a:solidFill>
                  <a:srgbClr val="0000FF"/>
                </a:solidFill>
              </a:rPr>
              <a:t> = const</a:t>
            </a:r>
          </a:p>
          <a:p>
            <a:pPr algn="ctr"/>
            <a:r>
              <a:rPr lang="en-US" dirty="0" err="1">
                <a:solidFill>
                  <a:srgbClr val="0000FF"/>
                </a:solidFill>
              </a:rPr>
              <a:t>diffractometer</a:t>
            </a:r>
            <a:r>
              <a:rPr lang="en-US" dirty="0">
                <a:solidFill>
                  <a:srgbClr val="0000FF"/>
                </a:solidFill>
              </a:rPr>
              <a:t> </a:t>
            </a:r>
          </a:p>
          <a:p>
            <a:pPr algn="ctr"/>
            <a:r>
              <a:rPr lang="en-US" dirty="0">
                <a:solidFill>
                  <a:srgbClr val="0000FF"/>
                </a:solidFill>
              </a:rPr>
              <a:t>2</a:t>
            </a:r>
            <a:r>
              <a:rPr lang="el-GR" dirty="0">
                <a:solidFill>
                  <a:srgbClr val="0000FF"/>
                </a:solidFill>
              </a:rPr>
              <a:t>θ</a:t>
            </a:r>
            <a:r>
              <a:rPr lang="en-US" baseline="-25000" dirty="0">
                <a:solidFill>
                  <a:srgbClr val="0000FF"/>
                </a:solidFill>
              </a:rPr>
              <a:t>m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l-GR" dirty="0">
                <a:solidFill>
                  <a:srgbClr val="0000FF"/>
                </a:solidFill>
              </a:rPr>
              <a:t>≥</a:t>
            </a:r>
            <a:r>
              <a:rPr lang="en-US" dirty="0">
                <a:solidFill>
                  <a:srgbClr val="0000FF"/>
                </a:solidFill>
              </a:rPr>
              <a:t> 120°</a:t>
            </a:r>
          </a:p>
          <a:p>
            <a:pPr algn="ctr"/>
            <a:r>
              <a:rPr lang="el-GR" dirty="0">
                <a:solidFill>
                  <a:srgbClr val="0000FF"/>
                </a:solidFill>
              </a:rPr>
              <a:t>α</a:t>
            </a:r>
            <a:r>
              <a:rPr lang="en-US" baseline="-25000" dirty="0">
                <a:solidFill>
                  <a:srgbClr val="0000FF"/>
                </a:solidFill>
              </a:rPr>
              <a:t>1</a:t>
            </a:r>
            <a:r>
              <a:rPr lang="en-US" dirty="0">
                <a:solidFill>
                  <a:srgbClr val="0000FF"/>
                </a:solidFill>
              </a:rPr>
              <a:t> ≈ </a:t>
            </a:r>
            <a:r>
              <a:rPr lang="el-GR" dirty="0">
                <a:solidFill>
                  <a:srgbClr val="0000FF"/>
                </a:solidFill>
              </a:rPr>
              <a:t>α</a:t>
            </a:r>
            <a:r>
              <a:rPr lang="en-US" baseline="-25000" dirty="0">
                <a:solidFill>
                  <a:srgbClr val="0000FF"/>
                </a:solidFill>
              </a:rPr>
              <a:t>2</a:t>
            </a:r>
            <a:r>
              <a:rPr lang="en-US" dirty="0">
                <a:solidFill>
                  <a:srgbClr val="0000FF"/>
                </a:solidFill>
              </a:rPr>
              <a:t> ≈ 10' </a:t>
            </a: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19471" name="TextBox 16"/>
          <p:cNvSpPr txBox="1">
            <a:spLocks noChangeArrowheads="1"/>
          </p:cNvSpPr>
          <p:nvPr/>
        </p:nvSpPr>
        <p:spPr bwMode="auto">
          <a:xfrm>
            <a:off x="349250" y="5073650"/>
            <a:ext cx="2400300" cy="1016000"/>
          </a:xfrm>
          <a:prstGeom prst="rect">
            <a:avLst/>
          </a:prstGeom>
          <a:solidFill>
            <a:srgbClr val="FFFFFF">
              <a:alpha val="70979"/>
            </a:srgbClr>
          </a:solidFill>
          <a:ln w="19050">
            <a:solidFill>
              <a:srgbClr val="3333CC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D2B (ILL),    0.0005</a:t>
            </a:r>
          </a:p>
          <a:p>
            <a:r>
              <a:rPr lang="en-US" dirty="0" err="1">
                <a:solidFill>
                  <a:srgbClr val="0000FF"/>
                </a:solidFill>
              </a:rPr>
              <a:t>HRPT</a:t>
            </a:r>
            <a:r>
              <a:rPr lang="en-US" dirty="0">
                <a:solidFill>
                  <a:srgbClr val="0000FF"/>
                </a:solidFill>
              </a:rPr>
              <a:t> (PSI), 0.0009</a:t>
            </a:r>
          </a:p>
          <a:p>
            <a:r>
              <a:rPr lang="en-US" dirty="0">
                <a:solidFill>
                  <a:srgbClr val="0000FF"/>
                </a:solidFill>
              </a:rPr>
              <a:t>…</a:t>
            </a: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24" name="TextBox 14"/>
          <p:cNvSpPr txBox="1">
            <a:spLocks noChangeArrowheads="1"/>
          </p:cNvSpPr>
          <p:nvPr/>
        </p:nvSpPr>
        <p:spPr bwMode="auto">
          <a:xfrm>
            <a:off x="3638550" y="3143250"/>
            <a:ext cx="1836738" cy="1323975"/>
          </a:xfrm>
          <a:prstGeom prst="rect">
            <a:avLst/>
          </a:prstGeom>
          <a:solidFill>
            <a:srgbClr val="FFFFFF">
              <a:alpha val="69803"/>
            </a:srgbClr>
          </a:solidFill>
          <a:ln w="19050">
            <a:solidFill>
              <a:srgbClr val="3333CC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 err="1">
                <a:solidFill>
                  <a:srgbClr val="0000FF"/>
                </a:solidFill>
              </a:rPr>
              <a:t>TOF</a:t>
            </a:r>
            <a:endParaRPr lang="en-US" dirty="0">
              <a:solidFill>
                <a:srgbClr val="0000FF"/>
              </a:solidFill>
            </a:endParaRPr>
          </a:p>
          <a:p>
            <a:pPr algn="ctr"/>
            <a:r>
              <a:rPr lang="en-US" dirty="0" err="1">
                <a:solidFill>
                  <a:srgbClr val="0000FF"/>
                </a:solidFill>
              </a:rPr>
              <a:t>diffractometer</a:t>
            </a:r>
            <a:r>
              <a:rPr lang="en-US" dirty="0">
                <a:solidFill>
                  <a:srgbClr val="0000FF"/>
                </a:solidFill>
              </a:rPr>
              <a:t> </a:t>
            </a:r>
          </a:p>
          <a:p>
            <a:pPr algn="ctr"/>
            <a:r>
              <a:rPr lang="en-US" i="1" dirty="0">
                <a:solidFill>
                  <a:srgbClr val="0000FF"/>
                </a:solidFill>
              </a:rPr>
              <a:t>L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l-GR" dirty="0">
                <a:solidFill>
                  <a:srgbClr val="0000FF"/>
                </a:solidFill>
              </a:rPr>
              <a:t>≥</a:t>
            </a:r>
            <a:r>
              <a:rPr lang="en-US" dirty="0">
                <a:solidFill>
                  <a:srgbClr val="0000FF"/>
                </a:solidFill>
              </a:rPr>
              <a:t> 60 m</a:t>
            </a:r>
          </a:p>
          <a:p>
            <a:pPr algn="ctr"/>
            <a:r>
              <a:rPr lang="en-US" dirty="0">
                <a:solidFill>
                  <a:srgbClr val="0000FF"/>
                </a:solidFill>
              </a:rPr>
              <a:t>2</a:t>
            </a:r>
            <a:r>
              <a:rPr lang="el-GR" dirty="0">
                <a:solidFill>
                  <a:srgbClr val="0000FF"/>
                </a:solidFill>
              </a:rPr>
              <a:t>θ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l-GR" dirty="0">
                <a:solidFill>
                  <a:srgbClr val="0000FF"/>
                </a:solidFill>
              </a:rPr>
              <a:t>≈</a:t>
            </a:r>
            <a:r>
              <a:rPr lang="en-US" dirty="0">
                <a:solidFill>
                  <a:srgbClr val="0000FF"/>
                </a:solidFill>
              </a:rPr>
              <a:t> 160°</a:t>
            </a: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25" name="TextBox 16"/>
          <p:cNvSpPr txBox="1">
            <a:spLocks noChangeArrowheads="1"/>
          </p:cNvSpPr>
          <p:nvPr/>
        </p:nvSpPr>
        <p:spPr bwMode="auto">
          <a:xfrm>
            <a:off x="3194050" y="5083175"/>
            <a:ext cx="2800350" cy="1016000"/>
          </a:xfrm>
          <a:prstGeom prst="rect">
            <a:avLst/>
          </a:prstGeom>
          <a:solidFill>
            <a:srgbClr val="FFFFFF">
              <a:alpha val="70979"/>
            </a:srgbClr>
          </a:solidFill>
          <a:ln w="19050">
            <a:solidFill>
              <a:srgbClr val="3333CC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 err="1">
                <a:solidFill>
                  <a:srgbClr val="0000FF"/>
                </a:solidFill>
              </a:rPr>
              <a:t>HRPD</a:t>
            </a:r>
            <a:r>
              <a:rPr lang="en-US" dirty="0">
                <a:solidFill>
                  <a:srgbClr val="0000FF"/>
                </a:solidFill>
              </a:rPr>
              <a:t> (</a:t>
            </a:r>
            <a:r>
              <a:rPr lang="en-US" dirty="0" err="1">
                <a:solidFill>
                  <a:srgbClr val="0000FF"/>
                </a:solidFill>
              </a:rPr>
              <a:t>RAL</a:t>
            </a:r>
            <a:r>
              <a:rPr lang="en-US" dirty="0">
                <a:solidFill>
                  <a:srgbClr val="0000FF"/>
                </a:solidFill>
              </a:rPr>
              <a:t>),    0.0005</a:t>
            </a:r>
          </a:p>
          <a:p>
            <a:r>
              <a:rPr lang="en-US" dirty="0">
                <a:solidFill>
                  <a:srgbClr val="0000FF"/>
                </a:solidFill>
              </a:rPr>
              <a:t>PG3 (</a:t>
            </a:r>
            <a:r>
              <a:rPr lang="en-US" dirty="0" err="1">
                <a:solidFill>
                  <a:srgbClr val="0000FF"/>
                </a:solidFill>
              </a:rPr>
              <a:t>SNS</a:t>
            </a:r>
            <a:r>
              <a:rPr lang="en-US" dirty="0">
                <a:solidFill>
                  <a:srgbClr val="0000FF"/>
                </a:solidFill>
              </a:rPr>
              <a:t>),         0.001</a:t>
            </a:r>
          </a:p>
          <a:p>
            <a:r>
              <a:rPr lang="en-US" dirty="0">
                <a:solidFill>
                  <a:srgbClr val="0000FF"/>
                </a:solidFill>
              </a:rPr>
              <a:t>…</a:t>
            </a: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18" name="TextBox 14"/>
          <p:cNvSpPr txBox="1">
            <a:spLocks noChangeArrowheads="1"/>
          </p:cNvSpPr>
          <p:nvPr/>
        </p:nvSpPr>
        <p:spPr bwMode="auto">
          <a:xfrm>
            <a:off x="6624638" y="3130550"/>
            <a:ext cx="2057400" cy="1631950"/>
          </a:xfrm>
          <a:prstGeom prst="rect">
            <a:avLst/>
          </a:prstGeom>
          <a:solidFill>
            <a:srgbClr val="FFFFFF">
              <a:alpha val="69803"/>
            </a:srgbClr>
          </a:solidFill>
          <a:ln w="19050">
            <a:solidFill>
              <a:srgbClr val="3333CC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 err="1">
                <a:solidFill>
                  <a:srgbClr val="0000FF"/>
                </a:solidFill>
              </a:rPr>
              <a:t>TOF</a:t>
            </a:r>
            <a:r>
              <a:rPr lang="en-US" dirty="0">
                <a:solidFill>
                  <a:srgbClr val="0000FF"/>
                </a:solidFill>
              </a:rPr>
              <a:t>-chopper</a:t>
            </a:r>
          </a:p>
          <a:p>
            <a:pPr algn="ctr"/>
            <a:r>
              <a:rPr lang="en-US" dirty="0">
                <a:solidFill>
                  <a:srgbClr val="0000FF"/>
                </a:solidFill>
              </a:rPr>
              <a:t>(Fourier / Fermi)</a:t>
            </a:r>
          </a:p>
          <a:p>
            <a:pPr algn="ctr"/>
            <a:r>
              <a:rPr lang="en-US" dirty="0" err="1">
                <a:solidFill>
                  <a:srgbClr val="0000FF"/>
                </a:solidFill>
              </a:rPr>
              <a:t>diffractometer</a:t>
            </a:r>
            <a:r>
              <a:rPr lang="en-US" dirty="0">
                <a:solidFill>
                  <a:srgbClr val="0000FF"/>
                </a:solidFill>
              </a:rPr>
              <a:t> </a:t>
            </a:r>
          </a:p>
          <a:p>
            <a:pPr algn="ctr"/>
            <a:r>
              <a:rPr lang="en-US" i="1" dirty="0">
                <a:solidFill>
                  <a:srgbClr val="0000FF"/>
                </a:solidFill>
              </a:rPr>
              <a:t>L</a:t>
            </a:r>
            <a:r>
              <a:rPr lang="en-US" dirty="0">
                <a:solidFill>
                  <a:srgbClr val="0000FF"/>
                </a:solidFill>
              </a:rPr>
              <a:t> = 20 - 200 m</a:t>
            </a:r>
          </a:p>
          <a:p>
            <a:pPr algn="ctr"/>
            <a:r>
              <a:rPr lang="en-US" dirty="0">
                <a:solidFill>
                  <a:srgbClr val="0000FF"/>
                </a:solidFill>
              </a:rPr>
              <a:t>2</a:t>
            </a:r>
            <a:r>
              <a:rPr lang="el-GR" dirty="0">
                <a:solidFill>
                  <a:srgbClr val="0000FF"/>
                </a:solidFill>
              </a:rPr>
              <a:t>θ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l-GR" dirty="0">
                <a:solidFill>
                  <a:srgbClr val="0000FF"/>
                </a:solidFill>
              </a:rPr>
              <a:t>≈</a:t>
            </a:r>
            <a:r>
              <a:rPr lang="en-US" dirty="0">
                <a:solidFill>
                  <a:srgbClr val="0000FF"/>
                </a:solidFill>
              </a:rPr>
              <a:t> 160°</a:t>
            </a: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19" name="TextBox 16"/>
          <p:cNvSpPr txBox="1">
            <a:spLocks noChangeArrowheads="1"/>
          </p:cNvSpPr>
          <p:nvPr/>
        </p:nvSpPr>
        <p:spPr bwMode="auto">
          <a:xfrm>
            <a:off x="6261100" y="5083175"/>
            <a:ext cx="2800350" cy="1016000"/>
          </a:xfrm>
          <a:prstGeom prst="rect">
            <a:avLst/>
          </a:prstGeom>
          <a:solidFill>
            <a:srgbClr val="FFFFFF">
              <a:alpha val="70979"/>
            </a:srgbClr>
          </a:solidFill>
          <a:ln w="19050">
            <a:solidFill>
              <a:srgbClr val="3333CC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 err="1">
                <a:solidFill>
                  <a:srgbClr val="0000FF"/>
                </a:solidFill>
              </a:rPr>
              <a:t>HRFD</a:t>
            </a:r>
            <a:r>
              <a:rPr lang="en-US" dirty="0">
                <a:solidFill>
                  <a:srgbClr val="0000FF"/>
                </a:solidFill>
              </a:rPr>
              <a:t> (</a:t>
            </a:r>
            <a:r>
              <a:rPr lang="en-US" dirty="0" err="1">
                <a:solidFill>
                  <a:srgbClr val="0000FF"/>
                </a:solidFill>
              </a:rPr>
              <a:t>FLNP</a:t>
            </a:r>
            <a:r>
              <a:rPr lang="en-US" dirty="0">
                <a:solidFill>
                  <a:srgbClr val="0000FF"/>
                </a:solidFill>
              </a:rPr>
              <a:t>),  0.0005</a:t>
            </a:r>
          </a:p>
          <a:p>
            <a:r>
              <a:rPr lang="en-US" dirty="0" err="1">
                <a:solidFill>
                  <a:srgbClr val="C00000"/>
                </a:solidFill>
              </a:rPr>
              <a:t>HRPD</a:t>
            </a:r>
            <a:r>
              <a:rPr lang="en-US" dirty="0">
                <a:solidFill>
                  <a:srgbClr val="C00000"/>
                </a:solidFill>
              </a:rPr>
              <a:t> (</a:t>
            </a:r>
            <a:r>
              <a:rPr lang="en-US" dirty="0" err="1">
                <a:solidFill>
                  <a:srgbClr val="C00000"/>
                </a:solidFill>
              </a:rPr>
              <a:t>ESS</a:t>
            </a:r>
            <a:r>
              <a:rPr lang="en-US" dirty="0">
                <a:solidFill>
                  <a:srgbClr val="C00000"/>
                </a:solidFill>
              </a:rPr>
              <a:t>),     0.0003</a:t>
            </a:r>
          </a:p>
          <a:p>
            <a:r>
              <a:rPr lang="en-US" dirty="0">
                <a:solidFill>
                  <a:srgbClr val="0000FF"/>
                </a:solidFill>
              </a:rPr>
              <a:t>…</a:t>
            </a:r>
            <a:endParaRPr lang="ru-RU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30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9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330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000"/>
                                        <p:tgtEl>
                                          <p:spTgt spid="330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1000"/>
                                        <p:tgtEl>
                                          <p:spTgt spid="330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330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0"/>
                            </p:stCondLst>
                            <p:childTnLst>
                              <p:par>
                                <p:cTn id="5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1000"/>
                                        <p:tgtEl>
                                          <p:spTgt spid="330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1000"/>
                            </p:stCondLst>
                            <p:childTnLst>
                              <p:par>
                                <p:cTn id="5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1500"/>
                            </p:stCondLst>
                            <p:childTnLst>
                              <p:par>
                                <p:cTn id="6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0759" grpId="0" animBg="1"/>
      <p:bldP spid="330762" grpId="0" animBg="1"/>
      <p:bldP spid="330763" grpId="0" animBg="1"/>
      <p:bldP spid="330765" grpId="0" animBg="1"/>
      <p:bldP spid="13" grpId="0" animBg="1"/>
      <p:bldP spid="14" grpId="0" animBg="1"/>
      <p:bldP spid="19469" grpId="0" animBg="1"/>
      <p:bldP spid="19471" grpId="0" animBg="1"/>
      <p:bldP spid="24" grpId="0" animBg="1"/>
      <p:bldP spid="25" grpId="0" animBg="1"/>
      <p:bldP spid="18" grpId="0" animBg="1"/>
      <p:bldP spid="19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C5FF677-1220-43CD-B677-11CA2A186CD7}" type="slidenum">
              <a:rPr lang="ru-RU" smtClean="0"/>
              <a:pPr/>
              <a:t>48</a:t>
            </a:fld>
            <a:endParaRPr lang="ru-RU" sz="1400" smtClean="0"/>
          </a:p>
        </p:txBody>
      </p:sp>
      <p:sp>
        <p:nvSpPr>
          <p:cNvPr id="35843" name="Text Box 2062"/>
          <p:cNvSpPr txBox="1">
            <a:spLocks noChangeArrowheads="1"/>
          </p:cNvSpPr>
          <p:nvPr/>
        </p:nvSpPr>
        <p:spPr bwMode="auto">
          <a:xfrm>
            <a:off x="749300" y="450850"/>
            <a:ext cx="77755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/>
            <a:r>
              <a:rPr lang="en-US" sz="2400">
                <a:solidFill>
                  <a:schemeClr val="tx2"/>
                </a:solidFill>
              </a:rPr>
              <a:t>RTOF Fourier technique for diffraction</a:t>
            </a:r>
            <a:endParaRPr lang="ru-RU" sz="2400">
              <a:solidFill>
                <a:schemeClr val="tx2"/>
              </a:solidFill>
            </a:endParaRPr>
          </a:p>
        </p:txBody>
      </p:sp>
      <p:sp>
        <p:nvSpPr>
          <p:cNvPr id="93199" name="Rectangle 2063"/>
          <p:cNvSpPr>
            <a:spLocks noChangeArrowheads="1"/>
          </p:cNvSpPr>
          <p:nvPr/>
        </p:nvSpPr>
        <p:spPr bwMode="auto">
          <a:xfrm>
            <a:off x="1238250" y="1028700"/>
            <a:ext cx="6400800" cy="2036763"/>
          </a:xfrm>
          <a:prstGeom prst="rect">
            <a:avLst/>
          </a:prstGeom>
          <a:solidFill>
            <a:srgbClr val="FFFFFF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u="sng">
                <a:solidFill>
                  <a:srgbClr val="C00000"/>
                </a:solidFill>
              </a:rPr>
              <a:t>Good news:</a:t>
            </a:r>
            <a:endParaRPr lang="ru-RU" sz="2200">
              <a:solidFill>
                <a:srgbClr val="C00000"/>
              </a:solidFill>
            </a:endParaRPr>
          </a:p>
          <a:p>
            <a:pPr marL="449263" lvl="1" indent="-449263">
              <a:lnSpc>
                <a:spcPts val="3000"/>
              </a:lnSpc>
              <a:buClr>
                <a:srgbClr val="DB1D09"/>
              </a:buClr>
              <a:buSzPct val="75000"/>
              <a:buFont typeface="Wingdings" pitchFamily="2" charset="2"/>
              <a:buChar char="Ø"/>
            </a:pPr>
            <a:r>
              <a:rPr lang="en-US">
                <a:solidFill>
                  <a:srgbClr val="3333CC"/>
                </a:solidFill>
              </a:rPr>
              <a:t>All positive features of TOF diffractometer</a:t>
            </a:r>
          </a:p>
          <a:p>
            <a:pPr marL="449263" lvl="1" indent="-449263">
              <a:lnSpc>
                <a:spcPts val="3000"/>
              </a:lnSpc>
              <a:buClr>
                <a:srgbClr val="DB1D09"/>
              </a:buClr>
              <a:buSzPct val="75000"/>
              <a:buFont typeface="Wingdings" pitchFamily="2" charset="2"/>
              <a:buChar char="Ø"/>
            </a:pPr>
            <a:r>
              <a:rPr lang="en-US">
                <a:solidFill>
                  <a:srgbClr val="3333CC"/>
                </a:solidFill>
              </a:rPr>
              <a:t>Highest resolution at shortest flight path</a:t>
            </a:r>
          </a:p>
          <a:p>
            <a:pPr marL="449263" lvl="1" indent="-449263">
              <a:lnSpc>
                <a:spcPts val="3000"/>
              </a:lnSpc>
              <a:buClr>
                <a:srgbClr val="DB1D09"/>
              </a:buClr>
              <a:buSzPct val="75000"/>
              <a:buFont typeface="Wingdings" pitchFamily="2" charset="2"/>
              <a:buChar char="Ø"/>
            </a:pPr>
            <a:r>
              <a:rPr lang="en-US">
                <a:solidFill>
                  <a:srgbClr val="3333CC"/>
                </a:solidFill>
              </a:rPr>
              <a:t>Resolution is only slightly depends on </a:t>
            </a:r>
            <a:r>
              <a:rPr lang="en-US" i="1">
                <a:solidFill>
                  <a:srgbClr val="3333CC"/>
                </a:solidFill>
              </a:rPr>
              <a:t>d</a:t>
            </a:r>
            <a:r>
              <a:rPr lang="en-US" baseline="-25000">
                <a:solidFill>
                  <a:srgbClr val="3333CC"/>
                </a:solidFill>
              </a:rPr>
              <a:t>hkl</a:t>
            </a:r>
            <a:endParaRPr lang="ru-RU" baseline="-25000">
              <a:solidFill>
                <a:srgbClr val="3333CC"/>
              </a:solidFill>
            </a:endParaRPr>
          </a:p>
          <a:p>
            <a:pPr marL="449263" lvl="1" indent="-449263">
              <a:lnSpc>
                <a:spcPts val="3000"/>
              </a:lnSpc>
              <a:buClr>
                <a:srgbClr val="DB1D09"/>
              </a:buClr>
              <a:buSzPct val="75000"/>
              <a:buFont typeface="Wingdings" pitchFamily="2" charset="2"/>
              <a:buChar char="Ø"/>
            </a:pPr>
            <a:r>
              <a:rPr lang="en-US">
                <a:solidFill>
                  <a:srgbClr val="3333CC"/>
                </a:solidFill>
              </a:rPr>
              <a:t>Large </a:t>
            </a:r>
            <a:r>
              <a:rPr lang="en-US" i="1">
                <a:solidFill>
                  <a:srgbClr val="3333CC"/>
                </a:solidFill>
              </a:rPr>
              <a:t>d</a:t>
            </a:r>
            <a:r>
              <a:rPr lang="en-US">
                <a:solidFill>
                  <a:srgbClr val="3333CC"/>
                </a:solidFill>
              </a:rPr>
              <a:t>-spacing range, no overlapping problem</a:t>
            </a:r>
            <a:endParaRPr lang="en-US">
              <a:solidFill>
                <a:srgbClr val="3333CC"/>
              </a:solidFill>
              <a:sym typeface="Symbol" pitchFamily="18" charset="2"/>
            </a:endParaRPr>
          </a:p>
        </p:txBody>
      </p:sp>
      <p:sp>
        <p:nvSpPr>
          <p:cNvPr id="93200" name="Text Box 2064"/>
          <p:cNvSpPr txBox="1">
            <a:spLocks noChangeArrowheads="1"/>
          </p:cNvSpPr>
          <p:nvPr/>
        </p:nvSpPr>
        <p:spPr bwMode="auto">
          <a:xfrm>
            <a:off x="1238250" y="3073400"/>
            <a:ext cx="6400800" cy="3190875"/>
          </a:xfrm>
          <a:prstGeom prst="rect">
            <a:avLst/>
          </a:prstGeom>
          <a:solidFill>
            <a:srgbClr val="FFFFFF">
              <a:alpha val="50196"/>
            </a:srgbClr>
          </a:solidFill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>
              <a:lnSpc>
                <a:spcPct val="120000"/>
              </a:lnSpc>
              <a:buSzPct val="60000"/>
              <a:buFont typeface="Wingdings" pitchFamily="2" charset="2"/>
              <a:buNone/>
              <a:defRPr/>
            </a:pPr>
            <a:r>
              <a:rPr lang="en-US" sz="2200" u="sng" dirty="0">
                <a:solidFill>
                  <a:schemeClr val="tx2"/>
                </a:solidFill>
                <a:sym typeface="Symbol" pitchFamily="18" charset="2"/>
              </a:rPr>
              <a:t>Bad news:</a:t>
            </a:r>
            <a:endParaRPr lang="ru-RU" sz="2200" dirty="0">
              <a:solidFill>
                <a:schemeClr val="tx2"/>
              </a:solidFill>
              <a:sym typeface="Symbol" pitchFamily="18" charset="2"/>
            </a:endParaRPr>
          </a:p>
          <a:p>
            <a:pPr marL="457200" indent="-457200">
              <a:lnSpc>
                <a:spcPts val="3000"/>
              </a:lnSpc>
              <a:buClr>
                <a:srgbClr val="DB1D09"/>
              </a:buClr>
              <a:buSzPct val="75000"/>
              <a:buFont typeface="Wingdings" pitchFamily="2" charset="2"/>
              <a:buChar char="v"/>
              <a:defRPr/>
            </a:pPr>
            <a:r>
              <a:rPr lang="en-US" dirty="0">
                <a:solidFill>
                  <a:schemeClr val="tx2"/>
                </a:solidFill>
              </a:rPr>
              <a:t>Small </a:t>
            </a:r>
            <a:r>
              <a:rPr lang="en-US" i="1" dirty="0">
                <a:solidFill>
                  <a:schemeClr val="tx2"/>
                </a:solidFill>
              </a:rPr>
              <a:t>d</a:t>
            </a:r>
            <a:r>
              <a:rPr lang="en-US" dirty="0">
                <a:solidFill>
                  <a:schemeClr val="tx2"/>
                </a:solidFill>
              </a:rPr>
              <a:t>-</a:t>
            </a:r>
            <a:r>
              <a:rPr lang="en-US" dirty="0" err="1">
                <a:solidFill>
                  <a:schemeClr val="tx2"/>
                </a:solidFill>
              </a:rPr>
              <a:t>spacings</a:t>
            </a:r>
            <a:r>
              <a:rPr lang="en-US" dirty="0">
                <a:solidFill>
                  <a:schemeClr val="tx2"/>
                </a:solidFill>
              </a:rPr>
              <a:t> (&lt;0.6 Å) can not be measured</a:t>
            </a:r>
          </a:p>
          <a:p>
            <a:pPr marL="457200" indent="-457200">
              <a:lnSpc>
                <a:spcPts val="3000"/>
              </a:lnSpc>
              <a:buClr>
                <a:srgbClr val="DB1D09"/>
              </a:buClr>
              <a:buSzPct val="75000"/>
              <a:buFont typeface="Wingdings" pitchFamily="2" charset="2"/>
              <a:buChar char="v"/>
              <a:defRPr/>
            </a:pPr>
            <a:r>
              <a:rPr lang="en-US" dirty="0">
                <a:solidFill>
                  <a:schemeClr val="tx2"/>
                </a:solidFill>
              </a:rPr>
              <a:t>TOF component of the resolution function is ~1/</a:t>
            </a:r>
            <a:r>
              <a:rPr lang="en-US" i="1" dirty="0">
                <a:solidFill>
                  <a:schemeClr val="tx2"/>
                </a:solidFill>
              </a:rPr>
              <a:t>d</a:t>
            </a:r>
            <a:endParaRPr lang="en-US" dirty="0">
              <a:solidFill>
                <a:schemeClr val="tx2"/>
              </a:solidFill>
            </a:endParaRPr>
          </a:p>
          <a:p>
            <a:pPr marL="457200" indent="-457200">
              <a:lnSpc>
                <a:spcPts val="3000"/>
              </a:lnSpc>
              <a:buClr>
                <a:srgbClr val="DB1D09"/>
              </a:buClr>
              <a:buSzPct val="75000"/>
              <a:buFont typeface="Wingdings" pitchFamily="2" charset="2"/>
              <a:buChar char="v"/>
              <a:defRPr/>
            </a:pPr>
            <a:r>
              <a:rPr lang="en-US" dirty="0">
                <a:solidFill>
                  <a:schemeClr val="tx2"/>
                </a:solidFill>
              </a:rPr>
              <a:t>Correlation background can not be excluded</a:t>
            </a:r>
          </a:p>
          <a:p>
            <a:pPr marL="457200" indent="-457200">
              <a:lnSpc>
                <a:spcPts val="3000"/>
              </a:lnSpc>
              <a:buClr>
                <a:srgbClr val="DB1D09"/>
              </a:buClr>
              <a:buSzPct val="75000"/>
              <a:buFont typeface="Wingdings" pitchFamily="2" charset="2"/>
              <a:buChar char="v"/>
              <a:defRPr/>
            </a:pPr>
            <a:r>
              <a:rPr lang="en-US" dirty="0">
                <a:solidFill>
                  <a:schemeClr val="tx2"/>
                </a:solidFill>
              </a:rPr>
              <a:t>Peak shape can be hardly modeled analytically</a:t>
            </a:r>
          </a:p>
          <a:p>
            <a:pPr marL="457200" indent="-457200">
              <a:lnSpc>
                <a:spcPts val="3000"/>
              </a:lnSpc>
              <a:buClr>
                <a:srgbClr val="DB1D09"/>
              </a:buClr>
              <a:buSzPct val="75000"/>
              <a:buFont typeface="Wingdings" pitchFamily="2" charset="2"/>
              <a:buChar char="v"/>
              <a:defRPr/>
            </a:pPr>
            <a:r>
              <a:rPr lang="en-US" dirty="0">
                <a:solidFill>
                  <a:srgbClr val="C00000"/>
                </a:solidFill>
              </a:rPr>
              <a:t>Long-term mechanical stability is a problem </a:t>
            </a:r>
          </a:p>
          <a:p>
            <a:pPr lvl="1" indent="-457200">
              <a:lnSpc>
                <a:spcPts val="3000"/>
              </a:lnSpc>
              <a:buClr>
                <a:srgbClr val="DB1D09"/>
              </a:buClr>
              <a:buSzPct val="75000"/>
              <a:buFont typeface="Wingdings" pitchFamily="2" charset="2"/>
              <a:buChar char="v"/>
              <a:defRPr/>
            </a:pPr>
            <a:r>
              <a:rPr lang="en-US" dirty="0">
                <a:sym typeface="Symbol" pitchFamily="18" charset="2"/>
              </a:rPr>
              <a:t>All units (except detector) are very cheap </a:t>
            </a:r>
          </a:p>
          <a:p>
            <a:pPr marL="457200" indent="-457200">
              <a:lnSpc>
                <a:spcPts val="3000"/>
              </a:lnSpc>
              <a:buClr>
                <a:srgbClr val="DB1D09"/>
              </a:buClr>
              <a:buSzPct val="75000"/>
              <a:buFont typeface="Wingdings" pitchFamily="2" charset="2"/>
              <a:buChar char="v"/>
              <a:defRPr/>
            </a:pPr>
            <a:r>
              <a:rPr lang="en-US" dirty="0">
                <a:sym typeface="Symbol" pitchFamily="18" charset="2"/>
              </a:rPr>
              <a:t>Complicated for understanding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93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93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99" grpId="0" animBg="1"/>
      <p:bldP spid="93200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 dpi="0" rotWithShape="1">
          <a:blip r:embed="rId3" cstate="print">
            <a:alphaModFix amt="5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AD5DB30-B183-4CCB-9C38-F9A4F8105F34}" type="slidenum">
              <a:rPr lang="ru-RU" smtClean="0"/>
              <a:pPr/>
              <a:t>49</a:t>
            </a:fld>
            <a:endParaRPr lang="ru-RU" sz="1400" smtClean="0"/>
          </a:p>
        </p:txBody>
      </p:sp>
      <p:sp>
        <p:nvSpPr>
          <p:cNvPr id="20483" name="Text Box 5"/>
          <p:cNvSpPr txBox="1">
            <a:spLocks noChangeArrowheads="1"/>
          </p:cNvSpPr>
          <p:nvPr/>
        </p:nvSpPr>
        <p:spPr bwMode="auto">
          <a:xfrm>
            <a:off x="7359650" y="3127375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b">
            <a:spAutoFit/>
          </a:bodyPr>
          <a:lstStyle/>
          <a:p>
            <a:endParaRPr lang="ru-RU" sz="1800"/>
          </a:p>
        </p:txBody>
      </p:sp>
      <p:sp>
        <p:nvSpPr>
          <p:cNvPr id="16388" name="Text Box 9"/>
          <p:cNvSpPr txBox="1">
            <a:spLocks noChangeArrowheads="1"/>
          </p:cNvSpPr>
          <p:nvPr/>
        </p:nvSpPr>
        <p:spPr bwMode="auto">
          <a:xfrm>
            <a:off x="393700" y="1473200"/>
            <a:ext cx="78644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b">
            <a:spAutoFit/>
          </a:bodyPr>
          <a:lstStyle/>
          <a:p>
            <a:r>
              <a:rPr lang="en-US" sz="1600">
                <a:solidFill>
                  <a:schemeClr val="tx2"/>
                </a:solidFill>
              </a:rPr>
              <a:t>J.F.Colwel, P.H.Miller, and W.L.Whittemore</a:t>
            </a:r>
            <a:r>
              <a:rPr lang="ru-RU" sz="1600">
                <a:solidFill>
                  <a:schemeClr val="tx2"/>
                </a:solidFill>
              </a:rPr>
              <a:t> (</a:t>
            </a:r>
            <a:r>
              <a:rPr lang="en-US" sz="1600">
                <a:solidFill>
                  <a:schemeClr val="tx2"/>
                </a:solidFill>
              </a:rPr>
              <a:t>San Diego, USA) </a:t>
            </a:r>
            <a:r>
              <a:rPr lang="en-US" sz="1600">
                <a:solidFill>
                  <a:srgbClr val="0000FF"/>
                </a:solidFill>
              </a:rPr>
              <a:t>“A New High-Efficiency </a:t>
            </a:r>
          </a:p>
          <a:p>
            <a:r>
              <a:rPr lang="en-US" sz="1600">
                <a:solidFill>
                  <a:srgbClr val="0000FF"/>
                </a:solidFill>
              </a:rPr>
              <a:t>Time-of-Flight System”</a:t>
            </a:r>
            <a:r>
              <a:rPr lang="en-US" sz="1600">
                <a:solidFill>
                  <a:srgbClr val="3333CC"/>
                </a:solidFill>
              </a:rPr>
              <a:t> </a:t>
            </a:r>
            <a:r>
              <a:rPr lang="en-US" sz="1600">
                <a:solidFill>
                  <a:schemeClr val="tx2"/>
                </a:solidFill>
              </a:rPr>
              <a:t>Neutron Inelastic Scattering, IAEA, Vienna, 1968, p. 429.</a:t>
            </a:r>
            <a:r>
              <a:rPr lang="ru-RU" sz="160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16389" name="Text Box 12"/>
          <p:cNvSpPr txBox="1">
            <a:spLocks noChangeArrowheads="1"/>
          </p:cNvSpPr>
          <p:nvPr/>
        </p:nvSpPr>
        <p:spPr bwMode="auto">
          <a:xfrm>
            <a:off x="393700" y="1073150"/>
            <a:ext cx="14668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b">
            <a:spAutoFit/>
          </a:bodyPr>
          <a:lstStyle/>
          <a:p>
            <a:r>
              <a:rPr lang="en-US" sz="1800">
                <a:solidFill>
                  <a:srgbClr val="C00000"/>
                </a:solidFill>
              </a:rPr>
              <a:t>Step 1 (1968)</a:t>
            </a:r>
            <a:endParaRPr lang="ru-RU" sz="1800">
              <a:solidFill>
                <a:srgbClr val="C00000"/>
              </a:solidFill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749300" y="317500"/>
            <a:ext cx="7467600" cy="83026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Fast Fourier chopper technique for high-resolution neutron diffraction </a:t>
            </a:r>
          </a:p>
        </p:txBody>
      </p:sp>
      <p:sp>
        <p:nvSpPr>
          <p:cNvPr id="16391" name="Text Box 9"/>
          <p:cNvSpPr txBox="1">
            <a:spLocks noChangeArrowheads="1"/>
          </p:cNvSpPr>
          <p:nvPr/>
        </p:nvSpPr>
        <p:spPr bwMode="auto">
          <a:xfrm>
            <a:off x="404813" y="2598738"/>
            <a:ext cx="81486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b">
            <a:spAutoFit/>
          </a:bodyPr>
          <a:lstStyle/>
          <a:p>
            <a:r>
              <a:rPr lang="en-US" sz="1600">
                <a:solidFill>
                  <a:schemeClr val="tx2"/>
                </a:solidFill>
              </a:rPr>
              <a:t>A.C.Nunes, R.Nathans, B.P.Schoenborn (BNL, USA) </a:t>
            </a:r>
            <a:r>
              <a:rPr lang="en-US" sz="1600">
                <a:solidFill>
                  <a:srgbClr val="0000FF"/>
                </a:solidFill>
              </a:rPr>
              <a:t>“Neutron Fourier Chopper for Single </a:t>
            </a:r>
          </a:p>
          <a:p>
            <a:r>
              <a:rPr lang="en-US" sz="1600">
                <a:solidFill>
                  <a:srgbClr val="0000FF"/>
                </a:solidFill>
              </a:rPr>
              <a:t>Crystal Reflectivity Measurements” </a:t>
            </a:r>
            <a:r>
              <a:rPr lang="en-US" sz="1600">
                <a:solidFill>
                  <a:schemeClr val="tx2"/>
                </a:solidFill>
              </a:rPr>
              <a:t>Acta Cryst. A27 (1971) 284.</a:t>
            </a:r>
            <a:endParaRPr lang="ru-RU" sz="1600">
              <a:solidFill>
                <a:schemeClr val="tx2"/>
              </a:solidFill>
            </a:endParaRPr>
          </a:p>
        </p:txBody>
      </p:sp>
      <p:sp>
        <p:nvSpPr>
          <p:cNvPr id="16392" name="Text Box 12"/>
          <p:cNvSpPr txBox="1">
            <a:spLocks noChangeArrowheads="1"/>
          </p:cNvSpPr>
          <p:nvPr/>
        </p:nvSpPr>
        <p:spPr bwMode="auto">
          <a:xfrm>
            <a:off x="404813" y="2228850"/>
            <a:ext cx="14668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b">
            <a:spAutoFit/>
          </a:bodyPr>
          <a:lstStyle/>
          <a:p>
            <a:r>
              <a:rPr lang="en-US" sz="1800">
                <a:solidFill>
                  <a:srgbClr val="C00000"/>
                </a:solidFill>
              </a:rPr>
              <a:t>Step 2 (1971)</a:t>
            </a:r>
            <a:endParaRPr lang="ru-RU" sz="1800">
              <a:solidFill>
                <a:srgbClr val="C00000"/>
              </a:solidFill>
            </a:endParaRPr>
          </a:p>
        </p:txBody>
      </p:sp>
      <p:sp>
        <p:nvSpPr>
          <p:cNvPr id="16393" name="Text Box 9"/>
          <p:cNvSpPr txBox="1">
            <a:spLocks noChangeArrowheads="1"/>
          </p:cNvSpPr>
          <p:nvPr/>
        </p:nvSpPr>
        <p:spPr bwMode="auto">
          <a:xfrm>
            <a:off x="404813" y="3695700"/>
            <a:ext cx="81327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b">
            <a:spAutoFit/>
          </a:bodyPr>
          <a:lstStyle/>
          <a:p>
            <a:r>
              <a:rPr lang="en-US" sz="1600">
                <a:solidFill>
                  <a:schemeClr val="tx2"/>
                </a:solidFill>
              </a:rPr>
              <a:t>P.Hiismaki</a:t>
            </a:r>
            <a:r>
              <a:rPr lang="ru-RU" sz="1600">
                <a:solidFill>
                  <a:schemeClr val="tx2"/>
                </a:solidFill>
              </a:rPr>
              <a:t> (</a:t>
            </a:r>
            <a:r>
              <a:rPr lang="en-US" sz="1600">
                <a:solidFill>
                  <a:schemeClr val="tx2"/>
                </a:solidFill>
              </a:rPr>
              <a:t>VTT, Finland) </a:t>
            </a:r>
            <a:r>
              <a:rPr lang="en-US" sz="1600">
                <a:solidFill>
                  <a:srgbClr val="3333CC"/>
                </a:solidFill>
              </a:rPr>
              <a:t>“Inverse Time-of-Flight Method” </a:t>
            </a:r>
            <a:r>
              <a:rPr lang="en-US" sz="1600">
                <a:solidFill>
                  <a:schemeClr val="tx2"/>
                </a:solidFill>
              </a:rPr>
              <a:t>Neutron Inelastic Scattering, </a:t>
            </a:r>
          </a:p>
          <a:p>
            <a:r>
              <a:rPr lang="en-US" sz="1600">
                <a:solidFill>
                  <a:schemeClr val="tx2"/>
                </a:solidFill>
              </a:rPr>
              <a:t>IAEA, Grenoble, 1972, p. 803.</a:t>
            </a:r>
            <a:r>
              <a:rPr lang="ru-RU" sz="160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16394" name="Text Box 12"/>
          <p:cNvSpPr txBox="1">
            <a:spLocks noChangeArrowheads="1"/>
          </p:cNvSpPr>
          <p:nvPr/>
        </p:nvSpPr>
        <p:spPr bwMode="auto">
          <a:xfrm>
            <a:off x="404813" y="3325813"/>
            <a:ext cx="14668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b">
            <a:spAutoFit/>
          </a:bodyPr>
          <a:lstStyle/>
          <a:p>
            <a:r>
              <a:rPr lang="en-US" sz="1800">
                <a:solidFill>
                  <a:srgbClr val="C00000"/>
                </a:solidFill>
              </a:rPr>
              <a:t>Step 3 (1972)</a:t>
            </a:r>
            <a:endParaRPr lang="ru-RU" sz="1800">
              <a:solidFill>
                <a:srgbClr val="C00000"/>
              </a:solidFill>
            </a:endParaRPr>
          </a:p>
        </p:txBody>
      </p:sp>
      <p:sp>
        <p:nvSpPr>
          <p:cNvPr id="16395" name="Text Box 9"/>
          <p:cNvSpPr txBox="1">
            <a:spLocks noChangeArrowheads="1"/>
          </p:cNvSpPr>
          <p:nvPr/>
        </p:nvSpPr>
        <p:spPr bwMode="auto">
          <a:xfrm>
            <a:off x="423863" y="4895850"/>
            <a:ext cx="711835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b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>
                <a:solidFill>
                  <a:srgbClr val="0000FF"/>
                </a:solidFill>
              </a:rPr>
              <a:t>mini-SFINKS</a:t>
            </a:r>
            <a:r>
              <a:rPr lang="en-US" sz="1600">
                <a:solidFill>
                  <a:schemeClr val="tx2"/>
                </a:solidFill>
              </a:rPr>
              <a:t> (PNPI, Russia,</a:t>
            </a:r>
            <a:r>
              <a:rPr lang="ru-RU" sz="1600">
                <a:solidFill>
                  <a:schemeClr val="tx2"/>
                </a:solidFill>
              </a:rPr>
              <a:t> </a:t>
            </a:r>
            <a:r>
              <a:rPr lang="en-US" sz="1600">
                <a:solidFill>
                  <a:schemeClr val="tx2"/>
                </a:solidFill>
              </a:rPr>
              <a:t>1985), steady-state reactor, </a:t>
            </a:r>
            <a:r>
              <a:rPr lang="el-GR" sz="1600">
                <a:solidFill>
                  <a:schemeClr val="tx2"/>
                </a:solidFill>
              </a:rPr>
              <a:t>Δ</a:t>
            </a:r>
            <a:r>
              <a:rPr lang="en-US" sz="1600" i="1">
                <a:solidFill>
                  <a:schemeClr val="tx2"/>
                </a:solidFill>
              </a:rPr>
              <a:t>d</a:t>
            </a:r>
            <a:r>
              <a:rPr lang="en-US" sz="1600">
                <a:solidFill>
                  <a:schemeClr val="tx2"/>
                </a:solidFill>
              </a:rPr>
              <a:t>/</a:t>
            </a:r>
            <a:r>
              <a:rPr lang="en-US" sz="1600" i="1">
                <a:solidFill>
                  <a:schemeClr val="tx2"/>
                </a:solidFill>
              </a:rPr>
              <a:t>d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l-GR" sz="1600">
                <a:solidFill>
                  <a:schemeClr val="tx2"/>
                </a:solidFill>
              </a:rPr>
              <a:t>≈</a:t>
            </a:r>
            <a:r>
              <a:rPr lang="en-US" sz="1600">
                <a:solidFill>
                  <a:schemeClr val="tx2"/>
                </a:solidFill>
              </a:rPr>
              <a:t> 0.002 </a:t>
            </a:r>
            <a:r>
              <a:rPr lang="en-US" sz="1600"/>
              <a:t>(not now)</a:t>
            </a:r>
          </a:p>
          <a:p>
            <a:pPr>
              <a:lnSpc>
                <a:spcPct val="150000"/>
              </a:lnSpc>
            </a:pPr>
            <a:r>
              <a:rPr lang="en-US" sz="1600">
                <a:solidFill>
                  <a:srgbClr val="0000FF"/>
                </a:solidFill>
              </a:rPr>
              <a:t>FSS</a:t>
            </a:r>
            <a:r>
              <a:rPr lang="en-US" sz="1600">
                <a:solidFill>
                  <a:schemeClr val="tx2"/>
                </a:solidFill>
              </a:rPr>
              <a:t> (GKSS, Germany, 1994), steady-state reactor, </a:t>
            </a:r>
            <a:r>
              <a:rPr lang="el-GR" sz="1600">
                <a:solidFill>
                  <a:schemeClr val="tx2"/>
                </a:solidFill>
              </a:rPr>
              <a:t>Δ</a:t>
            </a:r>
            <a:r>
              <a:rPr lang="en-US" sz="1600" i="1">
                <a:solidFill>
                  <a:schemeClr val="tx2"/>
                </a:solidFill>
              </a:rPr>
              <a:t>d</a:t>
            </a:r>
            <a:r>
              <a:rPr lang="en-US" sz="1600">
                <a:solidFill>
                  <a:schemeClr val="tx2"/>
                </a:solidFill>
              </a:rPr>
              <a:t>/</a:t>
            </a:r>
            <a:r>
              <a:rPr lang="en-US" sz="1600" i="1">
                <a:solidFill>
                  <a:schemeClr val="tx2"/>
                </a:solidFill>
              </a:rPr>
              <a:t>d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l-GR" sz="1600">
                <a:solidFill>
                  <a:schemeClr val="tx2"/>
                </a:solidFill>
              </a:rPr>
              <a:t>≈</a:t>
            </a:r>
            <a:r>
              <a:rPr lang="en-US" sz="1600">
                <a:solidFill>
                  <a:schemeClr val="tx2"/>
                </a:solidFill>
              </a:rPr>
              <a:t> 0.004 </a:t>
            </a:r>
            <a:r>
              <a:rPr lang="en-US" sz="1600"/>
              <a:t>(not now)</a:t>
            </a:r>
            <a:endParaRPr lang="en-US" sz="1600">
              <a:solidFill>
                <a:schemeClr val="tx2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1600">
                <a:solidFill>
                  <a:srgbClr val="0000FF"/>
                </a:solidFill>
              </a:rPr>
              <a:t>HRFD </a:t>
            </a:r>
            <a:r>
              <a:rPr lang="en-US" sz="1600">
                <a:solidFill>
                  <a:schemeClr val="tx2"/>
                </a:solidFill>
              </a:rPr>
              <a:t>(JINR, Russia, 1994), pulsed reactor, </a:t>
            </a:r>
            <a:r>
              <a:rPr lang="el-GR" sz="1600">
                <a:solidFill>
                  <a:schemeClr val="tx2"/>
                </a:solidFill>
              </a:rPr>
              <a:t>Δ</a:t>
            </a:r>
            <a:r>
              <a:rPr lang="en-US" sz="1600" i="1">
                <a:solidFill>
                  <a:schemeClr val="tx2"/>
                </a:solidFill>
              </a:rPr>
              <a:t>d</a:t>
            </a:r>
            <a:r>
              <a:rPr lang="en-US" sz="1600">
                <a:solidFill>
                  <a:schemeClr val="tx2"/>
                </a:solidFill>
              </a:rPr>
              <a:t>/</a:t>
            </a:r>
            <a:r>
              <a:rPr lang="en-US" sz="1600" i="1">
                <a:solidFill>
                  <a:schemeClr val="tx2"/>
                </a:solidFill>
              </a:rPr>
              <a:t>d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l-GR" sz="1600">
                <a:solidFill>
                  <a:schemeClr val="tx2"/>
                </a:solidFill>
              </a:rPr>
              <a:t>≤</a:t>
            </a:r>
            <a:r>
              <a:rPr lang="en-US" sz="1600">
                <a:solidFill>
                  <a:schemeClr val="tx2"/>
                </a:solidFill>
              </a:rPr>
              <a:t> 0.0009</a:t>
            </a:r>
          </a:p>
          <a:p>
            <a:pPr>
              <a:lnSpc>
                <a:spcPct val="150000"/>
              </a:lnSpc>
            </a:pPr>
            <a:r>
              <a:rPr lang="en-US" sz="1600">
                <a:solidFill>
                  <a:srgbClr val="0000FF"/>
                </a:solidFill>
              </a:rPr>
              <a:t>FSD</a:t>
            </a:r>
            <a:r>
              <a:rPr lang="en-US" sz="1600">
                <a:solidFill>
                  <a:schemeClr val="tx2"/>
                </a:solidFill>
              </a:rPr>
              <a:t> (JINR, Russia, 2002), pulsed reactor, </a:t>
            </a:r>
            <a:r>
              <a:rPr lang="el-GR" sz="1600">
                <a:solidFill>
                  <a:schemeClr val="tx2"/>
                </a:solidFill>
              </a:rPr>
              <a:t>Δ</a:t>
            </a:r>
            <a:r>
              <a:rPr lang="en-US" sz="1600" i="1">
                <a:solidFill>
                  <a:schemeClr val="tx2"/>
                </a:solidFill>
              </a:rPr>
              <a:t>d</a:t>
            </a:r>
            <a:r>
              <a:rPr lang="en-US" sz="1600">
                <a:solidFill>
                  <a:schemeClr val="tx2"/>
                </a:solidFill>
              </a:rPr>
              <a:t>/</a:t>
            </a:r>
            <a:r>
              <a:rPr lang="en-US" sz="1600" i="1">
                <a:solidFill>
                  <a:schemeClr val="tx2"/>
                </a:solidFill>
              </a:rPr>
              <a:t>d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l-GR" sz="1600">
                <a:solidFill>
                  <a:schemeClr val="tx2"/>
                </a:solidFill>
              </a:rPr>
              <a:t>≤</a:t>
            </a:r>
            <a:r>
              <a:rPr lang="en-US" sz="1600">
                <a:solidFill>
                  <a:schemeClr val="tx2"/>
                </a:solidFill>
              </a:rPr>
              <a:t> 0.002</a:t>
            </a:r>
          </a:p>
        </p:txBody>
      </p:sp>
      <p:sp>
        <p:nvSpPr>
          <p:cNvPr id="16396" name="Text Box 12"/>
          <p:cNvSpPr txBox="1">
            <a:spLocks noChangeArrowheads="1"/>
          </p:cNvSpPr>
          <p:nvPr/>
        </p:nvSpPr>
        <p:spPr bwMode="auto">
          <a:xfrm>
            <a:off x="423863" y="4451350"/>
            <a:ext cx="65182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b">
            <a:spAutoFit/>
          </a:bodyPr>
          <a:lstStyle/>
          <a:p>
            <a:r>
              <a:rPr lang="en-US" sz="1800">
                <a:solidFill>
                  <a:srgbClr val="C00000"/>
                </a:solidFill>
              </a:rPr>
              <a:t>Steps 4 – 7: operational high-resolution Fourier diffractometers:</a:t>
            </a:r>
            <a:endParaRPr lang="ru-RU" sz="180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16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6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16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000"/>
                                        <p:tgtEl>
                                          <p:spTgt spid="16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8" grpId="0"/>
      <p:bldP spid="16389" grpId="0"/>
      <p:bldP spid="16391" grpId="0"/>
      <p:bldP spid="16392" grpId="0"/>
      <p:bldP spid="16393" grpId="0"/>
      <p:bldP spid="16394" grpId="0"/>
      <p:bldP spid="16395" grpId="0"/>
      <p:bldP spid="1639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2510EE2-2A15-4FA7-8F47-C3A54D8141EB}" type="slidenum">
              <a:rPr lang="ru-RU" smtClean="0"/>
              <a:pPr/>
              <a:t>5</a:t>
            </a:fld>
            <a:endParaRPr lang="ru-RU" sz="1400" smtClean="0"/>
          </a:p>
        </p:txBody>
      </p:sp>
      <p:pic>
        <p:nvPicPr>
          <p:cNvPr id="10" name="Рисунок 9" descr="HRFD_People.JPG"/>
          <p:cNvPicPr>
            <a:picLocks noChangeAspect="1"/>
          </p:cNvPicPr>
          <p:nvPr/>
        </p:nvPicPr>
        <p:blipFill>
          <a:blip r:embed="rId4" cstate="print"/>
          <a:srcRect t="9328" b="11674"/>
          <a:stretch>
            <a:fillRect/>
          </a:stretch>
        </p:blipFill>
        <p:spPr>
          <a:xfrm>
            <a:off x="4406392" y="628650"/>
            <a:ext cx="4521708" cy="4489450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927100" y="95250"/>
            <a:ext cx="70675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2400" dirty="0" err="1" smtClean="0">
                <a:solidFill>
                  <a:schemeClr val="tx2"/>
                </a:solidFill>
              </a:rPr>
              <a:t>HRFD</a:t>
            </a:r>
            <a:r>
              <a:rPr lang="en-US" sz="2400" dirty="0" smtClean="0">
                <a:solidFill>
                  <a:schemeClr val="tx2"/>
                </a:solidFill>
              </a:rPr>
              <a:t> team: </a:t>
            </a:r>
            <a:r>
              <a:rPr lang="en-US" sz="2400" dirty="0" err="1" smtClean="0">
                <a:solidFill>
                  <a:schemeClr val="tx2"/>
                </a:solidFill>
              </a:rPr>
              <a:t>Dubna</a:t>
            </a:r>
            <a:r>
              <a:rPr lang="en-US" sz="2400" dirty="0" smtClean="0">
                <a:solidFill>
                  <a:schemeClr val="tx2"/>
                </a:solidFill>
              </a:rPr>
              <a:t> – </a:t>
            </a:r>
            <a:r>
              <a:rPr lang="en-US" sz="2400" dirty="0" err="1" smtClean="0">
                <a:solidFill>
                  <a:schemeClr val="tx2"/>
                </a:solidFill>
              </a:rPr>
              <a:t>Gatchina</a:t>
            </a:r>
            <a:r>
              <a:rPr lang="en-US" sz="2400" dirty="0" smtClean="0">
                <a:solidFill>
                  <a:schemeClr val="tx2"/>
                </a:solidFill>
              </a:rPr>
              <a:t> -  Espoo</a:t>
            </a:r>
            <a:endParaRPr lang="en-US" sz="2400" dirty="0">
              <a:solidFill>
                <a:schemeClr val="tx2"/>
              </a:solidFill>
            </a:endParaRPr>
          </a:p>
        </p:txBody>
      </p:sp>
      <p:pic>
        <p:nvPicPr>
          <p:cNvPr id="8" name="Рисунок 7" descr="Fischer_Zarechnyj-97.JPG"/>
          <p:cNvPicPr>
            <a:picLocks noChangeAspect="1"/>
          </p:cNvPicPr>
          <p:nvPr/>
        </p:nvPicPr>
        <p:blipFill>
          <a:blip r:embed="rId5" cstate="print"/>
          <a:srcRect l="8372" t="23217" r="10515" b="15174"/>
          <a:stretch>
            <a:fillRect/>
          </a:stretch>
        </p:blipFill>
        <p:spPr>
          <a:xfrm rot="16200000">
            <a:off x="6572250" y="4318001"/>
            <a:ext cx="2400302" cy="2578101"/>
          </a:xfrm>
          <a:prstGeom prst="rect">
            <a:avLst/>
          </a:prstGeom>
        </p:spPr>
      </p:pic>
      <p:pic>
        <p:nvPicPr>
          <p:cNvPr id="9" name="Рисунок 8" descr="old_detector_1991.jpg"/>
          <p:cNvPicPr>
            <a:picLocks noChangeAspect="1"/>
          </p:cNvPicPr>
          <p:nvPr/>
        </p:nvPicPr>
        <p:blipFill>
          <a:blip r:embed="rId6" cstate="print"/>
          <a:srcRect r="11628" b="20587"/>
          <a:stretch>
            <a:fillRect/>
          </a:stretch>
        </p:blipFill>
        <p:spPr>
          <a:xfrm>
            <a:off x="127000" y="628651"/>
            <a:ext cx="4145973" cy="2400299"/>
          </a:xfrm>
          <a:prstGeom prst="rect">
            <a:avLst/>
          </a:prstGeom>
        </p:spPr>
      </p:pic>
      <p:pic>
        <p:nvPicPr>
          <p:cNvPr id="13" name="Рисунок 12" descr="Somenkov-Trunov-2.JPG"/>
          <p:cNvPicPr>
            <a:picLocks noChangeAspect="1"/>
          </p:cNvPicPr>
          <p:nvPr/>
        </p:nvPicPr>
        <p:blipFill>
          <a:blip r:embed="rId7" cstate="print"/>
          <a:srcRect l="16281" t="3932" r="5731" b="31285"/>
          <a:stretch>
            <a:fillRect/>
          </a:stretch>
        </p:blipFill>
        <p:spPr>
          <a:xfrm>
            <a:off x="115824" y="3206750"/>
            <a:ext cx="4100576" cy="2554732"/>
          </a:xfrm>
          <a:prstGeom prst="rect">
            <a:avLst/>
          </a:prstGeom>
        </p:spPr>
      </p:pic>
      <p:pic>
        <p:nvPicPr>
          <p:cNvPr id="14" name="Рисунок 13" descr="Bala-Fin.JPG"/>
          <p:cNvPicPr>
            <a:picLocks noChangeAspect="1"/>
          </p:cNvPicPr>
          <p:nvPr/>
        </p:nvPicPr>
        <p:blipFill>
          <a:blip r:embed="rId8" cstate="print"/>
          <a:srcRect l="14250" t="5926" r="14250" b="62315"/>
          <a:stretch>
            <a:fillRect/>
          </a:stretch>
        </p:blipFill>
        <p:spPr>
          <a:xfrm>
            <a:off x="3238500" y="4852540"/>
            <a:ext cx="3111500" cy="19546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9"/>
          <p:cNvSpPr txBox="1">
            <a:spLocks noChangeArrowheads="1"/>
          </p:cNvSpPr>
          <p:nvPr/>
        </p:nvSpPr>
        <p:spPr bwMode="auto">
          <a:xfrm>
            <a:off x="1565275" y="184150"/>
            <a:ext cx="64293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/>
            <a:r>
              <a:rPr lang="en-US" sz="2400" dirty="0" smtClean="0">
                <a:solidFill>
                  <a:schemeClr val="tx2"/>
                </a:solidFill>
              </a:rPr>
              <a:t>Size effects in </a:t>
            </a:r>
            <a:r>
              <a:rPr lang="en-US" sz="2400" dirty="0" err="1" smtClean="0">
                <a:solidFill>
                  <a:schemeClr val="tx2"/>
                </a:solidFill>
              </a:rPr>
              <a:t>NiO</a:t>
            </a:r>
            <a:r>
              <a:rPr lang="en-US" sz="2400" dirty="0" smtClean="0">
                <a:solidFill>
                  <a:schemeClr val="tx2"/>
                </a:solidFill>
              </a:rPr>
              <a:t> nanopowders</a:t>
            </a:r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8195" name="Text Box 54"/>
          <p:cNvSpPr txBox="1">
            <a:spLocks noChangeArrowheads="1"/>
          </p:cNvSpPr>
          <p:nvPr/>
        </p:nvSpPr>
        <p:spPr bwMode="auto">
          <a:xfrm>
            <a:off x="285750" y="6143625"/>
            <a:ext cx="32146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r>
              <a:rPr lang="en-US" sz="1400">
                <a:solidFill>
                  <a:schemeClr val="tx2"/>
                </a:solidFill>
              </a:rPr>
              <a:t>Diffraction patterns of NiO with 13 nm and 138 nm crystallite size</a:t>
            </a:r>
            <a:endParaRPr lang="ru-RU" sz="1400">
              <a:solidFill>
                <a:schemeClr val="tx2"/>
              </a:solidFill>
            </a:endParaRPr>
          </a:p>
        </p:txBody>
      </p:sp>
      <p:pic>
        <p:nvPicPr>
          <p:cNvPr id="8196" name="Рисунок 16" descr="NiO-15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313" y="3562350"/>
            <a:ext cx="3357562" cy="2509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8" name="Text Box 54"/>
          <p:cNvSpPr txBox="1">
            <a:spLocks noChangeArrowheads="1"/>
          </p:cNvSpPr>
          <p:nvPr/>
        </p:nvSpPr>
        <p:spPr bwMode="auto">
          <a:xfrm>
            <a:off x="4838700" y="5473700"/>
            <a:ext cx="2214578" cy="369332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square" anchor="b">
            <a:spAutoFit/>
          </a:bodyPr>
          <a:lstStyle/>
          <a:p>
            <a:pPr algn="ctr"/>
            <a:r>
              <a:rPr lang="en-US" sz="1800" i="1" dirty="0" err="1" smtClean="0">
                <a:solidFill>
                  <a:schemeClr val="tx2"/>
                </a:solidFill>
              </a:rPr>
              <a:t>L</a:t>
            </a:r>
            <a:r>
              <a:rPr lang="en-US" sz="1800" baseline="-25000" dirty="0" err="1" smtClean="0">
                <a:solidFill>
                  <a:schemeClr val="tx2"/>
                </a:solidFill>
              </a:rPr>
              <a:t>nuc</a:t>
            </a:r>
            <a:r>
              <a:rPr lang="en-US" sz="1800" dirty="0" smtClean="0">
                <a:solidFill>
                  <a:schemeClr val="tx2"/>
                </a:solidFill>
              </a:rPr>
              <a:t> / </a:t>
            </a:r>
            <a:r>
              <a:rPr lang="en-US" sz="1800" i="1" dirty="0" err="1" smtClean="0">
                <a:solidFill>
                  <a:schemeClr val="tx2"/>
                </a:solidFill>
              </a:rPr>
              <a:t>L</a:t>
            </a:r>
            <a:r>
              <a:rPr lang="en-US" sz="1800" baseline="-25000" dirty="0" err="1" smtClean="0">
                <a:solidFill>
                  <a:schemeClr val="tx2"/>
                </a:solidFill>
              </a:rPr>
              <a:t>mag</a:t>
            </a:r>
            <a:r>
              <a:rPr lang="en-US" sz="1800" dirty="0" smtClean="0">
                <a:solidFill>
                  <a:schemeClr val="tx2"/>
                </a:solidFill>
              </a:rPr>
              <a:t> </a:t>
            </a:r>
            <a:r>
              <a:rPr lang="en-US" sz="1800" dirty="0" smtClean="0">
                <a:solidFill>
                  <a:schemeClr val="tx2"/>
                </a:solidFill>
                <a:latin typeface="Times New Roman"/>
                <a:cs typeface="Times New Roman"/>
              </a:rPr>
              <a:t>≈ 2.5</a:t>
            </a:r>
            <a:endParaRPr lang="ru-RU" sz="1800" dirty="0">
              <a:solidFill>
                <a:schemeClr val="tx2"/>
              </a:solidFill>
            </a:endParaRPr>
          </a:p>
        </p:txBody>
      </p:sp>
      <p:sp>
        <p:nvSpPr>
          <p:cNvPr id="8199" name="Text Box 54"/>
          <p:cNvSpPr txBox="1">
            <a:spLocks noChangeArrowheads="1"/>
          </p:cNvSpPr>
          <p:nvPr/>
        </p:nvSpPr>
        <p:spPr bwMode="auto">
          <a:xfrm>
            <a:off x="4214813" y="3190875"/>
            <a:ext cx="48577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r>
              <a:rPr lang="en-US" sz="1400">
                <a:solidFill>
                  <a:schemeClr val="tx2"/>
                </a:solidFill>
              </a:rPr>
              <a:t>Widths of nuclear and magnetic peaks in diffraction patterns of NiO with 1</a:t>
            </a:r>
            <a:r>
              <a:rPr lang="ru-RU" sz="1400">
                <a:solidFill>
                  <a:schemeClr val="tx2"/>
                </a:solidFill>
              </a:rPr>
              <a:t>38</a:t>
            </a:r>
            <a:r>
              <a:rPr lang="en-US" sz="1400">
                <a:solidFill>
                  <a:schemeClr val="tx2"/>
                </a:solidFill>
              </a:rPr>
              <a:t> nm and 100 nm crystallite size</a:t>
            </a:r>
            <a:endParaRPr lang="ru-RU" sz="1400">
              <a:solidFill>
                <a:schemeClr val="tx2"/>
              </a:solidFill>
            </a:endParaRPr>
          </a:p>
        </p:txBody>
      </p:sp>
      <p:pic>
        <p:nvPicPr>
          <p:cNvPr id="8200" name="Рисунок 13" descr="Fig7a-NiO-100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15125" y="935038"/>
            <a:ext cx="2312988" cy="221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1" name="TextBox 14"/>
          <p:cNvSpPr txBox="1">
            <a:spLocks noChangeArrowheads="1"/>
          </p:cNvSpPr>
          <p:nvPr/>
        </p:nvSpPr>
        <p:spPr bwMode="auto">
          <a:xfrm>
            <a:off x="3683000" y="6239530"/>
            <a:ext cx="5378450" cy="523220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“</a:t>
            </a:r>
            <a:r>
              <a:rPr lang="ru-RU" sz="1400" dirty="0" err="1" smtClean="0">
                <a:solidFill>
                  <a:srgbClr val="0000FF"/>
                </a:solidFill>
              </a:rPr>
              <a:t>Neutron</a:t>
            </a:r>
            <a:r>
              <a:rPr lang="ru-RU" sz="1400" dirty="0" smtClean="0">
                <a:solidFill>
                  <a:srgbClr val="0000FF"/>
                </a:solidFill>
              </a:rPr>
              <a:t> </a:t>
            </a:r>
            <a:r>
              <a:rPr lang="ru-RU" sz="1400" dirty="0" err="1" smtClean="0">
                <a:solidFill>
                  <a:srgbClr val="0000FF"/>
                </a:solidFill>
              </a:rPr>
              <a:t>diffraction</a:t>
            </a:r>
            <a:r>
              <a:rPr lang="ru-RU" sz="1400" dirty="0" smtClean="0">
                <a:solidFill>
                  <a:srgbClr val="0000FF"/>
                </a:solidFill>
              </a:rPr>
              <a:t> </a:t>
            </a:r>
            <a:r>
              <a:rPr lang="ru-RU" sz="1400" dirty="0" err="1" smtClean="0">
                <a:solidFill>
                  <a:srgbClr val="0000FF"/>
                </a:solidFill>
              </a:rPr>
              <a:t>study</a:t>
            </a:r>
            <a:r>
              <a:rPr lang="ru-RU" sz="1400" dirty="0" smtClean="0">
                <a:solidFill>
                  <a:srgbClr val="0000FF"/>
                </a:solidFill>
              </a:rPr>
              <a:t> </a:t>
            </a:r>
            <a:r>
              <a:rPr lang="ru-RU" sz="1400" dirty="0" err="1" smtClean="0">
                <a:solidFill>
                  <a:srgbClr val="0000FF"/>
                </a:solidFill>
              </a:rPr>
              <a:t>of</a:t>
            </a:r>
            <a:r>
              <a:rPr lang="ru-RU" sz="1400" dirty="0" smtClean="0">
                <a:solidFill>
                  <a:srgbClr val="0000FF"/>
                </a:solidFill>
              </a:rPr>
              <a:t> </a:t>
            </a:r>
            <a:r>
              <a:rPr lang="ru-RU" sz="1400" dirty="0" err="1" smtClean="0">
                <a:solidFill>
                  <a:srgbClr val="0000FF"/>
                </a:solidFill>
              </a:rPr>
              <a:t>microstructural</a:t>
            </a:r>
            <a:r>
              <a:rPr lang="ru-RU" sz="1400" dirty="0" smtClean="0">
                <a:solidFill>
                  <a:srgbClr val="0000FF"/>
                </a:solidFill>
              </a:rPr>
              <a:t> </a:t>
            </a:r>
            <a:r>
              <a:rPr lang="ru-RU" sz="1400" dirty="0" err="1" smtClean="0">
                <a:solidFill>
                  <a:srgbClr val="0000FF"/>
                </a:solidFill>
              </a:rPr>
              <a:t>and</a:t>
            </a:r>
            <a:r>
              <a:rPr lang="ru-RU" sz="1400" dirty="0" smtClean="0">
                <a:solidFill>
                  <a:srgbClr val="0000FF"/>
                </a:solidFill>
              </a:rPr>
              <a:t> </a:t>
            </a:r>
            <a:r>
              <a:rPr lang="ru-RU" sz="1400" dirty="0" err="1" smtClean="0">
                <a:solidFill>
                  <a:srgbClr val="0000FF"/>
                </a:solidFill>
              </a:rPr>
              <a:t>magnetic</a:t>
            </a:r>
            <a:r>
              <a:rPr lang="ru-RU" sz="1400" dirty="0" smtClean="0">
                <a:solidFill>
                  <a:srgbClr val="0000FF"/>
                </a:solidFill>
              </a:rPr>
              <a:t> </a:t>
            </a:r>
            <a:r>
              <a:rPr lang="ru-RU" sz="1400" dirty="0" err="1" smtClean="0">
                <a:solidFill>
                  <a:srgbClr val="0000FF"/>
                </a:solidFill>
              </a:rPr>
              <a:t>effects</a:t>
            </a:r>
            <a:r>
              <a:rPr lang="ru-RU" sz="1400" dirty="0" smtClean="0">
                <a:solidFill>
                  <a:srgbClr val="0000FF"/>
                </a:solidFill>
              </a:rPr>
              <a:t> </a:t>
            </a:r>
            <a:r>
              <a:rPr lang="ru-RU" sz="1400" dirty="0" err="1" smtClean="0">
                <a:solidFill>
                  <a:srgbClr val="0000FF"/>
                </a:solidFill>
              </a:rPr>
              <a:t>in</a:t>
            </a:r>
            <a:r>
              <a:rPr lang="ru-RU" sz="1400" dirty="0" smtClean="0">
                <a:solidFill>
                  <a:srgbClr val="0000FF"/>
                </a:solidFill>
              </a:rPr>
              <a:t> </a:t>
            </a:r>
            <a:r>
              <a:rPr lang="ru-RU" sz="1400" dirty="0" err="1" smtClean="0">
                <a:solidFill>
                  <a:srgbClr val="0000FF"/>
                </a:solidFill>
              </a:rPr>
              <a:t>fine</a:t>
            </a:r>
            <a:r>
              <a:rPr lang="ru-RU" sz="1400" dirty="0" smtClean="0">
                <a:solidFill>
                  <a:srgbClr val="0000FF"/>
                </a:solidFill>
              </a:rPr>
              <a:t> </a:t>
            </a:r>
            <a:r>
              <a:rPr lang="ru-RU" sz="1400" dirty="0" err="1" smtClean="0">
                <a:solidFill>
                  <a:srgbClr val="0000FF"/>
                </a:solidFill>
              </a:rPr>
              <a:t>particle</a:t>
            </a:r>
            <a:r>
              <a:rPr lang="ru-RU" sz="1400" dirty="0" smtClean="0">
                <a:solidFill>
                  <a:srgbClr val="0000FF"/>
                </a:solidFill>
              </a:rPr>
              <a:t> </a:t>
            </a:r>
            <a:r>
              <a:rPr lang="ru-RU" sz="1400" dirty="0" err="1" smtClean="0">
                <a:solidFill>
                  <a:srgbClr val="0000FF"/>
                </a:solidFill>
              </a:rPr>
              <a:t>NiO</a:t>
            </a:r>
            <a:r>
              <a:rPr lang="ru-RU" sz="1400" dirty="0" smtClean="0">
                <a:solidFill>
                  <a:srgbClr val="0000FF"/>
                </a:solidFill>
              </a:rPr>
              <a:t> </a:t>
            </a:r>
            <a:r>
              <a:rPr lang="ru-RU" sz="1400" dirty="0" err="1" smtClean="0">
                <a:solidFill>
                  <a:srgbClr val="0000FF"/>
                </a:solidFill>
              </a:rPr>
              <a:t>powders</a:t>
            </a:r>
            <a:r>
              <a:rPr lang="en-US" sz="1400" dirty="0" smtClean="0">
                <a:solidFill>
                  <a:srgbClr val="0000FF"/>
                </a:solidFill>
              </a:rPr>
              <a:t>” phys. stat. </a:t>
            </a:r>
            <a:r>
              <a:rPr lang="en-US" sz="1400" dirty="0" err="1" smtClean="0">
                <a:solidFill>
                  <a:srgbClr val="0000FF"/>
                </a:solidFill>
              </a:rPr>
              <a:t>solidi</a:t>
            </a:r>
            <a:r>
              <a:rPr lang="en-US" sz="1400" dirty="0" smtClean="0">
                <a:solidFill>
                  <a:srgbClr val="0000FF"/>
                </a:solidFill>
              </a:rPr>
              <a:t> (B), 2016.</a:t>
            </a:r>
            <a:endParaRPr lang="ru-RU" sz="1400" dirty="0">
              <a:solidFill>
                <a:srgbClr val="0000FF"/>
              </a:solidFill>
            </a:endParaRPr>
          </a:p>
        </p:txBody>
      </p:sp>
      <p:pic>
        <p:nvPicPr>
          <p:cNvPr id="8202" name="Рисунок 15" descr="Fig1-NiO-1500R.jpg"/>
          <p:cNvPicPr>
            <a:picLocks noChangeAspect="1"/>
          </p:cNvPicPr>
          <p:nvPr/>
        </p:nvPicPr>
        <p:blipFill>
          <a:blip r:embed="rId6" cstate="print"/>
          <a:srcRect l="8508"/>
          <a:stretch>
            <a:fillRect/>
          </a:stretch>
        </p:blipFill>
        <p:spPr bwMode="auto">
          <a:xfrm>
            <a:off x="187325" y="774700"/>
            <a:ext cx="3386138" cy="243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3" name="Рисунок 20" descr="NiO-138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97350" y="900113"/>
            <a:ext cx="2303463" cy="2243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3929058" y="4286256"/>
          <a:ext cx="4801235" cy="975360"/>
        </p:xfrm>
        <a:graphic>
          <a:graphicData uri="http://schemas.openxmlformats.org/drawingml/2006/table">
            <a:tbl>
              <a:tblPr/>
              <a:tblGrid>
                <a:gridCol w="941705"/>
                <a:gridCol w="985520"/>
                <a:gridCol w="999490"/>
                <a:gridCol w="974725"/>
                <a:gridCol w="899795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tx2"/>
                          </a:solidFill>
                          <a:latin typeface="Times New Roman"/>
                          <a:ea typeface="MS Mincho"/>
                          <a:cs typeface="Times New Roman"/>
                        </a:rPr>
                        <a:t>Sample</a:t>
                      </a:r>
                      <a:endParaRPr lang="ru-RU" sz="1200" b="1" dirty="0">
                        <a:solidFill>
                          <a:schemeClr val="tx2"/>
                        </a:solidFill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2"/>
                          </a:solidFill>
                          <a:latin typeface="Times New Roman"/>
                          <a:ea typeface="MS Mincho"/>
                          <a:cs typeface="Times New Roman"/>
                        </a:rPr>
                        <a:t>S4, 1500 nm</a:t>
                      </a:r>
                      <a:endParaRPr lang="ru-RU" sz="1200" b="1" dirty="0">
                        <a:solidFill>
                          <a:schemeClr val="tx2"/>
                        </a:solidFill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2"/>
                          </a:solidFill>
                          <a:latin typeface="Times New Roman"/>
                          <a:ea typeface="MS Mincho"/>
                          <a:cs typeface="Times New Roman"/>
                        </a:rPr>
                        <a:t>S19, 138 nm</a:t>
                      </a:r>
                      <a:endParaRPr lang="ru-RU" sz="1200" b="1" dirty="0">
                        <a:solidFill>
                          <a:schemeClr val="tx2"/>
                        </a:solidFill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tx2"/>
                          </a:solidFill>
                          <a:latin typeface="Times New Roman"/>
                          <a:ea typeface="MS Mincho"/>
                          <a:cs typeface="Times New Roman"/>
                        </a:rPr>
                        <a:t>S18, 100 nm</a:t>
                      </a:r>
                      <a:endParaRPr lang="ru-RU" sz="1200" b="1">
                        <a:solidFill>
                          <a:schemeClr val="tx2"/>
                        </a:solidFill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tx2"/>
                          </a:solidFill>
                          <a:latin typeface="Times New Roman"/>
                          <a:ea typeface="MS Mincho"/>
                          <a:cs typeface="Times New Roman"/>
                        </a:rPr>
                        <a:t>S16, 13 nm</a:t>
                      </a:r>
                      <a:endParaRPr lang="ru-RU" sz="1200" b="1">
                        <a:solidFill>
                          <a:schemeClr val="tx2"/>
                        </a:solidFill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b="1" i="1">
                          <a:solidFill>
                            <a:schemeClr val="tx2"/>
                          </a:solidFill>
                          <a:latin typeface="Times New Roman"/>
                          <a:ea typeface="MS Mincho"/>
                          <a:cs typeface="Times New Roman"/>
                        </a:rPr>
                        <a:t>L</a:t>
                      </a:r>
                      <a:r>
                        <a:rPr lang="en-US" sz="1600" b="1" baseline="-25000">
                          <a:solidFill>
                            <a:schemeClr val="tx2"/>
                          </a:solidFill>
                          <a:latin typeface="Times New Roman"/>
                          <a:ea typeface="MS Mincho"/>
                          <a:cs typeface="Times New Roman"/>
                        </a:rPr>
                        <a:t>nuc</a:t>
                      </a:r>
                      <a:r>
                        <a:rPr lang="ru-RU" sz="1600" b="1">
                          <a:solidFill>
                            <a:schemeClr val="tx2"/>
                          </a:solidFill>
                          <a:latin typeface="Times New Roman"/>
                          <a:ea typeface="MS Mincho"/>
                          <a:cs typeface="Times New Roman"/>
                        </a:rPr>
                        <a:t>,</a:t>
                      </a:r>
                      <a:r>
                        <a:rPr lang="ru-RU" sz="1600" b="1" baseline="-25000">
                          <a:solidFill>
                            <a:schemeClr val="tx2"/>
                          </a:solidFill>
                          <a:latin typeface="Times New Roman"/>
                          <a:ea typeface="MS Mincho"/>
                          <a:cs typeface="Times New Roman"/>
                        </a:rPr>
                        <a:t> </a:t>
                      </a:r>
                      <a:r>
                        <a:rPr lang="en-US" sz="1600" b="1">
                          <a:solidFill>
                            <a:schemeClr val="tx2"/>
                          </a:solidFill>
                          <a:latin typeface="Times New Roman"/>
                          <a:ea typeface="MS Mincho"/>
                          <a:cs typeface="Times New Roman"/>
                        </a:rPr>
                        <a:t>nm</a:t>
                      </a:r>
                      <a:endParaRPr lang="ru-RU" sz="1200" b="1">
                        <a:solidFill>
                          <a:schemeClr val="tx2"/>
                        </a:solidFill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2"/>
                          </a:solidFill>
                          <a:latin typeface="Times New Roman"/>
                          <a:ea typeface="MS Mincho"/>
                          <a:cs typeface="Times New Roman"/>
                        </a:rPr>
                        <a:t>&gt; 3</a:t>
                      </a:r>
                      <a:r>
                        <a:rPr lang="ru-RU" sz="1600" b="1" dirty="0">
                          <a:solidFill>
                            <a:schemeClr val="tx2"/>
                          </a:solidFill>
                          <a:latin typeface="Times New Roman"/>
                          <a:ea typeface="MS Mincho"/>
                          <a:cs typeface="Times New Roman"/>
                        </a:rPr>
                        <a:t>50</a:t>
                      </a:r>
                      <a:endParaRPr lang="ru-RU" sz="1200" b="1" dirty="0">
                        <a:solidFill>
                          <a:schemeClr val="tx2"/>
                        </a:solidFill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2"/>
                          </a:solidFill>
                          <a:latin typeface="Times New Roman"/>
                          <a:ea typeface="MS Mincho"/>
                          <a:cs typeface="Times New Roman"/>
                        </a:rPr>
                        <a:t>1</a:t>
                      </a:r>
                      <a:r>
                        <a:rPr lang="ru-RU" sz="1600" b="1" dirty="0">
                          <a:solidFill>
                            <a:schemeClr val="tx2"/>
                          </a:solidFill>
                          <a:latin typeface="Times New Roman"/>
                          <a:ea typeface="MS Mincho"/>
                          <a:cs typeface="Times New Roman"/>
                        </a:rPr>
                        <a:t>02(3)</a:t>
                      </a:r>
                      <a:endParaRPr lang="ru-RU" sz="1200" b="1" dirty="0">
                        <a:solidFill>
                          <a:schemeClr val="tx2"/>
                        </a:solidFill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221BE"/>
                          </a:solidFill>
                          <a:latin typeface="Times New Roman"/>
                          <a:ea typeface="MS Mincho"/>
                          <a:cs typeface="Times New Roman"/>
                        </a:rPr>
                        <a:t>9</a:t>
                      </a:r>
                      <a:r>
                        <a:rPr lang="ru-RU" sz="1600" b="1" dirty="0">
                          <a:solidFill>
                            <a:srgbClr val="0221BE"/>
                          </a:solidFill>
                          <a:latin typeface="Times New Roman"/>
                          <a:ea typeface="MS Mincho"/>
                          <a:cs typeface="Times New Roman"/>
                        </a:rPr>
                        <a:t>8(4)</a:t>
                      </a:r>
                      <a:endParaRPr lang="ru-RU" sz="1200" b="1" dirty="0">
                        <a:solidFill>
                          <a:srgbClr val="0221BE"/>
                        </a:solidFill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tx2"/>
                          </a:solidFill>
                          <a:latin typeface="Times New Roman"/>
                          <a:ea typeface="MS Mincho"/>
                          <a:cs typeface="Times New Roman"/>
                        </a:rPr>
                        <a:t>11(2)</a:t>
                      </a:r>
                      <a:endParaRPr lang="ru-RU" sz="1200" b="1">
                        <a:solidFill>
                          <a:schemeClr val="tx2"/>
                        </a:solidFill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b="1" i="1">
                          <a:solidFill>
                            <a:schemeClr val="tx2"/>
                          </a:solidFill>
                          <a:latin typeface="Times New Roman"/>
                          <a:ea typeface="MS Mincho"/>
                          <a:cs typeface="Times New Roman"/>
                        </a:rPr>
                        <a:t>L</a:t>
                      </a:r>
                      <a:r>
                        <a:rPr lang="en-US" sz="1600" b="1" baseline="-25000">
                          <a:solidFill>
                            <a:schemeClr val="tx2"/>
                          </a:solidFill>
                          <a:latin typeface="Times New Roman"/>
                          <a:ea typeface="MS Mincho"/>
                          <a:cs typeface="Times New Roman"/>
                        </a:rPr>
                        <a:t>mag</a:t>
                      </a:r>
                      <a:r>
                        <a:rPr lang="ru-RU" sz="1600" b="1">
                          <a:solidFill>
                            <a:schemeClr val="tx2"/>
                          </a:solidFill>
                          <a:latin typeface="Times New Roman"/>
                          <a:ea typeface="MS Mincho"/>
                          <a:cs typeface="Times New Roman"/>
                        </a:rPr>
                        <a:t>,</a:t>
                      </a:r>
                      <a:r>
                        <a:rPr lang="ru-RU" sz="1600" b="1" baseline="-25000">
                          <a:solidFill>
                            <a:schemeClr val="tx2"/>
                          </a:solidFill>
                          <a:latin typeface="Times New Roman"/>
                          <a:ea typeface="MS Mincho"/>
                          <a:cs typeface="Times New Roman"/>
                        </a:rPr>
                        <a:t> </a:t>
                      </a:r>
                      <a:r>
                        <a:rPr lang="en-US" sz="1600" b="1">
                          <a:solidFill>
                            <a:schemeClr val="tx2"/>
                          </a:solidFill>
                          <a:latin typeface="Times New Roman"/>
                          <a:ea typeface="MS Mincho"/>
                          <a:cs typeface="Times New Roman"/>
                        </a:rPr>
                        <a:t>nm</a:t>
                      </a:r>
                      <a:endParaRPr lang="ru-RU" sz="1200" b="1">
                        <a:solidFill>
                          <a:schemeClr val="tx2"/>
                        </a:solidFill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2"/>
                          </a:solidFill>
                          <a:latin typeface="Times New Roman"/>
                          <a:ea typeface="MS Mincho"/>
                          <a:cs typeface="Times New Roman"/>
                        </a:rPr>
                        <a:t>&gt; </a:t>
                      </a:r>
                      <a:r>
                        <a:rPr lang="ru-RU" sz="1600" b="1" dirty="0">
                          <a:solidFill>
                            <a:schemeClr val="tx2"/>
                          </a:solidFill>
                          <a:latin typeface="Times New Roman"/>
                          <a:ea typeface="MS Mincho"/>
                          <a:cs typeface="Times New Roman"/>
                        </a:rPr>
                        <a:t>350</a:t>
                      </a:r>
                      <a:endParaRPr lang="ru-RU" sz="1200" b="1" dirty="0">
                        <a:solidFill>
                          <a:schemeClr val="tx2"/>
                        </a:solidFill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2"/>
                          </a:solidFill>
                          <a:latin typeface="Times New Roman"/>
                          <a:ea typeface="MS Mincho"/>
                          <a:cs typeface="Times New Roman"/>
                        </a:rPr>
                        <a:t>1</a:t>
                      </a:r>
                      <a:r>
                        <a:rPr lang="ru-RU" sz="1600" b="1" dirty="0">
                          <a:solidFill>
                            <a:schemeClr val="tx2"/>
                          </a:solidFill>
                          <a:latin typeface="Times New Roman"/>
                          <a:ea typeface="MS Mincho"/>
                          <a:cs typeface="Times New Roman"/>
                        </a:rPr>
                        <a:t>02(3)</a:t>
                      </a:r>
                      <a:endParaRPr lang="ru-RU" sz="1200" b="1" dirty="0">
                        <a:solidFill>
                          <a:schemeClr val="tx2"/>
                        </a:solidFill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221BE"/>
                          </a:solidFill>
                          <a:latin typeface="Times New Roman"/>
                          <a:ea typeface="MS Mincho"/>
                          <a:cs typeface="Times New Roman"/>
                        </a:rPr>
                        <a:t>4</a:t>
                      </a:r>
                      <a:r>
                        <a:rPr lang="ru-RU" sz="1600" b="1" dirty="0">
                          <a:solidFill>
                            <a:srgbClr val="0221BE"/>
                          </a:solidFill>
                          <a:latin typeface="Times New Roman"/>
                          <a:ea typeface="MS Mincho"/>
                          <a:cs typeface="Times New Roman"/>
                        </a:rPr>
                        <a:t>1(3)</a:t>
                      </a:r>
                      <a:endParaRPr lang="ru-RU" sz="1200" b="1" dirty="0">
                        <a:solidFill>
                          <a:srgbClr val="0221BE"/>
                        </a:solidFill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2"/>
                          </a:solidFill>
                          <a:latin typeface="Times New Roman"/>
                          <a:ea typeface="MS Mincho"/>
                          <a:cs typeface="Times New Roman"/>
                        </a:rPr>
                        <a:t>10(2) </a:t>
                      </a:r>
                      <a:endParaRPr lang="ru-RU" sz="1200" b="1" dirty="0">
                        <a:solidFill>
                          <a:schemeClr val="tx2"/>
                        </a:solidFill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cxnSp>
        <p:nvCxnSpPr>
          <p:cNvPr id="15" name="Прямая со стрелкой 14"/>
          <p:cNvCxnSpPr/>
          <p:nvPr/>
        </p:nvCxnSpPr>
        <p:spPr bwMode="auto">
          <a:xfrm rot="5400000" flipH="1" flipV="1">
            <a:off x="6637335" y="5275265"/>
            <a:ext cx="581030" cy="266700"/>
          </a:xfrm>
          <a:prstGeom prst="straightConnector1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BF820C2-C76C-42A6-B479-276E4E9F61C3}" type="slidenum">
              <a:rPr lang="ru-RU" smtClean="0"/>
              <a:pPr/>
              <a:t>51</a:t>
            </a:fld>
            <a:endParaRPr lang="ru-RU" sz="1400" smtClean="0"/>
          </a:p>
        </p:txBody>
      </p:sp>
      <p:sp>
        <p:nvSpPr>
          <p:cNvPr id="5" name="TextBox 14"/>
          <p:cNvSpPr txBox="1">
            <a:spLocks noChangeArrowheads="1"/>
          </p:cNvSpPr>
          <p:nvPr/>
        </p:nvSpPr>
        <p:spPr bwMode="auto">
          <a:xfrm>
            <a:off x="215900" y="6454973"/>
            <a:ext cx="8845550" cy="307777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srgbClr val="0000FF"/>
                </a:solidFill>
              </a:rPr>
              <a:t>“</a:t>
            </a:r>
            <a:r>
              <a:rPr lang="en-US" sz="1400" dirty="0" err="1" smtClean="0">
                <a:solidFill>
                  <a:srgbClr val="0000FF"/>
                </a:solidFill>
              </a:rPr>
              <a:t>Magnetostructural</a:t>
            </a:r>
            <a:r>
              <a:rPr lang="en-US" sz="1400" dirty="0" smtClean="0">
                <a:solidFill>
                  <a:srgbClr val="0000FF"/>
                </a:solidFill>
              </a:rPr>
              <a:t> Phase Transitions in </a:t>
            </a:r>
            <a:r>
              <a:rPr lang="en-US" sz="1400" dirty="0" err="1" smtClean="0">
                <a:solidFill>
                  <a:srgbClr val="0000FF"/>
                </a:solidFill>
              </a:rPr>
              <a:t>NiO</a:t>
            </a:r>
            <a:r>
              <a:rPr lang="en-US" sz="1400" dirty="0" smtClean="0">
                <a:solidFill>
                  <a:srgbClr val="0000FF"/>
                </a:solidFill>
              </a:rPr>
              <a:t> and </a:t>
            </a:r>
            <a:r>
              <a:rPr lang="en-US" sz="1400" dirty="0" err="1" smtClean="0">
                <a:solidFill>
                  <a:srgbClr val="0000FF"/>
                </a:solidFill>
              </a:rPr>
              <a:t>MnO</a:t>
            </a:r>
            <a:r>
              <a:rPr lang="en-US" sz="1400" dirty="0" smtClean="0">
                <a:solidFill>
                  <a:srgbClr val="0000FF"/>
                </a:solidFill>
              </a:rPr>
              <a:t>: Neutron Diffraction Data” </a:t>
            </a:r>
            <a:r>
              <a:rPr lang="en-US" sz="1400" dirty="0" err="1" smtClean="0">
                <a:solidFill>
                  <a:srgbClr val="0000FF"/>
                </a:solidFill>
              </a:rPr>
              <a:t>JETP</a:t>
            </a:r>
            <a:r>
              <a:rPr lang="en-US" sz="1400" dirty="0" smtClean="0">
                <a:solidFill>
                  <a:srgbClr val="0000FF"/>
                </a:solidFill>
              </a:rPr>
              <a:t> Letters, 2016.</a:t>
            </a:r>
            <a:endParaRPr lang="ru-RU" sz="1400" dirty="0">
              <a:solidFill>
                <a:srgbClr val="0000FF"/>
              </a:solidFill>
            </a:endParaRPr>
          </a:p>
        </p:txBody>
      </p:sp>
      <p:sp>
        <p:nvSpPr>
          <p:cNvPr id="6" name="Text Box 29"/>
          <p:cNvSpPr txBox="1">
            <a:spLocks noChangeArrowheads="1"/>
          </p:cNvSpPr>
          <p:nvPr/>
        </p:nvSpPr>
        <p:spPr bwMode="auto">
          <a:xfrm>
            <a:off x="1254125" y="184150"/>
            <a:ext cx="64293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/>
            <a:r>
              <a:rPr lang="en-US" sz="2400" dirty="0" smtClean="0">
                <a:solidFill>
                  <a:schemeClr val="tx2"/>
                </a:solidFill>
              </a:rPr>
              <a:t>Phase transitions in </a:t>
            </a:r>
            <a:r>
              <a:rPr lang="en-US" sz="2400" dirty="0" err="1" smtClean="0">
                <a:solidFill>
                  <a:schemeClr val="tx2"/>
                </a:solidFill>
              </a:rPr>
              <a:t>NiO</a:t>
            </a:r>
            <a:r>
              <a:rPr lang="en-US" sz="2400" dirty="0" smtClean="0">
                <a:solidFill>
                  <a:schemeClr val="tx2"/>
                </a:solidFill>
              </a:rPr>
              <a:t> and </a:t>
            </a:r>
            <a:r>
              <a:rPr lang="en-US" sz="2400" dirty="0" err="1" smtClean="0">
                <a:solidFill>
                  <a:schemeClr val="tx2"/>
                </a:solidFill>
              </a:rPr>
              <a:t>MnO</a:t>
            </a:r>
            <a:endParaRPr lang="ru-RU" sz="2400" dirty="0">
              <a:solidFill>
                <a:schemeClr val="tx2"/>
              </a:solidFill>
            </a:endParaRPr>
          </a:p>
        </p:txBody>
      </p:sp>
      <p:pic>
        <p:nvPicPr>
          <p:cNvPr id="7" name="Рисунок 6" descr="NiO-5K-Nn.jpg"/>
          <p:cNvPicPr>
            <a:picLocks noChangeAspect="1"/>
          </p:cNvPicPr>
          <p:nvPr/>
        </p:nvPicPr>
        <p:blipFill>
          <a:blip r:embed="rId4" cstate="print"/>
          <a:srcRect l="10139"/>
          <a:stretch>
            <a:fillRect/>
          </a:stretch>
        </p:blipFill>
        <p:spPr>
          <a:xfrm>
            <a:off x="838200" y="717550"/>
            <a:ext cx="3600450" cy="2641770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8" name="Рисунок 7" descr="MnO-5K-Nn.jpg"/>
          <p:cNvPicPr>
            <a:picLocks noChangeAspect="1"/>
          </p:cNvPicPr>
          <p:nvPr/>
        </p:nvPicPr>
        <p:blipFill>
          <a:blip r:embed="rId5" cstate="print"/>
          <a:srcRect l="10139"/>
          <a:stretch>
            <a:fillRect/>
          </a:stretch>
        </p:blipFill>
        <p:spPr>
          <a:xfrm>
            <a:off x="4749800" y="717550"/>
            <a:ext cx="3600450" cy="2641770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9" name="Рисунок 8" descr="NiO1500.bmp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38199" y="3473449"/>
            <a:ext cx="3601373" cy="2755901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10" name="Рисунок 9" descr="MnO.bmp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749800" y="3473449"/>
            <a:ext cx="3600450" cy="2755195"/>
          </a:xfrm>
          <a:prstGeom prst="rect">
            <a:avLst/>
          </a:prstGeom>
          <a:ln>
            <a:solidFill>
              <a:srgbClr val="0000FF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Номер слайда 3"/>
          <p:cNvSpPr txBox="1">
            <a:spLocks noGrp="1"/>
          </p:cNvSpPr>
          <p:nvPr/>
        </p:nvSpPr>
        <p:spPr bwMode="auto">
          <a:xfrm>
            <a:off x="8229600" y="6413500"/>
            <a:ext cx="91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F7881ECF-1137-49AF-AF7F-397B4042F25A}" type="slidenum">
              <a:rPr lang="ru-RU" sz="2400" b="0">
                <a:solidFill>
                  <a:schemeClr val="tx2"/>
                </a:solidFill>
              </a:rPr>
              <a:pPr algn="r"/>
              <a:t>52</a:t>
            </a:fld>
            <a:endParaRPr lang="ru-RU" sz="1400" b="0">
              <a:solidFill>
                <a:schemeClr val="tx2"/>
              </a:solidFill>
            </a:endParaRPr>
          </a:p>
        </p:txBody>
      </p:sp>
      <p:sp>
        <p:nvSpPr>
          <p:cNvPr id="54275" name="Номер слайда 5"/>
          <p:cNvSpPr txBox="1">
            <a:spLocks noGrp="1"/>
          </p:cNvSpPr>
          <p:nvPr/>
        </p:nvSpPr>
        <p:spPr bwMode="auto">
          <a:xfrm>
            <a:off x="8229600" y="6413500"/>
            <a:ext cx="91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2401521-AAC7-4786-AC0B-3421EC09F61B}" type="slidenum">
              <a:rPr lang="ru-RU" sz="2400" b="0">
                <a:solidFill>
                  <a:schemeClr val="tx2"/>
                </a:solidFill>
              </a:rPr>
              <a:pPr algn="r"/>
              <a:t>52</a:t>
            </a:fld>
            <a:endParaRPr lang="ru-RU" sz="1400" b="0">
              <a:solidFill>
                <a:schemeClr val="tx2"/>
              </a:solidFill>
            </a:endParaRPr>
          </a:p>
        </p:txBody>
      </p:sp>
      <p:sp>
        <p:nvSpPr>
          <p:cNvPr id="54276" name="Text Box 12"/>
          <p:cNvSpPr txBox="1">
            <a:spLocks noChangeArrowheads="1"/>
          </p:cNvSpPr>
          <p:nvPr/>
        </p:nvSpPr>
        <p:spPr bwMode="auto">
          <a:xfrm>
            <a:off x="142844" y="142875"/>
            <a:ext cx="885831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b">
            <a:spAutoFit/>
          </a:bodyPr>
          <a:lstStyle/>
          <a:p>
            <a:pPr algn="ctr"/>
            <a:r>
              <a:rPr lang="en-US" sz="2200" dirty="0" smtClean="0">
                <a:solidFill>
                  <a:schemeClr val="tx2"/>
                </a:solidFill>
                <a:sym typeface="Symbol" pitchFamily="18" charset="2"/>
              </a:rPr>
              <a:t>Microstructure of nanosized NbC</a:t>
            </a:r>
            <a:r>
              <a:rPr lang="en-US" sz="2200" baseline="-25000" dirty="0" smtClean="0">
                <a:solidFill>
                  <a:schemeClr val="tx2"/>
                </a:solidFill>
                <a:sym typeface="Symbol" pitchFamily="18" charset="2"/>
              </a:rPr>
              <a:t>0.9</a:t>
            </a:r>
            <a:r>
              <a:rPr lang="en-US" sz="2200" dirty="0" smtClean="0">
                <a:solidFill>
                  <a:schemeClr val="tx2"/>
                </a:solidFill>
                <a:sym typeface="Symbol" pitchFamily="18" charset="2"/>
              </a:rPr>
              <a:t> powders milled in 1, 5, 10, 15 hours</a:t>
            </a:r>
            <a:endParaRPr lang="ru-RU" sz="2200" b="0" dirty="0">
              <a:solidFill>
                <a:schemeClr val="tx2"/>
              </a:solidFill>
              <a:sym typeface="Symbol" pitchFamily="18" charset="2"/>
            </a:endParaRPr>
          </a:p>
        </p:txBody>
      </p: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71406" y="5572140"/>
            <a:ext cx="3071834" cy="770084"/>
          </a:xfrm>
          <a:prstGeom prst="rect">
            <a:avLst/>
          </a:prstGeom>
          <a:solidFill>
            <a:srgbClr val="FFFFFF">
              <a:alpha val="67843"/>
            </a:srgbClr>
          </a:solidFill>
          <a:ln w="9525">
            <a:solidFill>
              <a:srgbClr val="0221BE"/>
            </a:solidFill>
            <a:miter lim="800000"/>
            <a:headEnd/>
            <a:tailEnd/>
          </a:ln>
        </p:spPr>
        <p:txBody>
          <a:bodyPr wrap="square" lIns="46038" tIns="46038" rIns="46038" bIns="46038" anchor="ctr">
            <a:spAutoFit/>
          </a:bodyPr>
          <a:lstStyle/>
          <a:p>
            <a:r>
              <a:rPr lang="en-US" sz="1400" dirty="0" smtClean="0">
                <a:solidFill>
                  <a:srgbClr val="0221BE"/>
                </a:solidFill>
              </a:rPr>
              <a:t>Rietveld refinement of NbC-0h &amp; NbC-5h patterns. Two-component model was used for the second pattern.</a:t>
            </a:r>
            <a:r>
              <a:rPr lang="en-US" sz="1600" dirty="0" smtClean="0">
                <a:solidFill>
                  <a:srgbClr val="0221BE"/>
                </a:solidFill>
              </a:rPr>
              <a:t> </a:t>
            </a:r>
            <a:endParaRPr lang="en-AU" sz="1600" dirty="0">
              <a:solidFill>
                <a:srgbClr val="0221BE"/>
              </a:solidFill>
            </a:endParaRPr>
          </a:p>
        </p:txBody>
      </p:sp>
      <p:pic>
        <p:nvPicPr>
          <p:cNvPr id="16" name="Рисунок 15" descr="NbC-1R.jpg"/>
          <p:cNvPicPr>
            <a:picLocks noChangeAspect="1"/>
          </p:cNvPicPr>
          <p:nvPr/>
        </p:nvPicPr>
        <p:blipFill>
          <a:blip r:embed="rId3" cstate="print"/>
          <a:srcRect l="8332"/>
          <a:stretch>
            <a:fillRect/>
          </a:stretch>
        </p:blipFill>
        <p:spPr>
          <a:xfrm>
            <a:off x="71406" y="857232"/>
            <a:ext cx="3143272" cy="2299569"/>
          </a:xfrm>
          <a:prstGeom prst="rect">
            <a:avLst/>
          </a:prstGeom>
        </p:spPr>
      </p:pic>
      <p:pic>
        <p:nvPicPr>
          <p:cNvPr id="20" name="Рисунок 19" descr="NbC-5h-2P-LL-R2.jpg"/>
          <p:cNvPicPr>
            <a:picLocks noChangeAspect="1"/>
          </p:cNvPicPr>
          <p:nvPr/>
        </p:nvPicPr>
        <p:blipFill>
          <a:blip r:embed="rId4" cstate="print"/>
          <a:srcRect l="8401"/>
          <a:stretch>
            <a:fillRect/>
          </a:stretch>
        </p:blipFill>
        <p:spPr>
          <a:xfrm>
            <a:off x="71406" y="3214686"/>
            <a:ext cx="3115744" cy="2281129"/>
          </a:xfrm>
          <a:prstGeom prst="rect">
            <a:avLst/>
          </a:prstGeom>
        </p:spPr>
      </p:pic>
      <p:pic>
        <p:nvPicPr>
          <p:cNvPr id="22" name="Рисунок 21" descr="NbC-5h-2P-LL-R1.jpg"/>
          <p:cNvPicPr>
            <a:picLocks noChangeAspect="1"/>
          </p:cNvPicPr>
          <p:nvPr/>
        </p:nvPicPr>
        <p:blipFill>
          <a:blip r:embed="rId5" cstate="print"/>
          <a:srcRect l="8000"/>
          <a:stretch>
            <a:fillRect/>
          </a:stretch>
        </p:blipFill>
        <p:spPr>
          <a:xfrm>
            <a:off x="3571868" y="857232"/>
            <a:ext cx="3286148" cy="2338237"/>
          </a:xfrm>
          <a:prstGeom prst="rect">
            <a:avLst/>
          </a:prstGeom>
        </p:spPr>
      </p:pic>
      <p:pic>
        <p:nvPicPr>
          <p:cNvPr id="24" name="Рисунок 23" descr="NbC-5h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00430" y="3286124"/>
            <a:ext cx="2486848" cy="2428892"/>
          </a:xfrm>
          <a:prstGeom prst="rect">
            <a:avLst/>
          </a:prstGeom>
        </p:spPr>
      </p:pic>
      <p:sp>
        <p:nvSpPr>
          <p:cNvPr id="26" name="Text Box 4"/>
          <p:cNvSpPr txBox="1">
            <a:spLocks noChangeArrowheads="1"/>
          </p:cNvSpPr>
          <p:nvPr/>
        </p:nvSpPr>
        <p:spPr bwMode="auto">
          <a:xfrm>
            <a:off x="6929454" y="857232"/>
            <a:ext cx="2071702" cy="985527"/>
          </a:xfrm>
          <a:prstGeom prst="rect">
            <a:avLst/>
          </a:prstGeom>
          <a:solidFill>
            <a:srgbClr val="FFFFFF">
              <a:alpha val="67843"/>
            </a:srgbClr>
          </a:solidFill>
          <a:ln w="9525">
            <a:noFill/>
            <a:miter lim="800000"/>
            <a:headEnd/>
            <a:tailEnd/>
          </a:ln>
        </p:spPr>
        <p:txBody>
          <a:bodyPr wrap="square" lIns="46038" tIns="46038" rIns="46038" bIns="46038" anchor="ctr">
            <a:spAutoFit/>
          </a:bodyPr>
          <a:lstStyle/>
          <a:p>
            <a:r>
              <a:rPr lang="en-US" sz="1400" dirty="0" smtClean="0">
                <a:solidFill>
                  <a:srgbClr val="0221BE"/>
                </a:solidFill>
              </a:rPr>
              <a:t>Rietveld refinement of NbC-5h patterns. Positions of components are shifted.</a:t>
            </a:r>
            <a:r>
              <a:rPr lang="en-US" sz="1600" dirty="0" smtClean="0">
                <a:solidFill>
                  <a:srgbClr val="0221BE"/>
                </a:solidFill>
              </a:rPr>
              <a:t> </a:t>
            </a:r>
            <a:endParaRPr lang="en-AU" sz="1600" dirty="0">
              <a:solidFill>
                <a:srgbClr val="0221BE"/>
              </a:solidFill>
            </a:endParaRPr>
          </a:p>
        </p:txBody>
      </p:sp>
      <p:sp>
        <p:nvSpPr>
          <p:cNvPr id="28" name="Text Box 4"/>
          <p:cNvSpPr txBox="1">
            <a:spLocks noChangeArrowheads="1"/>
          </p:cNvSpPr>
          <p:nvPr/>
        </p:nvSpPr>
        <p:spPr bwMode="auto">
          <a:xfrm>
            <a:off x="3357554" y="5715016"/>
            <a:ext cx="2786082" cy="739306"/>
          </a:xfrm>
          <a:prstGeom prst="rect">
            <a:avLst/>
          </a:prstGeom>
          <a:solidFill>
            <a:srgbClr val="FFFFFF">
              <a:alpha val="67843"/>
            </a:srgbClr>
          </a:solidFill>
          <a:ln w="9525">
            <a:solidFill>
              <a:srgbClr val="0221BE"/>
            </a:solidFill>
            <a:miter lim="800000"/>
            <a:headEnd/>
            <a:tailEnd/>
          </a:ln>
        </p:spPr>
        <p:txBody>
          <a:bodyPr wrap="square" lIns="46038" tIns="46038" rIns="46038" bIns="46038" anchor="ctr">
            <a:spAutoFit/>
          </a:bodyPr>
          <a:lstStyle/>
          <a:p>
            <a:r>
              <a:rPr lang="en-US" sz="1400" dirty="0" smtClean="0">
                <a:solidFill>
                  <a:srgbClr val="0221BE"/>
                </a:solidFill>
              </a:rPr>
              <a:t>Size distributions for 2 components of NbC-5h.  Average sizes are 25.6 and 70.6 nm.</a:t>
            </a:r>
            <a:endParaRPr lang="en-AU" sz="1600" dirty="0">
              <a:solidFill>
                <a:srgbClr val="0221BE"/>
              </a:solidFill>
            </a:endParaRPr>
          </a:p>
        </p:txBody>
      </p:sp>
      <p:sp>
        <p:nvSpPr>
          <p:cNvPr id="29" name="Text Box 4"/>
          <p:cNvSpPr txBox="1">
            <a:spLocks noChangeArrowheads="1"/>
          </p:cNvSpPr>
          <p:nvPr/>
        </p:nvSpPr>
        <p:spPr bwMode="auto">
          <a:xfrm>
            <a:off x="6286512" y="5332900"/>
            <a:ext cx="2786082" cy="739306"/>
          </a:xfrm>
          <a:prstGeom prst="rect">
            <a:avLst/>
          </a:prstGeom>
          <a:solidFill>
            <a:srgbClr val="FFFFFF">
              <a:alpha val="67843"/>
            </a:srgbClr>
          </a:solidFill>
          <a:ln w="9525">
            <a:solidFill>
              <a:srgbClr val="0221BE"/>
            </a:solidFill>
            <a:miter lim="800000"/>
            <a:headEnd/>
            <a:tailEnd/>
          </a:ln>
        </p:spPr>
        <p:txBody>
          <a:bodyPr wrap="square" lIns="46038" tIns="46038" rIns="46038" bIns="46038" anchor="ctr">
            <a:spAutoFit/>
          </a:bodyPr>
          <a:lstStyle/>
          <a:p>
            <a:r>
              <a:rPr lang="en-US" sz="1400" dirty="0" smtClean="0">
                <a:solidFill>
                  <a:srgbClr val="0221BE"/>
                </a:solidFill>
              </a:rPr>
              <a:t>Lattice parameter as a function of milling time for x-ray data </a:t>
            </a:r>
            <a:r>
              <a:rPr lang="en-US" sz="1400" smtClean="0">
                <a:solidFill>
                  <a:srgbClr val="0221BE"/>
                </a:solidFill>
              </a:rPr>
              <a:t>and </a:t>
            </a:r>
          </a:p>
          <a:p>
            <a:r>
              <a:rPr lang="en-US" sz="1400" smtClean="0">
                <a:solidFill>
                  <a:srgbClr val="0221BE"/>
                </a:solidFill>
              </a:rPr>
              <a:t>2 </a:t>
            </a:r>
            <a:r>
              <a:rPr lang="en-US" sz="1400" dirty="0" smtClean="0">
                <a:solidFill>
                  <a:srgbClr val="0221BE"/>
                </a:solidFill>
              </a:rPr>
              <a:t>component neutron distribution.</a:t>
            </a:r>
            <a:endParaRPr lang="en-AU" sz="1600" dirty="0">
              <a:solidFill>
                <a:srgbClr val="0221BE"/>
              </a:solidFill>
            </a:endParaRPr>
          </a:p>
        </p:txBody>
      </p:sp>
      <p:pic>
        <p:nvPicPr>
          <p:cNvPr id="34" name="Рисунок 33" descr="NbC-Param-2P-xRay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143636" y="3286124"/>
            <a:ext cx="2928926" cy="19912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3" descr="IMG_643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7050" y="850900"/>
            <a:ext cx="8280400" cy="552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4" name="Text Box 10"/>
          <p:cNvSpPr txBox="1">
            <a:spLocks noChangeArrowheads="1"/>
          </p:cNvSpPr>
          <p:nvPr/>
        </p:nvSpPr>
        <p:spPr bwMode="auto">
          <a:xfrm>
            <a:off x="612775" y="184150"/>
            <a:ext cx="7959725" cy="461963"/>
          </a:xfrm>
          <a:prstGeom prst="rect">
            <a:avLst/>
          </a:prstGeom>
          <a:solidFill>
            <a:schemeClr val="accent5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2400" dirty="0">
                <a:solidFill>
                  <a:schemeClr val="tx2"/>
                </a:solidFill>
              </a:rPr>
              <a:t>High Resolution Fourier Diffractometer (HRFD) in Dubna</a:t>
            </a:r>
            <a:endParaRPr lang="ru-RU" sz="24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Schema Poldi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 l="21712" t="11910" b="26373"/>
          <a:stretch>
            <a:fillRect/>
          </a:stretch>
        </p:blipFill>
        <p:spPr>
          <a:xfrm>
            <a:off x="838200" y="673100"/>
            <a:ext cx="7478128" cy="2800350"/>
          </a:xfrm>
          <a:noFill/>
          <a:ln/>
        </p:spPr>
      </p:pic>
      <p:pic>
        <p:nvPicPr>
          <p:cNvPr id="54277" name="Picture 5" descr="SINQ-9564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3276600" y="4065588"/>
            <a:ext cx="2159000" cy="1398587"/>
          </a:xfrm>
          <a:noFill/>
          <a:ln/>
        </p:spPr>
      </p:pic>
      <p:pic>
        <p:nvPicPr>
          <p:cNvPr id="54278" name="Picture 6" descr="Detektormontage POLDI-Areal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5364163" y="3562350"/>
            <a:ext cx="3600450" cy="2700337"/>
          </a:xfrm>
          <a:noFill/>
          <a:ln/>
        </p:spPr>
      </p:pic>
      <p:pic>
        <p:nvPicPr>
          <p:cNvPr id="54283" name="Picture 11" descr="ChoppernoBGk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950" y="2895600"/>
            <a:ext cx="3235325" cy="3205162"/>
          </a:xfrm>
          <a:prstGeom prst="rect">
            <a:avLst/>
          </a:prstGeom>
          <a:noFill/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15900" y="184150"/>
            <a:ext cx="8712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CH" sz="2400" dirty="0" smtClean="0">
                <a:solidFill>
                  <a:schemeClr val="tx2"/>
                </a:solidFill>
              </a:rPr>
              <a:t>POLDI (SINQ): TOF-diffractometer </a:t>
            </a:r>
            <a:r>
              <a:rPr lang="de-CH" sz="2400" dirty="0" err="1" smtClean="0">
                <a:solidFill>
                  <a:schemeClr val="tx2"/>
                </a:solidFill>
              </a:rPr>
              <a:t>with</a:t>
            </a:r>
            <a:r>
              <a:rPr lang="de-CH" sz="2400" dirty="0" smtClean="0">
                <a:solidFill>
                  <a:schemeClr val="tx2"/>
                </a:solidFill>
              </a:rPr>
              <a:t> multiple pulse </a:t>
            </a:r>
            <a:r>
              <a:rPr lang="de-CH" sz="2400" dirty="0" err="1" smtClean="0">
                <a:solidFill>
                  <a:schemeClr val="tx2"/>
                </a:solidFill>
              </a:rPr>
              <a:t>overlap</a:t>
            </a:r>
            <a:endParaRPr lang="ru-RU" sz="2800" dirty="0">
              <a:solidFill>
                <a:schemeClr val="tx2"/>
              </a:solidFill>
              <a:latin typeface="Calibri" pitchFamily="34" charset="0"/>
            </a:endParaRPr>
          </a:p>
        </p:txBody>
      </p:sp>
      <p:cxnSp>
        <p:nvCxnSpPr>
          <p:cNvPr id="14" name="Прямая со стрелкой 20"/>
          <p:cNvCxnSpPr>
            <a:cxnSpLocks noChangeShapeType="1"/>
          </p:cNvCxnSpPr>
          <p:nvPr/>
        </p:nvCxnSpPr>
        <p:spPr bwMode="auto">
          <a:xfrm rot="16200000" flipH="1">
            <a:off x="2794000" y="2806700"/>
            <a:ext cx="2000250" cy="666750"/>
          </a:xfrm>
          <a:prstGeom prst="straightConnector1">
            <a:avLst/>
          </a:prstGeom>
          <a:noFill/>
          <a:ln w="19050" algn="ctr">
            <a:solidFill>
              <a:srgbClr val="C00000"/>
            </a:solidFill>
            <a:round/>
            <a:headEnd/>
            <a:tailEnd type="arrow" w="med" len="med"/>
          </a:ln>
        </p:spPr>
      </p:cxnSp>
      <p:cxnSp>
        <p:nvCxnSpPr>
          <p:cNvPr id="16" name="Прямая со стрелкой 20"/>
          <p:cNvCxnSpPr>
            <a:cxnSpLocks noChangeShapeType="1"/>
          </p:cNvCxnSpPr>
          <p:nvPr/>
        </p:nvCxnSpPr>
        <p:spPr bwMode="auto">
          <a:xfrm rot="16200000" flipH="1">
            <a:off x="1216025" y="2651125"/>
            <a:ext cx="755650" cy="266700"/>
          </a:xfrm>
          <a:prstGeom prst="straightConnector1">
            <a:avLst/>
          </a:prstGeom>
          <a:noFill/>
          <a:ln w="19050" algn="ctr">
            <a:solidFill>
              <a:srgbClr val="C00000"/>
            </a:solidFill>
            <a:round/>
            <a:headEnd/>
            <a:tailEnd type="arrow" w="med" len="med"/>
          </a:ln>
        </p:spPr>
      </p:cxnSp>
      <p:sp>
        <p:nvSpPr>
          <p:cNvPr id="20" name="Прямоугольник 19"/>
          <p:cNvSpPr/>
          <p:nvPr/>
        </p:nvSpPr>
        <p:spPr>
          <a:xfrm>
            <a:off x="5727700" y="6273800"/>
            <a:ext cx="2978150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chemeClr val="tx2"/>
                </a:solidFill>
              </a:rPr>
              <a:t>Sample table and detector</a:t>
            </a: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15900" y="6140450"/>
            <a:ext cx="2978150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chemeClr val="tx2"/>
                </a:solidFill>
              </a:rPr>
              <a:t>Chopper disk: </a:t>
            </a:r>
            <a:r>
              <a:rPr lang="de-CH" sz="1600" dirty="0" smtClean="0">
                <a:solidFill>
                  <a:schemeClr val="tx2"/>
                </a:solidFill>
              </a:rPr>
              <a:t>15000 </a:t>
            </a:r>
            <a:r>
              <a:rPr lang="de-CH" sz="1600" dirty="0" err="1" smtClean="0">
                <a:solidFill>
                  <a:schemeClr val="tx2"/>
                </a:solidFill>
              </a:rPr>
              <a:t>rpm</a:t>
            </a:r>
            <a:r>
              <a:rPr lang="de-CH" sz="1600" dirty="0" smtClean="0">
                <a:solidFill>
                  <a:schemeClr val="tx2"/>
                </a:solidFill>
              </a:rPr>
              <a:t>, </a:t>
            </a:r>
          </a:p>
          <a:p>
            <a:pPr algn="ctr"/>
            <a:r>
              <a:rPr lang="de-CH" sz="1600" dirty="0" smtClean="0">
                <a:solidFill>
                  <a:schemeClr val="tx2"/>
                </a:solidFill>
              </a:rPr>
              <a:t>32 </a:t>
            </a:r>
            <a:r>
              <a:rPr lang="de-CH" sz="1600" dirty="0" err="1" smtClean="0">
                <a:solidFill>
                  <a:schemeClr val="tx2"/>
                </a:solidFill>
              </a:rPr>
              <a:t>slits</a:t>
            </a:r>
            <a:r>
              <a:rPr lang="de-CH" sz="1600" dirty="0" smtClean="0">
                <a:solidFill>
                  <a:schemeClr val="tx2"/>
                </a:solidFill>
              </a:rPr>
              <a:t>, 4mm </a:t>
            </a:r>
            <a:r>
              <a:rPr lang="de-CH" sz="1600" dirty="0" err="1" smtClean="0">
                <a:solidFill>
                  <a:schemeClr val="tx2"/>
                </a:solidFill>
              </a:rPr>
              <a:t>width</a:t>
            </a:r>
            <a:r>
              <a:rPr lang="de-CH" sz="1600" dirty="0" smtClean="0">
                <a:solidFill>
                  <a:schemeClr val="tx2"/>
                </a:solidFill>
              </a:rPr>
              <a:t>, </a:t>
            </a:r>
            <a:r>
              <a:rPr lang="el-GR" sz="1600" dirty="0" smtClean="0">
                <a:solidFill>
                  <a:schemeClr val="tx2"/>
                </a:solidFill>
                <a:latin typeface="Times New Roman"/>
                <a:cs typeface="Times New Roman"/>
              </a:rPr>
              <a:t>Δ</a:t>
            </a:r>
            <a:r>
              <a:rPr lang="en-US" sz="1600" i="1" dirty="0" smtClean="0">
                <a:solidFill>
                  <a:schemeClr val="tx2"/>
                </a:solidFill>
                <a:latin typeface="Times New Roman"/>
                <a:cs typeface="Times New Roman"/>
              </a:rPr>
              <a:t>t</a:t>
            </a:r>
            <a:r>
              <a:rPr lang="en-US" sz="1600" baseline="-25000" dirty="0" smtClean="0">
                <a:solidFill>
                  <a:schemeClr val="tx2"/>
                </a:solidFill>
                <a:latin typeface="Times New Roman"/>
                <a:cs typeface="Times New Roman"/>
              </a:rPr>
              <a:t>0</a:t>
            </a:r>
            <a:r>
              <a:rPr lang="en-US" sz="1600" dirty="0" smtClean="0">
                <a:solidFill>
                  <a:schemeClr val="tx2"/>
                </a:solidFill>
                <a:latin typeface="Times New Roman"/>
                <a:cs typeface="Times New Roman"/>
              </a:rPr>
              <a:t> = 8 </a:t>
            </a:r>
            <a:r>
              <a:rPr lang="el-GR" sz="1600" dirty="0" smtClean="0">
                <a:solidFill>
                  <a:schemeClr val="tx2"/>
                </a:solidFill>
                <a:latin typeface="Times New Roman"/>
                <a:cs typeface="Times New Roman"/>
              </a:rPr>
              <a:t>μ</a:t>
            </a:r>
            <a:r>
              <a:rPr lang="en-US" sz="1600" dirty="0" smtClean="0">
                <a:solidFill>
                  <a:schemeClr val="tx2"/>
                </a:solidFill>
                <a:latin typeface="Times New Roman"/>
                <a:cs typeface="Times New Roman"/>
              </a:rPr>
              <a:t>s</a:t>
            </a: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616200" y="1445796"/>
            <a:ext cx="2978150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i="1" dirty="0" smtClean="0">
                <a:solidFill>
                  <a:schemeClr val="tx2"/>
                </a:solidFill>
              </a:rPr>
              <a:t>L</a:t>
            </a:r>
            <a:r>
              <a:rPr lang="en-US" sz="1600" dirty="0" smtClean="0">
                <a:solidFill>
                  <a:schemeClr val="tx2"/>
                </a:solidFill>
              </a:rPr>
              <a:t> (chopper – sample) = 11.8 m</a:t>
            </a:r>
            <a:endParaRPr lang="en-US" sz="16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9"/>
          <p:cNvSpPr txBox="1">
            <a:spLocks noChangeArrowheads="1"/>
          </p:cNvSpPr>
          <p:nvPr/>
        </p:nvSpPr>
        <p:spPr bwMode="auto">
          <a:xfrm>
            <a:off x="215900" y="450790"/>
            <a:ext cx="8712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400" dirty="0" smtClean="0">
                <a:solidFill>
                  <a:schemeClr val="tx2"/>
                </a:solidFill>
              </a:rPr>
              <a:t>Elastic Diffuse Scattering Spectrometer CORELLI / BL-9 / SNS</a:t>
            </a:r>
            <a:endParaRPr lang="ru-RU" sz="2800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4" name="Рисунок 3" descr="BL-9-CORELLI-Instrument-Diagram.png"/>
          <p:cNvPicPr>
            <a:picLocks noChangeAspect="1"/>
          </p:cNvPicPr>
          <p:nvPr/>
        </p:nvPicPr>
        <p:blipFill>
          <a:blip r:embed="rId3" cstate="print"/>
          <a:srcRect l="50000"/>
          <a:stretch>
            <a:fillRect/>
          </a:stretch>
        </p:blipFill>
        <p:spPr>
          <a:xfrm>
            <a:off x="171449" y="1295400"/>
            <a:ext cx="5236209" cy="4133850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6" name="Рисунок 5" descr="short-range-order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27700" y="1295400"/>
            <a:ext cx="3181553" cy="24003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38801" y="3873500"/>
            <a:ext cx="3378199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1600" dirty="0" smtClean="0">
                <a:solidFill>
                  <a:schemeClr val="tx2"/>
                </a:solidFill>
              </a:rPr>
              <a:t>Elastic diffuse scattering from an Fe</a:t>
            </a:r>
            <a:r>
              <a:rPr lang="en-US" sz="1600" baseline="-25000" dirty="0" smtClean="0">
                <a:solidFill>
                  <a:schemeClr val="tx2"/>
                </a:solidFill>
              </a:rPr>
              <a:t>72</a:t>
            </a:r>
            <a:r>
              <a:rPr lang="en-US" sz="1600" dirty="0" smtClean="0">
                <a:solidFill>
                  <a:schemeClr val="tx2"/>
                </a:solidFill>
              </a:rPr>
              <a:t>Pt</a:t>
            </a:r>
            <a:r>
              <a:rPr lang="en-US" sz="1600" baseline="-25000" dirty="0" smtClean="0">
                <a:solidFill>
                  <a:schemeClr val="tx2"/>
                </a:solidFill>
              </a:rPr>
              <a:t>28</a:t>
            </a:r>
            <a:r>
              <a:rPr lang="en-US" sz="1600" dirty="0" smtClean="0">
                <a:solidFill>
                  <a:schemeClr val="tx2"/>
                </a:solidFill>
              </a:rPr>
              <a:t> Invar single crystal. The butterfly shape scattering near the Bragg peaks is from short-range correlations (2 days). </a:t>
            </a:r>
            <a:endParaRPr lang="ru-RU" sz="1600" dirty="0">
              <a:solidFill>
                <a:schemeClr val="tx2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93700" y="5518150"/>
            <a:ext cx="480060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800" dirty="0" smtClean="0">
                <a:solidFill>
                  <a:schemeClr val="tx2"/>
                </a:solidFill>
              </a:rPr>
              <a:t>Visual Overview of the CORELLI Instrument</a:t>
            </a:r>
            <a:endParaRPr lang="en-US" sz="18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2510EE2-2A15-4FA7-8F47-C3A54D8141EB}" type="slidenum">
              <a:rPr lang="ru-RU" smtClean="0"/>
              <a:pPr/>
              <a:t>6</a:t>
            </a:fld>
            <a:endParaRPr lang="ru-RU" sz="1400" smtClean="0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215900" y="184150"/>
            <a:ext cx="87495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2400" dirty="0" smtClean="0">
                <a:solidFill>
                  <a:schemeClr val="tx2"/>
                </a:solidFill>
              </a:rPr>
              <a:t>High-resolution neutron diffraction in the late 1980</a:t>
            </a:r>
            <a:r>
              <a:rPr lang="en-US" sz="2400" baseline="30000" dirty="0" smtClean="0">
                <a:solidFill>
                  <a:schemeClr val="tx2"/>
                </a:solidFill>
              </a:rPr>
              <a:t>th</a:t>
            </a:r>
            <a:r>
              <a:rPr lang="en-US" sz="2400" dirty="0" smtClean="0">
                <a:solidFill>
                  <a:schemeClr val="tx2"/>
                </a:solidFill>
              </a:rPr>
              <a:t>: D2B (1986)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7" name="Рисунок 6" descr="d2btype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8200" y="806450"/>
            <a:ext cx="3378200" cy="2902651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8" name="Рисунок 7" descr="resol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49500" y="3829050"/>
            <a:ext cx="4610100" cy="2977356"/>
          </a:xfrm>
          <a:prstGeom prst="rect">
            <a:avLst/>
          </a:prstGeom>
        </p:spPr>
      </p:pic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798620"/>
            <a:ext cx="3111500" cy="2867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6038850" y="6025699"/>
            <a:ext cx="711200" cy="38145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anchor="b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dirty="0" smtClean="0">
                <a:solidFill>
                  <a:schemeClr val="tx2"/>
                </a:solidFill>
                <a:latin typeface="Book Antiqua" pitchFamily="18" charset="0"/>
              </a:rPr>
              <a:t>0.001</a:t>
            </a:r>
            <a:endParaRPr lang="it-IT" sz="1100" i="1" dirty="0">
              <a:solidFill>
                <a:schemeClr val="tx2"/>
              </a:solidFill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2794000" y="5829300"/>
            <a:ext cx="711200" cy="38145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anchor="b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dirty="0" smtClean="0">
                <a:solidFill>
                  <a:schemeClr val="tx2"/>
                </a:solidFill>
                <a:latin typeface="Book Antiqua" pitchFamily="18" charset="0"/>
              </a:rPr>
              <a:t>0.024</a:t>
            </a:r>
            <a:endParaRPr lang="it-IT" sz="1100" i="1" dirty="0">
              <a:solidFill>
                <a:schemeClr val="tx2"/>
              </a:solidFill>
            </a:endParaRP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6705600" y="4025449"/>
            <a:ext cx="711200" cy="38145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anchor="b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dirty="0" smtClean="0">
                <a:solidFill>
                  <a:schemeClr val="tx2"/>
                </a:solidFill>
                <a:latin typeface="Book Antiqua" pitchFamily="18" charset="0"/>
              </a:rPr>
              <a:t>0.001</a:t>
            </a:r>
            <a:endParaRPr lang="it-IT" sz="1100" i="1" dirty="0">
              <a:solidFill>
                <a:schemeClr val="tx2"/>
              </a:solidFill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3771900" y="4584700"/>
            <a:ext cx="2089150" cy="46628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anchor="b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l-GR" sz="1800" dirty="0" smtClean="0">
                <a:solidFill>
                  <a:schemeClr val="tx2"/>
                </a:solidFill>
                <a:latin typeface="Times New Roman"/>
                <a:cs typeface="Times New Roman"/>
              </a:rPr>
              <a:t>Δ</a:t>
            </a:r>
            <a:r>
              <a:rPr lang="en-US" sz="1800" i="1" dirty="0" smtClean="0">
                <a:solidFill>
                  <a:schemeClr val="tx2"/>
                </a:solidFill>
                <a:latin typeface="Book Antiqua" pitchFamily="18" charset="0"/>
              </a:rPr>
              <a:t>d</a:t>
            </a:r>
            <a:r>
              <a:rPr lang="en-US" sz="1800" dirty="0" smtClean="0">
                <a:solidFill>
                  <a:schemeClr val="tx2"/>
                </a:solidFill>
                <a:latin typeface="Book Antiqua" pitchFamily="18" charset="0"/>
              </a:rPr>
              <a:t>/</a:t>
            </a:r>
            <a:r>
              <a:rPr lang="en-US" sz="1800" i="1" dirty="0" smtClean="0">
                <a:solidFill>
                  <a:schemeClr val="tx2"/>
                </a:solidFill>
                <a:latin typeface="Book Antiqua" pitchFamily="18" charset="0"/>
              </a:rPr>
              <a:t>d</a:t>
            </a:r>
            <a:r>
              <a:rPr lang="en-US" sz="1800" dirty="0" smtClean="0">
                <a:solidFill>
                  <a:schemeClr val="tx2"/>
                </a:solidFill>
                <a:latin typeface="Book Antiqua" pitchFamily="18" charset="0"/>
              </a:rPr>
              <a:t> = </a:t>
            </a:r>
            <a:r>
              <a:rPr lang="el-GR" sz="1800" dirty="0" smtClean="0">
                <a:solidFill>
                  <a:schemeClr val="tx2"/>
                </a:solidFill>
                <a:latin typeface="Times New Roman"/>
                <a:cs typeface="Times New Roman"/>
              </a:rPr>
              <a:t>Δ</a:t>
            </a:r>
            <a:r>
              <a:rPr lang="en-US" sz="1800" dirty="0" smtClean="0">
                <a:solidFill>
                  <a:schemeClr val="tx2"/>
                </a:solidFill>
                <a:latin typeface="Times New Roman"/>
                <a:cs typeface="Times New Roman"/>
              </a:rPr>
              <a:t>(2</a:t>
            </a:r>
            <a:r>
              <a:rPr lang="el-GR" sz="1800" dirty="0" smtClean="0">
                <a:solidFill>
                  <a:schemeClr val="tx2"/>
                </a:solidFill>
                <a:latin typeface="Times New Roman"/>
                <a:cs typeface="Times New Roman"/>
              </a:rPr>
              <a:t>θ</a:t>
            </a:r>
            <a:r>
              <a:rPr lang="en-US" sz="1800" dirty="0" smtClean="0">
                <a:solidFill>
                  <a:schemeClr val="tx2"/>
                </a:solidFill>
                <a:latin typeface="Times New Roman"/>
                <a:cs typeface="Times New Roman"/>
              </a:rPr>
              <a:t>)/(2</a:t>
            </a:r>
            <a:r>
              <a:rPr lang="en-US" sz="1800" i="1" dirty="0" smtClean="0">
                <a:solidFill>
                  <a:schemeClr val="tx2"/>
                </a:solidFill>
                <a:latin typeface="Times New Roman"/>
                <a:cs typeface="Times New Roman"/>
              </a:rPr>
              <a:t>tg</a:t>
            </a:r>
            <a:r>
              <a:rPr lang="el-GR" sz="1800" dirty="0" smtClean="0">
                <a:solidFill>
                  <a:schemeClr val="tx2"/>
                </a:solidFill>
                <a:latin typeface="Times New Roman"/>
                <a:cs typeface="Times New Roman"/>
              </a:rPr>
              <a:t>θ</a:t>
            </a:r>
            <a:r>
              <a:rPr lang="en-US" sz="1800" dirty="0" smtClean="0">
                <a:solidFill>
                  <a:schemeClr val="tx2"/>
                </a:solidFill>
                <a:latin typeface="Times New Roman"/>
                <a:cs typeface="Times New Roman"/>
              </a:rPr>
              <a:t>)</a:t>
            </a:r>
            <a:endParaRPr lang="it-IT" sz="1400" i="1" dirty="0">
              <a:solidFill>
                <a:schemeClr val="tx2"/>
              </a:solidFill>
            </a:endParaRP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7683500" y="2895600"/>
            <a:ext cx="1289050" cy="73866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anchor="b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dirty="0" smtClean="0">
                <a:solidFill>
                  <a:schemeClr val="tx2"/>
                </a:solidFill>
                <a:latin typeface="Book Antiqua" pitchFamily="18" charset="0"/>
              </a:rPr>
              <a:t>Alan </a:t>
            </a:r>
            <a:r>
              <a:rPr lang="en-US" sz="1400" dirty="0" err="1" smtClean="0">
                <a:solidFill>
                  <a:schemeClr val="tx2"/>
                </a:solidFill>
                <a:latin typeface="Book Antiqua" pitchFamily="18" charset="0"/>
              </a:rPr>
              <a:t>Hewat</a:t>
            </a:r>
            <a:r>
              <a:rPr lang="en-US" sz="1400" dirty="0" smtClean="0">
                <a:solidFill>
                  <a:schemeClr val="tx2"/>
                </a:solidFill>
                <a:latin typeface="Book Antiqua" pitchFamily="18" charset="0"/>
              </a:rPr>
              <a:t> at D2B</a:t>
            </a:r>
            <a:endParaRPr lang="it-IT" sz="1100" i="1" dirty="0">
              <a:solidFill>
                <a:schemeClr val="tx2"/>
              </a:solidFill>
            </a:endParaRP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838200" y="3740150"/>
            <a:ext cx="1289050" cy="923330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square" anchor="b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dirty="0" smtClean="0">
                <a:solidFill>
                  <a:schemeClr val="tx2"/>
                </a:solidFill>
                <a:latin typeface="+mj-lt"/>
              </a:rPr>
              <a:t>D2B, ILL</a:t>
            </a:r>
          </a:p>
          <a:p>
            <a:pPr algn="ctr">
              <a:lnSpc>
                <a:spcPct val="150000"/>
              </a:lnSpc>
            </a:pPr>
            <a:r>
              <a:rPr lang="en-US" sz="1800" dirty="0" smtClean="0">
                <a:solidFill>
                  <a:schemeClr val="tx2"/>
                </a:solidFill>
                <a:latin typeface="+mj-lt"/>
              </a:rPr>
              <a:t>(France)  </a:t>
            </a:r>
            <a:endParaRPr lang="it-IT" sz="1400" i="1" dirty="0">
              <a:solidFill>
                <a:schemeClr val="tx2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2510EE2-2A15-4FA7-8F47-C3A54D8141EB}" type="slidenum">
              <a:rPr lang="ru-RU" smtClean="0"/>
              <a:pPr/>
              <a:t>7</a:t>
            </a:fld>
            <a:endParaRPr lang="ru-RU" sz="1400" smtClean="0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-50103" y="184150"/>
            <a:ext cx="924490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2400" dirty="0" smtClean="0">
                <a:solidFill>
                  <a:schemeClr val="tx2"/>
                </a:solidFill>
              </a:rPr>
              <a:t>High-resolution neutron diffraction in the late 1980</a:t>
            </a:r>
            <a:r>
              <a:rPr lang="en-US" sz="2400" baseline="30000" dirty="0" smtClean="0">
                <a:solidFill>
                  <a:schemeClr val="tx2"/>
                </a:solidFill>
              </a:rPr>
              <a:t>th</a:t>
            </a:r>
            <a:r>
              <a:rPr lang="en-US" sz="2400" dirty="0" smtClean="0">
                <a:solidFill>
                  <a:schemeClr val="tx2"/>
                </a:solidFill>
              </a:rPr>
              <a:t>: </a:t>
            </a:r>
            <a:r>
              <a:rPr lang="en-US" sz="2400" dirty="0" err="1" smtClean="0">
                <a:solidFill>
                  <a:schemeClr val="tx2"/>
                </a:solidFill>
              </a:rPr>
              <a:t>HRPD</a:t>
            </a:r>
            <a:r>
              <a:rPr lang="en-US" sz="2400" dirty="0" smtClean="0">
                <a:solidFill>
                  <a:schemeClr val="tx2"/>
                </a:solidFill>
              </a:rPr>
              <a:t> (1986)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38750" y="939800"/>
            <a:ext cx="3810000" cy="4371975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</p:spPr>
      </p:pic>
      <p:pic>
        <p:nvPicPr>
          <p:cNvPr id="6553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549" y="939800"/>
            <a:ext cx="5032887" cy="23114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</p:spPr>
      </p:pic>
      <p:pic>
        <p:nvPicPr>
          <p:cNvPr id="7" name="Рисунок 6" descr="RESHRPD-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66701" y="3829050"/>
            <a:ext cx="4149799" cy="2889250"/>
          </a:xfrm>
          <a:prstGeom prst="rect">
            <a:avLst/>
          </a:prstGeom>
        </p:spPr>
      </p:pic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82550" y="2895600"/>
            <a:ext cx="1289050" cy="923330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square" anchor="b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dirty="0" err="1" smtClean="0">
                <a:solidFill>
                  <a:schemeClr val="tx2"/>
                </a:solidFill>
                <a:latin typeface="+mj-lt"/>
              </a:rPr>
              <a:t>HRPD</a:t>
            </a:r>
            <a:r>
              <a:rPr lang="en-US" sz="1800" dirty="0" smtClean="0">
                <a:solidFill>
                  <a:schemeClr val="tx2"/>
                </a:solidFill>
                <a:latin typeface="+mj-lt"/>
              </a:rPr>
              <a:t>, ISIS (UK)  </a:t>
            </a:r>
            <a:endParaRPr lang="it-IT" sz="1400" i="1" dirty="0">
              <a:solidFill>
                <a:schemeClr val="tx2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9"/>
          <p:cNvSpPr txBox="1">
            <a:spLocks noChangeArrowheads="1"/>
          </p:cNvSpPr>
          <p:nvPr/>
        </p:nvSpPr>
        <p:spPr bwMode="auto">
          <a:xfrm>
            <a:off x="1357290" y="357166"/>
            <a:ext cx="674261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Нейтронная </a:t>
            </a: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корреляционная дифрактометрия</a:t>
            </a:r>
            <a:endParaRPr lang="ru-RU" sz="24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86116" y="1214422"/>
            <a:ext cx="2476960" cy="40011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Steady State Reactor</a:t>
            </a:r>
            <a:endParaRPr lang="ru-RU" sz="20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29501" y="2130974"/>
            <a:ext cx="2156681" cy="40011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TOF conventional</a:t>
            </a:r>
            <a:endParaRPr lang="ru-RU" sz="20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57818" y="2130974"/>
            <a:ext cx="1966116" cy="40011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TOF correlation</a:t>
            </a:r>
            <a:endParaRPr lang="ru-RU" sz="20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0034" y="3202544"/>
            <a:ext cx="1653017" cy="369332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Fermi chopper</a:t>
            </a:r>
            <a:endParaRPr lang="ru-RU" sz="18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29669" y="3214686"/>
            <a:ext cx="1802738" cy="369332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Fourier chopper</a:t>
            </a:r>
            <a:endParaRPr lang="ru-RU" sz="18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04805" y="3214686"/>
            <a:ext cx="2024913" cy="369332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Statistical chopper</a:t>
            </a:r>
            <a:endParaRPr lang="ru-RU" sz="18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 descr="F-chopper.jpg"/>
          <p:cNvPicPr>
            <a:picLocks noChangeAspect="1"/>
          </p:cNvPicPr>
          <p:nvPr/>
        </p:nvPicPr>
        <p:blipFill>
          <a:blip r:embed="rId3" cstate="print"/>
          <a:srcRect l="6342" r="4044" b="44006"/>
          <a:stretch>
            <a:fillRect/>
          </a:stretch>
        </p:blipFill>
        <p:spPr>
          <a:xfrm>
            <a:off x="3357554" y="4000504"/>
            <a:ext cx="2386040" cy="2286016"/>
          </a:xfrm>
          <a:prstGeom prst="rect">
            <a:avLst/>
          </a:prstGeom>
        </p:spPr>
      </p:pic>
      <p:pic>
        <p:nvPicPr>
          <p:cNvPr id="13" name="Рисунок 12" descr="chopper.jpg"/>
          <p:cNvPicPr>
            <a:picLocks noChangeAspect="1"/>
          </p:cNvPicPr>
          <p:nvPr/>
        </p:nvPicPr>
        <p:blipFill>
          <a:blip r:embed="rId4" cstate="print"/>
          <a:srcRect l="16406" r="15624"/>
          <a:stretch>
            <a:fillRect/>
          </a:stretch>
        </p:blipFill>
        <p:spPr>
          <a:xfrm>
            <a:off x="285720" y="3929066"/>
            <a:ext cx="2071702" cy="2286000"/>
          </a:xfrm>
          <a:prstGeom prst="rect">
            <a:avLst/>
          </a:prstGeom>
        </p:spPr>
      </p:pic>
      <p:pic>
        <p:nvPicPr>
          <p:cNvPr id="14" name="Рисунок 13" descr="Stat-chopper-disk.JPG"/>
          <p:cNvPicPr>
            <a:picLocks noChangeAspect="1"/>
          </p:cNvPicPr>
          <p:nvPr/>
        </p:nvPicPr>
        <p:blipFill>
          <a:blip r:embed="rId5" cstate="print"/>
          <a:srcRect l="45268" t="15625" r="16116" b="57292"/>
          <a:stretch>
            <a:fillRect/>
          </a:stretch>
        </p:blipFill>
        <p:spPr>
          <a:xfrm>
            <a:off x="6643702" y="4000504"/>
            <a:ext cx="2305249" cy="228659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633047" y="4214818"/>
            <a:ext cx="458780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Gd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8704485" y="4519206"/>
            <a:ext cx="365806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Al</a:t>
            </a:r>
            <a:endParaRPr lang="ru-RU" dirty="0"/>
          </a:p>
        </p:txBody>
      </p:sp>
      <p:cxnSp>
        <p:nvCxnSpPr>
          <p:cNvPr id="19" name="Прямая со стрелкой 18"/>
          <p:cNvCxnSpPr/>
          <p:nvPr/>
        </p:nvCxnSpPr>
        <p:spPr>
          <a:xfrm rot="10800000" flipV="1">
            <a:off x="2857488" y="1643050"/>
            <a:ext cx="1500198" cy="428628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rot="10800000" flipV="1">
            <a:off x="1428728" y="2571744"/>
            <a:ext cx="1143008" cy="571504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4643438" y="1643050"/>
            <a:ext cx="1571636" cy="428628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rot="10800000" flipV="1">
            <a:off x="4714876" y="2571744"/>
            <a:ext cx="1500198" cy="571504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6429388" y="2571744"/>
            <a:ext cx="1500198" cy="571504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9"/>
          <p:cNvSpPr txBox="1">
            <a:spLocks noChangeArrowheads="1"/>
          </p:cNvSpPr>
          <p:nvPr/>
        </p:nvSpPr>
        <p:spPr bwMode="auto">
          <a:xfrm>
            <a:off x="571472" y="324129"/>
            <a:ext cx="807249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Корреляционные дифрактометры</a:t>
            </a:r>
            <a:endParaRPr lang="ru-RU" sz="24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260350" y="985140"/>
            <a:ext cx="8667750" cy="569386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342900" indent="-342900" hangingPunct="0"/>
            <a:r>
              <a:rPr lang="en-US" b="1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1. 		</a:t>
            </a:r>
            <a:r>
              <a:rPr lang="en-US" sz="1800" b="1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1968	pseudo-random 	FR-2, Karlsruhe 	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1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closed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		</a:t>
            </a:r>
          </a:p>
          <a:p>
            <a:pPr marL="342900" indent="-342900" hangingPunct="0"/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 hangingPunct="0"/>
            <a:r>
              <a:rPr lang="en-US" sz="1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2. 	</a:t>
            </a:r>
            <a:r>
              <a:rPr lang="ru-RU" sz="1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1975	</a:t>
            </a:r>
            <a:r>
              <a:rPr lang="en-US" sz="1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Fourier		</a:t>
            </a:r>
            <a:r>
              <a:rPr lang="en-US" sz="1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BNL</a:t>
            </a:r>
            <a:r>
              <a:rPr lang="en-US" sz="1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USA		</a:t>
            </a:r>
            <a:r>
              <a:rPr lang="en-US" sz="1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closed</a:t>
            </a:r>
          </a:p>
          <a:p>
            <a:pPr hangingPunct="0"/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hangingPunct="0"/>
            <a:r>
              <a:rPr lang="en-US" sz="1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3. 	1975	</a:t>
            </a:r>
            <a:r>
              <a:rPr lang="en-US" sz="1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RTOF</a:t>
            </a:r>
            <a:r>
              <a:rPr lang="en-US" sz="1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Fourier	Espoo</a:t>
            </a:r>
            <a:r>
              <a:rPr lang="en-US" sz="1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Finland</a:t>
            </a:r>
            <a:r>
              <a:rPr lang="en-US" sz="1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en-US" sz="1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closed</a:t>
            </a:r>
            <a:endParaRPr lang="ru-RU" sz="18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4. 	1984	</a:t>
            </a:r>
            <a:r>
              <a:rPr lang="en-US" sz="1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RTOF</a:t>
            </a:r>
            <a:r>
              <a:rPr lang="en-US" sz="1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Fourier 	m</a:t>
            </a:r>
            <a:r>
              <a:rPr lang="ru-RU" sz="1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SFINKS</a:t>
            </a:r>
            <a:r>
              <a:rPr lang="en-US" sz="1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PNPI</a:t>
            </a:r>
            <a:r>
              <a:rPr lang="en-US" sz="1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en-US" sz="1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closed</a:t>
            </a:r>
            <a:endParaRPr lang="ru-RU" sz="18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800" b="1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5. 	1984	pseudo-random	</a:t>
            </a:r>
            <a:r>
              <a:rPr lang="en-US" sz="1800" b="1" dirty="0" err="1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KORA</a:t>
            </a:r>
            <a:r>
              <a:rPr lang="en-US" sz="1800" b="1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, IBR-2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en-US" sz="1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closed</a:t>
            </a:r>
          </a:p>
          <a:p>
            <a:endParaRPr lang="en-US" sz="1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6. 	1988	</a:t>
            </a:r>
            <a:r>
              <a:rPr lang="en-US" sz="1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RTOF</a:t>
            </a:r>
            <a:r>
              <a:rPr lang="en-US" sz="1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Fourier</a:t>
            </a:r>
            <a:r>
              <a:rPr lang="ru-RU" sz="1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1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FSS</a:t>
            </a:r>
            <a:r>
              <a:rPr lang="en-US" sz="1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GKSS</a:t>
            </a:r>
            <a:r>
              <a:rPr lang="ru-RU" sz="1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1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transferred  to Dubna, IBR-2</a:t>
            </a:r>
            <a:endParaRPr lang="ru-RU" sz="1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1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7. 	1992 	</a:t>
            </a:r>
            <a:r>
              <a:rPr lang="en-US" sz="1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RTOF</a:t>
            </a:r>
            <a:r>
              <a:rPr lang="en-US" sz="1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Fourier 	HRFD, IBR-2	</a:t>
            </a:r>
            <a:r>
              <a:rPr lang="en-US" sz="1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1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operational</a:t>
            </a:r>
            <a:endParaRPr lang="ru-RU" sz="1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8. 	2002	</a:t>
            </a:r>
            <a:r>
              <a:rPr lang="en-US" sz="1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RTOF</a:t>
            </a:r>
            <a:r>
              <a:rPr lang="en-US" sz="1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Fourier 	</a:t>
            </a:r>
            <a:r>
              <a:rPr lang="en-US" sz="1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FSD</a:t>
            </a:r>
            <a:r>
              <a:rPr lang="en-US" sz="1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IBR-2		operational</a:t>
            </a:r>
          </a:p>
          <a:p>
            <a:endParaRPr lang="en-US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895350" indent="-895350">
              <a:buAutoNum type="arabicPeriod" startAt="9"/>
            </a:pPr>
            <a:r>
              <a:rPr lang="en-US" sz="1800" b="1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2003	pseudo-random	</a:t>
            </a:r>
            <a:r>
              <a:rPr lang="en-US" sz="1800" b="1" dirty="0" err="1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POLDI</a:t>
            </a:r>
            <a:r>
              <a:rPr lang="en-US" sz="1800" b="1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, PSI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en-US" sz="1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operational</a:t>
            </a:r>
          </a:p>
          <a:p>
            <a:pPr marL="342900" indent="-342900">
              <a:buAutoNum type="arabicPeriod" startAt="9"/>
            </a:pPr>
            <a:endParaRPr lang="en-US" sz="18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895350" indent="-895350">
              <a:buAutoNum type="arabicPeriod" startAt="9"/>
            </a:pPr>
            <a:r>
              <a:rPr lang="en-US" sz="1800" b="1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2014	pseudo-random 	Corelli, SNS</a:t>
            </a:r>
            <a:r>
              <a:rPr lang="en-US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en-US" sz="1800" dirty="0" smtClean="0">
                <a:solidFill>
                  <a:srgbClr val="0000FF"/>
                </a:solidFill>
              </a:rPr>
              <a:t>operational</a:t>
            </a:r>
            <a:endParaRPr lang="ru-RU" sz="1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ature">
  <a:themeElements>
    <a:clrScheme name="">
      <a:dk1>
        <a:srgbClr val="008000"/>
      </a:dk1>
      <a:lt1>
        <a:srgbClr val="FFFFFF"/>
      </a:lt1>
      <a:dk2>
        <a:srgbClr val="192449"/>
      </a:dk2>
      <a:lt2>
        <a:srgbClr val="FFFFFF"/>
      </a:lt2>
      <a:accent1>
        <a:srgbClr val="C9DDF1"/>
      </a:accent1>
      <a:accent2>
        <a:srgbClr val="FAC164"/>
      </a:accent2>
      <a:accent3>
        <a:srgbClr val="FFFFFF"/>
      </a:accent3>
      <a:accent4>
        <a:srgbClr val="006C00"/>
      </a:accent4>
      <a:accent5>
        <a:srgbClr val="E1EBF7"/>
      </a:accent5>
      <a:accent6>
        <a:srgbClr val="E3AF5A"/>
      </a:accent6>
      <a:hlink>
        <a:srgbClr val="B0AE6A"/>
      </a:hlink>
      <a:folHlink>
        <a:srgbClr val="C3E684"/>
      </a:folHlink>
    </a:clrScheme>
    <a:fontScheme name="Natur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b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000" b="1" i="0" u="none" strike="noStrike" cap="none" normalizeH="0" baseline="0" smtClean="0">
            <a:ln>
              <a:noFill/>
            </a:ln>
            <a:solidFill>
              <a:srgbClr val="751D87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b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000" b="1" i="0" u="none" strike="noStrike" cap="none" normalizeH="0" baseline="0" smtClean="0">
            <a:ln>
              <a:noFill/>
            </a:ln>
            <a:solidFill>
              <a:srgbClr val="751D87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lnDef>
  </a:objectDefaults>
  <a:extraClrSchemeLst>
    <a:extraClrScheme>
      <a:clrScheme name="Nature 1">
        <a:dk1>
          <a:srgbClr val="666699"/>
        </a:dk1>
        <a:lt1>
          <a:srgbClr val="FFFFCC"/>
        </a:lt1>
        <a:dk2>
          <a:srgbClr val="687FCA"/>
        </a:dk2>
        <a:lt2>
          <a:srgbClr val="192449"/>
        </a:lt2>
        <a:accent1>
          <a:srgbClr val="C9DDF1"/>
        </a:accent1>
        <a:accent2>
          <a:srgbClr val="FAC164"/>
        </a:accent2>
        <a:accent3>
          <a:srgbClr val="B9C0E1"/>
        </a:accent3>
        <a:accent4>
          <a:srgbClr val="DADAAE"/>
        </a:accent4>
        <a:accent5>
          <a:srgbClr val="E1EBF7"/>
        </a:accent5>
        <a:accent6>
          <a:srgbClr val="E3AF5A"/>
        </a:accent6>
        <a:hlink>
          <a:srgbClr val="B0AE6A"/>
        </a:hlink>
        <a:folHlink>
          <a:srgbClr val="C3E684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D:\OFFICE2K\Templates\Presentation Designs\Nature.pot</Template>
  <TotalTime>41383</TotalTime>
  <Words>3263</Words>
  <Application>Microsoft Office PowerPoint</Application>
  <PresentationFormat>Экран (4:3)</PresentationFormat>
  <Paragraphs>515</Paragraphs>
  <Slides>55</Slides>
  <Notes>16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55</vt:i4>
      </vt:variant>
    </vt:vector>
  </HeadingPairs>
  <TitlesOfParts>
    <vt:vector size="58" baseType="lpstr">
      <vt:lpstr>Nature</vt:lpstr>
      <vt:lpstr>Plot Document</vt:lpstr>
      <vt:lpstr>Формула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Thank you 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</vt:vector>
  </TitlesOfParts>
  <Company>digital bureau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Phase Separation in Magnetic  Oxides: Mesoscopic vs. Microscopic</dc:title>
  <dc:creator>db</dc:creator>
  <cp:lastModifiedBy>RePack by Diakov</cp:lastModifiedBy>
  <cp:revision>907</cp:revision>
  <dcterms:created xsi:type="dcterms:W3CDTF">2001-06-10T20:18:49Z</dcterms:created>
  <dcterms:modified xsi:type="dcterms:W3CDTF">2017-06-15T20:32:09Z</dcterms:modified>
</cp:coreProperties>
</file>