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5" r:id="rId2"/>
    <p:sldId id="371" r:id="rId3"/>
    <p:sldId id="308" r:id="rId4"/>
    <p:sldId id="373" r:id="rId5"/>
    <p:sldId id="374" r:id="rId6"/>
    <p:sldId id="377" r:id="rId7"/>
    <p:sldId id="376" r:id="rId8"/>
    <p:sldId id="380" r:id="rId9"/>
    <p:sldId id="378" r:id="rId10"/>
    <p:sldId id="379" r:id="rId11"/>
    <p:sldId id="375" r:id="rId12"/>
  </p:sldIdLst>
  <p:sldSz cx="12192000" cy="6858000"/>
  <p:notesSz cx="10234613" cy="71040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8D1"/>
    <a:srgbClr val="5571AF"/>
    <a:srgbClr val="3565CF"/>
    <a:srgbClr val="2D5ABD"/>
    <a:srgbClr val="3078BA"/>
    <a:srgbClr val="559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86285" autoAdjust="0"/>
  </p:normalViewPr>
  <p:slideViewPr>
    <p:cSldViewPr>
      <p:cViewPr varScale="1">
        <p:scale>
          <a:sx n="90" d="100"/>
          <a:sy n="90" d="100"/>
        </p:scale>
        <p:origin x="78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1963" y="91"/>
      </p:cViewPr>
      <p:guideLst>
        <p:guide orient="horz" pos="223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4682-9779-4EA0-85B2-76BCC949AAFA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755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0758-70CA-4A36-A8EB-379E1604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2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1364615" y="3374430"/>
            <a:ext cx="7505383" cy="319682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dirty="0" smtClean="0"/>
              <a:t>Оборудование, разработанное и изготовленное сотрудниками компании, работает на предприятиях Интел, Самсунг,  </a:t>
            </a:r>
            <a:r>
              <a:rPr lang="en-US" altLang="en-US" dirty="0" smtClean="0"/>
              <a:t>TSMC</a:t>
            </a:r>
            <a:r>
              <a:rPr lang="ru-RU" altLang="en-US" dirty="0" smtClean="0"/>
              <a:t>, производственных подрядчиках </a:t>
            </a:r>
            <a:r>
              <a:rPr lang="en-US" altLang="en-US" dirty="0" smtClean="0"/>
              <a:t>Apple, Samsung, Sony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32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843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5513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9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84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dirty="0" smtClean="0"/>
              <a:t>Плешанов</a:t>
            </a:r>
            <a:r>
              <a:rPr lang="ru-RU" altLang="en-US" baseline="0" dirty="0" smtClean="0"/>
              <a:t> Николай Константинович</a:t>
            </a:r>
          </a:p>
          <a:p>
            <a:pPr eaLnBrk="1" hangingPunct="1">
              <a:spcBef>
                <a:spcPct val="0"/>
              </a:spcBef>
            </a:pPr>
            <a:r>
              <a:rPr lang="ru-RU" altLang="en-US" baseline="0" dirty="0" smtClean="0"/>
              <a:t>Около 400 м2 зеркал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145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35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37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sz="900" dirty="0" smtClean="0"/>
              <a:t>Шероховатость</a:t>
            </a:r>
            <a:r>
              <a:rPr lang="ru-RU" altLang="en-US" sz="900" baseline="0" dirty="0" smtClean="0"/>
              <a:t> </a:t>
            </a:r>
            <a:r>
              <a:rPr lang="en-US" altLang="en-US" sz="900" baseline="0" dirty="0" smtClean="0"/>
              <a:t>&lt;</a:t>
            </a:r>
            <a:r>
              <a:rPr lang="ru-RU" altLang="en-US" sz="900" baseline="0" dirty="0" smtClean="0"/>
              <a:t> 1 </a:t>
            </a:r>
            <a:r>
              <a:rPr lang="ru-RU" altLang="en-US" sz="900" baseline="0" dirty="0" err="1" smtClean="0"/>
              <a:t>нм</a:t>
            </a:r>
            <a:endParaRPr lang="en-US" altLang="en-US" sz="9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3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dirty="0" smtClean="0"/>
              <a:t>Контроль </a:t>
            </a:r>
            <a:r>
              <a:rPr lang="en-US" altLang="en-US" dirty="0" smtClean="0"/>
              <a:t>RGA</a:t>
            </a: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566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A4B681C-AFE0-458A-ADB5-9DD4849E6CC1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5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im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60"/>
            <a:ext cx="11341100" cy="176784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0925" y="2824163"/>
            <a:ext cx="10072688" cy="16557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altLang="ru-RU" sz="2800" b="1" dirty="0" smtClean="0">
              <a:latin typeface="Thonburi" charset="-34"/>
              <a:ea typeface="Thonburi" charset="-34"/>
              <a:cs typeface="Thonburi" charset="-34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altLang="ru-RU" sz="6000" b="1" dirty="0" smtClean="0">
                <a:solidFill>
                  <a:schemeClr val="bg1">
                    <a:lumMod val="50000"/>
                  </a:schemeClr>
                </a:solidFill>
                <a:latin typeface="Eurostile" charset="0"/>
                <a:ea typeface="Eurostile" charset="0"/>
                <a:cs typeface="Eurostile" charset="0"/>
              </a:rPr>
              <a:t>СТРАТ</a:t>
            </a:r>
            <a:r>
              <a:rPr lang="ru-RU" altLang="ru-RU" sz="6000" b="1" dirty="0" smtClean="0">
                <a:solidFill>
                  <a:schemeClr val="accent2"/>
                </a:solidFill>
                <a:latin typeface="Eurostile" charset="0"/>
                <a:ea typeface="Eurostile" charset="0"/>
                <a:cs typeface="Eurostile" charset="0"/>
              </a:rPr>
              <a:t>НАНО</a:t>
            </a:r>
            <a:r>
              <a:rPr lang="ru-RU" altLang="ru-RU" sz="6000" b="1" dirty="0" smtClean="0">
                <a:solidFill>
                  <a:schemeClr val="bg1">
                    <a:lumMod val="50000"/>
                  </a:schemeClr>
                </a:solidFill>
                <a:latin typeface="Eurostile" charset="0"/>
                <a:ea typeface="Eurostile" charset="0"/>
                <a:cs typeface="Eurostile" charset="0"/>
              </a:rPr>
              <a:t>ТЕК</a:t>
            </a:r>
            <a:endParaRPr lang="ru-RU" altLang="ru-RU" sz="6000" dirty="0" smtClean="0">
              <a:solidFill>
                <a:schemeClr val="bg1">
                  <a:lumMod val="50000"/>
                </a:schemeClr>
              </a:solidFill>
              <a:latin typeface="Eurostile" charset="0"/>
              <a:ea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99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8223" y="1811256"/>
            <a:ext cx="11822433" cy="46289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 algn="l">
              <a:buFont typeface="Wingdings" charset="2"/>
              <a:buChar char="q"/>
            </a:pPr>
            <a:r>
              <a:rPr lang="ru-RU" altLang="ru-RU" b="1" dirty="0" smtClean="0">
                <a:latin typeface="Century Gothic" pitchFamily="34" charset="0"/>
              </a:rPr>
              <a:t>Большое количество слоев (десятки-сотни-тысячи) с высокими требованиями к точности и равномерности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i="1" dirty="0" smtClean="0">
                <a:latin typeface="Century Gothic" pitchFamily="34" charset="0"/>
              </a:rPr>
              <a:t>Система контроля равномерности и скорости нанесения слоев </a:t>
            </a:r>
            <a:r>
              <a:rPr lang="ru-RU" altLang="ru-RU" sz="1800" dirty="0" smtClean="0">
                <a:latin typeface="Century Gothic" pitchFamily="34" charset="0"/>
              </a:rPr>
              <a:t>на базе многоточечного кварцевого контроля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i="1" dirty="0" smtClean="0">
                <a:latin typeface="Century Gothic" pitchFamily="34" charset="0"/>
              </a:rPr>
              <a:t>Тонкая регулировка равномерности </a:t>
            </a:r>
            <a:r>
              <a:rPr lang="ru-RU" altLang="ru-RU" sz="1800" dirty="0" smtClean="0">
                <a:latin typeface="Century Gothic" pitchFamily="34" charset="0"/>
              </a:rPr>
              <a:t>системой газораспределения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i="1" dirty="0" smtClean="0">
                <a:latin typeface="Century Gothic" pitchFamily="34" charset="0"/>
              </a:rPr>
              <a:t>Автоматизированное нанесение покрытия </a:t>
            </a:r>
            <a:r>
              <a:rPr lang="ru-RU" altLang="ru-RU" sz="1800" dirty="0" smtClean="0">
                <a:latin typeface="Century Gothic" pitchFamily="34" charset="0"/>
              </a:rPr>
              <a:t>с заданными толщинами слоев, с коррекцией скорости распыления по результатам измерения кварцевого контроля</a:t>
            </a:r>
          </a:p>
          <a:p>
            <a:pPr algn="l"/>
            <a:endParaRPr lang="ru-RU" altLang="ru-RU" sz="2000" b="1" i="1" dirty="0" smtClean="0">
              <a:latin typeface="Century Gothic" pitchFamily="34" charset="0"/>
            </a:endParaRPr>
          </a:p>
          <a:p>
            <a:pPr marL="455613" indent="-455613" algn="l">
              <a:buFont typeface="Wingdings" charset="2"/>
              <a:buChar char="q"/>
            </a:pPr>
            <a:r>
              <a:rPr lang="ru-RU" altLang="ru-RU" b="1" dirty="0" smtClean="0">
                <a:latin typeface="Century Gothic" pitchFamily="34" charset="0"/>
              </a:rPr>
              <a:t>Обеспечение производительности</a:t>
            </a:r>
            <a:endParaRPr lang="ru-RU" altLang="ru-RU" b="1" dirty="0">
              <a:latin typeface="Century Gothic" pitchFamily="34" charset="0"/>
            </a:endParaRP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Шлюзовая система загрузки с параллельной обработкой 3-х кареток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Автоматизированное нанесения покрытий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Возможность работы на больших мощностях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Контроль скорости и равномерности напыления</a:t>
            </a:r>
            <a:endParaRPr lang="ru-RU" altLang="ru-RU" sz="1800" dirty="0">
              <a:latin typeface="Century Gothic" pitchFamily="34" charset="0"/>
            </a:endParaRPr>
          </a:p>
          <a:p>
            <a:pPr lvl="1" algn="l"/>
            <a:endParaRPr lang="ru-RU" altLang="ru-RU" sz="1800" dirty="0" smtClean="0">
              <a:latin typeface="Century Gothic" pitchFamily="34" charset="0"/>
            </a:endParaRPr>
          </a:p>
        </p:txBody>
      </p:sp>
      <p:sp>
        <p:nvSpPr>
          <p:cNvPr id="3" name="Shape 151"/>
          <p:cNvSpPr/>
          <p:nvPr/>
        </p:nvSpPr>
        <p:spPr>
          <a:xfrm>
            <a:off x="178223" y="476672"/>
            <a:ext cx="757396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специфичным требованиям применения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95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916832"/>
            <a:ext cx="11521280" cy="2985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Eurostile" charset="0"/>
                <a:ea typeface="Eurostile" charset="0"/>
                <a:cs typeface="Eurostile" charset="0"/>
                <a:sym typeface="Calibri"/>
              </a:rPr>
              <a:t>СТРАТ</a:t>
            </a:r>
            <a:r>
              <a:rPr kumimoji="0" lang="ru-RU" sz="6000" b="1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Eurostile" charset="0"/>
                <a:ea typeface="Eurostile" charset="0"/>
                <a:cs typeface="Eurostile" charset="0"/>
                <a:sym typeface="Calibri"/>
              </a:rPr>
              <a:t>НАНО</a:t>
            </a:r>
            <a:r>
              <a:rPr kumimoji="0" lang="ru-RU" sz="60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Eurostile" charset="0"/>
                <a:ea typeface="Eurostile" charset="0"/>
                <a:cs typeface="Eurostile" charset="0"/>
                <a:sym typeface="Calibri"/>
              </a:rPr>
              <a:t>ТЕК</a:t>
            </a:r>
            <a:r>
              <a:rPr kumimoji="0" lang="ru-RU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1920875" indent="-1920875"/>
            <a:r>
              <a:rPr lang="ru-RU" sz="4400" dirty="0"/>
              <a:t>	</a:t>
            </a:r>
            <a:r>
              <a:rPr lang="ru-RU" sz="4000" i="1" dirty="0" smtClean="0"/>
              <a:t>Ваш </a:t>
            </a:r>
            <a:r>
              <a:rPr kumimoji="0" lang="ru-RU" sz="40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партнер в </a:t>
            </a:r>
            <a:r>
              <a:rPr lang="ru-RU" sz="4000" i="1" dirty="0"/>
              <a:t>развитии технологий </a:t>
            </a:r>
            <a:r>
              <a:rPr lang="ru-RU" sz="4000" i="1" dirty="0" smtClean="0"/>
              <a:t>и производств тонкопленочных покрытий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127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050" y="1944000"/>
            <a:ext cx="9144000" cy="4016484"/>
          </a:xfrm>
        </p:spPr>
        <p:txBody>
          <a:bodyPr>
            <a:spAutoFit/>
          </a:bodyPr>
          <a:lstStyle/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Российско-Белорусская инжиниринговая компания</a:t>
            </a:r>
          </a:p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Опыт работы сотрудников в сегменте ВТО и оборудования сегмента </a:t>
            </a:r>
            <a:r>
              <a:rPr lang="en-US" sz="2000" dirty="0">
                <a:latin typeface="Century Gothic" pitchFamily="34" charset="0"/>
              </a:rPr>
              <a:t>SEMI </a:t>
            </a:r>
            <a:r>
              <a:rPr lang="ru-RU" sz="2000" dirty="0">
                <a:latin typeface="Century Gothic" pitchFamily="34" charset="0"/>
              </a:rPr>
              <a:t>более 15 лет</a:t>
            </a:r>
            <a:r>
              <a:rPr lang="en-US" sz="2000" dirty="0">
                <a:latin typeface="Century Gothic" pitchFamily="34" charset="0"/>
              </a:rPr>
              <a:t>. </a:t>
            </a:r>
            <a:r>
              <a:rPr lang="ru-RU" sz="2000" dirty="0">
                <a:latin typeface="Century Gothic" pitchFamily="34" charset="0"/>
              </a:rPr>
              <a:t>Разработка и поставки оборудования в </a:t>
            </a:r>
            <a:r>
              <a:rPr lang="en-US" sz="2000" dirty="0">
                <a:latin typeface="Century Gothic" pitchFamily="34" charset="0"/>
              </a:rPr>
              <a:t>Intel, Samsung, Apple, LG, Sony.</a:t>
            </a:r>
            <a:endParaRPr lang="ru-RU" sz="2000" dirty="0">
              <a:latin typeface="Century Gothic" pitchFamily="34" charset="0"/>
            </a:endParaRPr>
          </a:p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Разработка и производство оборудования по стандартам </a:t>
            </a:r>
            <a:r>
              <a:rPr lang="en-US" sz="2000" dirty="0">
                <a:latin typeface="Century Gothic" pitchFamily="34" charset="0"/>
              </a:rPr>
              <a:t>SEMI, </a:t>
            </a:r>
            <a:r>
              <a:rPr lang="ru-RU" sz="2000" dirty="0">
                <a:latin typeface="Century Gothic" pitchFamily="34" charset="0"/>
              </a:rPr>
              <a:t>ГОСТ, регламентам Таможенного союза</a:t>
            </a:r>
          </a:p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Центр разработок: Минск, Беларусь  </a:t>
            </a:r>
          </a:p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Производство: Россия, Беларусь</a:t>
            </a:r>
          </a:p>
          <a:p>
            <a:pPr marL="342900" indent="-342900" algn="l">
              <a:spcBef>
                <a:spcPts val="1600"/>
              </a:spcBef>
              <a:buFont typeface="Wingdings" pitchFamily="2" charset="2"/>
              <a:buChar char="ü"/>
            </a:pPr>
            <a:r>
              <a:rPr lang="ru-RU" sz="2000" dirty="0">
                <a:latin typeface="Century Gothic" pitchFamily="34" charset="0"/>
              </a:rPr>
              <a:t>Сервис: Россия, Беларусь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000" dirty="0">
              <a:latin typeface="Century Gothic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0564" y="633462"/>
            <a:ext cx="795166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ru-R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ТРАТНАНОТЕК </a:t>
            </a:r>
            <a:r>
              <a:rPr lang="mr-IN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–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«свой»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производитель технологического оборудования</a:t>
            </a:r>
            <a:endParaRPr lang="ru-RU" sz="3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07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438150" y="1795417"/>
            <a:ext cx="11034961" cy="465791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Отечественное </a:t>
            </a: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оборудование мирового 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уровня</a:t>
            </a:r>
          </a:p>
          <a:p>
            <a:pPr marL="788988" lvl="4" indent="-338138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entury Gothic" panose="020B0502020202020204" pitchFamily="34" charset="0"/>
              </a:rPr>
              <a:t>Соответствие стандартам </a:t>
            </a:r>
            <a:r>
              <a:rPr lang="en-US" sz="2000" dirty="0">
                <a:latin typeface="Century Gothic" panose="020B0502020202020204" pitchFamily="34" charset="0"/>
              </a:rPr>
              <a:t>SEMI</a:t>
            </a:r>
            <a:r>
              <a:rPr lang="ru-RU" sz="2000" dirty="0">
                <a:latin typeface="Century Gothic" panose="020B0502020202020204" pitchFamily="34" charset="0"/>
              </a:rPr>
              <a:t>, Техническим регламентам Таможенного Союза</a:t>
            </a:r>
          </a:p>
          <a:p>
            <a:pPr marL="788988" lvl="4" indent="-338138" algn="l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Типовое </a:t>
            </a:r>
            <a:r>
              <a:rPr lang="ru-RU" sz="2000" dirty="0">
                <a:latin typeface="Century Gothic" panose="020B0502020202020204" pitchFamily="34" charset="0"/>
              </a:rPr>
              <a:t>оборудование </a:t>
            </a:r>
          </a:p>
          <a:p>
            <a:pPr marL="788988" lvl="3" indent="-338138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entury Gothic" panose="020B0502020202020204" pitchFamily="34" charset="0"/>
              </a:rPr>
              <a:t>Оборудование специального назначения на базе </a:t>
            </a:r>
            <a:r>
              <a:rPr lang="ru-RU" sz="2000" dirty="0" smtClean="0">
                <a:latin typeface="Century Gothic" panose="020B0502020202020204" pitchFamily="34" charset="0"/>
              </a:rPr>
              <a:t>типовых разработок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788988" lvl="3" indent="-338138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entury Gothic" panose="020B0502020202020204" pitchFamily="34" charset="0"/>
              </a:rPr>
              <a:t>Оборудование </a:t>
            </a:r>
            <a:r>
              <a:rPr lang="ru-RU" sz="2000" dirty="0" smtClean="0">
                <a:latin typeface="Century Gothic" panose="020B0502020202020204" pitchFamily="34" charset="0"/>
              </a:rPr>
              <a:t>заказного исполнения 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788988" lvl="2" indent="-338138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Century Gothic" panose="020B0502020202020204" pitchFamily="34" charset="0"/>
              </a:rPr>
              <a:t>Вакуумные автоматизированные линии (</a:t>
            </a:r>
            <a:r>
              <a:rPr lang="en-US" sz="2000" dirty="0">
                <a:latin typeface="Century Gothic" panose="020B0502020202020204" pitchFamily="34" charset="0"/>
              </a:rPr>
              <a:t>In-Line</a:t>
            </a:r>
            <a:r>
              <a:rPr lang="ru-RU" sz="2000" dirty="0">
                <a:latin typeface="Century Gothic" panose="020B0502020202020204" pitchFamily="34" charset="0"/>
              </a:rPr>
              <a:t>) для массового </a:t>
            </a:r>
            <a:r>
              <a:rPr lang="ru-RU" sz="2000" dirty="0" smtClean="0">
                <a:latin typeface="Century Gothic" panose="020B0502020202020204" pitchFamily="34" charset="0"/>
              </a:rPr>
              <a:t>производства</a:t>
            </a:r>
          </a:p>
          <a:p>
            <a:pPr marL="342900" indent="-342900" algn="l">
              <a:spcBef>
                <a:spcPts val="2200"/>
              </a:spcBef>
              <a:buFont typeface="Wingdings" charset="2"/>
              <a:buChar char="Ø"/>
            </a:pP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Детальный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анализ и концентрация на решении задач 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Заказчика</a:t>
            </a:r>
            <a:endParaRPr lang="ru-RU" altLang="en-US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algn="l">
              <a:spcBef>
                <a:spcPts val="2200"/>
              </a:spcBef>
              <a:buFont typeface="Wingdings" charset="2"/>
              <a:buChar char="Ø"/>
            </a:pP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Технологии </a:t>
            </a: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и средства автоматизации для тонкопленочных производств</a:t>
            </a:r>
          </a:p>
          <a:p>
            <a:pPr marL="342900" indent="-342900" algn="l">
              <a:spcBef>
                <a:spcPts val="2200"/>
              </a:spcBef>
              <a:buFont typeface="Wingdings" charset="2"/>
              <a:buChar char="Ø"/>
            </a:pP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Р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ешения </a:t>
            </a: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сложных 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производственно-технологических </a:t>
            </a:r>
            <a:r>
              <a:rPr lang="ru-RU" altLang="en-US" b="1" dirty="0">
                <a:latin typeface="Century Gothic" charset="0"/>
                <a:ea typeface="Century Gothic" charset="0"/>
                <a:cs typeface="Century Gothic" charset="0"/>
              </a:rPr>
              <a:t>задач «под ключ</a:t>
            </a:r>
            <a:r>
              <a:rPr lang="ru-RU" altLang="en-US" b="1" dirty="0" smtClean="0">
                <a:latin typeface="Century Gothic" charset="0"/>
                <a:ea typeface="Century Gothic" charset="0"/>
                <a:cs typeface="Century Gothic" charset="0"/>
              </a:rPr>
              <a:t>»</a:t>
            </a:r>
            <a:endParaRPr i="1" dirty="0"/>
          </a:p>
          <a:p>
            <a:pPr marL="342900" indent="-342900" algn="l" defTabSz="457200">
              <a:lnSpc>
                <a:spcPct val="100000"/>
              </a:lnSpc>
              <a:spcBef>
                <a:spcPts val="0"/>
              </a:spcBef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i="1" dirty="0"/>
          </a:p>
          <a:p>
            <a:pPr algn="l" defTabSz="4572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32333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i="1" dirty="0"/>
          </a:p>
        </p:txBody>
      </p:sp>
      <p:sp>
        <p:nvSpPr>
          <p:cNvPr id="151" name="Shape 151"/>
          <p:cNvSpPr/>
          <p:nvPr/>
        </p:nvSpPr>
        <p:spPr>
          <a:xfrm>
            <a:off x="178223" y="476672"/>
            <a:ext cx="757396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Наш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продукт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специальное технологическое оборудование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25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36120" y="2154692"/>
            <a:ext cx="10724063" cy="323011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800" b="1" i="1" dirty="0" smtClean="0">
                <a:latin typeface="Century Gothic" pitchFamily="34" charset="0"/>
              </a:rPr>
              <a:t>Цель компании при работе с Заказчиками – обеспечение конкурентоспособности Заказчика за </a:t>
            </a:r>
            <a:r>
              <a:rPr lang="ru-RU" altLang="ru-RU" sz="2800" b="1" i="1" dirty="0" smtClean="0">
                <a:latin typeface="Century Gothic" pitchFamily="34" charset="0"/>
              </a:rPr>
              <a:t>счет:</a:t>
            </a:r>
          </a:p>
          <a:p>
            <a:pPr marL="914400" lvl="1" indent="-457200" algn="l">
              <a:spcBef>
                <a:spcPts val="1100"/>
              </a:spcBef>
              <a:buFont typeface="Wingdings" charset="2"/>
              <a:buChar char="q"/>
            </a:pPr>
            <a:r>
              <a:rPr lang="ru-RU" altLang="ru-RU" sz="2800" b="1" i="1" dirty="0" smtClean="0">
                <a:latin typeface="Century Gothic" pitchFamily="34" charset="0"/>
              </a:rPr>
              <a:t>сроков </a:t>
            </a:r>
          </a:p>
          <a:p>
            <a:pPr marL="914400" lvl="1" indent="-457200" algn="l">
              <a:spcBef>
                <a:spcPts val="1100"/>
              </a:spcBef>
              <a:buFont typeface="Wingdings" charset="2"/>
              <a:buChar char="q"/>
            </a:pPr>
            <a:r>
              <a:rPr lang="ru-RU" altLang="ru-RU" sz="2800" b="1" i="1" dirty="0" smtClean="0">
                <a:latin typeface="Century Gothic" pitchFamily="34" charset="0"/>
              </a:rPr>
              <a:t>экономической эффективности</a:t>
            </a:r>
          </a:p>
          <a:p>
            <a:pPr marL="914400" lvl="1" indent="-457200" algn="l">
              <a:spcBef>
                <a:spcPts val="1100"/>
              </a:spcBef>
              <a:buFont typeface="Wingdings" charset="2"/>
              <a:buChar char="q"/>
            </a:pPr>
            <a:r>
              <a:rPr lang="ru-RU" altLang="ru-RU" sz="2800" b="1" i="1" dirty="0" smtClean="0">
                <a:latin typeface="Century Gothic" pitchFamily="34" charset="0"/>
              </a:rPr>
              <a:t>технологии</a:t>
            </a:r>
            <a:r>
              <a:rPr lang="ru-RU" altLang="ru-RU" sz="2800" b="1" i="1" dirty="0" smtClean="0">
                <a:latin typeface="Century Gothic" pitchFamily="34" charset="0"/>
              </a:rPr>
              <a:t>, максимально соответствующей применению</a:t>
            </a:r>
          </a:p>
        </p:txBody>
      </p:sp>
      <p:sp>
        <p:nvSpPr>
          <p:cNvPr id="3" name="Shape 151"/>
          <p:cNvSpPr/>
          <p:nvPr/>
        </p:nvSpPr>
        <p:spPr>
          <a:xfrm>
            <a:off x="178223" y="476672"/>
            <a:ext cx="757396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обеспечение конкурентоспособности Заказчика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71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8223" y="1811256"/>
            <a:ext cx="11822433" cy="20497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i="1" dirty="0" smtClean="0">
                <a:latin typeface="Century Gothic" pitchFamily="34" charset="0"/>
              </a:rPr>
              <a:t>Нейтронные </a:t>
            </a:r>
            <a:r>
              <a:rPr lang="ru-RU" altLang="ru-RU" sz="2000" b="1" i="1" dirty="0" err="1" smtClean="0">
                <a:latin typeface="Century Gothic" pitchFamily="34" charset="0"/>
              </a:rPr>
              <a:t>суперзеркала</a:t>
            </a:r>
            <a:r>
              <a:rPr lang="ru-RU" altLang="ru-RU" sz="2000" b="1" i="1" dirty="0" smtClean="0">
                <a:latin typeface="Century Gothic" pitchFamily="34" charset="0"/>
              </a:rPr>
              <a:t>: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Многослойные апериодические покрытия с использованием </a:t>
            </a:r>
            <a:r>
              <a:rPr lang="ru-RU" altLang="ru-RU" sz="1600" dirty="0" err="1" smtClean="0">
                <a:latin typeface="Century Gothic" pitchFamily="34" charset="0"/>
              </a:rPr>
              <a:t>ферромагнитных</a:t>
            </a:r>
            <a:r>
              <a:rPr lang="ru-RU" altLang="ru-RU" sz="1600" dirty="0" smtClean="0">
                <a:latin typeface="Century Gothic" pitchFamily="34" charset="0"/>
              </a:rPr>
              <a:t> материалов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Необходимый элемент нейтронной оптики (транспортировка, поляризация, фокусировка нейтронных пучков)</a:t>
            </a:r>
            <a:endParaRPr lang="ru-RU" altLang="ru-RU" sz="1600" dirty="0" smtClean="0">
              <a:latin typeface="Century Gothic" pitchFamily="34" charset="0"/>
            </a:endParaRPr>
          </a:p>
          <a:p>
            <a:pPr algn="l">
              <a:spcBef>
                <a:spcPts val="1600"/>
              </a:spcBef>
            </a:pPr>
            <a:r>
              <a:rPr lang="ru-RU" altLang="ru-RU" sz="2000" b="1" i="1" dirty="0" smtClean="0">
                <a:latin typeface="Century Gothic" pitchFamily="34" charset="0"/>
              </a:rPr>
              <a:t>ПИЯФ: практический опыт производства нейтронных </a:t>
            </a:r>
            <a:r>
              <a:rPr lang="ru-RU" altLang="ru-RU" sz="2000" b="1" i="1" dirty="0" err="1" smtClean="0">
                <a:latin typeface="Century Gothic" pitchFamily="34" charset="0"/>
              </a:rPr>
              <a:t>суперзеркал</a:t>
            </a:r>
            <a:r>
              <a:rPr lang="en-US" altLang="ru-RU" sz="2000" b="1" i="1" dirty="0" smtClean="0">
                <a:latin typeface="Century Gothic" pitchFamily="34" charset="0"/>
              </a:rPr>
              <a:t> </a:t>
            </a:r>
            <a:r>
              <a:rPr lang="ru-RU" altLang="ru-RU" sz="2000" b="1" i="1" dirty="0" smtClean="0">
                <a:latin typeface="Century Gothic" pitchFamily="34" charset="0"/>
              </a:rPr>
              <a:t>на собственном оборудовании</a:t>
            </a:r>
          </a:p>
        </p:txBody>
      </p:sp>
      <p:sp>
        <p:nvSpPr>
          <p:cNvPr id="3" name="Shape 151"/>
          <p:cNvSpPr/>
          <p:nvPr/>
        </p:nvSpPr>
        <p:spPr>
          <a:xfrm>
            <a:off x="178223" y="476672"/>
            <a:ext cx="757396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Нейтронные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суперзеркала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для РК ПИК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45829"/>
              </p:ext>
            </p:extLst>
          </p:nvPr>
        </p:nvGraphicFramePr>
        <p:xfrm>
          <a:off x="1127448" y="4192488"/>
          <a:ext cx="475252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660"/>
                <a:gridCol w="2627868"/>
              </a:tblGrid>
              <a:tr h="557478">
                <a:tc>
                  <a:txBody>
                    <a:bodyPr/>
                    <a:lstStyle/>
                    <a:p>
                      <a:pPr algn="l"/>
                      <a:r>
                        <a:rPr kumimoji="0" lang="ru-RU" altLang="ru-RU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Диоген (1985г)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Однокамерная установка</a:t>
                      </a:r>
                    </a:p>
                    <a:p>
                      <a:pPr algn="l"/>
                      <a:r>
                        <a:rPr lang="ru-RU" dirty="0" smtClean="0"/>
                        <a:t>5 магнетронов</a:t>
                      </a:r>
                    </a:p>
                    <a:p>
                      <a:pPr algn="l"/>
                      <a:r>
                        <a:rPr lang="ru-RU" dirty="0" smtClean="0"/>
                        <a:t>Подложки 240х700</a:t>
                      </a:r>
                      <a:r>
                        <a:rPr lang="ru-RU" baseline="0" dirty="0" smtClean="0"/>
                        <a:t> мм</a:t>
                      </a:r>
                      <a:endParaRPr lang="ru-RU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557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Calibri"/>
                          <a:cs typeface="Calibri"/>
                          <a:sym typeface="Calibri"/>
                        </a:rPr>
                        <a:t>ЛУНА(2003г)</a:t>
                      </a:r>
                      <a:endPara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Шлюзовая</a:t>
                      </a:r>
                      <a:r>
                        <a:rPr lang="ru-RU" baseline="0" dirty="0" smtClean="0"/>
                        <a:t> установка</a:t>
                      </a:r>
                    </a:p>
                    <a:p>
                      <a:pPr algn="l"/>
                      <a:r>
                        <a:rPr lang="ru-RU" baseline="0" dirty="0" smtClean="0"/>
                        <a:t>Возможность реактивных процессов</a:t>
                      </a:r>
                    </a:p>
                    <a:p>
                      <a:pPr algn="l"/>
                      <a:endParaRPr lang="ru-RU" baseline="0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73656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0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8223" y="1811256"/>
            <a:ext cx="5125689" cy="32265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i="1" dirty="0" smtClean="0">
                <a:latin typeface="Century Gothic" pitchFamily="34" charset="0"/>
              </a:rPr>
              <a:t>Особенности</a:t>
            </a:r>
            <a:r>
              <a:rPr lang="ru-RU" altLang="ru-RU" sz="2000" b="1" i="1" dirty="0" smtClean="0">
                <a:latin typeface="Century Gothic" pitchFamily="34" charset="0"/>
              </a:rPr>
              <a:t>: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Оборудование на базе промышленных решений для дисплейного производства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Зона обработки 520х1000 мм (размеры деталей до 250х1000 мм)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Возможность эффективной работы с небольшими образцами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Шлюзовая загрузка</a:t>
            </a:r>
          </a:p>
          <a:p>
            <a:pPr marL="862013" indent="-455613" algn="l">
              <a:buFont typeface="Courier New" charset="0"/>
              <a:buChar char="o"/>
            </a:pPr>
            <a:r>
              <a:rPr lang="ru-RU" altLang="ru-RU" sz="1600" dirty="0" smtClean="0">
                <a:latin typeface="Century Gothic" pitchFamily="34" charset="0"/>
              </a:rPr>
              <a:t>Вертикальное положение подложек с бесконтактной верхней опорой</a:t>
            </a:r>
          </a:p>
        </p:txBody>
      </p:sp>
      <p:sp>
        <p:nvSpPr>
          <p:cNvPr id="3" name="Shape 151"/>
          <p:cNvSpPr/>
          <p:nvPr/>
        </p:nvSpPr>
        <p:spPr>
          <a:xfrm>
            <a:off x="178222" y="476672"/>
            <a:ext cx="800600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Новое оборудование для </a:t>
            </a:r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 нейтронных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суперзеркал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76" y="2348880"/>
            <a:ext cx="694249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99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1"/>
          <p:cNvSpPr/>
          <p:nvPr/>
        </p:nvSpPr>
        <p:spPr>
          <a:xfrm>
            <a:off x="178222" y="476672"/>
            <a:ext cx="800600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Новое оборудование для </a:t>
            </a:r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 нейтронных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суперзеркал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9" y="3573016"/>
            <a:ext cx="10702979" cy="14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361" y="5373216"/>
            <a:ext cx="89954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Стол загрузки		Шлюзовая камера			Технологическая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камера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4252" y="2463281"/>
            <a:ext cx="15318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Вид сверху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32304" y="3789040"/>
            <a:ext cx="144016" cy="72008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904312" y="3356992"/>
            <a:ext cx="216024" cy="36004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9120336" y="3140968"/>
            <a:ext cx="198868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Кварцевый контроль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9910" y="4437112"/>
            <a:ext cx="178189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/>
              <a:t>Источник очистки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6071806" y="4293016"/>
            <a:ext cx="246780" cy="313372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3845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8223" y="1811256"/>
            <a:ext cx="11822433" cy="10879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altLang="ru-RU" sz="2000" b="1" i="1" dirty="0" smtClean="0">
              <a:latin typeface="Century Gothic" pitchFamily="34" charset="0"/>
            </a:endParaRPr>
          </a:p>
          <a:p>
            <a:pPr algn="l"/>
            <a:endParaRPr lang="ru-RU" altLang="ru-RU" sz="2000" b="1" i="1" dirty="0" smtClean="0">
              <a:latin typeface="Century Gothic" pitchFamily="34" charset="0"/>
            </a:endParaRPr>
          </a:p>
          <a:p>
            <a:pPr lvl="1" algn="l"/>
            <a:endParaRPr lang="ru-RU" altLang="ru-RU" sz="1800" dirty="0" smtClean="0">
              <a:latin typeface="Century Gothic" pitchFamily="34" charset="0"/>
            </a:endParaRPr>
          </a:p>
        </p:txBody>
      </p:sp>
      <p:sp>
        <p:nvSpPr>
          <p:cNvPr id="3" name="Shape 151"/>
          <p:cNvSpPr/>
          <p:nvPr/>
        </p:nvSpPr>
        <p:spPr>
          <a:xfrm>
            <a:off x="178223" y="476672"/>
            <a:ext cx="757396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Обеспечение гладкости слоев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060848"/>
            <a:ext cx="4572635" cy="3280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960096" y="5445224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charset="0"/>
                <a:ea typeface="Times New Roman" charset="0"/>
              </a:rPr>
              <a:t>John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A</a:t>
            </a:r>
            <a:r>
              <a:rPr lang="ru-RU" dirty="0">
                <a:latin typeface="Times New Roman" charset="0"/>
                <a:ea typeface="Times New Roman" charset="0"/>
              </a:rPr>
              <a:t>. </a:t>
            </a:r>
            <a:r>
              <a:rPr lang="ru-RU" b="1" dirty="0" err="1">
                <a:latin typeface="Times New Roman" charset="0"/>
                <a:ea typeface="Times New Roman" charset="0"/>
              </a:rPr>
              <a:t>Thornton</a:t>
            </a:r>
            <a:r>
              <a:rPr lang="ru-RU" dirty="0">
                <a:latin typeface="Times New Roman" charset="0"/>
                <a:ea typeface="Times New Roman" charset="0"/>
              </a:rPr>
              <a:t> "</a:t>
            </a:r>
            <a:r>
              <a:rPr lang="ru-RU" b="1" dirty="0" err="1">
                <a:latin typeface="Times New Roman" charset="0"/>
                <a:ea typeface="Times New Roman" charset="0"/>
              </a:rPr>
              <a:t>Structure</a:t>
            </a:r>
            <a:r>
              <a:rPr lang="ru-RU" dirty="0" err="1">
                <a:latin typeface="Times New Roman" charset="0"/>
                <a:ea typeface="Times New Roman" charset="0"/>
              </a:rPr>
              <a:t>-</a:t>
            </a:r>
            <a:r>
              <a:rPr lang="ru-RU" b="1" dirty="0" err="1">
                <a:latin typeface="Times New Roman" charset="0"/>
                <a:ea typeface="Times New Roman" charset="0"/>
              </a:rPr>
              <a:t>Zone</a:t>
            </a:r>
            <a:r>
              <a:rPr lang="ru-RU" b="1" dirty="0">
                <a:latin typeface="Times New Roman" charset="0"/>
                <a:ea typeface="Times New Roman" charset="0"/>
              </a:rPr>
              <a:t> </a:t>
            </a:r>
            <a:r>
              <a:rPr lang="ru-RU" b="1" dirty="0" err="1">
                <a:latin typeface="Times New Roman" charset="0"/>
                <a:ea typeface="Times New Roman" charset="0"/>
              </a:rPr>
              <a:t>Models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Of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Thin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Films</a:t>
            </a:r>
            <a:r>
              <a:rPr lang="ru-RU" dirty="0">
                <a:latin typeface="Times New Roman" charset="0"/>
                <a:ea typeface="Times New Roman" charset="0"/>
              </a:rPr>
              <a:t>", </a:t>
            </a:r>
            <a:r>
              <a:rPr lang="ru-RU" dirty="0" err="1">
                <a:latin typeface="Times New Roman" charset="0"/>
                <a:ea typeface="Times New Roman" charset="0"/>
              </a:rPr>
              <a:t>Proc</a:t>
            </a:r>
            <a:r>
              <a:rPr lang="ru-RU" dirty="0">
                <a:latin typeface="Times New Roman" charset="0"/>
                <a:ea typeface="Times New Roman" charset="0"/>
              </a:rPr>
              <a:t>. SPIE 0821, </a:t>
            </a:r>
            <a:r>
              <a:rPr lang="ru-RU" dirty="0" err="1">
                <a:latin typeface="Times New Roman" charset="0"/>
                <a:ea typeface="Times New Roman" charset="0"/>
              </a:rPr>
              <a:t>Modeling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of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Optical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Thin</a:t>
            </a:r>
            <a:r>
              <a:rPr lang="ru-RU" dirty="0">
                <a:latin typeface="Times New Roman" charset="0"/>
                <a:ea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</a:rPr>
              <a:t>Films</a:t>
            </a:r>
            <a:r>
              <a:rPr lang="ru-RU" dirty="0">
                <a:latin typeface="Times New Roman" charset="0"/>
                <a:ea typeface="Times New Roman" charset="0"/>
              </a:rPr>
              <a:t>, 95 (</a:t>
            </a:r>
            <a:r>
              <a:rPr lang="ru-RU" dirty="0" err="1">
                <a:latin typeface="Times New Roman" charset="0"/>
                <a:ea typeface="Times New Roman" charset="0"/>
              </a:rPr>
              <a:t>February</a:t>
            </a:r>
            <a:r>
              <a:rPr lang="ru-RU" dirty="0">
                <a:latin typeface="Times New Roman" charset="0"/>
                <a:ea typeface="Times New Roman" charset="0"/>
              </a:rPr>
              <a:t> 2, 1988); doi:10.1117/12.941846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844824"/>
            <a:ext cx="6192688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22275" marR="0" indent="-422275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q"/>
            </a:pPr>
            <a:r>
              <a:rPr lang="ru-RU" sz="2400" b="1" dirty="0" smtClean="0"/>
              <a:t>Добавка реактивного газа/примеси (</a:t>
            </a:r>
            <a:r>
              <a:rPr lang="en-US" sz="2400" b="1" dirty="0" smtClean="0"/>
              <a:t>N2, O2, CO2</a:t>
            </a:r>
            <a:r>
              <a:rPr lang="ru-RU" sz="2400" b="1" dirty="0" smtClean="0"/>
              <a:t>)</a:t>
            </a:r>
          </a:p>
          <a:p>
            <a:pPr marL="422275" marR="0" indent="-422275" algn="l" defTabSz="9144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charset="2"/>
              <a:buChar char="q"/>
            </a:pPr>
            <a:r>
              <a:rPr lang="ru-RU" sz="2400" b="1" dirty="0" smtClean="0"/>
              <a:t>Интенсификация ионной бомбардировки</a:t>
            </a:r>
          </a:p>
          <a:p>
            <a:pPr marL="1082675" lvl="5" indent="-285750">
              <a:buFont typeface="Wingdings" charset="2"/>
              <a:buChar char="§"/>
            </a:pPr>
            <a:r>
              <a:rPr lang="ru-RU" sz="2000" dirty="0" smtClean="0"/>
              <a:t>Импульсное смещение подложки</a:t>
            </a:r>
          </a:p>
          <a:p>
            <a:pPr marL="1082675" lvl="5" indent="-285750">
              <a:buFont typeface="Wingdings" charset="2"/>
              <a:buChar char="§"/>
            </a:pPr>
            <a:r>
              <a:rPr lang="ru-RU" sz="2000" dirty="0" smtClean="0"/>
              <a:t>Импульсное питание магнетрона</a:t>
            </a:r>
          </a:p>
          <a:p>
            <a:pPr marL="1082675" lvl="5" indent="-285750">
              <a:buFont typeface="Wingdings" charset="2"/>
              <a:buChar char="§"/>
            </a:pPr>
            <a:r>
              <a:rPr lang="ru-RU" sz="2000" dirty="0" smtClean="0"/>
              <a:t>Широкий диапазон мощности распыления и рабочих давлений</a:t>
            </a:r>
            <a:endParaRPr lang="en-US" sz="2000" dirty="0" smtClean="0"/>
          </a:p>
          <a:p>
            <a:pPr marL="422275" indent="-422275">
              <a:spcBef>
                <a:spcPts val="1200"/>
              </a:spcBef>
              <a:buFont typeface="Wingdings" charset="2"/>
              <a:buChar char="q"/>
            </a:pPr>
            <a:r>
              <a:rPr lang="ru-RU" sz="2400" b="1" dirty="0" smtClean="0"/>
              <a:t>Управление температурой обработки</a:t>
            </a:r>
            <a:endParaRPr lang="ru-RU" sz="2400" b="1" dirty="0"/>
          </a:p>
          <a:p>
            <a:pPr marL="1082675" lvl="5" indent="-285750">
              <a:buFont typeface="Wingdings" charset="2"/>
              <a:buChar char="§"/>
            </a:pPr>
            <a:r>
              <a:rPr lang="ru-RU" sz="2000" dirty="0" smtClean="0"/>
              <a:t>Ионно-лучевая очистка</a:t>
            </a:r>
            <a:endParaRPr lang="ru-RU" sz="2000" dirty="0"/>
          </a:p>
          <a:p>
            <a:pPr marL="1082675" lvl="5" indent="-285750">
              <a:buFont typeface="Wingdings" charset="2"/>
              <a:buChar char="§"/>
            </a:pPr>
            <a:r>
              <a:rPr lang="ru-RU" sz="2000" dirty="0" smtClean="0"/>
              <a:t>Обработка 2-х держателей подложек в одном цикле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807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78223" y="1811256"/>
            <a:ext cx="11822433" cy="4232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3" indent="-455613" algn="l">
              <a:buFont typeface="Wingdings" charset="2"/>
              <a:buChar char="q"/>
            </a:pPr>
            <a:r>
              <a:rPr lang="ru-RU" altLang="ru-RU" b="1" i="1" dirty="0" smtClean="0">
                <a:latin typeface="Century Gothic" pitchFamily="34" charset="0"/>
              </a:rPr>
              <a:t>Толщины слоев от 4 до 100 </a:t>
            </a:r>
            <a:r>
              <a:rPr lang="ru-RU" altLang="ru-RU" b="1" i="1" dirty="0" err="1" smtClean="0">
                <a:latin typeface="Century Gothic" pitchFamily="34" charset="0"/>
              </a:rPr>
              <a:t>нм</a:t>
            </a:r>
            <a:endParaRPr lang="ru-RU" altLang="ru-RU" b="1" i="1" dirty="0" smtClean="0">
              <a:latin typeface="Century Gothic" pitchFamily="34" charset="0"/>
            </a:endParaRP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dirty="0" smtClean="0">
                <a:latin typeface="Century Gothic" pitchFamily="34" charset="0"/>
              </a:rPr>
              <a:t>Большая максимальная скорость перемещения </a:t>
            </a:r>
            <a:r>
              <a:rPr lang="ru-RU" altLang="ru-RU" sz="1800" dirty="0" smtClean="0">
                <a:latin typeface="Century Gothic" pitchFamily="34" charset="0"/>
              </a:rPr>
              <a:t>(до 150 мм/сек) позволяет наносить тонкие слои при высокой мощности распыления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dirty="0" smtClean="0">
                <a:latin typeface="Century Gothic" pitchFamily="34" charset="0"/>
              </a:rPr>
              <a:t>Шлюзовая система загрузки </a:t>
            </a:r>
            <a:r>
              <a:rPr lang="ru-RU" altLang="ru-RU" sz="1800" dirty="0" smtClean="0">
                <a:latin typeface="Century Gothic" pitchFamily="34" charset="0"/>
              </a:rPr>
              <a:t>обеспечивает высокое и стабильное качество базового вакуума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b="1" dirty="0" smtClean="0">
                <a:latin typeface="Century Gothic" pitchFamily="34" charset="0"/>
              </a:rPr>
              <a:t>Широкий диапазон </a:t>
            </a:r>
            <a:r>
              <a:rPr lang="ru-RU" altLang="ru-RU" sz="1800" b="1" dirty="0">
                <a:latin typeface="Century Gothic" pitchFamily="34" charset="0"/>
              </a:rPr>
              <a:t>(10-150 мм/сек) </a:t>
            </a:r>
            <a:r>
              <a:rPr lang="ru-RU" altLang="ru-RU" sz="1800" b="1" dirty="0" smtClean="0">
                <a:latin typeface="Century Gothic" pitchFamily="34" charset="0"/>
              </a:rPr>
              <a:t>и высокая точность установки скорости перемещения</a:t>
            </a:r>
            <a:r>
              <a:rPr lang="ru-RU" altLang="ru-RU" sz="1800" dirty="0" smtClean="0">
                <a:latin typeface="Century Gothic" pitchFamily="34" charset="0"/>
              </a:rPr>
              <a:t> каретки позволяет наносить слои разной толщины при одинаковых технологических условиях</a:t>
            </a:r>
          </a:p>
          <a:p>
            <a:pPr algn="l"/>
            <a:endParaRPr lang="ru-RU" altLang="ru-RU" sz="2000" b="1" i="1" dirty="0" smtClean="0">
              <a:latin typeface="Century Gothic" pitchFamily="34" charset="0"/>
            </a:endParaRPr>
          </a:p>
          <a:p>
            <a:pPr marL="455613" indent="-455613" algn="l">
              <a:buFont typeface="Wingdings" charset="2"/>
              <a:buChar char="q"/>
            </a:pPr>
            <a:r>
              <a:rPr lang="ru-RU" altLang="ru-RU" b="1" i="1" dirty="0" smtClean="0">
                <a:latin typeface="Century Gothic" pitchFamily="34" charset="0"/>
              </a:rPr>
              <a:t>Распыление </a:t>
            </a:r>
            <a:r>
              <a:rPr lang="ru-RU" altLang="ru-RU" b="1" i="1" dirty="0" err="1" smtClean="0">
                <a:latin typeface="Century Gothic" pitchFamily="34" charset="0"/>
              </a:rPr>
              <a:t>ферромагнитных</a:t>
            </a:r>
            <a:r>
              <a:rPr lang="ru-RU" altLang="ru-RU" b="1" i="1" dirty="0" smtClean="0">
                <a:latin typeface="Century Gothic" pitchFamily="34" charset="0"/>
              </a:rPr>
              <a:t> материалов</a:t>
            </a:r>
            <a:endParaRPr lang="ru-RU" altLang="ru-RU" b="1" i="1" dirty="0">
              <a:latin typeface="Century Gothic" pitchFamily="34" charset="0"/>
            </a:endParaRP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Специализированные магнетроны с усиленной магнитной системой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Увеличенная толщина мишени</a:t>
            </a:r>
          </a:p>
          <a:p>
            <a:pPr marL="800100" lvl="1" indent="-342900" algn="l">
              <a:buFont typeface="Courier New" charset="0"/>
              <a:buChar char="o"/>
            </a:pPr>
            <a:r>
              <a:rPr lang="ru-RU" altLang="ru-RU" sz="1800" dirty="0" smtClean="0">
                <a:latin typeface="Century Gothic" pitchFamily="34" charset="0"/>
              </a:rPr>
              <a:t>Повышенный коэффициент использования материала</a:t>
            </a:r>
            <a:endParaRPr lang="ru-RU" altLang="ru-RU" sz="1800" dirty="0">
              <a:latin typeface="Century Gothic" pitchFamily="34" charset="0"/>
            </a:endParaRPr>
          </a:p>
          <a:p>
            <a:pPr lvl="1" algn="l"/>
            <a:endParaRPr lang="ru-RU" altLang="ru-RU" sz="1800" dirty="0" smtClean="0">
              <a:latin typeface="Century Gothic" pitchFamily="34" charset="0"/>
            </a:endParaRPr>
          </a:p>
        </p:txBody>
      </p:sp>
      <p:sp>
        <p:nvSpPr>
          <p:cNvPr id="3" name="Shape 151"/>
          <p:cNvSpPr/>
          <p:nvPr/>
        </p:nvSpPr>
        <p:spPr>
          <a:xfrm>
            <a:off x="178223" y="476672"/>
            <a:ext cx="757396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Соответствие специфичным требованиям применения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71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32867</TotalTime>
  <Words>539</Words>
  <Application>Microsoft Macintosh PowerPoint</Application>
  <PresentationFormat>Widescreen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Calibri</vt:lpstr>
      <vt:lpstr>Calibri Light</vt:lpstr>
      <vt:lpstr>Century Gothic</vt:lpstr>
      <vt:lpstr>Courier New</vt:lpstr>
      <vt:lpstr>Eurostile</vt:lpstr>
      <vt:lpstr>Helvetica</vt:lpstr>
      <vt:lpstr>Thonburi</vt:lpstr>
      <vt:lpstr>Times New Roman</vt:lpstr>
      <vt:lpstr>Wingdings</vt:lpstr>
      <vt:lpstr>Arial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StratNanoTech</dc:title>
  <dc:creator>Limarev_O</dc:creator>
  <cp:lastModifiedBy>Ayrat Khissamov</cp:lastModifiedBy>
  <cp:revision>382</cp:revision>
  <cp:lastPrinted>2016-02-25T06:14:30Z</cp:lastPrinted>
  <dcterms:modified xsi:type="dcterms:W3CDTF">2017-06-15T04:44:46Z</dcterms:modified>
</cp:coreProperties>
</file>