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17"/>
  </p:notesMasterIdLst>
  <p:handoutMasterIdLst>
    <p:handoutMasterId r:id="rId18"/>
  </p:handoutMasterIdLst>
  <p:sldIdLst>
    <p:sldId id="685" r:id="rId2"/>
    <p:sldId id="695" r:id="rId3"/>
    <p:sldId id="684" r:id="rId4"/>
    <p:sldId id="694" r:id="rId5"/>
    <p:sldId id="692" r:id="rId6"/>
    <p:sldId id="696" r:id="rId7"/>
    <p:sldId id="698" r:id="rId8"/>
    <p:sldId id="701" r:id="rId9"/>
    <p:sldId id="697" r:id="rId10"/>
    <p:sldId id="700" r:id="rId11"/>
    <p:sldId id="702" r:id="rId12"/>
    <p:sldId id="704" r:id="rId13"/>
    <p:sldId id="703" r:id="rId14"/>
    <p:sldId id="699" r:id="rId15"/>
    <p:sldId id="686" r:id="rId16"/>
  </p:sldIdLst>
  <p:sldSz cx="9906000" cy="6858000" type="A4"/>
  <p:notesSz cx="6858000" cy="9715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Golosovsk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D5F"/>
    <a:srgbClr val="FFFFFF"/>
    <a:srgbClr val="A50021"/>
    <a:srgbClr val="0000FF"/>
    <a:srgbClr val="FF0000"/>
    <a:srgbClr val="000000"/>
    <a:srgbClr val="CC3300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0" autoAdjust="0"/>
    <p:restoredTop sz="94624" autoAdjust="0"/>
  </p:normalViewPr>
  <p:slideViewPr>
    <p:cSldViewPr>
      <p:cViewPr>
        <p:scale>
          <a:sx n="100" d="100"/>
          <a:sy n="100" d="100"/>
        </p:scale>
        <p:origin x="-1020" y="-3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80" y="-101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C8F26-DC8F-4AA3-A27A-D20CCC424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625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12E74-B5DD-4E53-8C4D-263683931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r>
              <a:rPr lang="en-GB" smtClean="0"/>
              <a:t>  </a:t>
            </a:r>
            <a:fld id="{9277AE61-73B0-411F-AF7D-E15B598AD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0A13-4F48-4FF6-A9F9-6875CA2E55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56C8-5776-4D38-90B7-DB264A384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432048"/>
          </a:xfrm>
          <a:prstGeom prst="rect">
            <a:avLst/>
          </a:prstGeom>
        </p:spPr>
        <p:txBody>
          <a:bodyPr/>
          <a:lstStyle>
            <a:lvl1pPr>
              <a:defRPr sz="2400" i="1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BBC7D-6BD4-4DCC-B789-A4D9FA369BA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8497-0AC9-4618-9A3F-12F9DBC3DB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626A-BB76-4F39-AC06-DAC624DA9D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0A64E1A5-6139-4F8A-BFE8-F1276B345C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972-658C-4A74-8CCC-3628FA39E0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8900-AA2B-486C-8EF0-CED5550207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08F-BC80-4E4A-B99F-2A27A20E80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44450"/>
            <a:ext cx="41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3"/>
          <p:cNvSpPr txBox="1">
            <a:spLocks noChangeArrowheads="1"/>
          </p:cNvSpPr>
          <p:nvPr userDrawn="1"/>
        </p:nvSpPr>
        <p:spPr bwMode="auto">
          <a:xfrm>
            <a:off x="560388" y="115888"/>
            <a:ext cx="249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r>
              <a:rPr lang="en-US" sz="1200" b="1" i="1"/>
              <a:t>Petersburg Nuclear Physics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748" r:id="rId12"/>
    <p:sldLayoutId id="2147483752" r:id="rId13"/>
    <p:sldLayoutId id="21474837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18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9919" y="310054"/>
            <a:ext cx="957706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Структурные особенности </a:t>
            </a:r>
            <a:r>
              <a:rPr lang="ru-RU" altLang="ja-JP" sz="3600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магнитомягки</a:t>
            </a:r>
            <a:r>
              <a:rPr lang="ru-RU" altLang="ja-JP" sz="3600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  <a: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ru-RU" altLang="ja-JP" sz="3600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сплавов на основе </a:t>
            </a:r>
            <a:r>
              <a:rPr lang="ru-RU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железа </a:t>
            </a:r>
            <a:endParaRPr lang="ru-RU" altLang="ja-JP" sz="1800" i="1" dirty="0" smtClean="0">
              <a:latin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altLang="ja-JP" sz="2000" i="1" dirty="0" smtClean="0">
                <a:latin typeface="Tahoma" pitchFamily="34" charset="0"/>
                <a:cs typeface="Tahoma" pitchFamily="34" charset="0"/>
              </a:rPr>
              <a:t>Ю.П. Черненков</a:t>
            </a:r>
            <a:r>
              <a:rPr lang="en-US" altLang="ja-JP" sz="2000" i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altLang="ja-JP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x)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x)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x)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ja-JP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ru-RU" sz="1400" dirty="0" smtClean="0"/>
              <a:t>Ю.П</a:t>
            </a:r>
            <a:r>
              <a:rPr lang="ru-RU" sz="1400" dirty="0"/>
              <a:t>. Черненков, В.И. Федоров, В.А. </a:t>
            </a:r>
            <a:r>
              <a:rPr lang="ru-RU" sz="1400" dirty="0" err="1"/>
              <a:t>Лукшина</a:t>
            </a:r>
            <a:r>
              <a:rPr lang="ru-RU" sz="1400" dirty="0"/>
              <a:t>, Б.К. Соколов, Н.В. Ершов</a:t>
            </a:r>
            <a:r>
              <a:rPr lang="en-US" sz="1400" dirty="0" smtClean="0"/>
              <a:t>. </a:t>
            </a:r>
            <a:r>
              <a:rPr lang="ru-RU" sz="1400" dirty="0"/>
              <a:t>Ближний порядок в монокристаллах </a:t>
            </a:r>
            <a:r>
              <a:rPr lang="ru-RU" sz="1400" dirty="0">
                <a:sym typeface="Symbol"/>
              </a:rPr>
              <a:t></a:t>
            </a:r>
            <a:r>
              <a:rPr lang="ru-RU" sz="1400" dirty="0"/>
              <a:t>-</a:t>
            </a:r>
            <a:r>
              <a:rPr lang="ru-RU" sz="1400" dirty="0" err="1" smtClean="0"/>
              <a:t>Fe-Si</a:t>
            </a:r>
            <a:r>
              <a:rPr lang="en-US" sz="1400" dirty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                                                </a:t>
            </a:r>
            <a:r>
              <a:rPr lang="ru-RU" sz="1400" dirty="0" smtClean="0"/>
              <a:t> ФММ  </a:t>
            </a:r>
            <a:r>
              <a:rPr lang="ru-RU" sz="1400" dirty="0"/>
              <a:t>92, №2, 95-100 (2001)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/>
              <a:t>Yu.P</a:t>
            </a:r>
            <a:r>
              <a:rPr lang="en-US" sz="1400" dirty="0"/>
              <a:t>. </a:t>
            </a:r>
            <a:r>
              <a:rPr lang="en-US" sz="1400" dirty="0" err="1"/>
              <a:t>Chernenkov</a:t>
            </a:r>
            <a:r>
              <a:rPr lang="en-US" sz="1400" dirty="0"/>
              <a:t>, V.I. Fedorov, V.A. </a:t>
            </a:r>
            <a:r>
              <a:rPr lang="en-US" sz="1400" dirty="0" err="1"/>
              <a:t>Lukshina</a:t>
            </a:r>
            <a:r>
              <a:rPr lang="en-US" sz="1400" dirty="0"/>
              <a:t>, B.K. </a:t>
            </a:r>
            <a:r>
              <a:rPr lang="en-US" sz="1400" dirty="0" err="1"/>
              <a:t>Sokolov</a:t>
            </a:r>
            <a:r>
              <a:rPr lang="en-US" sz="1400" dirty="0"/>
              <a:t>, N.V. </a:t>
            </a:r>
            <a:r>
              <a:rPr lang="en-US" sz="1400" dirty="0" err="1"/>
              <a:t>Ershov</a:t>
            </a:r>
            <a:r>
              <a:rPr lang="en-US" sz="1400" dirty="0" smtClean="0"/>
              <a:t>. </a:t>
            </a:r>
            <a:r>
              <a:rPr lang="en-US" sz="1400" dirty="0"/>
              <a:t>Short-range order in </a:t>
            </a:r>
            <a:r>
              <a:rPr lang="en-US" sz="1400" dirty="0">
                <a:sym typeface="Symbol"/>
              </a:rPr>
              <a:t></a:t>
            </a:r>
            <a:r>
              <a:rPr lang="en-US" sz="1400" dirty="0"/>
              <a:t>-Fe-Si single crystal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                                                 JMMM </a:t>
            </a:r>
            <a:r>
              <a:rPr lang="en-US" sz="1400" dirty="0"/>
              <a:t>v. 254-255, 346-348 (2003</a:t>
            </a:r>
            <a:r>
              <a:rPr lang="en-US" sz="1400" dirty="0" smtClean="0"/>
              <a:t>) </a:t>
            </a:r>
          </a:p>
          <a:p>
            <a:endParaRPr lang="en-US" sz="1400" dirty="0" smtClean="0"/>
          </a:p>
          <a:p>
            <a:r>
              <a:rPr lang="ru-RU" sz="1400" dirty="0"/>
              <a:t>Б.К. Соколов, Ю.П. Черненков, В.А. </a:t>
            </a:r>
            <a:r>
              <a:rPr lang="ru-RU" sz="1400" dirty="0" err="1"/>
              <a:t>Лукшина</a:t>
            </a:r>
            <a:r>
              <a:rPr lang="ru-RU" sz="1400" dirty="0"/>
              <a:t>, В.И. Федоров, Н.В. </a:t>
            </a:r>
            <a:r>
              <a:rPr lang="ru-RU" sz="1400" dirty="0" smtClean="0"/>
              <a:t>Ершов</a:t>
            </a:r>
            <a:r>
              <a:rPr lang="en-US" sz="1400" dirty="0" smtClean="0"/>
              <a:t>. </a:t>
            </a:r>
            <a:r>
              <a:rPr lang="ru-RU" sz="1400" dirty="0"/>
              <a:t>Прямые наблюдения анизотропии ближнего порядка в  монокристаллах </a:t>
            </a:r>
            <a:r>
              <a:rPr lang="en-US" sz="1400" dirty="0"/>
              <a:t>Fe</a:t>
            </a:r>
            <a:r>
              <a:rPr lang="ru-RU" sz="1400" baseline="-25000" dirty="0"/>
              <a:t>1–</a:t>
            </a:r>
            <a:r>
              <a:rPr lang="en-US" sz="1400" baseline="-25000" dirty="0" err="1" smtClean="0"/>
              <a:t>x</a:t>
            </a:r>
            <a:r>
              <a:rPr lang="en-US" sz="1400" dirty="0" err="1" smtClean="0"/>
              <a:t>Si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.                                                </a:t>
            </a:r>
            <a:r>
              <a:rPr lang="ru-RU" sz="1400" dirty="0" smtClean="0"/>
              <a:t>Доклады </a:t>
            </a:r>
            <a:r>
              <a:rPr lang="ru-RU" sz="1400" dirty="0"/>
              <a:t>Академии Наук, т. 399, № 2, 185-187 (2004)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/>
              <a:t>Ю.П. Черненков, В.И. Федоров, В.А. </a:t>
            </a:r>
            <a:r>
              <a:rPr lang="ru-RU" sz="1400" dirty="0" err="1"/>
              <a:t>Лукшина</a:t>
            </a:r>
            <a:r>
              <a:rPr lang="ru-RU" sz="1400" dirty="0"/>
              <a:t>, Б.К. Соколов, Н.В. </a:t>
            </a:r>
            <a:r>
              <a:rPr lang="ru-RU" sz="1400" dirty="0" smtClean="0"/>
              <a:t>Ершов</a:t>
            </a:r>
            <a:r>
              <a:rPr lang="en-US" sz="1400" dirty="0" smtClean="0"/>
              <a:t>. </a:t>
            </a:r>
            <a:r>
              <a:rPr lang="ru-RU" sz="1400" dirty="0"/>
              <a:t>Рентгеновское диффузное рассеяние от монокристаллов </a:t>
            </a:r>
            <a:r>
              <a:rPr lang="ru-RU" sz="1400" dirty="0">
                <a:sym typeface="Symbol"/>
              </a:rPr>
              <a:t></a:t>
            </a:r>
            <a:r>
              <a:rPr lang="ru-RU" sz="1400" dirty="0"/>
              <a:t>-</a:t>
            </a:r>
            <a:r>
              <a:rPr lang="en-US" sz="1400" dirty="0"/>
              <a:t>Fe </a:t>
            </a:r>
            <a:r>
              <a:rPr lang="ru-RU" sz="1400" dirty="0"/>
              <a:t>и </a:t>
            </a:r>
            <a:r>
              <a:rPr lang="ru-RU" sz="1400" dirty="0">
                <a:sym typeface="Symbol"/>
              </a:rPr>
              <a:t></a:t>
            </a:r>
            <a:r>
              <a:rPr lang="ru-RU" sz="1400" dirty="0"/>
              <a:t>-</a:t>
            </a:r>
            <a:r>
              <a:rPr lang="en-US" sz="1400" dirty="0"/>
              <a:t>Fe</a:t>
            </a:r>
            <a:r>
              <a:rPr lang="ru-RU" sz="1400" baseline="-25000" dirty="0"/>
              <a:t>1-</a:t>
            </a:r>
            <a:r>
              <a:rPr lang="en-US" sz="1400" baseline="-25000" dirty="0" err="1"/>
              <a:t>x</a:t>
            </a:r>
            <a:r>
              <a:rPr lang="en-US" sz="1400" dirty="0" err="1"/>
              <a:t>Si</a:t>
            </a:r>
            <a:r>
              <a:rPr lang="en-US" sz="1400" baseline="-25000" dirty="0" err="1"/>
              <a:t>x</a:t>
            </a:r>
            <a:r>
              <a:rPr lang="en-US" sz="1400" dirty="0" smtClean="0"/>
              <a:t>                                                    </a:t>
            </a:r>
            <a:r>
              <a:rPr lang="ru-RU" sz="1400" dirty="0" smtClean="0"/>
              <a:t>ФММ </a:t>
            </a:r>
            <a:r>
              <a:rPr lang="ru-RU" sz="1400" dirty="0"/>
              <a:t>100, в.3, 39-47 (2005) </a:t>
            </a:r>
            <a:endParaRPr lang="en-US" sz="1400" dirty="0" smtClean="0"/>
          </a:p>
          <a:p>
            <a:endParaRPr lang="en-US" sz="1400" dirty="0"/>
          </a:p>
          <a:p>
            <a:r>
              <a:rPr lang="ru-RU" sz="1400" dirty="0"/>
              <a:t>В.А. </a:t>
            </a:r>
            <a:r>
              <a:rPr lang="ru-RU" sz="1400" dirty="0" err="1"/>
              <a:t>Лукшина</a:t>
            </a:r>
            <a:r>
              <a:rPr lang="ru-RU" sz="1400" dirty="0"/>
              <a:t>, Б.К. Соколов, Н.В. Ершов, Ю.П. Черненков, В.И. </a:t>
            </a:r>
            <a:r>
              <a:rPr lang="ru-RU" sz="1400" dirty="0" smtClean="0"/>
              <a:t>Федоров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ru-RU" sz="1400" dirty="0"/>
              <a:t>Анизотропия локальной атомной структуры в монокристаллах </a:t>
            </a:r>
            <a:r>
              <a:rPr lang="en-US" sz="1400" dirty="0"/>
              <a:t>Fe</a:t>
            </a:r>
            <a:r>
              <a:rPr lang="ru-RU" sz="1400" dirty="0"/>
              <a:t>-5%</a:t>
            </a:r>
            <a:r>
              <a:rPr lang="en-US" sz="1400" dirty="0"/>
              <a:t>Si </a:t>
            </a:r>
            <a:r>
              <a:rPr lang="ru-RU" sz="1400" dirty="0"/>
              <a:t>как причина формирования и стабильности наведенной магнитной анизотропии</a:t>
            </a:r>
            <a:r>
              <a:rPr lang="ru-RU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                                                 </a:t>
            </a:r>
            <a:r>
              <a:rPr lang="ru-RU" sz="1400" dirty="0" smtClean="0"/>
              <a:t>ФТТ</a:t>
            </a:r>
            <a:r>
              <a:rPr lang="en-US" sz="1400" dirty="0" smtClean="0"/>
              <a:t> </a:t>
            </a:r>
            <a:r>
              <a:rPr lang="en-US" sz="1400" dirty="0"/>
              <a:t>48, </a:t>
            </a:r>
            <a:r>
              <a:rPr lang="ru-RU" sz="1400" dirty="0"/>
              <a:t>в</a:t>
            </a:r>
            <a:r>
              <a:rPr lang="en-US" sz="1400" dirty="0"/>
              <a:t>.2, 297-304 (2006)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0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30" y="116632"/>
            <a:ext cx="5106092" cy="3776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6632"/>
            <a:ext cx="4392488" cy="37795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96516" y="1268760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20752" y="1268760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20752" y="5177420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67111" y="251123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64868" y="4169308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50157" y="4169308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3976489"/>
            <a:ext cx="4117677" cy="2826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1" r="-378" b="320"/>
          <a:stretch/>
        </p:blipFill>
        <p:spPr>
          <a:xfrm>
            <a:off x="4901640" y="3993169"/>
            <a:ext cx="4659872" cy="277677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764868" y="2325675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39802" y="3377220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59682" y="2325675"/>
            <a:ext cx="180020" cy="195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44688" y="4536947"/>
            <a:ext cx="1958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Гипотеза </a:t>
            </a:r>
            <a:r>
              <a:rPr lang="ru-RU" sz="1800" dirty="0" err="1" smtClean="0"/>
              <a:t>Нееля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31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04" y="4676415"/>
            <a:ext cx="2179083" cy="2004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6633"/>
            <a:ext cx="4208315" cy="4248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" y="4636528"/>
            <a:ext cx="1872208" cy="204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45" y="250870"/>
            <a:ext cx="4232759" cy="2962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3546977"/>
            <a:ext cx="4232759" cy="31480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33230" y="775738"/>
            <a:ext cx="6074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8%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smtClean="0"/>
              <a:t>6%</a:t>
            </a:r>
            <a:endParaRPr lang="en-US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smtClean="0"/>
              <a:t>Fe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488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2" y="548679"/>
            <a:ext cx="3354536" cy="3385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76" y="3978751"/>
            <a:ext cx="3351132" cy="2762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9" y="4060499"/>
            <a:ext cx="3905871" cy="268086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04528" y="188640"/>
            <a:ext cx="3905870" cy="3748669"/>
            <a:chOff x="272480" y="95805"/>
            <a:chExt cx="3819525" cy="38481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95805"/>
              <a:ext cx="3819525" cy="38481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4115"/>
            <a:stretch/>
          </p:blipFill>
          <p:spPr>
            <a:xfrm>
              <a:off x="2649899" y="275846"/>
              <a:ext cx="1439005" cy="1280946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69024" y="11673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/>
              <a:t>Гипотеза </a:t>
            </a:r>
            <a:r>
              <a:rPr lang="ru-RU" sz="1800" dirty="0" err="1" smtClean="0"/>
              <a:t>Нееля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ru-RU" sz="1800" dirty="0" smtClean="0"/>
              <a:t>теория </a:t>
            </a:r>
            <a:r>
              <a:rPr lang="ru-RU" sz="1800" dirty="0" smtClean="0">
                <a:sym typeface="Wingdings" pitchFamily="2" charset="2"/>
              </a:rPr>
              <a:t></a:t>
            </a:r>
            <a:r>
              <a:rPr lang="ru-RU" sz="1800" dirty="0" smtClean="0"/>
              <a:t> </a:t>
            </a:r>
            <a:r>
              <a:rPr lang="en-US" sz="1800" dirty="0" smtClean="0"/>
              <a:t>DISCUS</a:t>
            </a:r>
            <a:endParaRPr lang="en-US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76" y="296266"/>
            <a:ext cx="37719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732392"/>
            <a:ext cx="2669546" cy="29777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14" y="3732392"/>
            <a:ext cx="2641154" cy="297777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0512" y="156696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Роль  В2  и  </a:t>
            </a:r>
            <a:r>
              <a:rPr lang="en-US" sz="1800" dirty="0" smtClean="0"/>
              <a:t>D03  </a:t>
            </a:r>
            <a:r>
              <a:rPr lang="en-US" sz="1800" dirty="0" smtClean="0">
                <a:sym typeface="Wingdings" pitchFamily="2" charset="2"/>
              </a:rPr>
              <a:t>   </a:t>
            </a:r>
            <a:r>
              <a:rPr lang="ru-RU" sz="1800" dirty="0" smtClean="0">
                <a:sym typeface="Wingdings" pitchFamily="2" charset="2"/>
              </a:rPr>
              <a:t>изменение  и  стабилизация магнитных свойств.</a:t>
            </a:r>
            <a:endParaRPr lang="en-US" sz="1800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7" y="3732392"/>
            <a:ext cx="2694673" cy="29777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" y="611243"/>
            <a:ext cx="4801047" cy="17087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1918307"/>
            <a:ext cx="4765080" cy="168815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935883"/>
            <a:ext cx="3204000" cy="16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44591" y="611243"/>
            <a:ext cx="4392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200" dirty="0"/>
              <a:t>ЖЭТФ 139, вып.5, 969-982 (2011)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О.И</a:t>
            </a:r>
            <a:r>
              <a:rPr lang="ru-RU" sz="1200" dirty="0"/>
              <a:t>. Горбатов, А.Р. Кузнецов, Ю.Н. </a:t>
            </a:r>
            <a:r>
              <a:rPr lang="ru-RU" sz="1200" dirty="0" err="1"/>
              <a:t>Горностырев</a:t>
            </a:r>
            <a:r>
              <a:rPr lang="ru-RU" sz="1200" dirty="0"/>
              <a:t>, А.В. Рубан,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Н.В</a:t>
            </a:r>
            <a:r>
              <a:rPr lang="ru-RU" sz="1200" dirty="0"/>
              <a:t>. Ершов, В.А. </a:t>
            </a:r>
            <a:r>
              <a:rPr lang="ru-RU" sz="1200" dirty="0" err="1"/>
              <a:t>Лукшина</a:t>
            </a:r>
            <a:r>
              <a:rPr lang="ru-RU" sz="1200" dirty="0"/>
              <a:t>, Ю.П. Черненков, В.И. Федоров.</a:t>
            </a:r>
            <a:r>
              <a:rPr lang="en-US" sz="1200" dirty="0"/>
              <a:t>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Роль </a:t>
            </a:r>
            <a:r>
              <a:rPr lang="ru-RU" sz="1200" dirty="0"/>
              <a:t>магнетизма в формировании ближнего порядка в сплавах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железо</a:t>
            </a:r>
            <a:r>
              <a:rPr lang="ru-RU" sz="1200" dirty="0"/>
              <a:t> – кремний.</a:t>
            </a:r>
            <a:r>
              <a:rPr lang="en-US" sz="12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5483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632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352551" y="3068959"/>
            <a:ext cx="7656900" cy="7204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674"/>
              </a:avLst>
            </a:prstTxWarp>
          </a:bodyPr>
          <a:lstStyle/>
          <a:p>
            <a:pPr algn="ctr"/>
            <a:r>
              <a:rPr lang="ru-RU" sz="3600" kern="10" normalizeH="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3300">
                        <a:gamma/>
                        <a:shade val="46275"/>
                        <a:invGamma/>
                      </a:srgbClr>
                    </a:gs>
                    <a:gs pos="50000">
                      <a:srgbClr val="CC3300">
                        <a:alpha val="70000"/>
                      </a:srgbClr>
                    </a:gs>
                    <a:gs pos="100000">
                      <a:srgbClr val="CC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158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9919" y="617838"/>
            <a:ext cx="95770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/>
              <a:t>N.V. </a:t>
            </a:r>
            <a:r>
              <a:rPr lang="en-US" sz="1400" dirty="0" err="1"/>
              <a:t>Ershov</a:t>
            </a:r>
            <a:r>
              <a:rPr lang="en-US" sz="1400" dirty="0"/>
              <a:t>, V.A. </a:t>
            </a:r>
            <a:r>
              <a:rPr lang="en-US" sz="1400" dirty="0" err="1"/>
              <a:t>Lukshina</a:t>
            </a:r>
            <a:r>
              <a:rPr lang="en-US" sz="1400" dirty="0"/>
              <a:t>, B.K. </a:t>
            </a:r>
            <a:r>
              <a:rPr lang="en-US" sz="1400" dirty="0" err="1"/>
              <a:t>Sokolov</a:t>
            </a:r>
            <a:r>
              <a:rPr lang="en-US" sz="1400" dirty="0"/>
              <a:t>, </a:t>
            </a:r>
            <a:r>
              <a:rPr lang="en-US" sz="1400" dirty="0" err="1"/>
              <a:t>Yu.P</a:t>
            </a:r>
            <a:r>
              <a:rPr lang="en-US" sz="1400" dirty="0"/>
              <a:t>. </a:t>
            </a:r>
            <a:r>
              <a:rPr lang="en-US" sz="1400" dirty="0" err="1"/>
              <a:t>Chernenkov</a:t>
            </a:r>
            <a:r>
              <a:rPr lang="en-US" sz="1400" dirty="0"/>
              <a:t>, and V.I. Fedorov. B2 and D03 clusters in soft magnetic single crystal Fe(1-x)Si(x) alloys with induced magnetic anisotropy.                     </a:t>
            </a:r>
            <a:r>
              <a:rPr lang="en-US" sz="1400" dirty="0" smtClean="0"/>
              <a:t>                                        </a:t>
            </a:r>
            <a:r>
              <a:rPr lang="en-US" sz="1400" dirty="0"/>
              <a:t>JMMM 300, e469-e472 (2006)</a:t>
            </a:r>
            <a:endParaRPr lang="ru-RU" sz="1400" dirty="0"/>
          </a:p>
          <a:p>
            <a:endParaRPr lang="ru-RU" sz="1400" dirty="0"/>
          </a:p>
          <a:p>
            <a:r>
              <a:rPr lang="en-US" sz="1400" dirty="0"/>
              <a:t>N.V. </a:t>
            </a:r>
            <a:r>
              <a:rPr lang="en-US" sz="1400" dirty="0" err="1"/>
              <a:t>Ershov</a:t>
            </a:r>
            <a:r>
              <a:rPr lang="en-US" sz="1400" dirty="0"/>
              <a:t>, Yu. P. </a:t>
            </a:r>
            <a:r>
              <a:rPr lang="en-US" sz="1400" dirty="0" err="1"/>
              <a:t>Chernenkov</a:t>
            </a:r>
            <a:r>
              <a:rPr lang="en-US" sz="1400" dirty="0"/>
              <a:t>, V.A. </a:t>
            </a:r>
            <a:r>
              <a:rPr lang="en-US" sz="1400" dirty="0" err="1"/>
              <a:t>Lukshina</a:t>
            </a:r>
            <a:r>
              <a:rPr lang="en-US" sz="1400" dirty="0"/>
              <a:t>, V.I. Fedorov and B.K. </a:t>
            </a:r>
            <a:r>
              <a:rPr lang="en-US" sz="1400" dirty="0" err="1"/>
              <a:t>Sokolov</a:t>
            </a:r>
            <a:r>
              <a:rPr lang="en-US" sz="1400" dirty="0"/>
              <a:t>. The structural origin of induced magnetic anisotropy in </a:t>
            </a:r>
            <a:r>
              <a:rPr lang="ru-RU" sz="1400" dirty="0"/>
              <a:t>α</a:t>
            </a:r>
            <a:r>
              <a:rPr lang="en-US" sz="1400" dirty="0"/>
              <a:t>-Fe</a:t>
            </a:r>
            <a:r>
              <a:rPr lang="en-US" sz="1400" baseline="-25000" dirty="0"/>
              <a:t>1−</a:t>
            </a:r>
            <a:r>
              <a:rPr lang="en-US" sz="1400" i="1" baseline="-25000" dirty="0"/>
              <a:t>x</a:t>
            </a:r>
            <a:r>
              <a:rPr lang="en-US" sz="1400" dirty="0"/>
              <a:t>Si</a:t>
            </a:r>
            <a:r>
              <a:rPr lang="en-US" sz="1400" i="1" baseline="-25000" dirty="0"/>
              <a:t>x</a:t>
            </a:r>
            <a:r>
              <a:rPr lang="en-US" sz="1400" dirty="0"/>
              <a:t> (</a:t>
            </a:r>
            <a:r>
              <a:rPr lang="en-US" sz="1400" i="1" dirty="0"/>
              <a:t>x</a:t>
            </a:r>
            <a:r>
              <a:rPr lang="en-US" sz="1400" dirty="0"/>
              <a:t>=0.05–0.08) alloys.                  </a:t>
            </a:r>
            <a:r>
              <a:rPr lang="en-US" sz="1400" dirty="0" err="1"/>
              <a:t>Physica</a:t>
            </a:r>
            <a:r>
              <a:rPr lang="en-US" sz="1400" dirty="0"/>
              <a:t> B: Condensed Matter, Vol. 372, Issues 1-2, Pages 152-155 (2006)</a:t>
            </a:r>
            <a:endParaRPr lang="ru-RU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V.V </a:t>
            </a:r>
            <a:r>
              <a:rPr lang="en-US" sz="1400" dirty="0"/>
              <a:t>.</a:t>
            </a:r>
            <a:r>
              <a:rPr lang="en-US" sz="1400" dirty="0" err="1"/>
              <a:t>Serikov</a:t>
            </a:r>
            <a:r>
              <a:rPr lang="en-US" sz="1400" dirty="0"/>
              <a:t>, N.M. </a:t>
            </a:r>
            <a:r>
              <a:rPr lang="en-US" sz="1400" dirty="0" err="1"/>
              <a:t>Kleinerman</a:t>
            </a:r>
            <a:r>
              <a:rPr lang="en-US" sz="1400" dirty="0"/>
              <a:t>, N.V. </a:t>
            </a:r>
            <a:r>
              <a:rPr lang="en-US" sz="1400" dirty="0" err="1"/>
              <a:t>Ershov</a:t>
            </a:r>
            <a:r>
              <a:rPr lang="en-US" sz="1400" dirty="0"/>
              <a:t>, V.A. </a:t>
            </a:r>
            <a:r>
              <a:rPr lang="en-US" sz="1400" dirty="0" err="1"/>
              <a:t>Lukshina</a:t>
            </a:r>
            <a:r>
              <a:rPr lang="en-US" sz="1400" dirty="0"/>
              <a:t>, </a:t>
            </a:r>
            <a:r>
              <a:rPr lang="en-US" sz="1400" dirty="0" err="1"/>
              <a:t>Yu.P</a:t>
            </a:r>
            <a:r>
              <a:rPr lang="en-US" sz="1400" dirty="0"/>
              <a:t>. </a:t>
            </a:r>
            <a:r>
              <a:rPr lang="en-US" sz="1400" dirty="0" err="1"/>
              <a:t>Chernenkov</a:t>
            </a:r>
            <a:r>
              <a:rPr lang="en-US" sz="1400" dirty="0"/>
              <a:t>, V.I. Fedorov</a:t>
            </a:r>
            <a:r>
              <a:rPr lang="en-US" sz="1400" dirty="0" smtClean="0"/>
              <a:t>, B.K</a:t>
            </a:r>
            <a:r>
              <a:rPr lang="en-US" sz="1400" dirty="0"/>
              <a:t>. </a:t>
            </a:r>
            <a:r>
              <a:rPr lang="en-US" sz="1400" dirty="0" err="1"/>
              <a:t>Sokolov</a:t>
            </a:r>
            <a:r>
              <a:rPr lang="en-US" sz="1400" dirty="0" smtClean="0"/>
              <a:t>. </a:t>
            </a:r>
            <a:r>
              <a:rPr lang="en-US" sz="1400" dirty="0"/>
              <a:t>Investigations of short range ordering in Fe–(5-6)% (at.) Si single crystals with diffusive magnetic anisotropy</a:t>
            </a:r>
            <a:r>
              <a:rPr lang="en-US" sz="1400" dirty="0" smtClean="0"/>
              <a:t>.        Functional </a:t>
            </a:r>
            <a:r>
              <a:rPr lang="en-US" sz="1400" dirty="0"/>
              <a:t>Materials, v. 13, </a:t>
            </a:r>
            <a:r>
              <a:rPr lang="en-US" sz="1400" dirty="0" smtClean="0"/>
              <a:t>318 (</a:t>
            </a:r>
            <a:r>
              <a:rPr lang="en-US" sz="1400" dirty="0"/>
              <a:t>2006)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ru-RU" sz="1400" dirty="0"/>
              <a:t>Н.В. Ершов, А.К. </a:t>
            </a:r>
            <a:r>
              <a:rPr lang="ru-RU" sz="1400" dirty="0" err="1"/>
              <a:t>Аржников</a:t>
            </a:r>
            <a:r>
              <a:rPr lang="ru-RU" sz="1400" dirty="0"/>
              <a:t>, Л.В. </a:t>
            </a:r>
            <a:r>
              <a:rPr lang="ru-RU" sz="1400" dirty="0" err="1"/>
              <a:t>Добышева</a:t>
            </a:r>
            <a:r>
              <a:rPr lang="ru-RU" sz="1400" dirty="0"/>
              <a:t>, Ю.П. Черненков, В.И. Федоров, В.А. </a:t>
            </a:r>
            <a:r>
              <a:rPr lang="ru-RU" sz="1400" dirty="0" err="1" smtClean="0"/>
              <a:t>Лукшина</a:t>
            </a:r>
            <a:r>
              <a:rPr lang="en-US" sz="1400" dirty="0" smtClean="0"/>
              <a:t>. </a:t>
            </a:r>
            <a:r>
              <a:rPr lang="ru-RU" sz="1400" dirty="0"/>
              <a:t>Искажения кристаллической решетки вокруг примесных атомов в сплавах </a:t>
            </a:r>
            <a:r>
              <a:rPr lang="ru-RU" sz="1400" i="1" dirty="0" err="1"/>
              <a:t>alpha</a:t>
            </a:r>
            <a:r>
              <a:rPr lang="ru-RU" sz="1400" dirty="0"/>
              <a:t> -Fe</a:t>
            </a:r>
            <a:r>
              <a:rPr lang="ru-RU" sz="1400" baseline="-25000" dirty="0"/>
              <a:t>1-x</a:t>
            </a:r>
            <a:r>
              <a:rPr lang="ru-RU" sz="1400" dirty="0"/>
              <a:t>Si</a:t>
            </a:r>
            <a:r>
              <a:rPr lang="ru-RU" sz="1400" baseline="-25000" dirty="0"/>
              <a:t>x</a:t>
            </a:r>
            <a:r>
              <a:rPr lang="en-US" sz="1400" dirty="0" smtClean="0"/>
              <a:t>                                              </a:t>
            </a:r>
            <a:r>
              <a:rPr lang="ru-RU" sz="1400" dirty="0" smtClean="0"/>
              <a:t>ФТТ </a:t>
            </a:r>
            <a:r>
              <a:rPr lang="ru-RU" sz="1400" dirty="0"/>
              <a:t>49, в.1, 64-71 (2007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ru-RU" sz="1400" dirty="0"/>
              <a:t>А.Р. Кузнецов, Ю.Н. </a:t>
            </a:r>
            <a:r>
              <a:rPr lang="ru-RU" sz="1400" dirty="0" err="1"/>
              <a:t>Горностырев</a:t>
            </a:r>
            <a:r>
              <a:rPr lang="ru-RU" sz="1400" dirty="0"/>
              <a:t>, Н.В. Ершов, В.А. </a:t>
            </a:r>
            <a:r>
              <a:rPr lang="ru-RU" sz="1400" dirty="0" err="1"/>
              <a:t>Лукшина</a:t>
            </a:r>
            <a:r>
              <a:rPr lang="ru-RU" sz="1400" dirty="0"/>
              <a:t>, Ю.П. Черненков, В.И. Федоров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/>
              <a:t>Атомные смещения и ближний порядок в </a:t>
            </a:r>
            <a:r>
              <a:rPr lang="ru-RU" sz="1400" dirty="0" err="1"/>
              <a:t>магнитомягком</a:t>
            </a:r>
            <a:r>
              <a:rPr lang="ru-RU" sz="1400" dirty="0"/>
              <a:t> сплаве </a:t>
            </a:r>
            <a:r>
              <a:rPr lang="ru-RU" sz="1400" dirty="0" err="1"/>
              <a:t>FeSi</a:t>
            </a:r>
            <a:r>
              <a:rPr lang="ru-RU" sz="1400" dirty="0"/>
              <a:t>: эксперимент и результаты </a:t>
            </a:r>
            <a:r>
              <a:rPr lang="en-US" sz="1400" i="1" dirty="0" err="1"/>
              <a:t>ab</a:t>
            </a:r>
            <a:r>
              <a:rPr lang="en-US" sz="1400" i="1" dirty="0"/>
              <a:t> </a:t>
            </a:r>
            <a:r>
              <a:rPr lang="en-US" sz="1400" i="1" dirty="0" err="1"/>
              <a:t>inito</a:t>
            </a:r>
            <a:r>
              <a:rPr lang="en-US" sz="1400" dirty="0"/>
              <a:t> </a:t>
            </a:r>
            <a:r>
              <a:rPr lang="ru-RU" sz="1400" dirty="0"/>
              <a:t>расчетов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/>
              <a:t>ФТТ</a:t>
            </a:r>
            <a:r>
              <a:rPr lang="en-US" sz="1400" dirty="0"/>
              <a:t> 49, </a:t>
            </a:r>
            <a:r>
              <a:rPr lang="ru-RU" sz="1400" dirty="0"/>
              <a:t>в</a:t>
            </a:r>
            <a:r>
              <a:rPr lang="en-US" sz="1400" dirty="0"/>
              <a:t>.12, 2184-91 (2007)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/>
              <a:t>Yu.P</a:t>
            </a:r>
            <a:r>
              <a:rPr lang="en-US" sz="1400" dirty="0"/>
              <a:t>. </a:t>
            </a:r>
            <a:r>
              <a:rPr lang="en-US" sz="1400" dirty="0" err="1"/>
              <a:t>Chernenkov</a:t>
            </a:r>
            <a:r>
              <a:rPr lang="en-US" sz="1400" dirty="0"/>
              <a:t>, N.V. </a:t>
            </a:r>
            <a:r>
              <a:rPr lang="en-US" sz="1400" dirty="0" err="1"/>
              <a:t>Ershov</a:t>
            </a:r>
            <a:r>
              <a:rPr lang="en-US" sz="1400" dirty="0"/>
              <a:t>, V.A. </a:t>
            </a:r>
            <a:r>
              <a:rPr lang="en-US" sz="1400" dirty="0" err="1"/>
              <a:t>Lukshuna</a:t>
            </a:r>
            <a:r>
              <a:rPr lang="en-US" sz="1400" dirty="0"/>
              <a:t>, V.I. Fedorov, B.K. </a:t>
            </a:r>
            <a:r>
              <a:rPr lang="en-US" sz="1400" dirty="0" err="1" smtClean="0"/>
              <a:t>Sokolov</a:t>
            </a:r>
            <a:r>
              <a:rPr lang="en-US" sz="1400" dirty="0" smtClean="0"/>
              <a:t>. </a:t>
            </a:r>
            <a:r>
              <a:rPr lang="en-US" sz="1400" dirty="0"/>
              <a:t>An X-Ray diffraction study of the short-range </a:t>
            </a:r>
            <a:r>
              <a:rPr lang="en-US" sz="1400" dirty="0" smtClean="0"/>
              <a:t>ordering</a:t>
            </a:r>
            <a:br>
              <a:rPr lang="en-US" sz="1400" dirty="0" smtClean="0"/>
            </a:br>
            <a:r>
              <a:rPr lang="en-US" sz="1400" dirty="0" smtClean="0"/>
              <a:t>                              </a:t>
            </a:r>
            <a:r>
              <a:rPr lang="en-US" sz="1400" dirty="0"/>
              <a:t>in the soft-magnetic Fe-Si alloys with induced magnetic anisotropy</a:t>
            </a:r>
            <a:r>
              <a:rPr lang="en-US" sz="1400" dirty="0" smtClean="0"/>
              <a:t>.   </a:t>
            </a:r>
            <a:r>
              <a:rPr lang="en-US" sz="1400" dirty="0" err="1" smtClean="0"/>
              <a:t>Physica</a:t>
            </a:r>
            <a:r>
              <a:rPr lang="en-US" sz="1400" dirty="0" smtClean="0"/>
              <a:t> </a:t>
            </a:r>
            <a:r>
              <a:rPr lang="en-US" sz="1400" dirty="0"/>
              <a:t>B, 396, no. 1–2, p. 220–230 (2007)</a:t>
            </a:r>
            <a:r>
              <a:rPr lang="en-US" sz="1400" dirty="0" smtClean="0"/>
              <a:t> 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ru-RU" sz="1400" dirty="0"/>
              <a:t>Н.В. Ершов, Ю.П. Черненков, В.А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err="1" smtClean="0"/>
              <a:t>Лукшина</a:t>
            </a:r>
            <a:r>
              <a:rPr lang="ru-RU" sz="1400" dirty="0"/>
              <a:t>, В.И. </a:t>
            </a:r>
            <a:r>
              <a:rPr lang="ru-RU" sz="1400" dirty="0" smtClean="0"/>
              <a:t>Федоров</a:t>
            </a:r>
            <a:r>
              <a:rPr lang="en-US" sz="1400" dirty="0" smtClean="0"/>
              <a:t>. </a:t>
            </a:r>
            <a:r>
              <a:rPr lang="ru-RU" sz="1400" dirty="0" err="1"/>
              <a:t>Рентгенодифракционные</a:t>
            </a:r>
            <a:r>
              <a:rPr lang="ru-RU" sz="1400" dirty="0"/>
              <a:t> исследования особенностей структуры сплава </a:t>
            </a:r>
            <a:r>
              <a:rPr lang="en-US" sz="1400" dirty="0"/>
              <a:t>Fe</a:t>
            </a:r>
            <a:r>
              <a:rPr lang="ru-RU" sz="1400" dirty="0"/>
              <a:t>-</a:t>
            </a:r>
            <a:r>
              <a:rPr lang="en-US" sz="1400" dirty="0"/>
              <a:t>Si </a:t>
            </a:r>
            <a:r>
              <a:rPr lang="ru-RU" sz="1400" dirty="0"/>
              <a:t>в </a:t>
            </a:r>
            <a:r>
              <a:rPr lang="ru-RU" sz="1400" dirty="0">
                <a:sym typeface="Symbol"/>
              </a:rPr>
              <a:t></a:t>
            </a:r>
            <a:r>
              <a:rPr lang="ru-RU" sz="1400" dirty="0"/>
              <a:t>-области фазовой диаграммы</a:t>
            </a:r>
            <a:r>
              <a:rPr lang="ru-RU" sz="1400" dirty="0" smtClean="0"/>
              <a:t>.</a:t>
            </a:r>
            <a:r>
              <a:rPr lang="en-US" sz="1400" dirty="0" smtClean="0"/>
              <a:t>                                                   </a:t>
            </a:r>
            <a:r>
              <a:rPr lang="ru-RU" sz="1400" dirty="0" smtClean="0"/>
              <a:t>ФТТ </a:t>
            </a:r>
            <a:r>
              <a:rPr lang="ru-RU" sz="1400" dirty="0"/>
              <a:t>51, 417 (2009) 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ru-RU" sz="1400" dirty="0"/>
              <a:t>О.И. Горбатов, А.Р. Кузнецов, Ю.Н. </a:t>
            </a:r>
            <a:r>
              <a:rPr lang="ru-RU" sz="1400" dirty="0" err="1"/>
              <a:t>Горностырев</a:t>
            </a:r>
            <a:r>
              <a:rPr lang="ru-RU" sz="1400" dirty="0"/>
              <a:t>, А.В. Рубан, Н.В. Ершов, В.А. </a:t>
            </a:r>
            <a:r>
              <a:rPr lang="ru-RU" sz="1400" dirty="0" err="1"/>
              <a:t>Лукшина</a:t>
            </a:r>
            <a:r>
              <a:rPr lang="ru-RU" sz="1400" dirty="0"/>
              <a:t>, Ю.П. Черненков, В.И. Федоров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/>
              <a:t>Роль магнетизма в формировании ближнего порядка в сплавах железо – кремний</a:t>
            </a:r>
            <a:r>
              <a:rPr lang="ru-RU" sz="1400" dirty="0" smtClean="0"/>
              <a:t>.</a:t>
            </a:r>
            <a:r>
              <a:rPr lang="en-US" sz="1400" dirty="0" smtClean="0"/>
              <a:t>         </a:t>
            </a:r>
            <a:r>
              <a:rPr lang="ru-RU" sz="1400" dirty="0" smtClean="0"/>
              <a:t>ЖЭТФ </a:t>
            </a:r>
            <a:r>
              <a:rPr lang="ru-RU" sz="1400" dirty="0"/>
              <a:t>139, вып.5, 969-982 (2011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ru-RU" sz="1400" dirty="0"/>
              <a:t>Н.В. Ершов, Ю.П. Черненков, В.А. </a:t>
            </a:r>
            <a:r>
              <a:rPr lang="ru-RU" sz="1400" dirty="0" err="1"/>
              <a:t>Лукшина</a:t>
            </a:r>
            <a:r>
              <a:rPr lang="ru-RU" sz="1400" dirty="0"/>
              <a:t>, В.И. </a:t>
            </a:r>
            <a:r>
              <a:rPr lang="ru-RU" sz="1400" dirty="0" smtClean="0"/>
              <a:t>Федоров</a:t>
            </a:r>
            <a:r>
              <a:rPr lang="en-US" sz="1400" dirty="0" smtClean="0"/>
              <a:t>.       </a:t>
            </a:r>
            <a:r>
              <a:rPr lang="ru-RU" sz="1400" dirty="0"/>
              <a:t>Структура сплавов </a:t>
            </a:r>
            <a:r>
              <a:rPr lang="ru-RU" sz="1400" dirty="0">
                <a:sym typeface="Symbol"/>
              </a:rPr>
              <a:t></a:t>
            </a:r>
            <a:r>
              <a:rPr lang="ru-RU" sz="1400" dirty="0"/>
              <a:t>-</a:t>
            </a:r>
            <a:r>
              <a:rPr lang="ru-RU" sz="1400" dirty="0" err="1"/>
              <a:t>FeSi</a:t>
            </a:r>
            <a:r>
              <a:rPr lang="ru-RU" sz="1400" dirty="0"/>
              <a:t> с 8 и 10 </a:t>
            </a:r>
            <a:r>
              <a:rPr lang="ru-RU" sz="1400" dirty="0" err="1"/>
              <a:t>аt</a:t>
            </a:r>
            <a:r>
              <a:rPr lang="ru-RU" sz="1400" dirty="0"/>
              <a:t>.% кремния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                                                                                                                                                    </a:t>
            </a:r>
            <a:r>
              <a:rPr lang="ru-RU" sz="1400" dirty="0" smtClean="0"/>
              <a:t>ФТТ </a:t>
            </a:r>
            <a:r>
              <a:rPr lang="ru-RU" sz="1400" dirty="0"/>
              <a:t>54, </a:t>
            </a:r>
            <a:r>
              <a:rPr lang="ru-RU" sz="1400" dirty="0" err="1"/>
              <a:t>вып</a:t>
            </a:r>
            <a:r>
              <a:rPr lang="ru-RU" sz="1400" dirty="0"/>
              <a:t>. 9, 1813-1819 (2012)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430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19172"/>
            <a:ext cx="6997975" cy="578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0472" y="115321"/>
            <a:ext cx="9433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/>
              <a:t>Trade </a:t>
            </a:r>
            <a:r>
              <a:rPr lang="en-US" sz="1800" dirty="0"/>
              <a:t>name "FINEMET</a:t>
            </a:r>
            <a:r>
              <a:rPr lang="en-US" sz="1800" dirty="0" smtClean="0"/>
              <a:t>®"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Fe</a:t>
            </a:r>
            <a:r>
              <a:rPr lang="en-US" sz="1800" b="1" baseline="-25000" dirty="0">
                <a:solidFill>
                  <a:srgbClr val="FF0000"/>
                </a:solidFill>
              </a:rPr>
              <a:t>(87-x)</a:t>
            </a:r>
            <a:r>
              <a:rPr lang="en-US" sz="1800" b="1" dirty="0">
                <a:solidFill>
                  <a:srgbClr val="FF0000"/>
                </a:solidFill>
              </a:rPr>
              <a:t>Si</a:t>
            </a:r>
            <a:r>
              <a:rPr lang="en-US" sz="1800" b="1" baseline="-25000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Nb</a:t>
            </a:r>
            <a:r>
              <a:rPr lang="en-US" sz="1800" baseline="-25000" dirty="0"/>
              <a:t>3</a:t>
            </a:r>
            <a:r>
              <a:rPr lang="en-US" sz="1800" dirty="0"/>
              <a:t>B</a:t>
            </a:r>
            <a:r>
              <a:rPr lang="en-US" sz="1800" baseline="-25000" dirty="0"/>
              <a:t>9</a:t>
            </a:r>
            <a:r>
              <a:rPr lang="en-US" sz="1800" dirty="0"/>
              <a:t>Cu</a:t>
            </a:r>
            <a:r>
              <a:rPr lang="en-US" sz="1800" baseline="-25000" dirty="0"/>
              <a:t>1</a:t>
            </a:r>
            <a:r>
              <a:rPr lang="en-US" sz="1800" dirty="0"/>
              <a:t>) known as a pioneer </a:t>
            </a:r>
            <a:r>
              <a:rPr lang="en-US" sz="1800" dirty="0" smtClean="0"/>
              <a:t>material</a:t>
            </a:r>
          </a:p>
          <a:p>
            <a:pPr algn="ctr"/>
            <a:r>
              <a:rPr lang="en-US" sz="1800" dirty="0" smtClean="0"/>
              <a:t>in </a:t>
            </a:r>
            <a:r>
              <a:rPr lang="en-US" sz="1800" dirty="0" err="1" smtClean="0"/>
              <a:t>nanocrystalline</a:t>
            </a:r>
            <a:r>
              <a:rPr lang="en-US" sz="1800" dirty="0" smtClean="0"/>
              <a:t> </a:t>
            </a:r>
            <a:r>
              <a:rPr lang="en-US" sz="1800" dirty="0"/>
              <a:t>soft magnetic </a:t>
            </a:r>
            <a:r>
              <a:rPr lang="en-US" sz="1800" dirty="0" smtClean="0"/>
              <a:t>materials  </a:t>
            </a:r>
            <a:r>
              <a:rPr lang="en-US" sz="1800" dirty="0"/>
              <a:t>(</a:t>
            </a:r>
            <a:r>
              <a:rPr lang="en-US" sz="1800" dirty="0" err="1"/>
              <a:t>Yoshizawa</a:t>
            </a:r>
            <a:r>
              <a:rPr lang="en-US" sz="1800" dirty="0"/>
              <a:t> et </a:t>
            </a:r>
            <a:r>
              <a:rPr lang="en-US" sz="1800" dirty="0" err="1"/>
              <a:t>aI</a:t>
            </a:r>
            <a:r>
              <a:rPr lang="en-US" sz="1800" dirty="0"/>
              <a:t>., </a:t>
            </a:r>
            <a:r>
              <a:rPr lang="en-US" sz="1800" dirty="0" smtClean="0"/>
              <a:t>1988)</a:t>
            </a:r>
            <a:endParaRPr lang="ru-R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808506"/>
            <a:ext cx="24003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3" y="2875170"/>
            <a:ext cx="2531541" cy="167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9" y="116632"/>
            <a:ext cx="3355851" cy="27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16632"/>
            <a:ext cx="3514136" cy="27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3068961"/>
            <a:ext cx="3030345" cy="23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9" y="3068960"/>
            <a:ext cx="3355851" cy="23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5572125"/>
            <a:ext cx="3371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04664"/>
            <a:ext cx="4749080" cy="5823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404663"/>
            <a:ext cx="4217196" cy="582374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92560" y="2924944"/>
            <a:ext cx="360040" cy="391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5" y="4653136"/>
            <a:ext cx="384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2611016" y="6030189"/>
            <a:ext cx="253752" cy="279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63" y="1607461"/>
            <a:ext cx="3821410" cy="3026557"/>
          </a:xfrm>
          <a:prstGeom prst="rect">
            <a:avLst/>
          </a:prstGeom>
          <a:effectLst>
            <a:glow rad="330200">
              <a:schemeClr val="bg2">
                <a:lumMod val="9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1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8464" y="6021288"/>
            <a:ext cx="46134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 err="1"/>
              <a:t>Magnetostriction</a:t>
            </a:r>
            <a:r>
              <a:rPr lang="en-US" sz="1400" dirty="0"/>
              <a:t> constants as functions of Si concentrations, determined by </a:t>
            </a:r>
            <a:r>
              <a:rPr lang="en-US" sz="1400" dirty="0" err="1" smtClean="0"/>
              <a:t>straingauge</a:t>
            </a:r>
            <a:r>
              <a:rPr lang="en-US" sz="1400" dirty="0" smtClean="0"/>
              <a:t> measurements </a:t>
            </a:r>
            <a:r>
              <a:rPr lang="en-US" sz="1400" dirty="0"/>
              <a:t>on single </a:t>
            </a:r>
            <a:r>
              <a:rPr lang="en-US" sz="1400" dirty="0" smtClean="0"/>
              <a:t>crystals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room temperature).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91605"/>
            <a:ext cx="3744416" cy="582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96" y="191604"/>
            <a:ext cx="4825816" cy="5829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49344" y="5517232"/>
            <a:ext cx="1440160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62" y="5783161"/>
            <a:ext cx="85911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191102"/>
            <a:ext cx="5112568" cy="3350138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6250" y="476672"/>
            <a:ext cx="41764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Дифракция:  </a:t>
            </a:r>
            <a:r>
              <a:rPr lang="ru-RU" sz="1800" strike="sngStrike" dirty="0" smtClean="0"/>
              <a:t>порошки</a:t>
            </a:r>
            <a:r>
              <a:rPr lang="ru-RU" sz="1800" dirty="0" smtClean="0"/>
              <a:t>, </a:t>
            </a:r>
            <a:r>
              <a:rPr lang="en-US" sz="1800" dirty="0" smtClean="0"/>
              <a:t>  </a:t>
            </a:r>
            <a:r>
              <a:rPr lang="ru-RU" sz="1800" dirty="0" smtClean="0"/>
              <a:t>монокристаллы</a:t>
            </a:r>
          </a:p>
          <a:p>
            <a:pPr>
              <a:defRPr/>
            </a:pPr>
            <a:r>
              <a:rPr lang="ru-RU" sz="1800" dirty="0" smtClean="0"/>
              <a:t>                    </a:t>
            </a:r>
            <a:r>
              <a:rPr lang="en-US" sz="1800" dirty="0" smtClean="0"/>
              <a:t>  </a:t>
            </a:r>
            <a:r>
              <a:rPr lang="ru-RU" sz="1800" dirty="0" smtClean="0"/>
              <a:t>?нейтроны?,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en-US" sz="1800" dirty="0" smtClean="0"/>
              <a:t>X-rays (0.7 A)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                      </a:t>
            </a:r>
            <a:r>
              <a:rPr lang="ru-RU" sz="1800" dirty="0" smtClean="0"/>
              <a:t>        </a:t>
            </a:r>
            <a:r>
              <a:rPr lang="en-US" sz="1800" dirty="0" smtClean="0"/>
              <a:t> 4-</a:t>
            </a:r>
            <a:r>
              <a:rPr lang="ru-RU" sz="1800" dirty="0" smtClean="0"/>
              <a:t>кружный гониометр</a:t>
            </a: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ru-RU" sz="1800" dirty="0" smtClean="0"/>
              <a:t>Образец:      пластина,  </a:t>
            </a:r>
            <a:r>
              <a:rPr lang="en-US" sz="1800" dirty="0" smtClean="0"/>
              <a:t>d ~ 40 µm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                                        </a:t>
            </a:r>
            <a:r>
              <a:rPr lang="ru-RU" sz="1800" dirty="0"/>
              <a:t>на просвет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6" y="2636912"/>
            <a:ext cx="4275161" cy="324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86409"/>
            <a:ext cx="4464496" cy="29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85986"/>
            <a:ext cx="4844276" cy="3174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2050" r="4590" b="34232"/>
          <a:stretch/>
        </p:blipFill>
        <p:spPr>
          <a:xfrm>
            <a:off x="128464" y="4104000"/>
            <a:ext cx="5724000" cy="2592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464" y="3719041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Принцип</a:t>
            </a:r>
            <a:r>
              <a:rPr lang="en-US" sz="1800" dirty="0" smtClean="0"/>
              <a:t>  </a:t>
            </a:r>
            <a:r>
              <a:rPr lang="ru-RU" sz="1800" dirty="0" smtClean="0"/>
              <a:t>дополнительности:</a:t>
            </a:r>
            <a:r>
              <a:rPr lang="en-US" sz="1800" dirty="0" smtClean="0"/>
              <a:t>  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 </a:t>
            </a:r>
            <a:r>
              <a:rPr lang="en-US" sz="1800" dirty="0" smtClean="0"/>
              <a:t>= 3 </a:t>
            </a:r>
            <a:r>
              <a:rPr lang="en-US" sz="1800" dirty="0" smtClean="0"/>
              <a:t>– N</a:t>
            </a:r>
            <a:r>
              <a:rPr lang="en-US" sz="1800" baseline="-25000" dirty="0" smtClean="0"/>
              <a:t>D</a:t>
            </a:r>
            <a:r>
              <a:rPr lang="ru-RU" sz="1800" dirty="0" smtClean="0"/>
              <a:t>   0 </a:t>
            </a:r>
            <a:r>
              <a:rPr lang="en-US" sz="1800" dirty="0"/>
              <a:t>≤ N</a:t>
            </a:r>
            <a:r>
              <a:rPr lang="en-US" sz="1800" baseline="-25000" dirty="0"/>
              <a:t>R</a:t>
            </a:r>
            <a:r>
              <a:rPr lang="en-US" sz="1800" dirty="0"/>
              <a:t>, N</a:t>
            </a:r>
            <a:r>
              <a:rPr lang="en-US" sz="1800" baseline="-25000" dirty="0"/>
              <a:t>D</a:t>
            </a:r>
            <a:r>
              <a:rPr lang="en-US" sz="1800" dirty="0" smtClean="0"/>
              <a:t> ≤  3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40" y="4104000"/>
            <a:ext cx="3698696" cy="2591999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8464" y="3429000"/>
            <a:ext cx="6748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Теоретико-групповой анализ:</a:t>
            </a:r>
            <a:r>
              <a:rPr lang="ru-RU" sz="1800" dirty="0" smtClean="0"/>
              <a:t> смещение атомов </a:t>
            </a:r>
            <a:r>
              <a:rPr lang="ru-RU" sz="1800" dirty="0" smtClean="0"/>
              <a:t>в фононных модах.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68" y="188640"/>
            <a:ext cx="2775768" cy="3718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77" y="1186567"/>
            <a:ext cx="1914674" cy="21704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63555" y="1186567"/>
            <a:ext cx="0" cy="173837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66981" y="1621942"/>
            <a:ext cx="0" cy="173837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43051" y="6525344"/>
            <a:ext cx="2762477" cy="540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3356445"/>
            <a:ext cx="4910608" cy="3384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3356445"/>
            <a:ext cx="4794282" cy="3384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16631"/>
            <a:ext cx="3744416" cy="3104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16630"/>
            <a:ext cx="4196255" cy="3104547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965385" y="108330"/>
            <a:ext cx="1543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 smtClean="0"/>
              <a:t>Rod  and sheet at</a:t>
            </a:r>
          </a:p>
          <a:p>
            <a:pPr>
              <a:defRPr/>
            </a:pPr>
            <a:r>
              <a:rPr lang="en-US" sz="1400" dirty="0" smtClean="0"/>
              <a:t>    297 and  190 K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59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18389</TotalTime>
  <Words>233</Words>
  <Application>Microsoft Office PowerPoint</Application>
  <PresentationFormat>Лист A4 (210x297 мм)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fig-vam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LLB</dc:title>
  <dc:creator>Igor</dc:creator>
  <cp:lastModifiedBy>YuCher</cp:lastModifiedBy>
  <cp:revision>1418</cp:revision>
  <cp:lastPrinted>1601-01-01T00:00:00Z</cp:lastPrinted>
  <dcterms:created xsi:type="dcterms:W3CDTF">2002-10-13T11:56:53Z</dcterms:created>
  <dcterms:modified xsi:type="dcterms:W3CDTF">2017-06-15T10:22:43Z</dcterms:modified>
</cp:coreProperties>
</file>