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6" r:id="rId13"/>
    <p:sldId id="277" r:id="rId14"/>
    <p:sldId id="271" r:id="rId15"/>
    <p:sldId id="275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E44E6-7C37-480B-8637-38C8D8FEDF4F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D6C3F-E7C2-47B8-8602-26A65D2E2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6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4BB0-41C9-4F27-B16C-7A8AC8BE53FD}" type="datetime1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3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4862-FAE3-4AAF-947C-08196942FBCE}" type="datetime1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0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CD2-7DA0-4605-9662-C5777F3099F0}" type="datetime1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6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ECC1-81E7-4FC0-ABD9-7750EE2B210D}" type="datetime1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CE63-E4DE-4EB7-AC92-3F01A259A690}" type="datetime1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6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1C10-346C-479E-8732-6DC4D4066430}" type="datetime1">
              <a:rPr lang="ru-RU" smtClean="0"/>
              <a:t>16.06.2017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7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DE07-2C8B-41F5-9407-EB02DD2F6770}" type="datetime1">
              <a:rPr lang="ru-RU" smtClean="0"/>
              <a:t>16.06.2017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3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0F5E-0A20-4D8D-ABEB-9960C71DDE5B}" type="datetime1">
              <a:rPr lang="ru-RU" smtClean="0"/>
              <a:t>16.06.2017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9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DBD-749C-49AB-979F-26516AE416F0}" type="datetime1">
              <a:rPr lang="ru-RU" smtClean="0"/>
              <a:t>16.06.2017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D9E-BA68-4E1F-86CE-DE13311AF32F}" type="datetime1">
              <a:rPr lang="ru-RU" smtClean="0"/>
              <a:t>16.06.2017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4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DB85-56D0-40F5-A596-D36869432168}" type="datetime1">
              <a:rPr lang="ru-RU" smtClean="0"/>
              <a:t>16.06.2017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CEDC-53F6-41AA-A2B8-F93ED283E4D0}" type="datetime1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3E6D-C309-4565-92A9-9D5E3F88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16" y="-2342787"/>
            <a:ext cx="12267716" cy="920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Оптимизация порошкового </a:t>
            </a:r>
            <a:r>
              <a:rPr lang="ru-RU" sz="5400" dirty="0" err="1" smtClean="0"/>
              <a:t>дифрактометра</a:t>
            </a: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3614230"/>
            <a:ext cx="9144000" cy="654078"/>
          </a:xfrm>
        </p:spPr>
        <p:txBody>
          <a:bodyPr>
            <a:normAutofit/>
          </a:bodyPr>
          <a:lstStyle/>
          <a:p>
            <a:r>
              <a:rPr lang="ru-RU" dirty="0" smtClean="0"/>
              <a:t>Шмидт Юрий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58" y="108396"/>
            <a:ext cx="1290255" cy="1313785"/>
          </a:xfrm>
          <a:prstGeom prst="rect">
            <a:avLst/>
          </a:prstGeom>
        </p:spPr>
      </p:pic>
      <p:pic>
        <p:nvPicPr>
          <p:cNvPr id="1026" name="Picture 2" descr="https://oiks.pnpi.spb.ru/media/events_logos/11_01_2017/rect3311_2_tzC7JN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108396"/>
            <a:ext cx="24860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25" y="1061562"/>
            <a:ext cx="6442282" cy="4929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Распределение параметров решётки </a:t>
            </a:r>
            <a:r>
              <a:rPr lang="en-US" dirty="0" err="1" smtClean="0"/>
              <a:t>a,b,c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692236" cy="2843911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Возможно оценить максимально возможное межплоскостное расстояние</a:t>
            </a:r>
            <a:r>
              <a:rPr lang="en-US" dirty="0" smtClean="0"/>
              <a:t>, </a:t>
            </a:r>
            <a:r>
              <a:rPr lang="ru-RU" dirty="0" smtClean="0"/>
              <a:t>которое нам нужно будет зарегистрировать.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98574" y="5405475"/>
            <a:ext cx="665017" cy="388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10623" y="54246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(Å)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9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14" y="2885218"/>
            <a:ext cx="4025941" cy="2097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43" y="952596"/>
            <a:ext cx="3815301" cy="19874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полученных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5504"/>
            <a:ext cx="6196584" cy="481145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Проведём оценку качества прибора следующим образом: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Генерируем с помощью полученного распределения </a:t>
            </a:r>
            <a:r>
              <a:rPr lang="en-US" dirty="0" smtClean="0"/>
              <a:t>N</a:t>
            </a:r>
            <a:r>
              <a:rPr lang="ru-RU" dirty="0" smtClean="0"/>
              <a:t> пиков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Задаём входные параметры установки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Находим кривую разрешения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Считаем </a:t>
            </a:r>
            <a:r>
              <a:rPr lang="ru-RU" dirty="0" err="1" smtClean="0"/>
              <a:t>дифрактограмму</a:t>
            </a:r>
            <a:r>
              <a:rPr lang="ru-RU" dirty="0" smtClean="0"/>
              <a:t> качественной, когда мы смогли точно описать более </a:t>
            </a:r>
            <a:r>
              <a:rPr lang="en-US" dirty="0" smtClean="0"/>
              <a:t>X</a:t>
            </a:r>
            <a:r>
              <a:rPr lang="ru-RU" dirty="0" smtClean="0"/>
              <a:t>% пиков на выбранном диапазоне углов</a:t>
            </a:r>
            <a:r>
              <a:rPr lang="en-US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Считаем, что пик с интенсивностью больше </a:t>
            </a:r>
            <a:r>
              <a:rPr lang="en-US" dirty="0" smtClean="0"/>
              <a:t>U% </a:t>
            </a:r>
            <a:r>
              <a:rPr lang="ru-RU" dirty="0" smtClean="0"/>
              <a:t>от максимума точно будет описан.</a:t>
            </a:r>
            <a:endParaRPr lang="ru-RU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Пик считается описанным, если </a:t>
            </a:r>
            <a:r>
              <a:rPr lang="en-US" dirty="0" smtClean="0"/>
              <a:t>Q</a:t>
            </a:r>
            <a:r>
              <a:rPr lang="ru-RU" dirty="0" smtClean="0"/>
              <a:t>∆</a:t>
            </a:r>
            <a:r>
              <a:rPr lang="el-GR" dirty="0" smtClean="0"/>
              <a:t>θ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между двумя соседними пиками больше разрешения на этом диапазоне.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Ищем оптимальное значение или выход на плато</a:t>
            </a:r>
            <a:r>
              <a:rPr lang="ru-RU" dirty="0" smtClean="0"/>
              <a:t>.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 X Q </a:t>
            </a:r>
            <a:r>
              <a:rPr lang="ru-RU" dirty="0" smtClean="0"/>
              <a:t>задаются</a:t>
            </a:r>
            <a:r>
              <a:rPr lang="en-US" dirty="0" smtClean="0"/>
              <a:t> </a:t>
            </a:r>
            <a:r>
              <a:rPr lang="ru-RU" dirty="0" smtClean="0"/>
              <a:t>исходя из выбора эксперимента.</a:t>
            </a:r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25" y="4821746"/>
            <a:ext cx="3908919" cy="20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Получившиеся кривые разрешения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3989832" cy="45351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Важно отметить, что задача стоит именно в том, чтобы построить такой прибор, который большую часть времени будет использоваться именно в оптимизированной моде. Меняя наборы коллиматоров, угол рассеяния и сам кристалл-монохроматор возможно построить гибкий прибор под любые экспериментальные нужды.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1280160"/>
            <a:ext cx="7545320" cy="50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для высокоразрешающего прибора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98983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Полученные результаты показывают возможность вариации установки в более высокоразрешающую сторону. Выбрав большое значение первого коллиматора возможно набором меньших простым образом добиваться меньшего разрешения. Увеличивая угол отражения монохроматора мы так же можем снимать с лучшим разрешением пики при малых межплоскостных расстояниях.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1" y="1137634"/>
            <a:ext cx="7646962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502" y="1784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данной работе был представлен новый метод нахождения оптимальных параметров порошковых </a:t>
            </a:r>
            <a:r>
              <a:rPr lang="ru-RU" dirty="0" err="1" smtClean="0"/>
              <a:t>дифрактометров</a:t>
            </a:r>
            <a:r>
              <a:rPr lang="ru-RU" dirty="0" smtClean="0"/>
              <a:t>. Данный метод является интуитивно понятным и может гибко подстраиваться под нужды ключевых экспериментов, которые будут проводиться на создаваемом приборе. </a:t>
            </a:r>
          </a:p>
          <a:p>
            <a:pPr marL="0" indent="0">
              <a:buNone/>
            </a:pPr>
            <a:r>
              <a:rPr lang="ru-RU" dirty="0" smtClean="0"/>
              <a:t>Используя новый метод оценки устройств, основанный на статистическом анализе были предложены решения для высокоразрешающего и высокоинтенсивного приборов для реакторов ПИК.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4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Петру Конику</a:t>
            </a:r>
          </a:p>
          <a:p>
            <a:pPr marL="0" indent="0">
              <a:buNone/>
            </a:pPr>
            <a:r>
              <a:rPr lang="ru-RU" dirty="0" smtClean="0"/>
              <a:t>Константину Павлову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Арсену </a:t>
            </a:r>
            <a:r>
              <a:rPr lang="ru-RU" dirty="0" err="1" smtClean="0"/>
              <a:t>Гукасову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Глебу Довженко</a:t>
            </a:r>
          </a:p>
          <a:p>
            <a:pPr marL="0" indent="0">
              <a:buNone/>
            </a:pPr>
            <a:r>
              <a:rPr lang="ru-RU" dirty="0" smtClean="0"/>
              <a:t>Юрию </a:t>
            </a:r>
            <a:r>
              <a:rPr lang="ru-RU" dirty="0" err="1" smtClean="0"/>
              <a:t>Черненкову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Laslo</a:t>
            </a:r>
            <a:r>
              <a:rPr lang="en-US" dirty="0" smtClean="0"/>
              <a:t> </a:t>
            </a:r>
            <a:r>
              <a:rPr lang="en-US" dirty="0" err="1" smtClean="0"/>
              <a:t>Rosta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3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Поставленная задача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Использование порошковой дифракции нейтронов важный инструмент исследования атомарной структуры конденсированного состояния вещества.</a:t>
            </a:r>
          </a:p>
          <a:p>
            <a:r>
              <a:rPr lang="ru-RU" dirty="0" smtClean="0"/>
              <a:t>В </a:t>
            </a:r>
            <a:r>
              <a:rPr lang="ru-RU" dirty="0"/>
              <a:t>ближайшем </a:t>
            </a:r>
            <a:r>
              <a:rPr lang="ru-RU" dirty="0" smtClean="0"/>
              <a:t>будущем планируется запуск </a:t>
            </a:r>
            <a:r>
              <a:rPr lang="ru-RU" dirty="0"/>
              <a:t>реактора ПИК, на котором планируется постройка трёх порошковых </a:t>
            </a:r>
            <a:r>
              <a:rPr lang="ru-RU" dirty="0" err="1"/>
              <a:t>дифрактометров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Задачи работы: </a:t>
            </a:r>
          </a:p>
          <a:p>
            <a:pPr lvl="1"/>
            <a:r>
              <a:rPr lang="ru-RU" dirty="0"/>
              <a:t>Определить критерии </a:t>
            </a:r>
            <a:r>
              <a:rPr lang="ru-RU" dirty="0" smtClean="0"/>
              <a:t>«оптимальности» </a:t>
            </a:r>
            <a:r>
              <a:rPr lang="ru-RU" dirty="0"/>
              <a:t>прибора.</a:t>
            </a:r>
            <a:endParaRPr lang="ru-RU" dirty="0" smtClean="0"/>
          </a:p>
          <a:p>
            <a:pPr lvl="1"/>
            <a:r>
              <a:rPr lang="ru-RU" dirty="0" smtClean="0"/>
              <a:t>Выработать алгоритм поиска оптимальных значений параметра прибора.</a:t>
            </a:r>
          </a:p>
          <a:p>
            <a:r>
              <a:rPr lang="ru-RU" dirty="0" smtClean="0"/>
              <a:t>Конечной целью данной работы являются рекомендации к строительству приборов на реакторе ПИК.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09" y="1728782"/>
            <a:ext cx="4223636" cy="2558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Устройство порошкового </a:t>
            </a:r>
            <a:r>
              <a:rPr lang="ru-RU" dirty="0" err="1" smtClean="0"/>
              <a:t>дифрактометра</a:t>
            </a:r>
            <a:r>
              <a:rPr lang="ru-RU" dirty="0" smtClean="0"/>
              <a:t> и основные формулы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673" y="2359671"/>
            <a:ext cx="6261226" cy="538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73" y="3411539"/>
            <a:ext cx="2301615" cy="56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4673" y="2942093"/>
            <a:ext cx="401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Светосила прибора в зависимости от параметров: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54673" y="1812276"/>
                <a:ext cx="6099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Разрешение (полуширина пика) прибора в зависимости от параметров</a:t>
                </a:r>
                <a:r>
                  <a:rPr lang="en-US" sz="1400" dirty="0" smtClean="0"/>
                  <a:t>, </a:t>
                </a:r>
                <a:r>
                  <a:rPr lang="ru-RU" sz="1400" dirty="0" smtClean="0"/>
                  <a:t>где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func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func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673" y="1812276"/>
                <a:ext cx="6099127" cy="523220"/>
              </a:xfrm>
              <a:prstGeom prst="rect">
                <a:avLst/>
              </a:prstGeom>
              <a:blipFill>
                <a:blip r:embed="rId5"/>
                <a:stretch>
                  <a:fillRect l="-300" t="-1163"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94926" y="4295319"/>
            <a:ext cx="2811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Вводя новые переменные </a:t>
            </a:r>
            <a:r>
              <a:rPr lang="en-US" sz="1400" dirty="0" smtClean="0"/>
              <a:t>U,</a:t>
            </a:r>
            <a:r>
              <a:rPr lang="ru-RU" sz="1400" dirty="0" smtClean="0"/>
              <a:t> </a:t>
            </a:r>
            <a:r>
              <a:rPr lang="en-US" sz="1400" dirty="0" smtClean="0"/>
              <a:t>V,</a:t>
            </a:r>
            <a:r>
              <a:rPr lang="ru-RU" sz="1400" dirty="0" smtClean="0"/>
              <a:t> </a:t>
            </a:r>
            <a:r>
              <a:rPr lang="en-US" sz="1400" dirty="0" smtClean="0"/>
              <a:t>W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83130"/>
            <a:ext cx="3011072" cy="539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23" y="5122810"/>
            <a:ext cx="2219969" cy="496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867" y="5684265"/>
            <a:ext cx="2603500" cy="4937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7420" y="4270099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Разрешение: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7420" y="4530135"/>
            <a:ext cx="2555434" cy="5705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7420" y="5100650"/>
            <a:ext cx="1017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Светосила: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2657" y="5408427"/>
            <a:ext cx="2453835" cy="57008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427009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5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оптимизации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113" y="1351615"/>
            <a:ext cx="10515600" cy="435133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Задача оптимизации – задача выбора </a:t>
            </a:r>
            <a:r>
              <a:rPr lang="en-US" sz="1800" dirty="0" smtClean="0"/>
              <a:t>UVW.</a:t>
            </a:r>
          </a:p>
          <a:p>
            <a:r>
              <a:rPr lang="ru-RU" sz="1800" dirty="0" smtClean="0"/>
              <a:t>Возникающие проблемы</a:t>
            </a:r>
          </a:p>
          <a:p>
            <a:pPr marL="457200" lvl="1" indent="0">
              <a:buNone/>
            </a:pPr>
            <a:r>
              <a:rPr lang="ru-RU" sz="1400" dirty="0" smtClean="0"/>
              <a:t>Компромисс между разрешением и светосилой.</a:t>
            </a:r>
          </a:p>
          <a:p>
            <a:pPr marL="457200" lvl="1" indent="0">
              <a:buNone/>
            </a:pPr>
            <a:r>
              <a:rPr lang="ru-RU" sz="1400" dirty="0" smtClean="0"/>
              <a:t>Компромисс между разрешением и плоскостностью.</a:t>
            </a:r>
          </a:p>
          <a:p>
            <a:pPr marL="457200" lvl="1" indent="0">
              <a:buNone/>
            </a:pPr>
            <a:r>
              <a:rPr lang="ru-RU" sz="1400" dirty="0"/>
              <a:t>Компромисс в выборе диапазона снимаемых межплоскостных расстояний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9" name="TextBox 7"/>
          <p:cNvSpPr txBox="1"/>
          <p:nvPr/>
        </p:nvSpPr>
        <p:spPr>
          <a:xfrm>
            <a:off x="304397" y="6124781"/>
            <a:ext cx="53772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i="1" dirty="0" smtClean="0">
                <a:latin typeface="+mj-lt"/>
              </a:rPr>
              <a:t>Компромисс между разрешением светосилой</a:t>
            </a:r>
            <a:r>
              <a:rPr lang="en-US" sz="1600" i="1" dirty="0" smtClean="0">
                <a:latin typeface="+mj-lt"/>
              </a:rPr>
              <a:t>/</a:t>
            </a:r>
            <a:r>
              <a:rPr lang="ru-RU" sz="1600" i="1" dirty="0" smtClean="0">
                <a:latin typeface="+mj-lt"/>
              </a:rPr>
              <a:t>плоскостностью </a:t>
            </a:r>
            <a:r>
              <a:rPr lang="ru-RU" sz="1600" i="1" dirty="0">
                <a:latin typeface="+mj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02612" y="6232503"/>
            <a:ext cx="549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/>
              <a:t>Диапазоны измерения межплоскостных расстояний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08" y="2779736"/>
            <a:ext cx="5156934" cy="3472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8" y="2779736"/>
            <a:ext cx="5057181" cy="34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Оптимальное </a:t>
            </a:r>
            <a:r>
              <a:rPr lang="ru-RU" dirty="0"/>
              <a:t>значение радиального </a:t>
            </a:r>
            <a:r>
              <a:rPr lang="ru-RU" dirty="0" smtClean="0"/>
              <a:t>коллиматора </a:t>
            </a:r>
            <a:r>
              <a:rPr lang="ru-RU" dirty="0"/>
              <a:t>Многообразие выбора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7698"/>
            <a:ext cx="4057996" cy="192341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Следующая задача – найти реальные параметры прибора.</a:t>
            </a:r>
          </a:p>
          <a:p>
            <a:r>
              <a:rPr lang="ru-RU" sz="1800" dirty="0" smtClean="0"/>
              <a:t>Дифференцированием находится максимум светосилы при заданном значении радиального коллиматора.</a:t>
            </a:r>
          </a:p>
          <a:p>
            <a:r>
              <a:rPr lang="ru-RU" sz="1800" dirty="0" smtClean="0"/>
              <a:t>Фиксируем одну переменную в системе уравнений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59335" y="1761927"/>
            <a:ext cx="5059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Проблема рассмотрения в терминах </a:t>
            </a:r>
            <a:r>
              <a:rPr lang="en-US" i="1" dirty="0"/>
              <a:t>U, V, W</a:t>
            </a:r>
          </a:p>
          <a:p>
            <a:r>
              <a:rPr lang="ru-RU" dirty="0"/>
              <a:t>заключается в том, что данные переменные </a:t>
            </a:r>
          </a:p>
          <a:p>
            <a:r>
              <a:rPr lang="ru-RU" dirty="0"/>
              <a:t>не отвечают конкретным физическим значениям.</a:t>
            </a:r>
          </a:p>
          <a:p>
            <a:r>
              <a:rPr lang="ru-RU" dirty="0"/>
              <a:t>Каждый из наборов таких переменных дают </a:t>
            </a:r>
          </a:p>
          <a:p>
            <a:r>
              <a:rPr lang="ru-RU" dirty="0"/>
              <a:t>целый набор реальных параметров прибора.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38200" y="4485961"/>
                <a:ext cx="2503832" cy="2116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𝑈𝑊</m:t>
                                        </m:r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𝑈𝑊</m:t>
                                        </m:r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ru-RU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4(4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𝑈𝑊</m:t>
                                        </m:r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begChr m:val="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(4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𝑈𝑊</m:t>
                                        </m:r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tan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85961"/>
                <a:ext cx="2503832" cy="2116477"/>
              </a:xfrm>
              <a:prstGeom prst="rect">
                <a:avLst/>
              </a:prstGeom>
              <a:blipFill>
                <a:blip r:embed="rId2"/>
                <a:stretch>
                  <a:fillRect r="-5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69" y="3239255"/>
            <a:ext cx="4943798" cy="3328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2631" y="3405309"/>
                <a:ext cx="2938368" cy="574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31" y="3405309"/>
                <a:ext cx="2938368" cy="5747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3728900"/>
                <a:ext cx="4648155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𝑂𝑝𝑡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28900"/>
                <a:ext cx="4648155" cy="818366"/>
              </a:xfrm>
              <a:prstGeom prst="rect">
                <a:avLst/>
              </a:prstGeom>
              <a:blipFill>
                <a:blip r:embed="rId5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2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Новый алгоритм оптимизации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91175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Проблема выбора фактора оптимизации решается новыми входными данными: кривая проходит ниже наперёд заданного разрешения на нужном диапазоне, при этом выбирается максимум интенсивности. </a:t>
            </a:r>
          </a:p>
          <a:p>
            <a:r>
              <a:rPr lang="ru-RU" dirty="0" smtClean="0"/>
              <a:t>Выходные данные необходимые для решения данной задачи: </a:t>
            </a:r>
            <a:r>
              <a:rPr lang="el-GR" dirty="0" smtClean="0"/>
              <a:t>θ</a:t>
            </a:r>
            <a:r>
              <a:rPr lang="en-US" baseline="-25000" dirty="0" smtClean="0"/>
              <a:t>max</a:t>
            </a:r>
            <a:r>
              <a:rPr lang="en-US" dirty="0" smtClean="0"/>
              <a:t>, </a:t>
            </a:r>
            <a:r>
              <a:rPr lang="el-GR" dirty="0" smtClean="0"/>
              <a:t>θ</a:t>
            </a:r>
            <a:r>
              <a:rPr lang="en-US" baseline="-25000" dirty="0" smtClean="0"/>
              <a:t>min</a:t>
            </a:r>
            <a:r>
              <a:rPr lang="en-US" dirty="0" smtClean="0"/>
              <a:t>, A (</a:t>
            </a:r>
            <a:r>
              <a:rPr lang="ru-RU" dirty="0"/>
              <a:t>п</a:t>
            </a:r>
            <a:r>
              <a:rPr lang="ru-RU" dirty="0" smtClean="0"/>
              <a:t>олуширина пиков на диапазоне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87" y="1286669"/>
            <a:ext cx="5649113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к </a:t>
            </a:r>
            <a:r>
              <a:rPr lang="ru-RU" dirty="0" err="1" smtClean="0"/>
              <a:t>дифрактометрам</a:t>
            </a:r>
            <a:r>
              <a:rPr lang="ru-RU" dirty="0" smtClean="0"/>
              <a:t> </a:t>
            </a:r>
            <a:r>
              <a:rPr lang="ru-RU" dirty="0" smtClean="0"/>
              <a:t>в зависимости от поставленной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расшифровки структуры: граница снимаемых углов до 110-140 градусов, при этом необходимо очень высокое разрешение</a:t>
            </a:r>
          </a:p>
          <a:p>
            <a:r>
              <a:rPr lang="ru-RU" dirty="0" smtClean="0"/>
              <a:t>Для получения данных в динамике: возможно снимать углы до 80-100 градусов, разрешение допустимо хуже, нежели в первом </a:t>
            </a:r>
            <a:r>
              <a:rPr lang="ru-RU" dirty="0" smtClean="0"/>
              <a:t>случае, необходима большая интенсивность.</a:t>
            </a:r>
            <a:endParaRPr lang="ru-RU" dirty="0" smtClean="0"/>
          </a:p>
          <a:p>
            <a:r>
              <a:rPr lang="ru-RU" dirty="0" smtClean="0"/>
              <a:t>Биологические структуры: диапазон сильно зависит от длины волны, возможно различить пики только на углах меньше 30, на них требуется достаточное разрешение. </a:t>
            </a:r>
          </a:p>
          <a:p>
            <a:r>
              <a:rPr lang="ru-RU" dirty="0" smtClean="0"/>
              <a:t>Стресс-</a:t>
            </a:r>
            <a:r>
              <a:rPr lang="ru-RU" dirty="0" err="1" smtClean="0"/>
              <a:t>дифрактометрия</a:t>
            </a:r>
            <a:r>
              <a:rPr lang="ru-RU" dirty="0" smtClean="0"/>
              <a:t>: </a:t>
            </a:r>
            <a:r>
              <a:rPr lang="ru-RU" dirty="0" smtClean="0"/>
              <a:t>снимается только один пик, необходимо очень высокое разрешение данного пика.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3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Вопрос выбора входных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272" y="2059764"/>
            <a:ext cx="3858491" cy="230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smtClean="0"/>
              <a:t>Выбрать оптимальную кривую из уже использующихся приборов.</a:t>
            </a:r>
          </a:p>
          <a:p>
            <a:pPr marL="0" indent="0">
              <a:buNone/>
            </a:pPr>
            <a:endParaRPr lang="ru-RU" sz="1800" smtClean="0"/>
          </a:p>
          <a:p>
            <a:pPr marL="0" indent="0">
              <a:buNone/>
            </a:pPr>
            <a:r>
              <a:rPr lang="ru-RU" sz="1800" smtClean="0"/>
              <a:t>Проблема заключается в том, что небольшое варьирование входных параметров сильно влияет на интенсивность прибора.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72" y="1212228"/>
            <a:ext cx="5326164" cy="358635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27271" y="4874751"/>
            <a:ext cx="3858491" cy="897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Из существующего экспериментального опыта возможно получить следующие соотношения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4785763" y="4287908"/>
                <a:ext cx="4171604" cy="17262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endParaRPr lang="ru-RU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80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ru-RU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ru-RU" sz="180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800" dirty="0" smtClean="0"/>
                  <a:t> - высокоинтенсивный прибор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800" dirty="0"/>
                  <a:t> - </a:t>
                </a:r>
                <a:r>
                  <a:rPr lang="ru-RU" sz="1800" dirty="0" smtClean="0"/>
                  <a:t>высокоразрешающий </a:t>
                </a:r>
                <a:r>
                  <a:rPr lang="ru-RU" sz="1800" dirty="0"/>
                  <a:t>прибор</a:t>
                </a:r>
                <a:endParaRPr lang="en-US" sz="1800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1800" dirty="0" smtClean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763" y="4287908"/>
                <a:ext cx="4171604" cy="1726203"/>
              </a:xfrm>
              <a:prstGeom prst="rect">
                <a:avLst/>
              </a:prstGeom>
              <a:blipFill>
                <a:blip r:embed="rId3"/>
                <a:stretch>
                  <a:fillRect r="-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8957367" y="5323667"/>
            <a:ext cx="8267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902954" y="4835847"/>
            <a:ext cx="2133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Зная длину волны, знаем максимальный угол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4621148" y="2706199"/>
            <a:ext cx="3150523" cy="430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Квадрат разрешения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-25000" dirty="0" smtClean="0">
                <a:solidFill>
                  <a:schemeClr val="tx1"/>
                </a:solidFill>
              </a:rPr>
              <a:t>1/2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7240386" y="4633224"/>
            <a:ext cx="3183774" cy="18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Угол рассеяния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 образце 2</a:t>
            </a:r>
            <a:r>
              <a:rPr lang="el-GR" dirty="0" smtClean="0">
                <a:solidFill>
                  <a:schemeClr val="tx1"/>
                </a:solidFill>
              </a:rPr>
              <a:t>θ</a:t>
            </a:r>
            <a:r>
              <a:rPr lang="en-US" baseline="-25000" dirty="0" smtClean="0">
                <a:solidFill>
                  <a:schemeClr val="tx1"/>
                </a:solidFill>
              </a:rPr>
              <a:t>S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Статистический подход к выбору входных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4440936" cy="427591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Представляется возможным проанализировать все расшифрованные неорганические образцы, чтобы из статистического анализа установить входные данные.</a:t>
            </a:r>
          </a:p>
          <a:p>
            <a:r>
              <a:rPr lang="ru-RU" sz="1800" dirty="0" smtClean="0"/>
              <a:t>Базой данных служит </a:t>
            </a:r>
            <a:r>
              <a:rPr lang="en-US" sz="1800" dirty="0" smtClean="0"/>
              <a:t>Crystallographic Open Database.</a:t>
            </a:r>
            <a:endParaRPr lang="ru-RU" sz="1800" dirty="0" smtClean="0"/>
          </a:p>
          <a:p>
            <a:r>
              <a:rPr lang="ru-RU" sz="1800" dirty="0" smtClean="0"/>
              <a:t>Идея состоит в том, чтобы из </a:t>
            </a:r>
            <a:r>
              <a:rPr lang="ru-RU" sz="1800" dirty="0"/>
              <a:t>.</a:t>
            </a:r>
            <a:r>
              <a:rPr lang="en-US" sz="1800" dirty="0" err="1" smtClean="0"/>
              <a:t>cif</a:t>
            </a:r>
            <a:r>
              <a:rPr lang="en-US" sz="1800" dirty="0" smtClean="0"/>
              <a:t> </a:t>
            </a:r>
            <a:r>
              <a:rPr lang="ru-RU" sz="1800" dirty="0" smtClean="0"/>
              <a:t>файлов получить </a:t>
            </a:r>
            <a:r>
              <a:rPr lang="ru-RU" sz="1800" dirty="0" err="1" smtClean="0"/>
              <a:t>дифрактограммы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После этого </a:t>
            </a:r>
            <a:r>
              <a:rPr lang="ru-RU" sz="1800" dirty="0"/>
              <a:t>п</a:t>
            </a:r>
            <a:r>
              <a:rPr lang="ru-RU" sz="1800" dirty="0" smtClean="0"/>
              <a:t>осмотреть распределение по количеству пиков на ширину ∆</a:t>
            </a:r>
            <a:r>
              <a:rPr lang="en-US" sz="1800" dirty="0"/>
              <a:t>θ</a:t>
            </a:r>
            <a:r>
              <a:rPr lang="en-US" sz="1800" dirty="0" smtClean="0"/>
              <a:t> </a:t>
            </a:r>
            <a:r>
              <a:rPr lang="ru-RU" sz="1800" dirty="0" smtClean="0"/>
              <a:t>с весами по их интенсивностям.  Следующий шаг: математическим образом из этого получить оценку качества прибора.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71" y="1058926"/>
            <a:ext cx="6922599" cy="52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761</Words>
  <Application>Microsoft Office PowerPoint</Application>
  <PresentationFormat>Широкоэкранный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Оптимизация порошкового дифрактометра</vt:lpstr>
      <vt:lpstr>Поставленная задача</vt:lpstr>
      <vt:lpstr>Устройство порошкового дифрактометра и основные формулы</vt:lpstr>
      <vt:lpstr>Задача оптимизации</vt:lpstr>
      <vt:lpstr>Оптимальное значение радиального коллиматора Многообразие выбора</vt:lpstr>
      <vt:lpstr>Новый алгоритм оптимизации</vt:lpstr>
      <vt:lpstr>Требования к дифрактометрам в зависимости от поставленной задачи</vt:lpstr>
      <vt:lpstr>Вопрос выбора входных данных</vt:lpstr>
      <vt:lpstr>Статистический подход к выбору входных данных</vt:lpstr>
      <vt:lpstr>Распределение параметров решётки a,b,c</vt:lpstr>
      <vt:lpstr>Анализ полученных результатов</vt:lpstr>
      <vt:lpstr>Получившиеся кривые разрешения</vt:lpstr>
      <vt:lpstr>Параметры для высокоразрешающего прибора</vt:lpstr>
      <vt:lpstr>Заключение</vt:lpstr>
      <vt:lpstr>Благодарности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Shmittytab</dc:creator>
  <cp:lastModifiedBy>Shmittytab</cp:lastModifiedBy>
  <cp:revision>7</cp:revision>
  <dcterms:created xsi:type="dcterms:W3CDTF">2017-06-16T06:34:29Z</dcterms:created>
  <dcterms:modified xsi:type="dcterms:W3CDTF">2017-06-16T08:29:08Z</dcterms:modified>
</cp:coreProperties>
</file>