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0"/>
  </p:notesMasterIdLst>
  <p:handoutMasterIdLst>
    <p:handoutMasterId r:id="rId41"/>
  </p:handoutMasterIdLst>
  <p:sldIdLst>
    <p:sldId id="264" r:id="rId3"/>
    <p:sldId id="276" r:id="rId4"/>
    <p:sldId id="269" r:id="rId5"/>
    <p:sldId id="270" r:id="rId6"/>
    <p:sldId id="280" r:id="rId7"/>
    <p:sldId id="274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  <p:sldId id="291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4" r:id="rId31"/>
    <p:sldId id="305" r:id="rId32"/>
    <p:sldId id="312" r:id="rId33"/>
    <p:sldId id="313" r:id="rId34"/>
    <p:sldId id="314" r:id="rId35"/>
    <p:sldId id="308" r:id="rId36"/>
    <p:sldId id="306" r:id="rId37"/>
    <p:sldId id="303" r:id="rId38"/>
    <p:sldId id="266" r:id="rId3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600" y="-77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15.06.2017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15.06.2017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15.06.2017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.ehu.es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://stokes.byu.edu/iso/isodistort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jana.fzu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ebbdcrista1.ehu.es/magndata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png"/><Relationship Id="rId4" Type="http://schemas.openxmlformats.org/officeDocument/2006/relationships/hyperlink" Target="http://www.cryst.ehu.es/cgi-bin/cryst/programs/nph-magtrgen?gnum=185.20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5652" y="571480"/>
            <a:ext cx="7008574" cy="3298825"/>
          </a:xfrm>
        </p:spPr>
        <p:txBody>
          <a:bodyPr>
            <a:noAutofit/>
          </a:bodyPr>
          <a:lstStyle/>
          <a:p>
            <a:pPr algn="ctr" defTabSz="1216152">
              <a:spcBef>
                <a:spcPts val="0"/>
              </a:spcBef>
            </a:pPr>
            <a:r>
              <a:rPr lang="ru-RU" sz="4000" dirty="0" err="1" smtClean="0"/>
              <a:t>Полнопрофильный</a:t>
            </a:r>
            <a:r>
              <a:rPr lang="ru-RU" sz="4000" dirty="0" smtClean="0"/>
              <a:t> анализ кристаллической и магнитной структур с использованием программы </a:t>
            </a:r>
            <a:r>
              <a:rPr lang="ru-RU" sz="4000" dirty="0" err="1" smtClean="0"/>
              <a:t>Jana</a:t>
            </a:r>
            <a:endParaRPr lang="ru-RU" sz="40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5652" y="4071942"/>
            <a:ext cx="7008574" cy="1244600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800" b="0" i="0" dirty="0" err="1" smtClean="0">
                <a:solidFill>
                  <a:srgbClr val="374C81"/>
                </a:solidFill>
              </a:rPr>
              <a:t>Кучугура</a:t>
            </a:r>
            <a:r>
              <a:rPr lang="ru-RU" sz="2800" b="0" i="0" dirty="0" smtClean="0">
                <a:solidFill>
                  <a:srgbClr val="374C81"/>
                </a:solidFill>
              </a:rPr>
              <a:t> М.Д.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  <p:pic>
        <p:nvPicPr>
          <p:cNvPr id="4" name="Рисунок 3" descr="rect3311_2_tzC7J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60" y="4357694"/>
            <a:ext cx="3107552" cy="1643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29"/>
            <a:ext cx="12188825" cy="6115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64" y="885470"/>
            <a:ext cx="8392697" cy="508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5" y="142852"/>
            <a:ext cx="6143668" cy="3754071"/>
          </a:xfrm>
          <a:prstGeom prst="rect">
            <a:avLst/>
          </a:prstGeom>
        </p:spPr>
      </p:pic>
      <p:pic>
        <p:nvPicPr>
          <p:cNvPr id="6" name="Рисунок 5" descr="2017-06-14_23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82" y="4071942"/>
            <a:ext cx="8383171" cy="2600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43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6" y="2928934"/>
            <a:ext cx="8286808" cy="2247889"/>
          </a:xfrm>
          <a:prstGeom prst="rect">
            <a:avLst/>
          </a:prstGeom>
        </p:spPr>
      </p:pic>
      <p:pic>
        <p:nvPicPr>
          <p:cNvPr id="6" name="Рисунок 5" descr="2017-06-14_23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6" y="142852"/>
            <a:ext cx="8286808" cy="2471589"/>
          </a:xfrm>
          <a:prstGeom prst="rect">
            <a:avLst/>
          </a:prstGeom>
        </p:spPr>
      </p:pic>
      <p:pic>
        <p:nvPicPr>
          <p:cNvPr id="7" name="Рисунок 6" descr="2017-06-14_2345_001.png"/>
          <p:cNvPicPr>
            <a:picLocks noChangeAspect="1"/>
          </p:cNvPicPr>
          <p:nvPr/>
        </p:nvPicPr>
        <p:blipFill>
          <a:blip r:embed="rId4"/>
          <a:srcRect l="854" r="22277"/>
          <a:stretch>
            <a:fillRect/>
          </a:stretch>
        </p:blipFill>
        <p:spPr>
          <a:xfrm>
            <a:off x="5522908" y="3929066"/>
            <a:ext cx="6429420" cy="2267267"/>
          </a:xfrm>
          <a:prstGeom prst="rect">
            <a:avLst/>
          </a:prstGeom>
        </p:spPr>
      </p:pic>
      <p:pic>
        <p:nvPicPr>
          <p:cNvPr id="8" name="Рисунок 7" descr="2017-06-14_2345.png"/>
          <p:cNvPicPr>
            <a:picLocks noChangeAspect="1"/>
          </p:cNvPicPr>
          <p:nvPr/>
        </p:nvPicPr>
        <p:blipFill>
          <a:blip r:embed="rId5"/>
          <a:srcRect r="22513"/>
          <a:stretch>
            <a:fillRect/>
          </a:stretch>
        </p:blipFill>
        <p:spPr>
          <a:xfrm>
            <a:off x="5522908" y="1428736"/>
            <a:ext cx="6429420" cy="2248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70" y="1285860"/>
            <a:ext cx="8402223" cy="3743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868"/>
            <a:ext cx="12188825" cy="6108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50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792" y="571480"/>
            <a:ext cx="3429479" cy="4686954"/>
          </a:xfrm>
          <a:prstGeom prst="rect">
            <a:avLst/>
          </a:prstGeom>
        </p:spPr>
      </p:pic>
      <p:pic>
        <p:nvPicPr>
          <p:cNvPr id="6" name="Рисунок 5" descr="2017-06-14_23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76" y="3000372"/>
            <a:ext cx="4734586" cy="1581371"/>
          </a:xfrm>
          <a:prstGeom prst="rect">
            <a:avLst/>
          </a:prstGeom>
        </p:spPr>
      </p:pic>
      <p:pic>
        <p:nvPicPr>
          <p:cNvPr id="7" name="Рисунок 6" descr="2017-06-14_2349_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132" y="1214422"/>
            <a:ext cx="2553056" cy="809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029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0" y="642918"/>
            <a:ext cx="4115375" cy="5210903"/>
          </a:xfrm>
          <a:prstGeom prst="rect">
            <a:avLst/>
          </a:prstGeom>
        </p:spPr>
      </p:pic>
      <p:pic>
        <p:nvPicPr>
          <p:cNvPr id="6" name="Рисунок 5" descr="2017-06-15_00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01" y="0"/>
            <a:ext cx="79314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036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14" y="642918"/>
            <a:ext cx="7995297" cy="1928826"/>
          </a:xfrm>
          <a:prstGeom prst="rect">
            <a:avLst/>
          </a:prstGeom>
        </p:spPr>
      </p:pic>
      <p:pic>
        <p:nvPicPr>
          <p:cNvPr id="6" name="Рисунок 5" descr="2017-06-15_00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884" y="3500438"/>
            <a:ext cx="7964012" cy="197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0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48" y="214290"/>
            <a:ext cx="4572032" cy="37170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8066" y="4357694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www.cryst.ehu.es/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715" y="5000636"/>
            <a:ext cx="5229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stokes.byu.edu/</a:t>
            </a:r>
            <a:r>
              <a:rPr lang="en-US" dirty="0" err="1" smtClean="0">
                <a:hlinkClick r:id="rId4"/>
              </a:rPr>
              <a:t>iso</a:t>
            </a:r>
            <a:r>
              <a:rPr lang="en-US" dirty="0" smtClean="0">
                <a:hlinkClick r:id="rId4"/>
              </a:rPr>
              <a:t>/isodistort.php</a:t>
            </a:r>
            <a:endParaRPr lang="ru-RU" dirty="0"/>
          </a:p>
        </p:txBody>
      </p:sp>
      <p:pic>
        <p:nvPicPr>
          <p:cNvPr id="7" name="Рисунок 6" descr="2017-06-15_004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264" y="214290"/>
            <a:ext cx="5822065" cy="3643338"/>
          </a:xfrm>
          <a:prstGeom prst="rect">
            <a:avLst/>
          </a:prstGeom>
        </p:spPr>
      </p:pic>
      <p:pic>
        <p:nvPicPr>
          <p:cNvPr id="9" name="Рисунок 8" descr="2017-06-15_004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155" y="2428868"/>
            <a:ext cx="5693409" cy="4149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4800" dirty="0" err="1" smtClean="0">
                <a:solidFill>
                  <a:srgbClr val="374C81"/>
                </a:solidFill>
                <a:latin typeface="Century Gothic"/>
              </a:rPr>
              <a:t>Полнопрофильный</a:t>
            </a:r>
            <a:r>
              <a:rPr lang="ru-RU" sz="4800" dirty="0" smtClean="0">
                <a:solidFill>
                  <a:srgbClr val="374C81"/>
                </a:solidFill>
                <a:latin typeface="Century Gothic"/>
              </a:rPr>
              <a:t> анализ</a:t>
            </a:r>
            <a:endParaRPr lang="ru-RU" sz="48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ru-RU" sz="3200" dirty="0" smtClean="0">
                <a:solidFill>
                  <a:srgbClr val="374C81"/>
                </a:solidFill>
                <a:latin typeface="Century Gothic"/>
              </a:rPr>
              <a:t>Метод уточнения структуры!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en-US" sz="3200" dirty="0" smtClean="0">
                <a:solidFill>
                  <a:srgbClr val="374C81"/>
                </a:solidFill>
              </a:rPr>
              <a:t>CIF </a:t>
            </a:r>
            <a:r>
              <a:rPr lang="ru-RU" sz="3200" dirty="0" smtClean="0">
                <a:solidFill>
                  <a:srgbClr val="374C81"/>
                </a:solidFill>
              </a:rPr>
              <a:t>файл! Первоначальная модель</a:t>
            </a:r>
            <a:endParaRPr lang="ru-RU" sz="3200" dirty="0" smtClean="0">
              <a:solidFill>
                <a:srgbClr val="374C81"/>
              </a:solidFill>
              <a:latin typeface="Century Gothic"/>
            </a:endParaRP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sz="3200" dirty="0" smtClean="0">
                <a:solidFill>
                  <a:srgbClr val="374C81"/>
                </a:solidFill>
              </a:rPr>
              <a:t>Вектор магнитной структуры!</a:t>
            </a:r>
            <a:endParaRPr lang="ru-RU" sz="3200" dirty="0" smtClean="0">
              <a:solidFill>
                <a:srgbClr val="374C81"/>
              </a:solidFill>
              <a:latin typeface="Century Gothic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ru-RU" sz="32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Групповой анализ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66114" y="5214950"/>
            <a:ext cx="2480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2"/>
              </a:rPr>
              <a:t>jana.fzu.cz/</a:t>
            </a:r>
            <a:endParaRPr lang="ru-RU" sz="3200" dirty="0"/>
          </a:p>
        </p:txBody>
      </p:sp>
      <p:pic>
        <p:nvPicPr>
          <p:cNvPr id="6" name="Рисунок 5" descr="2017-06-14_21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916" y="4786322"/>
            <a:ext cx="1047896" cy="1371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6" y="428604"/>
            <a:ext cx="11717386" cy="52680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1140" y="5857892"/>
            <a:ext cx="6332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webbdcrista1.ehu.es/</a:t>
            </a:r>
            <a:r>
              <a:rPr lang="en-US" dirty="0" err="1" smtClean="0">
                <a:hlinkClick r:id="rId3"/>
              </a:rPr>
              <a:t>magndata</a:t>
            </a:r>
            <a:r>
              <a:rPr lang="en-US" dirty="0" smtClean="0">
                <a:hlinkClick r:id="rId3"/>
              </a:rPr>
              <a:t>/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7-06-15_0110.png"/>
          <p:cNvPicPr>
            <a:picLocks noChangeAspect="1"/>
          </p:cNvPicPr>
          <p:nvPr/>
        </p:nvPicPr>
        <p:blipFill>
          <a:blip r:embed="rId2"/>
          <a:srcRect b="32077"/>
          <a:stretch>
            <a:fillRect/>
          </a:stretch>
        </p:blipFill>
        <p:spPr>
          <a:xfrm>
            <a:off x="665123" y="-9140"/>
            <a:ext cx="10429949" cy="3938206"/>
          </a:xfrm>
          <a:prstGeom prst="rect">
            <a:avLst/>
          </a:prstGeom>
        </p:spPr>
      </p:pic>
      <p:pic>
        <p:nvPicPr>
          <p:cNvPr id="6" name="Рисунок 5" descr="2017-06-15_00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3141"/>
            <a:ext cx="12188825" cy="3404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1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8" y="0"/>
            <a:ext cx="1121386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1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88" y="415559"/>
            <a:ext cx="9297632" cy="5942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1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88" y="833075"/>
            <a:ext cx="11631649" cy="5191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1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00" y="628259"/>
            <a:ext cx="8764224" cy="5601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96" y="214290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YMnO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058" y="1714488"/>
            <a:ext cx="168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/>
              <a:t>Mn </a:t>
            </a:r>
            <a:r>
              <a:rPr lang="nn-NO" dirty="0" smtClean="0"/>
              <a:t>   6c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058" y="714356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P6_3cm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058" y="1214422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>k1 (0, 0, 0)</a:t>
            </a:r>
            <a:endParaRPr lang="ru-RU" dirty="0"/>
          </a:p>
        </p:txBody>
      </p:sp>
      <p:pic>
        <p:nvPicPr>
          <p:cNvPr id="6" name="Рисунок 5" descr="2017-06-15_0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36" y="214290"/>
            <a:ext cx="8143932" cy="2846772"/>
          </a:xfrm>
          <a:prstGeom prst="rect">
            <a:avLst/>
          </a:prstGeom>
        </p:spPr>
      </p:pic>
      <p:pic>
        <p:nvPicPr>
          <p:cNvPr id="7" name="Рисунок 6" descr="2017-06-15_0600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35" y="3214687"/>
            <a:ext cx="8143933" cy="554941"/>
          </a:xfrm>
          <a:prstGeom prst="rect">
            <a:avLst/>
          </a:prstGeom>
        </p:spPr>
      </p:pic>
      <p:pic>
        <p:nvPicPr>
          <p:cNvPr id="9" name="Рисунок 8" descr="2017-06-15_0600_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826" y="3929066"/>
            <a:ext cx="6754168" cy="2762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-06-15_0601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76" y="2357430"/>
            <a:ext cx="10459911" cy="2105319"/>
          </a:xfrm>
          <a:prstGeom prst="rect">
            <a:avLst/>
          </a:prstGeom>
        </p:spPr>
      </p:pic>
      <p:pic>
        <p:nvPicPr>
          <p:cNvPr id="3" name="Рисунок 2" descr="2017-06-15_06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39" y="934102"/>
            <a:ext cx="10501386" cy="798514"/>
          </a:xfrm>
          <a:prstGeom prst="rect">
            <a:avLst/>
          </a:prstGeom>
        </p:spPr>
      </p:pic>
      <p:pic>
        <p:nvPicPr>
          <p:cNvPr id="4" name="Рисунок 3" descr="2017-06-15_06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76" y="4908087"/>
            <a:ext cx="10501386" cy="1140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7-06-15_06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42" y="1"/>
            <a:ext cx="9001188" cy="3306327"/>
          </a:xfrm>
          <a:prstGeom prst="rect">
            <a:avLst/>
          </a:prstGeom>
        </p:spPr>
      </p:pic>
      <p:pic>
        <p:nvPicPr>
          <p:cNvPr id="5" name="Рисунок 4" descr="2017-06-15_0615.png"/>
          <p:cNvPicPr>
            <a:picLocks noChangeAspect="1"/>
          </p:cNvPicPr>
          <p:nvPr/>
        </p:nvPicPr>
        <p:blipFill>
          <a:blip r:embed="rId3"/>
          <a:srcRect t="22996"/>
          <a:stretch>
            <a:fillRect/>
          </a:stretch>
        </p:blipFill>
        <p:spPr>
          <a:xfrm>
            <a:off x="2165322" y="2772613"/>
            <a:ext cx="7643866" cy="4085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mp761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810" y="1357298"/>
            <a:ext cx="11301984" cy="5181600"/>
          </a:xfrm>
          <a:prstGeom prst="rect">
            <a:avLst/>
          </a:prstGeom>
        </p:spPr>
      </p:pic>
      <p:pic>
        <p:nvPicPr>
          <p:cNvPr id="6" name="Рисунок 5" descr="2017-06-15_06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50" y="214290"/>
            <a:ext cx="6677957" cy="933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7-06-14_2140.pn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1366680" y="90462"/>
            <a:ext cx="9228326" cy="6624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17-06-15_0625_001.png"/>
          <p:cNvPicPr>
            <a:picLocks noChangeAspect="1"/>
          </p:cNvPicPr>
          <p:nvPr/>
        </p:nvPicPr>
        <p:blipFill>
          <a:blip r:embed="rId2"/>
          <a:srcRect b="2187"/>
          <a:stretch>
            <a:fillRect/>
          </a:stretch>
        </p:blipFill>
        <p:spPr>
          <a:xfrm>
            <a:off x="3308330" y="2071678"/>
            <a:ext cx="5201376" cy="1071570"/>
          </a:xfrm>
          <a:prstGeom prst="rect">
            <a:avLst/>
          </a:prstGeom>
        </p:spPr>
      </p:pic>
      <p:pic>
        <p:nvPicPr>
          <p:cNvPr id="11" name="Рисунок 10" descr="2017-06-15_06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4" y="357166"/>
            <a:ext cx="11584018" cy="1276528"/>
          </a:xfrm>
          <a:prstGeom prst="rect">
            <a:avLst/>
          </a:prstGeom>
        </p:spPr>
      </p:pic>
      <p:pic>
        <p:nvPicPr>
          <p:cNvPr id="12" name="Рисунок 11" descr="2017-06-15_0640_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694" y="4786322"/>
            <a:ext cx="8554645" cy="238158"/>
          </a:xfrm>
          <a:prstGeom prst="rect">
            <a:avLst/>
          </a:prstGeom>
        </p:spPr>
      </p:pic>
      <p:pic>
        <p:nvPicPr>
          <p:cNvPr id="13" name="Рисунок 12" descr="2017-06-15_06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578" y="3500438"/>
            <a:ext cx="5811061" cy="876422"/>
          </a:xfrm>
          <a:prstGeom prst="rect">
            <a:avLst/>
          </a:prstGeom>
        </p:spPr>
      </p:pic>
      <p:pic>
        <p:nvPicPr>
          <p:cNvPr id="14" name="Рисунок 13" descr="2017-06-15_06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140" y="5429264"/>
            <a:ext cx="5811061" cy="876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709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472"/>
            <a:ext cx="12188825" cy="5723528"/>
          </a:xfrm>
          <a:prstGeom prst="rect">
            <a:avLst/>
          </a:prstGeom>
        </p:spPr>
      </p:pic>
      <p:pic>
        <p:nvPicPr>
          <p:cNvPr id="6" name="Рисунок 5" descr="2017-06-15_07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79109" cy="3357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709_002.png"/>
          <p:cNvPicPr>
            <a:picLocks noChangeAspect="1"/>
          </p:cNvPicPr>
          <p:nvPr/>
        </p:nvPicPr>
        <p:blipFill>
          <a:blip r:embed="rId2"/>
          <a:srcRect r="20684"/>
          <a:stretch>
            <a:fillRect/>
          </a:stretch>
        </p:blipFill>
        <p:spPr>
          <a:xfrm>
            <a:off x="307934" y="357166"/>
            <a:ext cx="4857784" cy="6163824"/>
          </a:xfrm>
          <a:prstGeom prst="rect">
            <a:avLst/>
          </a:prstGeom>
        </p:spPr>
      </p:pic>
      <p:pic>
        <p:nvPicPr>
          <p:cNvPr id="6" name="Рисунок 5" descr="2017-06-15_0713.png"/>
          <p:cNvPicPr>
            <a:picLocks noChangeAspect="1"/>
          </p:cNvPicPr>
          <p:nvPr/>
        </p:nvPicPr>
        <p:blipFill>
          <a:blip r:embed="rId3"/>
          <a:srcRect t="9525" b="4750"/>
          <a:stretch>
            <a:fillRect/>
          </a:stretch>
        </p:blipFill>
        <p:spPr>
          <a:xfrm>
            <a:off x="5541428" y="357165"/>
            <a:ext cx="6125148" cy="2584046"/>
          </a:xfrm>
          <a:prstGeom prst="rect">
            <a:avLst/>
          </a:prstGeom>
        </p:spPr>
      </p:pic>
      <p:pic>
        <p:nvPicPr>
          <p:cNvPr id="8" name="Рисунок 7" descr="2017-06-15_07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2" y="3500438"/>
            <a:ext cx="4622549" cy="292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7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6" y="285728"/>
            <a:ext cx="11501518" cy="687227"/>
          </a:xfrm>
          <a:prstGeom prst="rect">
            <a:avLst/>
          </a:prstGeom>
        </p:spPr>
      </p:pic>
      <p:pic>
        <p:nvPicPr>
          <p:cNvPr id="6" name="Рисунок 5" descr="2017-06-15_0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6" y="1428736"/>
            <a:ext cx="11643180" cy="5286412"/>
          </a:xfrm>
          <a:prstGeom prst="rect">
            <a:avLst/>
          </a:prstGeom>
        </p:spPr>
      </p:pic>
      <p:pic>
        <p:nvPicPr>
          <p:cNvPr id="7" name="Рисунок 6" descr="2017-06-15_07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16" y="1071546"/>
            <a:ext cx="5663816" cy="15716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4016" y="1071546"/>
            <a:ext cx="5643602" cy="1571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5_06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6" y="85258"/>
            <a:ext cx="11183912" cy="6687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017-06-15_0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90" y="0"/>
            <a:ext cx="918904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7-06-15_0610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18" y="142852"/>
            <a:ext cx="8143932" cy="3036144"/>
          </a:xfrm>
          <a:prstGeom prst="rect">
            <a:avLst/>
          </a:prstGeom>
        </p:spPr>
      </p:pic>
      <p:pic>
        <p:nvPicPr>
          <p:cNvPr id="7" name="Рисунок 6" descr="2017-06-15_07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00" y="3214686"/>
            <a:ext cx="9644131" cy="34769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02658" y="3198168"/>
            <a:ext cx="2983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P6</a:t>
            </a:r>
            <a:r>
              <a:rPr lang="en-US" baseline="-25000" dirty="0" smtClean="0">
                <a:hlinkClick r:id="rId4"/>
              </a:rPr>
              <a:t>3</a:t>
            </a:r>
            <a:r>
              <a:rPr lang="en-US" dirty="0" smtClean="0">
                <a:hlinkClick r:id="rId4"/>
              </a:rPr>
              <a:t>c'm' (#185.201)</a:t>
            </a: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9" name="Рисунок 8" descr="2017-06-15_0730.png"/>
          <p:cNvPicPr>
            <a:picLocks noChangeAspect="1"/>
          </p:cNvPicPr>
          <p:nvPr/>
        </p:nvPicPr>
        <p:blipFill>
          <a:blip r:embed="rId5"/>
          <a:srcRect r="18643"/>
          <a:stretch>
            <a:fillRect/>
          </a:stretch>
        </p:blipFill>
        <p:spPr>
          <a:xfrm>
            <a:off x="4522776" y="3714752"/>
            <a:ext cx="3286148" cy="704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00" y="2428868"/>
            <a:ext cx="7008574" cy="19304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121615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Начало работы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374C8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3" name="Рисунок 2" descr="2017-06-14_21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0" y="1928802"/>
            <a:ext cx="2848009" cy="35004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6728" y="928670"/>
            <a:ext cx="212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</a:t>
            </a:r>
            <a:r>
              <a:rPr lang="en-US" b="1" baseline="-25000" dirty="0" smtClean="0"/>
              <a:t>6</a:t>
            </a:r>
            <a:r>
              <a:rPr lang="en-US" b="1" dirty="0" smtClean="0"/>
              <a:t>Co</a:t>
            </a:r>
            <a:r>
              <a:rPr lang="en-US" b="1" baseline="-25000" dirty="0" smtClean="0"/>
              <a:t>6</a:t>
            </a:r>
            <a:r>
              <a:rPr lang="en-US" b="1" dirty="0" smtClean="0"/>
              <a:t>ClO</a:t>
            </a:r>
            <a:r>
              <a:rPr lang="en-US" b="1" baseline="-25000" dirty="0" smtClean="0"/>
              <a:t>16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7364" y="1428736"/>
            <a:ext cx="218521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i="1" dirty="0" smtClean="0"/>
              <a:t>k</a:t>
            </a:r>
            <a:r>
              <a:rPr lang="en-US" dirty="0" smtClean="0"/>
              <a:t> = (0; 0; 1/2) </a:t>
            </a:r>
            <a:endParaRPr lang="ru-RU" dirty="0"/>
          </a:p>
        </p:txBody>
      </p:sp>
      <p:pic>
        <p:nvPicPr>
          <p:cNvPr id="6" name="Рисунок 5" descr="2017-06-14_2157.png"/>
          <p:cNvPicPr>
            <a:picLocks noChangeAspect="1"/>
          </p:cNvPicPr>
          <p:nvPr/>
        </p:nvPicPr>
        <p:blipFill>
          <a:blip r:embed="rId3"/>
          <a:srcRect t="1961" r="1256" b="1961"/>
          <a:stretch>
            <a:fillRect/>
          </a:stretch>
        </p:blipFill>
        <p:spPr>
          <a:xfrm>
            <a:off x="3451206" y="785794"/>
            <a:ext cx="3786214" cy="2992331"/>
          </a:xfrm>
          <a:prstGeom prst="rect">
            <a:avLst/>
          </a:prstGeom>
        </p:spPr>
      </p:pic>
      <p:pic>
        <p:nvPicPr>
          <p:cNvPr id="7" name="Рисунок 6" descr="2017-06-14_2157_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34" y="785794"/>
            <a:ext cx="3929090" cy="2987150"/>
          </a:xfrm>
          <a:prstGeom prst="rect">
            <a:avLst/>
          </a:prstGeom>
        </p:spPr>
      </p:pic>
      <p:pic>
        <p:nvPicPr>
          <p:cNvPr id="8" name="Рисунок 7" descr="2017-06-14_2159.png"/>
          <p:cNvPicPr>
            <a:picLocks noChangeAspect="1"/>
          </p:cNvPicPr>
          <p:nvPr/>
        </p:nvPicPr>
        <p:blipFill>
          <a:blip r:embed="rId5"/>
          <a:srcRect r="1852"/>
          <a:stretch>
            <a:fillRect/>
          </a:stretch>
        </p:blipFill>
        <p:spPr>
          <a:xfrm>
            <a:off x="3451206" y="3857440"/>
            <a:ext cx="3786214" cy="2857708"/>
          </a:xfrm>
          <a:prstGeom prst="rect">
            <a:avLst/>
          </a:prstGeom>
        </p:spPr>
      </p:pic>
      <p:pic>
        <p:nvPicPr>
          <p:cNvPr id="9" name="Рисунок 8" descr="2017-06-14_2159_001.png"/>
          <p:cNvPicPr>
            <a:picLocks noChangeAspect="1"/>
          </p:cNvPicPr>
          <p:nvPr/>
        </p:nvPicPr>
        <p:blipFill>
          <a:blip r:embed="rId6"/>
          <a:srcRect t="14979"/>
          <a:stretch>
            <a:fillRect/>
          </a:stretch>
        </p:blipFill>
        <p:spPr>
          <a:xfrm>
            <a:off x="7451734" y="3857628"/>
            <a:ext cx="3929090" cy="2838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934" y="1142984"/>
            <a:ext cx="49725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Ex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-06-14_22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536" y="142852"/>
            <a:ext cx="5684961" cy="4320570"/>
          </a:xfrm>
        </p:spPr>
      </p:pic>
      <p:pic>
        <p:nvPicPr>
          <p:cNvPr id="6" name="Рисунок 5" descr="2017-06-14_2200.png"/>
          <p:cNvPicPr>
            <a:picLocks noChangeAspect="1"/>
          </p:cNvPicPr>
          <p:nvPr/>
        </p:nvPicPr>
        <p:blipFill>
          <a:blip r:embed="rId3"/>
          <a:srcRect t="1734" b="71434"/>
          <a:stretch>
            <a:fillRect/>
          </a:stretch>
        </p:blipFill>
        <p:spPr>
          <a:xfrm>
            <a:off x="533238" y="357166"/>
            <a:ext cx="5192994" cy="1071570"/>
          </a:xfrm>
          <a:prstGeom prst="rect">
            <a:avLst/>
          </a:prstGeom>
        </p:spPr>
      </p:pic>
      <p:pic>
        <p:nvPicPr>
          <p:cNvPr id="7" name="Рисунок 6" descr="2017-06-14_22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48" y="2714620"/>
            <a:ext cx="5260926" cy="3959612"/>
          </a:xfrm>
          <a:prstGeom prst="rect">
            <a:avLst/>
          </a:prstGeom>
        </p:spPr>
      </p:pic>
      <p:pic>
        <p:nvPicPr>
          <p:cNvPr id="8" name="Рисунок 7" descr="2017-06-14_2200.png"/>
          <p:cNvPicPr>
            <a:picLocks noChangeAspect="1"/>
          </p:cNvPicPr>
          <p:nvPr/>
        </p:nvPicPr>
        <p:blipFill>
          <a:blip r:embed="rId3"/>
          <a:srcRect t="71911" b="1257"/>
          <a:stretch>
            <a:fillRect/>
          </a:stretch>
        </p:blipFill>
        <p:spPr>
          <a:xfrm>
            <a:off x="522248" y="1428736"/>
            <a:ext cx="5192994" cy="1071570"/>
          </a:xfrm>
          <a:prstGeom prst="rect">
            <a:avLst/>
          </a:prstGeom>
        </p:spPr>
      </p:pic>
      <p:pic>
        <p:nvPicPr>
          <p:cNvPr id="9" name="Рисунок 8" descr="2017-06-14_2209_001.png"/>
          <p:cNvPicPr>
            <a:picLocks noChangeAspect="1"/>
          </p:cNvPicPr>
          <p:nvPr/>
        </p:nvPicPr>
        <p:blipFill>
          <a:blip r:embed="rId5" cstate="print"/>
          <a:srcRect l="9091" t="23597"/>
          <a:stretch>
            <a:fillRect/>
          </a:stretch>
        </p:blipFill>
        <p:spPr>
          <a:xfrm>
            <a:off x="5880098" y="5072074"/>
            <a:ext cx="1452180" cy="1071570"/>
          </a:xfrm>
          <a:prstGeom prst="rect">
            <a:avLst/>
          </a:prstGeom>
        </p:spPr>
      </p:pic>
      <p:pic>
        <p:nvPicPr>
          <p:cNvPr id="10" name="Рисунок 9" descr="2017-06-14_2215.png"/>
          <p:cNvPicPr>
            <a:picLocks noChangeAspect="1"/>
          </p:cNvPicPr>
          <p:nvPr/>
        </p:nvPicPr>
        <p:blipFill>
          <a:blip r:embed="rId6"/>
          <a:srcRect l="4187"/>
          <a:stretch>
            <a:fillRect/>
          </a:stretch>
        </p:blipFill>
        <p:spPr>
          <a:xfrm>
            <a:off x="10192121" y="5000636"/>
            <a:ext cx="1760207" cy="1073527"/>
          </a:xfrm>
          <a:prstGeom prst="rect">
            <a:avLst/>
          </a:prstGeom>
        </p:spPr>
      </p:pic>
      <p:pic>
        <p:nvPicPr>
          <p:cNvPr id="11" name="Рисунок 10" descr="2017-06-14_2214_0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464" y="5643578"/>
            <a:ext cx="2787914" cy="1000132"/>
          </a:xfrm>
          <a:prstGeom prst="rect">
            <a:avLst/>
          </a:prstGeom>
        </p:spPr>
      </p:pic>
      <p:pic>
        <p:nvPicPr>
          <p:cNvPr id="12" name="Рисунок 11" descr="2017-06-14_221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296" y="4643446"/>
            <a:ext cx="2765070" cy="969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215_001.png"/>
          <p:cNvPicPr>
            <a:picLocks noChangeAspect="1"/>
          </p:cNvPicPr>
          <p:nvPr/>
        </p:nvPicPr>
        <p:blipFill>
          <a:blip r:embed="rId2"/>
          <a:srcRect b="55775"/>
          <a:stretch>
            <a:fillRect/>
          </a:stretch>
        </p:blipFill>
        <p:spPr>
          <a:xfrm>
            <a:off x="2593950" y="142852"/>
            <a:ext cx="6000791" cy="1439498"/>
          </a:xfrm>
          <a:prstGeom prst="rect">
            <a:avLst/>
          </a:prstGeom>
        </p:spPr>
      </p:pic>
      <p:pic>
        <p:nvPicPr>
          <p:cNvPr id="10" name="Рисунок 9" descr="2017-06-14_2223.png"/>
          <p:cNvPicPr>
            <a:picLocks noChangeAspect="1"/>
          </p:cNvPicPr>
          <p:nvPr/>
        </p:nvPicPr>
        <p:blipFill>
          <a:blip r:embed="rId3"/>
          <a:srcRect r="19971"/>
          <a:stretch>
            <a:fillRect/>
          </a:stretch>
        </p:blipFill>
        <p:spPr>
          <a:xfrm>
            <a:off x="9023370" y="3286124"/>
            <a:ext cx="3025999" cy="1785950"/>
          </a:xfrm>
          <a:prstGeom prst="rect">
            <a:avLst/>
          </a:prstGeom>
        </p:spPr>
      </p:pic>
      <p:pic>
        <p:nvPicPr>
          <p:cNvPr id="11" name="Рисунок 10" descr="2017-06-14_22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6" y="1857364"/>
            <a:ext cx="8735995" cy="4572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02" y="142853"/>
            <a:ext cx="6544627" cy="1560852"/>
          </a:xfrm>
          <a:prstGeom prst="rect">
            <a:avLst/>
          </a:prstGeom>
        </p:spPr>
      </p:pic>
      <p:pic>
        <p:nvPicPr>
          <p:cNvPr id="6" name="Рисунок 5" descr="2017-06-14_2228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14" y="5857892"/>
            <a:ext cx="2314898" cy="724001"/>
          </a:xfrm>
          <a:prstGeom prst="rect">
            <a:avLst/>
          </a:prstGeom>
        </p:spPr>
      </p:pic>
      <p:pic>
        <p:nvPicPr>
          <p:cNvPr id="7" name="Рисунок 6" descr="2017-06-14_22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5" y="1714488"/>
            <a:ext cx="4696419" cy="4071965"/>
          </a:xfrm>
          <a:prstGeom prst="rect">
            <a:avLst/>
          </a:prstGeom>
        </p:spPr>
      </p:pic>
      <p:pic>
        <p:nvPicPr>
          <p:cNvPr id="9" name="Рисунок 8" descr="2017-06-14_2227.png"/>
          <p:cNvPicPr>
            <a:picLocks noChangeAspect="1"/>
          </p:cNvPicPr>
          <p:nvPr/>
        </p:nvPicPr>
        <p:blipFill>
          <a:blip r:embed="rId5"/>
          <a:srcRect b="41454"/>
          <a:stretch>
            <a:fillRect/>
          </a:stretch>
        </p:blipFill>
        <p:spPr>
          <a:xfrm>
            <a:off x="307934" y="4429132"/>
            <a:ext cx="6123257" cy="2143140"/>
          </a:xfrm>
          <a:prstGeom prst="rect">
            <a:avLst/>
          </a:prstGeom>
        </p:spPr>
      </p:pic>
      <p:pic>
        <p:nvPicPr>
          <p:cNvPr id="10" name="Рисунок 9" descr="2017-06-14_2226.png"/>
          <p:cNvPicPr>
            <a:picLocks noChangeAspect="1"/>
          </p:cNvPicPr>
          <p:nvPr/>
        </p:nvPicPr>
        <p:blipFill>
          <a:blip r:embed="rId6"/>
          <a:srcRect b="9467"/>
          <a:stretch>
            <a:fillRect/>
          </a:stretch>
        </p:blipFill>
        <p:spPr>
          <a:xfrm>
            <a:off x="307933" y="1785926"/>
            <a:ext cx="6087211" cy="2571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03.png"/>
          <p:cNvPicPr>
            <a:picLocks noChangeAspect="1"/>
          </p:cNvPicPr>
          <p:nvPr/>
        </p:nvPicPr>
        <p:blipFill>
          <a:blip r:embed="rId2"/>
          <a:srcRect l="33135" r="35677"/>
          <a:stretch>
            <a:fillRect/>
          </a:stretch>
        </p:blipFill>
        <p:spPr>
          <a:xfrm>
            <a:off x="7880362" y="1571612"/>
            <a:ext cx="3040468" cy="2357454"/>
          </a:xfrm>
          <a:prstGeom prst="rect">
            <a:avLst/>
          </a:prstGeom>
        </p:spPr>
      </p:pic>
      <p:pic>
        <p:nvPicPr>
          <p:cNvPr id="6" name="Рисунок 5" descr="2017-06-14_2302_001.png"/>
          <p:cNvPicPr>
            <a:picLocks noChangeAspect="1"/>
          </p:cNvPicPr>
          <p:nvPr/>
        </p:nvPicPr>
        <p:blipFill>
          <a:blip r:embed="rId3"/>
          <a:srcRect l="1333" r="3052" b="2679"/>
          <a:stretch>
            <a:fillRect/>
          </a:stretch>
        </p:blipFill>
        <p:spPr>
          <a:xfrm>
            <a:off x="450810" y="1714488"/>
            <a:ext cx="6500858" cy="5024197"/>
          </a:xfrm>
          <a:prstGeom prst="rect">
            <a:avLst/>
          </a:prstGeom>
        </p:spPr>
      </p:pic>
      <p:pic>
        <p:nvPicPr>
          <p:cNvPr id="7" name="Рисунок 6" descr="2017-06-14_23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49" y="142852"/>
            <a:ext cx="6357982" cy="1477373"/>
          </a:xfrm>
          <a:prstGeom prst="rect">
            <a:avLst/>
          </a:prstGeom>
        </p:spPr>
      </p:pic>
      <p:pic>
        <p:nvPicPr>
          <p:cNvPr id="8" name="Рисунок 7" descr="2017-06-14_23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296" y="4500570"/>
            <a:ext cx="4069800" cy="35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-06-14_23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6" y="285728"/>
            <a:ext cx="6032854" cy="2143140"/>
          </a:xfrm>
          <a:prstGeom prst="rect">
            <a:avLst/>
          </a:prstGeom>
        </p:spPr>
      </p:pic>
      <p:pic>
        <p:nvPicPr>
          <p:cNvPr id="7" name="Рисунок 6" descr="2017-06-14_2311_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6" y="2643182"/>
            <a:ext cx="6040270" cy="3214710"/>
          </a:xfrm>
          <a:prstGeom prst="rect">
            <a:avLst/>
          </a:prstGeom>
        </p:spPr>
      </p:pic>
      <p:pic>
        <p:nvPicPr>
          <p:cNvPr id="8" name="Рисунок 7" descr="2017-06-14_23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18" y="6000768"/>
            <a:ext cx="3505690" cy="657317"/>
          </a:xfrm>
          <a:prstGeom prst="rect">
            <a:avLst/>
          </a:prstGeom>
        </p:spPr>
      </p:pic>
      <p:pic>
        <p:nvPicPr>
          <p:cNvPr id="9" name="Рисунок 8" descr="2017-06-14_23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2" y="248140"/>
            <a:ext cx="5430198" cy="1485762"/>
          </a:xfrm>
          <a:prstGeom prst="rect">
            <a:avLst/>
          </a:prstGeom>
        </p:spPr>
      </p:pic>
      <p:pic>
        <p:nvPicPr>
          <p:cNvPr id="11" name="Рисунок 10" descr="2017-06-14_23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2" y="1785926"/>
            <a:ext cx="5415899" cy="2940277"/>
          </a:xfrm>
          <a:prstGeom prst="rect">
            <a:avLst/>
          </a:prstGeom>
        </p:spPr>
      </p:pic>
      <p:pic>
        <p:nvPicPr>
          <p:cNvPr id="12" name="Рисунок 11" descr="2017-06-14_23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800" y="4761418"/>
            <a:ext cx="2643206" cy="187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62</Words>
  <Application>Microsoft Office PowerPoint</Application>
  <PresentationFormat>Произвольный</PresentationFormat>
  <Paragraphs>21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Stopka-knig</vt:lpstr>
      <vt:lpstr>Полнопрофильный анализ кристаллической и магнитной структур с использованием программы Jana</vt:lpstr>
      <vt:lpstr>Полнопрофильный анализ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2017-06-14T18:07:02Z</dcterms:created>
  <dcterms:modified xsi:type="dcterms:W3CDTF">2017-06-15T04:32:22Z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