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5" r:id="rId3"/>
    <p:sldId id="283" r:id="rId4"/>
    <p:sldId id="286" r:id="rId5"/>
    <p:sldId id="260" r:id="rId6"/>
    <p:sldId id="288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y Kibalin" initials="YK" lastIdx="1" clrIdx="0">
    <p:extLst>
      <p:ext uri="{19B8F6BF-5375-455C-9EA6-DF929625EA0E}">
        <p15:presenceInfo xmlns:p15="http://schemas.microsoft.com/office/powerpoint/2012/main" xmlns="" userId="1349904592c0ca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67" autoAdjust="0"/>
  </p:normalViewPr>
  <p:slideViewPr>
    <p:cSldViewPr snapToGrid="0">
      <p:cViewPr varScale="1">
        <p:scale>
          <a:sx n="50" d="100"/>
          <a:sy n="50" d="100"/>
        </p:scale>
        <p:origin x="-6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69540-6E3F-4ACB-B221-E2DAB02F1E1F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262AC-61FC-4EF7-B8D5-9434534D1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67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19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2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38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23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27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68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49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56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5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32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44F4-6BAB-4D39-96D0-6C50E5366DA1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EAF6-13A9-4FE6-A1C4-38AA71087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8267" y="1122363"/>
            <a:ext cx="7874000" cy="23876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the new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diffractometer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Responsible: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Yu.Kibalin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I.Golosovsky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3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258445"/>
            <a:ext cx="10515600" cy="655955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last meeting it was decided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7879" y="1451178"/>
            <a:ext cx="922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Texture measurements should not be performed on the hot neutron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2880" y="2449621"/>
            <a:ext cx="10515600" cy="2956559"/>
            <a:chOff x="0" y="2865121"/>
            <a:chExt cx="10515600" cy="2956559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2865121"/>
              <a:ext cx="10515600" cy="10058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 options to solve problem</a:t>
              </a:r>
              <a:endPara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7879" y="4176906"/>
              <a:ext cx="66952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Move the TEX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diffractometer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on another channel.</a:t>
              </a:r>
              <a:endPara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7879" y="4990683"/>
              <a:ext cx="72290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Texture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investigations are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longer part of the scientific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case of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TEX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diffractometer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119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51765"/>
            <a:ext cx="10515600" cy="716915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case (hot neutron source)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8280" y="1249680"/>
            <a:ext cx="6202680" cy="4927283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transitions;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disorder;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liquids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amorphous materials;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of biological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objects;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Refinement of crystal and magnetic structure;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anharmonicity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diffuse scattering;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scattering;</a:t>
            </a:r>
          </a:p>
        </p:txBody>
      </p:sp>
    </p:spTree>
    <p:extLst>
      <p:ext uri="{BB962C8B-B14F-4D97-AF65-F5344CB8AC3E}">
        <p14:creationId xmlns:p14="http://schemas.microsoft.com/office/powerpoint/2010/main" xmlns="" val="4558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51765"/>
            <a:ext cx="10515600" cy="716915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case (</a:t>
            </a:r>
            <a:r>
              <a:rPr lang="en-US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neutrons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6859" y="1265178"/>
            <a:ext cx="309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Texture investigation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94811" y="1265178"/>
            <a:ext cx="6202680" cy="492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phase transitions;</a:t>
            </a:r>
          </a:p>
          <a:p>
            <a:r>
              <a:rPr lang="en-US" sz="24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disorder; </a:t>
            </a:r>
            <a:endParaRPr lang="ru-RU" sz="2400" i="1" strike="sngStrik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investigations of liquids and amorphous materials;</a:t>
            </a:r>
          </a:p>
          <a:p>
            <a:r>
              <a:rPr lang="en-US" sz="24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studies of biological objects;</a:t>
            </a:r>
          </a:p>
          <a:p>
            <a:r>
              <a:rPr lang="en-US" sz="24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Refinement of crystal and magnetic structure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</a:t>
            </a:r>
            <a:r>
              <a:rPr lang="en-US" sz="2400" i="1" strike="sngStrik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anharmonicity</a:t>
            </a:r>
            <a:r>
              <a:rPr lang="en-US" sz="24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diffuse scattering;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 scattering;</a:t>
            </a:r>
          </a:p>
        </p:txBody>
      </p:sp>
    </p:spTree>
    <p:extLst>
      <p:ext uri="{BB962C8B-B14F-4D97-AF65-F5344CB8AC3E}">
        <p14:creationId xmlns:p14="http://schemas.microsoft.com/office/powerpoint/2010/main" xmlns="" val="39087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208" y="294402"/>
            <a:ext cx="7127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principal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 of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TEX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diffractometer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9760" y="934902"/>
            <a:ext cx="64033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Euler cradle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ring diameter of ~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mm;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PSD detector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lifting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system at angles up to 40 degrees,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“Flat-Cone“ method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monochromators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take-off angle is 44° and 94°. 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74" y="1277230"/>
            <a:ext cx="5421907" cy="383468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1766838"/>
              </p:ext>
            </p:extLst>
          </p:nvPr>
        </p:nvGraphicFramePr>
        <p:xfrm>
          <a:off x="465587" y="5213580"/>
          <a:ext cx="7657333" cy="14630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670688"/>
                <a:gridCol w="1197329"/>
                <a:gridCol w="1197329"/>
                <a:gridCol w="1197329"/>
                <a:gridCol w="1197329"/>
                <a:gridCol w="1197329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effectLst/>
                          <a:latin typeface="Times New Roman"/>
                          <a:ea typeface="Times New Roman"/>
                        </a:rPr>
                        <a:t>take-off</a:t>
                      </a:r>
                      <a:r>
                        <a:rPr lang="en-US" sz="2400" i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i="1" baseline="0" dirty="0" smtClean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en-US" sz="2400" i="1" dirty="0" err="1" smtClean="0">
                          <a:effectLst/>
                          <a:latin typeface="Times New Roman"/>
                          <a:ea typeface="Times New Roman"/>
                        </a:rPr>
                        <a:t>ngle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Ge</a:t>
                      </a:r>
                      <a:r>
                        <a:rPr lang="en-US" sz="2400" i="1" dirty="0">
                          <a:effectLst/>
                        </a:rPr>
                        <a:t>(111)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Ge</a:t>
                      </a:r>
                      <a:r>
                        <a:rPr lang="en-US" sz="2400" i="1" dirty="0">
                          <a:effectLst/>
                        </a:rPr>
                        <a:t>(311)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Ge</a:t>
                      </a:r>
                      <a:r>
                        <a:rPr lang="en-US" sz="2400" i="1" dirty="0">
                          <a:effectLst/>
                        </a:rPr>
                        <a:t>(511)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Ge</a:t>
                      </a:r>
                      <a:r>
                        <a:rPr lang="en-US" sz="2400" i="1" dirty="0">
                          <a:effectLst/>
                        </a:rPr>
                        <a:t>(533)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Ge</a:t>
                      </a:r>
                      <a:r>
                        <a:rPr lang="en-US" sz="2400" i="1" dirty="0">
                          <a:effectLst/>
                        </a:rPr>
                        <a:t>(711)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4</a:t>
                      </a:r>
                      <a:r>
                        <a:rPr lang="ru-RU" sz="2400" i="1" dirty="0">
                          <a:effectLst/>
                        </a:rPr>
                        <a:t>4°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</a:rPr>
                        <a:t>2.45 Å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</a:rPr>
                        <a:t>1.28 Å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</a:rPr>
                        <a:t>0.81 Å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 </a:t>
                      </a:r>
                      <a:r>
                        <a:rPr lang="en-US" sz="2400" i="1" dirty="0" smtClean="0">
                          <a:effectLst/>
                        </a:rPr>
                        <a:t>0.65 Å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 </a:t>
                      </a:r>
                      <a:r>
                        <a:rPr lang="en-US" sz="2400" i="1" dirty="0" smtClean="0">
                          <a:effectLst/>
                        </a:rPr>
                        <a:t>0.59 Å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</a:rPr>
                        <a:t>94</a:t>
                      </a:r>
                      <a:r>
                        <a:rPr lang="ru-RU" sz="2400" i="1">
                          <a:effectLst/>
                        </a:rPr>
                        <a:t>°</a:t>
                      </a:r>
                      <a:endParaRPr lang="ru-RU" sz="2400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 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</a:rPr>
                        <a:t>2.50 Å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</a:rPr>
                        <a:t>1.59 Å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</a:rPr>
                        <a:t>1.26 Å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</a:rPr>
                        <a:t>1.16 Å</a:t>
                      </a:r>
                      <a:endParaRPr lang="ru-RU" sz="24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ая выноска 3"/>
          <p:cNvSpPr/>
          <p:nvPr/>
        </p:nvSpPr>
        <p:spPr>
          <a:xfrm>
            <a:off x="8122920" y="4791040"/>
            <a:ext cx="3980180" cy="858821"/>
          </a:xfrm>
          <a:prstGeom prst="wedgeRectCallout">
            <a:avLst>
              <a:gd name="adj1" fmla="val -55473"/>
              <a:gd name="adj2" fmla="val 33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wavelength for different reflecting Ge planes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6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406" y="307704"/>
            <a:ext cx="30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Desired parameters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3145220"/>
              </p:ext>
            </p:extLst>
          </p:nvPr>
        </p:nvGraphicFramePr>
        <p:xfrm>
          <a:off x="2913919" y="1080578"/>
          <a:ext cx="7401560" cy="9601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00780"/>
                <a:gridCol w="3700780"/>
              </a:tblGrid>
              <a:tr h="480065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Flux on the sample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4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n/(cm</a:t>
                      </a:r>
                      <a:r>
                        <a:rPr lang="en-US" sz="24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lang="ru-RU" sz="2400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0065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 (∆d/d)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5∙10</a:t>
                      </a:r>
                      <a:r>
                        <a:rPr lang="en-US" sz="24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ru-RU" sz="2400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615406" y="2425220"/>
            <a:ext cx="10193912" cy="3696216"/>
            <a:chOff x="615406" y="2425220"/>
            <a:chExt cx="10193912" cy="3696216"/>
          </a:xfrm>
        </p:grpSpPr>
        <p:sp>
          <p:nvSpPr>
            <p:cNvPr id="6" name="TextBox 5"/>
            <p:cNvSpPr txBox="1"/>
            <p:nvPr/>
          </p:nvSpPr>
          <p:spPr>
            <a:xfrm>
              <a:off x="615406" y="2425220"/>
              <a:ext cx="9921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Computer simulation: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93918" y="4308334"/>
              <a:ext cx="891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estimation of resolution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en-US" altLang="ru-RU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luminocity</a:t>
              </a:r>
              <a:r>
                <a:rPr lang="en-US" alt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</a:t>
              </a:r>
              <a:r>
                <a:rPr lang="en-US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TEX </a:t>
              </a:r>
              <a:r>
                <a:rPr lang="en-US" altLang="ru-RU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diffractometer</a:t>
              </a:r>
              <a:r>
                <a:rPr lang="en-US" alt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working in different modes</a:t>
              </a:r>
              <a:endPara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869223" y="3008578"/>
              <a:ext cx="88333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optimization of neutron optical scheme of </a:t>
              </a:r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diffractometer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TEX (the optimal distance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between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nodes, the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feasibility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using a focusing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monochromator</a:t>
              </a:r>
              <a:r>
                <a:rPr lang="ru-RU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so on).</a:t>
              </a:r>
              <a:endPara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18613" y="5238758"/>
              <a:ext cx="8890705" cy="882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TEX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diffractometer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close to 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reactor wall. </a:t>
              </a:r>
              <a:r>
                <a:rPr lang="en-US" sz="2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These 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leads to increase of the background </a:t>
              </a:r>
              <a:r>
                <a:rPr lang="en-US" sz="2400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level, that should be estimated.</a:t>
              </a:r>
              <a:endPara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138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643" y="2243396"/>
            <a:ext cx="8700752" cy="1325563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3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325</Words>
  <Application>Microsoft Office PowerPoint</Application>
  <PresentationFormat>Произвольный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Parameters of the new diffractometer TEX</vt:lpstr>
      <vt:lpstr>During the last meeting it was decided</vt:lpstr>
      <vt:lpstr>Scientific case (hot neutron source)</vt:lpstr>
      <vt:lpstr>Scientific case (thermal neutrons)</vt:lpstr>
      <vt:lpstr>Слайд 5</vt:lpstr>
      <vt:lpstr>Слайд 6</vt:lpstr>
      <vt:lpstr>Thank you for your attention!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Detailed plan for TEX</dc:title>
  <dc:creator>Yury Kibalin</dc:creator>
  <cp:lastModifiedBy>Diffraction 2015</cp:lastModifiedBy>
  <cp:revision>92</cp:revision>
  <dcterms:created xsi:type="dcterms:W3CDTF">2015-01-14T06:08:08Z</dcterms:created>
  <dcterms:modified xsi:type="dcterms:W3CDTF">2015-02-20T11:03:50Z</dcterms:modified>
</cp:coreProperties>
</file>