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9" r:id="rId4"/>
    <p:sldId id="278" r:id="rId5"/>
    <p:sldId id="257" r:id="rId6"/>
    <p:sldId id="258" r:id="rId7"/>
    <p:sldId id="286" r:id="rId8"/>
    <p:sldId id="290" r:id="rId9"/>
    <p:sldId id="289" r:id="rId10"/>
    <p:sldId id="291" r:id="rId11"/>
    <p:sldId id="287" r:id="rId12"/>
    <p:sldId id="261" r:id="rId13"/>
    <p:sldId id="263" r:id="rId14"/>
    <p:sldId id="264" r:id="rId15"/>
    <p:sldId id="265" r:id="rId16"/>
    <p:sldId id="262" r:id="rId17"/>
    <p:sldId id="288" r:id="rId18"/>
    <p:sldId id="267" r:id="rId19"/>
    <p:sldId id="282" r:id="rId20"/>
    <p:sldId id="283" r:id="rId21"/>
    <p:sldId id="269" r:id="rId22"/>
    <p:sldId id="268" r:id="rId23"/>
    <p:sldId id="280" r:id="rId24"/>
    <p:sldId id="281" r:id="rId25"/>
    <p:sldId id="284" r:id="rId26"/>
    <p:sldId id="275" r:id="rId27"/>
    <p:sldId id="28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6699FF"/>
    <a:srgbClr val="FF4F4F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93" autoAdjust="0"/>
    <p:restoredTop sz="94660"/>
  </p:normalViewPr>
  <p:slideViewPr>
    <p:cSldViewPr>
      <p:cViewPr>
        <p:scale>
          <a:sx n="76" d="100"/>
          <a:sy n="76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67000"/>
                <a:lumOff val="33000"/>
                <a:alpha val="86000"/>
              </a:srgbClr>
            </a:gs>
            <a:gs pos="52000">
              <a:schemeClr val="accent1">
                <a:tint val="44500"/>
                <a:satMod val="160000"/>
                <a:alpha val="81000"/>
                <a:lumMod val="9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75C283-232B-48DC-9BB2-2A4DA2EAB90B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694820-48A7-476E-A57C-623FD36ABD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lz-garching.de/files/12-poli-schem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913" y="3068960"/>
            <a:ext cx="7488832" cy="3168352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bg1"/>
                </a:solidFill>
              </a:rPr>
              <a:t>Неравновесная заселенность доменов с разной </a:t>
            </a:r>
            <a:r>
              <a:rPr lang="ru-RU" sz="4000" i="1" dirty="0" err="1">
                <a:solidFill>
                  <a:schemeClr val="bg1"/>
                </a:solidFill>
              </a:rPr>
              <a:t>киральностью</a:t>
            </a:r>
            <a:r>
              <a:rPr lang="ru-RU" sz="4000" i="1" dirty="0">
                <a:solidFill>
                  <a:schemeClr val="bg1"/>
                </a:solidFill>
              </a:rPr>
              <a:t> в TbMn</a:t>
            </a:r>
            <a:r>
              <a:rPr lang="ru-RU" sz="4000" i="1" baseline="-25000" dirty="0">
                <a:solidFill>
                  <a:schemeClr val="bg1"/>
                </a:solidFill>
              </a:rPr>
              <a:t>2</a:t>
            </a:r>
            <a:r>
              <a:rPr lang="ru-RU" sz="4000" i="1" dirty="0">
                <a:solidFill>
                  <a:schemeClr val="bg1"/>
                </a:solidFill>
              </a:rPr>
              <a:t>O</a:t>
            </a:r>
            <a:r>
              <a:rPr lang="ru-RU" sz="4000" i="1" baseline="-25000" dirty="0">
                <a:solidFill>
                  <a:schemeClr val="bg1"/>
                </a:solidFill>
              </a:rPr>
              <a:t>5</a:t>
            </a:r>
            <a:r>
              <a:rPr lang="ru-RU" sz="4000" i="1" dirty="0">
                <a:solidFill>
                  <a:schemeClr val="bg1"/>
                </a:solidFill>
              </a:rPr>
              <a:t>: исследования методом SNP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90872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«Дифракция нейтронов – 2015»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19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февраля 2015 </a:t>
            </a:r>
            <a:r>
              <a:rPr lang="ru-RU" dirty="0" smtClean="0">
                <a:solidFill>
                  <a:schemeClr val="bg1"/>
                </a:solidFill>
              </a:rPr>
              <a:t>года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Гатчина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339683" cy="2158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1772816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u="sng" dirty="0" err="1" smtClean="0">
                <a:solidFill>
                  <a:schemeClr val="bg1"/>
                </a:solidFill>
              </a:rPr>
              <a:t>Кучугура</a:t>
            </a:r>
            <a:r>
              <a:rPr lang="ru-RU" sz="2400" u="sng" dirty="0" smtClean="0">
                <a:solidFill>
                  <a:schemeClr val="bg1"/>
                </a:solidFill>
              </a:rPr>
              <a:t> М.Д.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Зобкало</a:t>
            </a:r>
            <a:r>
              <a:rPr lang="ru-RU" sz="2400" dirty="0" smtClean="0">
                <a:solidFill>
                  <a:schemeClr val="bg1"/>
                </a:solidFill>
              </a:rPr>
              <a:t> И.А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ПИЯФ НИЦ КИ, СПбГУ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29" y="2539509"/>
            <a:ext cx="901043" cy="889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515290"/>
            <a:ext cx="864096" cy="10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4692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1" t="21267" r="24057" b="41308"/>
          <a:stretch/>
        </p:blipFill>
        <p:spPr bwMode="auto">
          <a:xfrm>
            <a:off x="1536512" y="1120725"/>
            <a:ext cx="5699784" cy="317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28888" r="12790" b="20049"/>
          <a:stretch/>
        </p:blipFill>
        <p:spPr bwMode="auto">
          <a:xfrm>
            <a:off x="179512" y="2229807"/>
            <a:ext cx="8784976" cy="34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5193" y="0"/>
            <a:ext cx="12817424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Neither of the two techniques just described allow components of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scattered</a:t>
            </a:r>
          </a:p>
          <a:p>
            <a:r>
              <a:rPr lang="en-US" dirty="0">
                <a:solidFill>
                  <a:schemeClr val="bg1"/>
                </a:solidFill>
              </a:rPr>
              <a:t>perpendicular to the incident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direction to be measured. If such scattering</a:t>
            </a:r>
          </a:p>
          <a:p>
            <a:r>
              <a:rPr lang="en-US" dirty="0">
                <a:solidFill>
                  <a:schemeClr val="bg1"/>
                </a:solidFill>
              </a:rPr>
              <a:t>occurs </a:t>
            </a:r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components will </a:t>
            </a:r>
            <a:r>
              <a:rPr lang="en-US" dirty="0" err="1">
                <a:solidFill>
                  <a:schemeClr val="bg1"/>
                </a:solidFill>
              </a:rPr>
              <a:t>precess</a:t>
            </a:r>
            <a:r>
              <a:rPr lang="en-US" dirty="0">
                <a:solidFill>
                  <a:schemeClr val="bg1"/>
                </a:solidFill>
              </a:rPr>
              <a:t> around the sample field direction</a:t>
            </a:r>
          </a:p>
          <a:p>
            <a:r>
              <a:rPr lang="en-US" dirty="0">
                <a:solidFill>
                  <a:schemeClr val="bg1"/>
                </a:solidFill>
              </a:rPr>
              <a:t>j and only their projection onto j will be measured by the </a:t>
            </a:r>
            <a:r>
              <a:rPr lang="en-US" dirty="0" err="1">
                <a:solidFill>
                  <a:schemeClr val="bg1"/>
                </a:solidFill>
              </a:rPr>
              <a:t>analyser</a:t>
            </a:r>
            <a:r>
              <a:rPr lang="en-US" dirty="0">
                <a:solidFill>
                  <a:schemeClr val="bg1"/>
                </a:solidFill>
              </a:rPr>
              <a:t>. The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Pjj</a:t>
            </a:r>
            <a:r>
              <a:rPr lang="en-US" dirty="0">
                <a:solidFill>
                  <a:schemeClr val="bg1"/>
                </a:solidFill>
              </a:rPr>
              <a:t> = (I </a:t>
            </a:r>
            <a:r>
              <a:rPr lang="en-US" dirty="0" err="1">
                <a:solidFill>
                  <a:schemeClr val="bg1"/>
                </a:solidFill>
              </a:rPr>
              <a:t>jj</a:t>
            </a:r>
            <a:r>
              <a:rPr lang="en-US" dirty="0">
                <a:solidFill>
                  <a:schemeClr val="bg1"/>
                </a:solidFill>
              </a:rPr>
              <a:t> − I j−j )/(I </a:t>
            </a:r>
            <a:r>
              <a:rPr lang="en-US" dirty="0" err="1">
                <a:solidFill>
                  <a:schemeClr val="bg1"/>
                </a:solidFill>
              </a:rPr>
              <a:t>jj</a:t>
            </a:r>
            <a:r>
              <a:rPr lang="en-US" dirty="0">
                <a:solidFill>
                  <a:schemeClr val="bg1"/>
                </a:solidFill>
              </a:rPr>
              <a:t> + I j−j ) will be less than unity, but the experiment cannot</a:t>
            </a:r>
          </a:p>
          <a:p>
            <a:r>
              <a:rPr lang="en-US" dirty="0">
                <a:solidFill>
                  <a:schemeClr val="bg1"/>
                </a:solidFill>
              </a:rPr>
              <a:t>distinguish whether the beam is still </a:t>
            </a:r>
            <a:r>
              <a:rPr lang="en-US" dirty="0" err="1">
                <a:solidFill>
                  <a:schemeClr val="bg1"/>
                </a:solidFill>
              </a:rPr>
              <a:t>polarised</a:t>
            </a:r>
            <a:r>
              <a:rPr lang="en-US" dirty="0">
                <a:solidFill>
                  <a:schemeClr val="bg1"/>
                </a:solidFill>
              </a:rPr>
              <a:t>, but not parallel to j , or whether is truly</a:t>
            </a:r>
          </a:p>
          <a:p>
            <a:r>
              <a:rPr lang="en-US" dirty="0" err="1">
                <a:solidFill>
                  <a:schemeClr val="bg1"/>
                </a:solidFill>
              </a:rPr>
              <a:t>depolarised</a:t>
            </a:r>
            <a:r>
              <a:rPr lang="en-US" dirty="0">
                <a:solidFill>
                  <a:schemeClr val="bg1"/>
                </a:solidFill>
              </a:rPr>
              <a:t> because it has been rotated in different directions in different parts of the sample.</a:t>
            </a:r>
          </a:p>
          <a:p>
            <a:r>
              <a:rPr lang="en-US" dirty="0">
                <a:solidFill>
                  <a:schemeClr val="bg1"/>
                </a:solidFill>
              </a:rPr>
              <a:t>The off diagonal terms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matrix can be measured using a</a:t>
            </a:r>
          </a:p>
          <a:p>
            <a:r>
              <a:rPr lang="en-US" dirty="0">
                <a:solidFill>
                  <a:schemeClr val="bg1"/>
                </a:solidFill>
              </a:rPr>
              <a:t>technique known as spherical neutron polarimetry (SNP) which has been implemented in</a:t>
            </a:r>
          </a:p>
          <a:p>
            <a:r>
              <a:rPr lang="en-US" dirty="0">
                <a:solidFill>
                  <a:schemeClr val="bg1"/>
                </a:solidFill>
              </a:rPr>
              <a:t>the CRYOPAD device [3]. In this device superconducting Meissner screens are exploited</a:t>
            </a:r>
          </a:p>
          <a:p>
            <a:r>
              <a:rPr lang="en-US" dirty="0">
                <a:solidFill>
                  <a:schemeClr val="bg1"/>
                </a:solidFill>
              </a:rPr>
              <a:t>to provide the conditions for an abrupt transition between different magnetic field regimes.</a:t>
            </a:r>
          </a:p>
          <a:p>
            <a:r>
              <a:rPr lang="en-US" dirty="0">
                <a:solidFill>
                  <a:schemeClr val="bg1"/>
                </a:solidFill>
              </a:rPr>
              <a:t>The principles of operation and the essential elements of the CRYOPAD device are illustrated</a:t>
            </a:r>
          </a:p>
          <a:p>
            <a:r>
              <a:rPr lang="en-US" dirty="0">
                <a:solidFill>
                  <a:schemeClr val="bg1"/>
                </a:solidFill>
              </a:rPr>
              <a:t>in Figure 2. Figure 2(a) shows a horizontal section through the device; the cryostat</a:t>
            </a:r>
          </a:p>
          <a:p>
            <a:r>
              <a:rPr lang="en-US" dirty="0">
                <a:solidFill>
                  <a:schemeClr val="bg1"/>
                </a:solidFill>
              </a:rPr>
              <a:t>Spherical neutron polarimetry 221</a:t>
            </a:r>
          </a:p>
          <a:p>
            <a:r>
              <a:rPr lang="en-US" dirty="0">
                <a:solidFill>
                  <a:schemeClr val="bg1"/>
                </a:solidFill>
              </a:rPr>
              <a:t>Fig. 2. The cryogenic </a:t>
            </a:r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analysis device CRYOPAD II. (a) Horizontal section through the beam path;</a:t>
            </a:r>
          </a:p>
          <a:p>
            <a:r>
              <a:rPr lang="en-US" dirty="0">
                <a:solidFill>
                  <a:schemeClr val="bg1"/>
                </a:solidFill>
              </a:rPr>
              <a:t>(b) schematic representation of the rotation of the neutron spins in the incident beam path.</a:t>
            </a:r>
          </a:p>
          <a:p>
            <a:r>
              <a:rPr lang="en-US" dirty="0">
                <a:solidFill>
                  <a:schemeClr val="bg1"/>
                </a:solidFill>
              </a:rPr>
              <a:t>containing two cylindrical Meissner shields has itself the form of a hollow cylinder at the</a:t>
            </a:r>
          </a:p>
          <a:p>
            <a:r>
              <a:rPr lang="en-US" dirty="0" err="1">
                <a:solidFill>
                  <a:schemeClr val="bg1"/>
                </a:solidFill>
              </a:rPr>
              <a:t>centre</a:t>
            </a:r>
            <a:r>
              <a:rPr lang="en-US" dirty="0">
                <a:solidFill>
                  <a:schemeClr val="bg1"/>
                </a:solidFill>
              </a:rPr>
              <a:t> of which the sample and its independent sample environment is placed. The two</a:t>
            </a:r>
          </a:p>
          <a:p>
            <a:r>
              <a:rPr lang="en-US" dirty="0">
                <a:solidFill>
                  <a:schemeClr val="bg1"/>
                </a:solidFill>
              </a:rPr>
              <a:t>precession coils, wound from superconducting wire, lie between the two Meissner shields.</a:t>
            </a:r>
          </a:p>
          <a:p>
            <a:r>
              <a:rPr lang="en-US" dirty="0">
                <a:solidFill>
                  <a:schemeClr val="bg1"/>
                </a:solidFill>
              </a:rPr>
              <a:t>The primary coil is a complete toroid and the secondary coil is part of a second toroid,</a:t>
            </a:r>
          </a:p>
          <a:p>
            <a:r>
              <a:rPr lang="en-US" dirty="0">
                <a:solidFill>
                  <a:schemeClr val="bg1"/>
                </a:solidFill>
              </a:rPr>
              <a:t>wound over the primary coil, in the region through which the incident beam passes. Figure</a:t>
            </a:r>
          </a:p>
          <a:p>
            <a:r>
              <a:rPr lang="en-US" dirty="0">
                <a:solidFill>
                  <a:schemeClr val="bg1"/>
                </a:solidFill>
              </a:rPr>
              <a:t>2(b) illustrates the rotation of the neutron spin directions in the incident beam path.</a:t>
            </a:r>
          </a:p>
          <a:p>
            <a:r>
              <a:rPr lang="en-US" dirty="0">
                <a:solidFill>
                  <a:schemeClr val="bg1"/>
                </a:solidFill>
              </a:rPr>
              <a:t>The incident beam is </a:t>
            </a:r>
            <a:r>
              <a:rPr lang="en-US" dirty="0" err="1">
                <a:solidFill>
                  <a:schemeClr val="bg1"/>
                </a:solidFill>
              </a:rPr>
              <a:t>polarised</a:t>
            </a:r>
            <a:r>
              <a:rPr lang="en-US" dirty="0">
                <a:solidFill>
                  <a:schemeClr val="bg1"/>
                </a:solidFill>
              </a:rPr>
              <a:t> along its direction of motion, represented by the arrow A,</a:t>
            </a:r>
          </a:p>
          <a:p>
            <a:r>
              <a:rPr lang="en-US" dirty="0">
                <a:solidFill>
                  <a:schemeClr val="bg1"/>
                </a:solidFill>
              </a:rPr>
              <a:t>it passes into the nutation region in which the field direction changes gradually from being</a:t>
            </a:r>
          </a:p>
          <a:p>
            <a:r>
              <a:rPr lang="en-US" dirty="0">
                <a:solidFill>
                  <a:schemeClr val="bg1"/>
                </a:solidFill>
              </a:rPr>
              <a:t>parallel to A, to a direction perpendicular to A, making an angle </a:t>
            </a:r>
            <a:r>
              <a:rPr lang="en-US" dirty="0" err="1">
                <a:solidFill>
                  <a:schemeClr val="bg1"/>
                </a:solidFill>
              </a:rPr>
              <a:t>θin</a:t>
            </a:r>
            <a:r>
              <a:rPr lang="en-US" dirty="0">
                <a:solidFill>
                  <a:schemeClr val="bg1"/>
                </a:solidFill>
              </a:rPr>
              <a:t> with the vertical. The</a:t>
            </a:r>
          </a:p>
          <a:p>
            <a:r>
              <a:rPr lang="en-US" dirty="0">
                <a:solidFill>
                  <a:schemeClr val="bg1"/>
                </a:solidFill>
              </a:rPr>
              <a:t>neutron spins follow the field adiabatically and on arriving at the first Meissner screen are</a:t>
            </a:r>
          </a:p>
          <a:p>
            <a:r>
              <a:rPr lang="en-US" dirty="0">
                <a:solidFill>
                  <a:schemeClr val="bg1"/>
                </a:solidFill>
              </a:rPr>
              <a:t>parallel to the arrow B. Between the two Meissner screens the neutron spins </a:t>
            </a:r>
            <a:r>
              <a:rPr lang="en-US" dirty="0" err="1">
                <a:solidFill>
                  <a:schemeClr val="bg1"/>
                </a:solidFill>
              </a:rPr>
              <a:t>precess</a:t>
            </a:r>
            <a:r>
              <a:rPr lang="en-US" dirty="0">
                <a:solidFill>
                  <a:schemeClr val="bg1"/>
                </a:solidFill>
              </a:rPr>
              <a:t> about</a:t>
            </a:r>
          </a:p>
          <a:p>
            <a:r>
              <a:rPr lang="en-US" dirty="0">
                <a:solidFill>
                  <a:schemeClr val="bg1"/>
                </a:solidFill>
              </a:rPr>
              <a:t>a horizontal axis under the influence of the combined fields of the two precession coils and</a:t>
            </a:r>
          </a:p>
          <a:p>
            <a:r>
              <a:rPr lang="en-US" dirty="0">
                <a:solidFill>
                  <a:schemeClr val="bg1"/>
                </a:solidFill>
              </a:rPr>
              <a:t>at the inner Meissner screen, have </a:t>
            </a:r>
            <a:r>
              <a:rPr lang="en-US" dirty="0" err="1">
                <a:solidFill>
                  <a:schemeClr val="bg1"/>
                </a:solidFill>
              </a:rPr>
              <a:t>precessed</a:t>
            </a:r>
            <a:r>
              <a:rPr lang="en-US" dirty="0">
                <a:solidFill>
                  <a:schemeClr val="bg1"/>
                </a:solidFill>
              </a:rPr>
              <a:t> through an angle </a:t>
            </a:r>
            <a:r>
              <a:rPr lang="en-US" dirty="0" err="1">
                <a:solidFill>
                  <a:schemeClr val="bg1"/>
                </a:solidFill>
              </a:rPr>
              <a:t>χin</a:t>
            </a:r>
            <a:r>
              <a:rPr lang="en-US" dirty="0">
                <a:solidFill>
                  <a:schemeClr val="bg1"/>
                </a:solidFill>
              </a:rPr>
              <a:t> so that they are parallel</a:t>
            </a:r>
          </a:p>
          <a:p>
            <a:r>
              <a:rPr lang="en-US" dirty="0">
                <a:solidFill>
                  <a:schemeClr val="bg1"/>
                </a:solidFill>
              </a:rPr>
              <a:t>to the arrow C. The inner Meissner screen isolates the zero field region from the precession</a:t>
            </a:r>
          </a:p>
          <a:p>
            <a:r>
              <a:rPr lang="en-US" dirty="0">
                <a:solidFill>
                  <a:schemeClr val="bg1"/>
                </a:solidFill>
              </a:rPr>
              <a:t>fields; within it the spins remain parallel to C except in so far as they are changed by</a:t>
            </a:r>
          </a:p>
          <a:p>
            <a:r>
              <a:rPr lang="en-US" dirty="0">
                <a:solidFill>
                  <a:schemeClr val="bg1"/>
                </a:solidFill>
              </a:rPr>
              <a:t>interaction with the sample. In the outgoing path, a similar process guides the spins in the</a:t>
            </a:r>
          </a:p>
          <a:p>
            <a:r>
              <a:rPr lang="en-US" dirty="0">
                <a:solidFill>
                  <a:schemeClr val="bg1"/>
                </a:solidFill>
              </a:rPr>
              <a:t>scattered beam so that those oriented with the chosen </a:t>
            </a:r>
            <a:r>
              <a:rPr lang="en-US" dirty="0" err="1">
                <a:solidFill>
                  <a:schemeClr val="bg1"/>
                </a:solidFill>
              </a:rPr>
              <a:t>χout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θout</a:t>
            </a:r>
            <a:r>
              <a:rPr lang="en-US" dirty="0">
                <a:solidFill>
                  <a:schemeClr val="bg1"/>
                </a:solidFill>
              </a:rPr>
              <a:t> are parallel to the field axis</a:t>
            </a:r>
          </a:p>
          <a:p>
            <a:r>
              <a:rPr lang="en-US" dirty="0">
                <a:solidFill>
                  <a:schemeClr val="bg1"/>
                </a:solidFill>
              </a:rPr>
              <a:t>at the </a:t>
            </a:r>
            <a:r>
              <a:rPr lang="en-US" dirty="0" err="1">
                <a:solidFill>
                  <a:schemeClr val="bg1"/>
                </a:solidFill>
              </a:rPr>
              <a:t>analyser</a:t>
            </a:r>
            <a:r>
              <a:rPr lang="en-US" dirty="0">
                <a:solidFill>
                  <a:schemeClr val="bg1"/>
                </a:solidFill>
              </a:rPr>
              <a:t>. The angles </a:t>
            </a:r>
            <a:r>
              <a:rPr lang="en-US" dirty="0" err="1">
                <a:solidFill>
                  <a:schemeClr val="bg1"/>
                </a:solidFill>
              </a:rPr>
              <a:t>θin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θout</a:t>
            </a:r>
            <a:r>
              <a:rPr lang="en-US" dirty="0">
                <a:solidFill>
                  <a:schemeClr val="bg1"/>
                </a:solidFill>
              </a:rPr>
              <a:t> are fixed by the angles of rotation of the magnetic fields</a:t>
            </a:r>
          </a:p>
          <a:p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dirty="0" err="1">
                <a:solidFill>
                  <a:schemeClr val="bg1"/>
                </a:solidFill>
              </a:rPr>
              <a:t>nutators</a:t>
            </a:r>
            <a:r>
              <a:rPr lang="en-US" dirty="0">
                <a:solidFill>
                  <a:schemeClr val="bg1"/>
                </a:solidFill>
              </a:rPr>
              <a:t>, and the angles </a:t>
            </a:r>
            <a:r>
              <a:rPr lang="en-US" dirty="0" err="1">
                <a:solidFill>
                  <a:schemeClr val="bg1"/>
                </a:solidFill>
              </a:rPr>
              <a:t>χin,χout</a:t>
            </a:r>
            <a:r>
              <a:rPr lang="en-US" dirty="0">
                <a:solidFill>
                  <a:schemeClr val="bg1"/>
                </a:solidFill>
              </a:rPr>
              <a:t> by suitable adjustment of the currents in the primary</a:t>
            </a:r>
          </a:p>
          <a:p>
            <a:r>
              <a:rPr lang="en-US" dirty="0">
                <a:solidFill>
                  <a:schemeClr val="bg1"/>
                </a:solidFill>
              </a:rPr>
              <a:t>and secondary precession coils. For a reflection with Bragg angle </a:t>
            </a:r>
            <a:r>
              <a:rPr lang="en-US" dirty="0" err="1">
                <a:solidFill>
                  <a:schemeClr val="bg1"/>
                </a:solidFill>
              </a:rPr>
              <a:t>θB</a:t>
            </a:r>
            <a:r>
              <a:rPr lang="en-US" dirty="0">
                <a:solidFill>
                  <a:schemeClr val="bg1"/>
                </a:solidFill>
              </a:rPr>
              <a:t> the directions of incident</a:t>
            </a:r>
          </a:p>
          <a:p>
            <a:r>
              <a:rPr lang="en-US" dirty="0" err="1">
                <a:solidFill>
                  <a:schemeClr val="bg1"/>
                </a:solidFill>
              </a:rPr>
              <a:t>polarisation</a:t>
            </a:r>
            <a:r>
              <a:rPr lang="en-US" dirty="0">
                <a:solidFill>
                  <a:schemeClr val="bg1"/>
                </a:solidFill>
              </a:rPr>
              <a:t> and of analysis can be made parallel to the orthogonal directions x, y, z</a:t>
            </a:r>
          </a:p>
          <a:p>
            <a:r>
              <a:rPr lang="en-US" dirty="0">
                <a:solidFill>
                  <a:schemeClr val="bg1"/>
                </a:solidFill>
              </a:rPr>
              <a:t>with x </a:t>
            </a:r>
          </a:p>
          <a:p>
            <a:r>
              <a:rPr lang="en-US" dirty="0">
                <a:solidFill>
                  <a:schemeClr val="bg1"/>
                </a:solidFill>
              </a:rPr>
              <a:t>−Q and z vertical by setting the angles: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340768" y="6957392"/>
            <a:ext cx="12111970" cy="1089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 </a:t>
            </a:r>
            <a:r>
              <a:rPr lang="ru-RU" dirty="0">
                <a:solidFill>
                  <a:schemeClr val="bg1"/>
                </a:solidFill>
              </a:rPr>
              <a:t>один из двух методов описанных позволяют компонентам поляризации рассеянного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перпендикулярно направлению падающего поляризации должна быть измерена. Если такого рассеяния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происходит (я IJ = 0, я = J), эти компоненты будут </a:t>
            </a:r>
            <a:r>
              <a:rPr lang="ru-RU" dirty="0" err="1">
                <a:solidFill>
                  <a:schemeClr val="bg1"/>
                </a:solidFill>
              </a:rPr>
              <a:t>прецессировать</a:t>
            </a:r>
            <a:r>
              <a:rPr lang="ru-RU" dirty="0">
                <a:solidFill>
                  <a:schemeClr val="bg1"/>
                </a:solidFill>
              </a:rPr>
              <a:t> вокруг направления образец поля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J и только их проекция на J будет измерена </a:t>
            </a:r>
            <a:r>
              <a:rPr lang="ru-RU" dirty="0" err="1">
                <a:solidFill>
                  <a:schemeClr val="bg1"/>
                </a:solidFill>
              </a:rPr>
              <a:t>анализатором.поляризация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Рн</a:t>
            </a:r>
            <a:r>
              <a:rPr lang="ru-RU" dirty="0">
                <a:solidFill>
                  <a:schemeClr val="bg1"/>
                </a:solidFill>
              </a:rPr>
              <a:t> = (I JJ - Я J-J) / (I JJ + I J-J) будет меньше единицы, но эксперимент не может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различие ли луч еще поляризованный, но не параллельны J, или действительно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деполяризованным, потому что он был повернут в разных направлениях в разных частях образца.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Недиагональных термины (</a:t>
            </a:r>
            <a:r>
              <a:rPr lang="ru-RU" dirty="0" err="1">
                <a:solidFill>
                  <a:schemeClr val="bg1"/>
                </a:solidFill>
              </a:rPr>
              <a:t>Pij</a:t>
            </a:r>
            <a:r>
              <a:rPr lang="ru-RU" dirty="0">
                <a:solidFill>
                  <a:schemeClr val="bg1"/>
                </a:solidFill>
              </a:rPr>
              <a:t>, I = J) в поляризационной матрицы может быть измерена с помощью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Техника, известная как сферической нейтронной </a:t>
            </a:r>
            <a:r>
              <a:rPr lang="ru-RU" dirty="0" err="1">
                <a:solidFill>
                  <a:schemeClr val="bg1"/>
                </a:solidFill>
              </a:rPr>
              <a:t>поляриметрии</a:t>
            </a:r>
            <a:r>
              <a:rPr lang="ru-RU" dirty="0">
                <a:solidFill>
                  <a:schemeClr val="bg1"/>
                </a:solidFill>
              </a:rPr>
              <a:t> (SNP), который был реализован в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CRYOPAD устройство [3]. В этом сверхпроводящих устройств экраны </a:t>
            </a:r>
            <a:r>
              <a:rPr lang="ru-RU" dirty="0" err="1">
                <a:solidFill>
                  <a:schemeClr val="bg1"/>
                </a:solidFill>
              </a:rPr>
              <a:t>Meissner</a:t>
            </a:r>
            <a:r>
              <a:rPr lang="ru-RU" dirty="0">
                <a:solidFill>
                  <a:schemeClr val="bg1"/>
                </a:solidFill>
              </a:rPr>
              <a:t> эксплуатируются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обеспечить условия для резкого перехода между различными режимами магнитного поля.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Принципы работы и основные элементы CRYOPAD устройства показано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рисунке 2. Рисунок 2 (а) показывает горизонтальное сечение через </a:t>
            </a:r>
            <a:r>
              <a:rPr lang="ru-RU" dirty="0" err="1">
                <a:solidFill>
                  <a:schemeClr val="bg1"/>
                </a:solidFill>
              </a:rPr>
              <a:t>устройство;криостат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Сферические нейтронов </a:t>
            </a:r>
            <a:r>
              <a:rPr lang="ru-RU" dirty="0" err="1">
                <a:solidFill>
                  <a:schemeClr val="bg1"/>
                </a:solidFill>
              </a:rPr>
              <a:t>поляриметрия</a:t>
            </a:r>
            <a:r>
              <a:rPr lang="ru-RU" dirty="0">
                <a:solidFill>
                  <a:schemeClr val="bg1"/>
                </a:solidFill>
              </a:rPr>
              <a:t> 221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Инжир. 2. криогенная поляризационный анализ устройства CRYOPAD II. () Горизонтальный разрез на пути луча;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(б) Схематическое представление вращения нейтрона вращается на пути падающего пучка.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содержащий два цилиндрических </a:t>
            </a:r>
            <a:r>
              <a:rPr lang="ru-RU" dirty="0" err="1">
                <a:solidFill>
                  <a:schemeClr val="bg1"/>
                </a:solidFill>
              </a:rPr>
              <a:t>Мейсснера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Шилдс</a:t>
            </a:r>
            <a:r>
              <a:rPr lang="ru-RU" dirty="0">
                <a:solidFill>
                  <a:schemeClr val="bg1"/>
                </a:solidFill>
              </a:rPr>
              <a:t> себя форму полого цилиндра при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центр которой образец и его независимая среда образец </a:t>
            </a:r>
            <a:r>
              <a:rPr lang="ru-RU" dirty="0" err="1">
                <a:solidFill>
                  <a:schemeClr val="bg1"/>
                </a:solidFill>
              </a:rPr>
              <a:t>помещают.два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прецессии катушках, намотанных из сверхпроводящего провода, лежащие между двумя </a:t>
            </a:r>
            <a:r>
              <a:rPr lang="ru-RU" dirty="0" err="1">
                <a:solidFill>
                  <a:schemeClr val="bg1"/>
                </a:solidFill>
              </a:rPr>
              <a:t>мейсснеров</a:t>
            </a:r>
            <a:r>
              <a:rPr lang="ru-RU" dirty="0">
                <a:solidFill>
                  <a:schemeClr val="bg1"/>
                </a:solidFill>
              </a:rPr>
              <a:t>- щитов.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Первичная катушка является полным </a:t>
            </a:r>
            <a:r>
              <a:rPr lang="ru-RU" dirty="0" err="1">
                <a:solidFill>
                  <a:schemeClr val="bg1"/>
                </a:solidFill>
              </a:rPr>
              <a:t>тороида</a:t>
            </a:r>
            <a:r>
              <a:rPr lang="ru-RU" dirty="0">
                <a:solidFill>
                  <a:schemeClr val="bg1"/>
                </a:solidFill>
              </a:rPr>
              <a:t> и вторичная обмотка является частью второго </a:t>
            </a:r>
            <a:r>
              <a:rPr lang="ru-RU" dirty="0" err="1">
                <a:solidFill>
                  <a:schemeClr val="bg1"/>
                </a:solidFill>
              </a:rPr>
              <a:t>тороида</a:t>
            </a:r>
            <a:r>
              <a:rPr lang="ru-RU" dirty="0">
                <a:solidFill>
                  <a:schemeClr val="bg1"/>
                </a:solidFill>
              </a:rPr>
              <a:t>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наматывают первичную обмотку, в области, через которую падающий луч проходит. фигура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 (б) иллюстрирует вращение направлениях спина нейтрона на пути падающего луча.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Падающий луч поляризован вдоль направления его движения, в лице, указанном стрелкой 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она проходит в область нутации, в котором направление поля изменяется постепенно от того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параллельно, в направлении, перпендикулярном, под углом </a:t>
            </a:r>
            <a:r>
              <a:rPr lang="ru-RU" dirty="0" err="1">
                <a:solidFill>
                  <a:schemeClr val="bg1"/>
                </a:solidFill>
              </a:rPr>
              <a:t>θin</a:t>
            </a:r>
            <a:r>
              <a:rPr lang="ru-RU" dirty="0">
                <a:solidFill>
                  <a:schemeClr val="bg1"/>
                </a:solidFill>
              </a:rPr>
              <a:t> с вертикалью.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спинов нейтронов следовать за полем </a:t>
            </a:r>
            <a:r>
              <a:rPr lang="ru-RU" dirty="0" err="1">
                <a:solidFill>
                  <a:schemeClr val="bg1"/>
                </a:solidFill>
              </a:rPr>
              <a:t>адиабатически</a:t>
            </a:r>
            <a:r>
              <a:rPr lang="ru-RU" dirty="0">
                <a:solidFill>
                  <a:schemeClr val="bg1"/>
                </a:solidFill>
              </a:rPr>
              <a:t> и по прибытии на первом экране </a:t>
            </a:r>
            <a:r>
              <a:rPr lang="ru-RU" dirty="0" err="1">
                <a:solidFill>
                  <a:schemeClr val="bg1"/>
                </a:solidFill>
              </a:rPr>
              <a:t>Мейснера</a:t>
            </a:r>
            <a:r>
              <a:rPr lang="ru-RU" dirty="0">
                <a:solidFill>
                  <a:schemeClr val="bg1"/>
                </a:solidFill>
              </a:rPr>
              <a:t> являются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параллельно стрелке B. Между двумя </a:t>
            </a:r>
            <a:r>
              <a:rPr lang="ru-RU" dirty="0" err="1">
                <a:solidFill>
                  <a:schemeClr val="bg1"/>
                </a:solidFill>
              </a:rPr>
              <a:t>Мейснер</a:t>
            </a:r>
            <a:r>
              <a:rPr lang="ru-RU" dirty="0">
                <a:solidFill>
                  <a:schemeClr val="bg1"/>
                </a:solidFill>
              </a:rPr>
              <a:t> экраны спинов нейтронов </a:t>
            </a:r>
            <a:r>
              <a:rPr lang="ru-RU" dirty="0" err="1">
                <a:solidFill>
                  <a:schemeClr val="bg1"/>
                </a:solidFill>
              </a:rPr>
              <a:t>прецессируют</a:t>
            </a:r>
            <a:r>
              <a:rPr lang="ru-RU" dirty="0">
                <a:solidFill>
                  <a:schemeClr val="bg1"/>
                </a:solidFill>
              </a:rPr>
              <a:t> 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Горизонтальная ось под воздействием комбинированных полей двух катушек и прецессии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внутренний экран </a:t>
            </a:r>
            <a:r>
              <a:rPr lang="ru-RU" dirty="0" err="1">
                <a:solidFill>
                  <a:schemeClr val="bg1"/>
                </a:solidFill>
              </a:rPr>
              <a:t>мейсснеровского</a:t>
            </a:r>
            <a:r>
              <a:rPr lang="ru-RU" dirty="0">
                <a:solidFill>
                  <a:schemeClr val="bg1"/>
                </a:solidFill>
              </a:rPr>
              <a:t>, которые </a:t>
            </a:r>
            <a:r>
              <a:rPr lang="ru-RU" dirty="0" err="1">
                <a:solidFill>
                  <a:schemeClr val="bg1"/>
                </a:solidFill>
              </a:rPr>
              <a:t>прецессировала</a:t>
            </a:r>
            <a:r>
              <a:rPr lang="ru-RU" dirty="0">
                <a:solidFill>
                  <a:schemeClr val="bg1"/>
                </a:solidFill>
              </a:rPr>
              <a:t> на угол </a:t>
            </a:r>
            <a:r>
              <a:rPr lang="ru-RU" dirty="0" err="1">
                <a:solidFill>
                  <a:schemeClr val="bg1"/>
                </a:solidFill>
              </a:rPr>
              <a:t>χin</a:t>
            </a:r>
            <a:r>
              <a:rPr lang="ru-RU" dirty="0">
                <a:solidFill>
                  <a:schemeClr val="bg1"/>
                </a:solidFill>
              </a:rPr>
              <a:t> таким образом, что они параллельны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 стрелкой С. внутренний экран </a:t>
            </a:r>
            <a:r>
              <a:rPr lang="ru-RU" dirty="0" err="1">
                <a:solidFill>
                  <a:schemeClr val="bg1"/>
                </a:solidFill>
              </a:rPr>
              <a:t>Мейснера</a:t>
            </a:r>
            <a:r>
              <a:rPr lang="ru-RU" dirty="0">
                <a:solidFill>
                  <a:schemeClr val="bg1"/>
                </a:solidFill>
              </a:rPr>
              <a:t> изолирует область нулевого поля из-за прецессии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поля; в нем спины остаются параллельными C за исключением тех случаев, когда они изменяются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взаимодействие с образцом. В уходящем пути, аналогичный процесс ведет спинов в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рассеянный пучок так, что тех, кто ориентируется с выбранным </a:t>
            </a:r>
            <a:r>
              <a:rPr lang="ru-RU" dirty="0" err="1">
                <a:solidFill>
                  <a:schemeClr val="bg1"/>
                </a:solidFill>
              </a:rPr>
              <a:t>χout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θout</a:t>
            </a:r>
            <a:r>
              <a:rPr lang="ru-RU" dirty="0">
                <a:solidFill>
                  <a:schemeClr val="bg1"/>
                </a:solidFill>
              </a:rPr>
              <a:t> параллельны оси поля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анализаторе. Углы </a:t>
            </a:r>
            <a:r>
              <a:rPr lang="ru-RU" dirty="0" err="1">
                <a:solidFill>
                  <a:schemeClr val="bg1"/>
                </a:solidFill>
              </a:rPr>
              <a:t>θin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θout</a:t>
            </a:r>
            <a:r>
              <a:rPr lang="ru-RU" dirty="0">
                <a:solidFill>
                  <a:schemeClr val="bg1"/>
                </a:solidFill>
              </a:rPr>
              <a:t> фиксируются углы вращения магнитных полей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nutators</a:t>
            </a:r>
            <a:r>
              <a:rPr lang="ru-RU" dirty="0">
                <a:solidFill>
                  <a:schemeClr val="bg1"/>
                </a:solidFill>
              </a:rPr>
              <a:t>, а углы </a:t>
            </a:r>
            <a:r>
              <a:rPr lang="ru-RU" dirty="0" err="1">
                <a:solidFill>
                  <a:schemeClr val="bg1"/>
                </a:solidFill>
              </a:rPr>
              <a:t>χin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χout</a:t>
            </a:r>
            <a:r>
              <a:rPr lang="ru-RU" dirty="0">
                <a:solidFill>
                  <a:schemeClr val="bg1"/>
                </a:solidFill>
              </a:rPr>
              <a:t> путем соответствующего регулирования токов в первичной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вторичные прецессии катушки. Для отражения с углом Брэгга </a:t>
            </a:r>
            <a:r>
              <a:rPr lang="ru-RU" dirty="0" err="1">
                <a:solidFill>
                  <a:schemeClr val="bg1"/>
                </a:solidFill>
              </a:rPr>
              <a:t>θB</a:t>
            </a:r>
            <a:r>
              <a:rPr lang="ru-RU" dirty="0">
                <a:solidFill>
                  <a:schemeClr val="bg1"/>
                </a:solidFill>
              </a:rPr>
              <a:t> направления инцидента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поляризация и анализа могут быть сделаны параллельно ортогональных направлениях х, у, г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х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-Q И г вертикальная, установив углы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78488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Polarized hot </a:t>
            </a:r>
            <a:r>
              <a:rPr lang="ru-RU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neutron</a:t>
            </a:r>
            <a:r>
              <a:rPr lang="ru-RU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diffractometer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OLI schem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0" y="1340768"/>
            <a:ext cx="6768752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22074" r="44763" b="8966"/>
          <a:stretch/>
        </p:blipFill>
        <p:spPr bwMode="auto">
          <a:xfrm>
            <a:off x="1884872" y="1"/>
            <a:ext cx="5639455" cy="62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8" t="56414" r="17552" b="4278"/>
          <a:stretch/>
        </p:blipFill>
        <p:spPr bwMode="auto">
          <a:xfrm>
            <a:off x="1619672" y="908720"/>
            <a:ext cx="5546949" cy="404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18900" r="35280" b="11072"/>
          <a:stretch/>
        </p:blipFill>
        <p:spPr bwMode="auto">
          <a:xfrm>
            <a:off x="716535" y="484212"/>
            <a:ext cx="6265379" cy="547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6" t="18900" r="16351" b="11072"/>
          <a:stretch/>
        </p:blipFill>
        <p:spPr bwMode="auto">
          <a:xfrm>
            <a:off x="7164288" y="404664"/>
            <a:ext cx="2536643" cy="547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7555"/>
            <a:ext cx="7920880" cy="4455495"/>
          </a:xfrm>
        </p:spPr>
      </p:pic>
    </p:spTree>
    <p:extLst>
      <p:ext uri="{BB962C8B-B14F-4D97-AF65-F5344CB8AC3E}">
        <p14:creationId xmlns:p14="http://schemas.microsoft.com/office/powerpoint/2010/main" val="42040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79" y="1524000"/>
            <a:ext cx="584224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12775"/>
              </p:ext>
            </p:extLst>
          </p:nvPr>
        </p:nvGraphicFramePr>
        <p:xfrm>
          <a:off x="1187624" y="311588"/>
          <a:ext cx="6553324" cy="93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Graph" r:id="rId3" imgW="2901600" imgH="4153680" progId="Origin50.Graph">
                  <p:embed/>
                </p:oleObj>
              </mc:Choice>
              <mc:Fallback>
                <p:oleObj name="Graph" r:id="rId3" imgW="2901600" imgH="4153680" progId="Origin50.Graph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11588"/>
                        <a:ext cx="6553324" cy="93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3760482" y="62068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16186" y="62068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368625" y="62068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3764879" y="1745721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62385" y="3933056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398489" y="3645024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2" y="2129359"/>
            <a:ext cx="5470599" cy="33123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0890" y="413413"/>
            <a:ext cx="4253158" cy="90026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Длина волны – 1.14А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Поляризация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88024" y="1340768"/>
            <a:ext cx="3889201" cy="90026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Плоскость рассеяния –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(h 0 l)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Направление электрического поля – вдоль оси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0 1 0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72200" y="3335907"/>
            <a:ext cx="2232248" cy="8992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Измерялись отражения вида</a:t>
            </a:r>
          </a:p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(h 0 l)±Ƭ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773832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Магнитные </a:t>
            </a:r>
            <a:r>
              <a:rPr lang="ru-RU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мультиферроики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RMn</a:t>
            </a:r>
            <a:r>
              <a:rPr lang="ru-RU" cap="none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 = Tb, </a:t>
            </a:r>
            <a:r>
              <a:rPr lang="en-US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Yb</a:t>
            </a:r>
            <a:r>
              <a:rPr lang="en-US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Y, </a:t>
            </a:r>
            <a:r>
              <a:rPr lang="en-US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cap="non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Кристаллическая структура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9"/>
          <p:cNvSpPr>
            <a:spLocks noChangeArrowheads="1"/>
          </p:cNvSpPr>
          <p:nvPr/>
        </p:nvSpPr>
        <p:spPr bwMode="auto">
          <a:xfrm>
            <a:off x="4932039" y="2420888"/>
            <a:ext cx="3296061" cy="2952328"/>
          </a:xfrm>
          <a:prstGeom prst="roundRect">
            <a:avLst>
              <a:gd name="adj" fmla="val 54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14288" indent="-14288" algn="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Ионы </a:t>
            </a:r>
            <a:r>
              <a:rPr lang="en-US" sz="16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b="1" baseline="30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baseline="30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1600" b="1" baseline="30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baseline="30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 позиции 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4f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4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h; </a:t>
            </a:r>
            <a:endParaRPr lang="en-US" sz="16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288" indent="-14288" algn="r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Конкуренция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обменных взаимодействий;</a:t>
            </a:r>
          </a:p>
          <a:p>
            <a:pPr marL="14288" indent="-14288" algn="r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Сложная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магнитная фазовая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диаграмма. Характерный вектор магнитной структуры:</a:t>
            </a:r>
          </a:p>
          <a:p>
            <a:pPr marL="84138" indent="1588" algn="r"/>
            <a:r>
              <a:rPr lang="en-US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(0.5-</a:t>
            </a:r>
            <a:r>
              <a:rPr lang="el-GR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0, 0.25+</a:t>
            </a:r>
            <a:r>
              <a:rPr lang="el-GR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E:\XYZ-PA-report\EuMn2O5-g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" y="1916832"/>
            <a:ext cx="4226699" cy="3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0904" y="5517232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Пространственная группа - </a:t>
            </a:r>
            <a:r>
              <a:rPr lang="en-US" dirty="0" err="1" smtClean="0">
                <a:solidFill>
                  <a:schemeClr val="bg1"/>
                </a:solidFill>
              </a:rPr>
              <a:t>Pbam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Сферическая нейтронная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поляриметрия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 txBox="1">
                <a:spLocks noChangeArrowheads="1"/>
              </p:cNvSpPr>
              <p:nvPr/>
            </p:nvSpPr>
            <p:spPr>
              <a:xfrm>
                <a:off x="4828149" y="2917692"/>
                <a:ext cx="3368069" cy="2127058"/>
              </a:xfrm>
              <a:prstGeom prst="rect">
                <a:avLst/>
              </a:prstGeom>
              <a:ln w="6350" cap="rnd">
                <a:noFill/>
              </a:ln>
            </p:spPr>
            <p:txBody>
              <a:bodyPr vert="horz" rtlCol="0" anchor="b" anchorCtr="0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lang="en-US" sz="4200" b="0" kern="1200" spc="-100" baseline="0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F9F9F9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ar-AE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ar-AE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ar-AE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ar-AE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149" y="2917692"/>
                <a:ext cx="3368069" cy="21270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6350" cap="rnd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237890" y="3212976"/>
                <a:ext cx="1782198" cy="76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90" y="3212976"/>
                <a:ext cx="1782198" cy="761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187624" y="4581128"/>
                <a:ext cx="1782198" cy="783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1128"/>
                <a:ext cx="1782198" cy="7832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1108210" y="4057327"/>
            <a:ext cx="2095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эллиптичности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69232" y="5466868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84784"/>
            <a:ext cx="4968553" cy="79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84784"/>
            <a:ext cx="3049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Распределение магнитного момента в синусоидально модулированной структуре.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6" b="67722"/>
          <a:stretch/>
        </p:blipFill>
        <p:spPr bwMode="auto">
          <a:xfrm>
            <a:off x="9252520" y="1072071"/>
            <a:ext cx="4766070" cy="149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6" b="7828"/>
          <a:stretch/>
        </p:blipFill>
        <p:spPr bwMode="auto">
          <a:xfrm>
            <a:off x="9252520" y="4510647"/>
            <a:ext cx="4935564" cy="131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033306" y="2351129"/>
                <a:ext cx="461881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единичные вектора, перпендикулярные друг другу,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ru-RU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chemeClr val="bg1"/>
                    </a:solidFill>
                  </a:rPr>
                  <a:t> - </a:t>
                </a:r>
                <a:r>
                  <a:rPr lang="ru-RU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амплитуды</a:t>
                </a:r>
              </a:p>
              <a:p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вектор магнитной структуры</a:t>
                </a: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06" y="2351129"/>
                <a:ext cx="4618813" cy="738664"/>
              </a:xfrm>
              <a:prstGeom prst="rect">
                <a:avLst/>
              </a:prstGeom>
              <a:blipFill rotWithShape="1">
                <a:blip r:embed="rId8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67" y="3066710"/>
            <a:ext cx="1260921" cy="79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700808" y="5692764"/>
            <a:ext cx="201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Неравновесность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05077"/>
              </p:ext>
            </p:extLst>
          </p:nvPr>
        </p:nvGraphicFramePr>
        <p:xfrm>
          <a:off x="1331639" y="908720"/>
          <a:ext cx="624001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399"/>
                <a:gridCol w="1341201"/>
                <a:gridCol w="1315945"/>
                <a:gridCol w="1343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=0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ZFC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-1.01±0.03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0.08±0.03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-0.15±0.03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0.73±0.02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0.09±0.04</a:t>
                      </a:r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-0.12±0.03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-0.80±0.03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27281"/>
              </p:ext>
            </p:extLst>
          </p:nvPr>
        </p:nvGraphicFramePr>
        <p:xfrm>
          <a:off x="1331640" y="2593712"/>
          <a:ext cx="6264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296144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=-2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-0.97±0.01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0.07±0.03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-0.09±0.04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0.75±0.04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-0.09±0.04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0.04±0.04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-0.70±0.04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158731"/>
              </p:ext>
            </p:extLst>
          </p:nvPr>
        </p:nvGraphicFramePr>
        <p:xfrm>
          <a:off x="1331640" y="4321904"/>
          <a:ext cx="6240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296144"/>
                <a:gridCol w="1343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=+2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-1.00±0.02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0.11±0.01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0.04±0.01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-0.13±0.01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0.76±0.02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0.03±0.01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-0.15±0.01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0.05±0.01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-0.76±0.02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03648" y="40466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(0.5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 2.3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2562" y="503565"/>
            <a:ext cx="4103419" cy="57401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03648" y="404664"/>
            <a:ext cx="6528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Зависимость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кирального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члена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матрицы поляризации для </a:t>
            </a:r>
          </a:p>
          <a:p>
            <a:pPr algn="ctr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(0.51, 0,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2.31)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электрического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97364"/>
              </p:ext>
            </p:extLst>
          </p:nvPr>
        </p:nvGraphicFramePr>
        <p:xfrm>
          <a:off x="1331640" y="865520"/>
          <a:ext cx="62400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368152"/>
                <a:gridCol w="1271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=0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(ZFC)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-0.96±0.03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0.07±0.03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-0.41±0.03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0.07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±0.02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0.45±0.02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36631"/>
              </p:ext>
            </p:extLst>
          </p:nvPr>
        </p:nvGraphicFramePr>
        <p:xfrm>
          <a:off x="1331640" y="2593712"/>
          <a:ext cx="6264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368152"/>
                <a:gridCol w="136815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=-2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-0.95±0.05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0.09±0.04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-0.56±0.04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0.03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±0.05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0.47±0.05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03648" y="40466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0, 0.31)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54513"/>
              </p:ext>
            </p:extLst>
          </p:nvPr>
        </p:nvGraphicFramePr>
        <p:xfrm>
          <a:off x="1331640" y="2593712"/>
          <a:ext cx="6264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96144"/>
                <a:gridCol w="1296144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30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=-2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-1.00±0.02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0.06±0.02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0.05±0.02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0.06±0.05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0.92±0.07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0.03±0.03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0.16±0.06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0.05±0.03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-0.94±0.08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19038"/>
              </p:ext>
            </p:extLst>
          </p:nvPr>
        </p:nvGraphicFramePr>
        <p:xfrm>
          <a:off x="1331640" y="4221088"/>
          <a:ext cx="6264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96144"/>
                <a:gridCol w="1296144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37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=-2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-0.93±0.05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0.20±0.03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0.13±0.05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-0.11±0.06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0.96±0.07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±0.0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4±0.02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0.04±0.02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±0.02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62705"/>
              </p:ext>
            </p:extLst>
          </p:nvPr>
        </p:nvGraphicFramePr>
        <p:xfrm>
          <a:off x="1331640" y="980728"/>
          <a:ext cx="62646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96144"/>
                <a:gridCol w="1296144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14 К,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=-2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кВ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(ZFC)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-0.97±0.01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0.07±0.03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-0.09±0.04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0.75±0.04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0.02±0.04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-0.09±0.04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0.04±0.04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4F4F"/>
                          </a:solidFill>
                          <a:latin typeface="Arial" pitchFamily="34" charset="0"/>
                          <a:cs typeface="Arial" pitchFamily="34" charset="0"/>
                        </a:rPr>
                        <a:t>-0.70±0.04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03648" y="40466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hkl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(0.51, 0, 2.31)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0"/>
          <a:stretch/>
        </p:blipFill>
        <p:spPr>
          <a:xfrm>
            <a:off x="1043608" y="404664"/>
            <a:ext cx="3518892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3" r="31963"/>
          <a:stretch/>
        </p:blipFill>
        <p:spPr>
          <a:xfrm>
            <a:off x="2884767" y="2281401"/>
            <a:ext cx="3362063" cy="2587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7"/>
          <a:stretch/>
        </p:blipFill>
        <p:spPr>
          <a:xfrm>
            <a:off x="5122767" y="3717032"/>
            <a:ext cx="3359273" cy="26524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6096" y="1052736"/>
            <a:ext cx="326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Измерения на 6 пучке ВВР-М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6534" y="1340768"/>
            <a:ext cx="7743898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 изменении электрического поля при температуре 14К изменения заселенности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киральных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доменов не наблюдалось ;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Наличие недиагональных элементов матрицы поляризации свидетельствует о разности заселённостей правых и левых </a:t>
            </a:r>
            <a:r>
              <a:rPr lang="ru-RU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киральных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доменов.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поляризационной матрицы показывает, что магнитная структура близка к спиральной с плоскостью вращения моментов близкой к плоскости </a:t>
            </a:r>
            <a:r>
              <a:rPr lang="en-US" sz="2400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Эксперимент будет продолжен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6534" y="-27384"/>
            <a:ext cx="7970266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Заключение: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24528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дает разность заселённостей 15%;</a:t>
            </a: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близка к спиральной.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761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0227"/>
            <a:ext cx="1239413" cy="801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077072" y="28875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Разница в заселенности доменов сохраняет для разных магнитных фаз. Это свидетельствует о том, что взаимодействие Дзялошинского-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Мория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одинаково эффективно работает при всех температурах магнитного упорядочения.</a:t>
            </a:r>
          </a:p>
        </p:txBody>
      </p:sp>
    </p:spTree>
    <p:extLst>
      <p:ext uri="{BB962C8B-B14F-4D97-AF65-F5344CB8AC3E}">
        <p14:creationId xmlns:p14="http://schemas.microsoft.com/office/powerpoint/2010/main" val="3193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8784976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V. </a:t>
            </a:r>
            <a:r>
              <a:rPr lang="en-US" dirty="0" err="1" smtClean="0">
                <a:solidFill>
                  <a:schemeClr val="bg1"/>
                </a:solidFill>
              </a:rPr>
              <a:t>Hutanu</a:t>
            </a:r>
            <a:r>
              <a:rPr lang="en-US" dirty="0" smtClean="0">
                <a:solidFill>
                  <a:schemeClr val="bg1"/>
                </a:solidFill>
              </a:rPr>
              <a:t>, A. </a:t>
            </a:r>
            <a:r>
              <a:rPr lang="en-US" dirty="0" err="1" smtClean="0">
                <a:solidFill>
                  <a:schemeClr val="bg1"/>
                </a:solidFill>
              </a:rPr>
              <a:t>Sazonov</a:t>
            </a:r>
            <a:r>
              <a:rPr lang="en-US" dirty="0" smtClean="0">
                <a:solidFill>
                  <a:schemeClr val="bg1"/>
                </a:solidFill>
              </a:rPr>
              <a:t>, RWTH Aa</a:t>
            </a:r>
            <a:r>
              <a:rPr lang="ru-RU" dirty="0" smtClean="0">
                <a:solidFill>
                  <a:schemeClr val="bg1"/>
                </a:solidFill>
              </a:rPr>
              <a:t>с</a:t>
            </a:r>
            <a:r>
              <a:rPr lang="en-US" dirty="0" smtClean="0">
                <a:solidFill>
                  <a:schemeClr val="bg1"/>
                </a:solidFill>
              </a:rPr>
              <a:t>hen University, FRM II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Е.И. </a:t>
            </a:r>
            <a:r>
              <a:rPr lang="ru-RU" dirty="0" err="1" smtClean="0">
                <a:solidFill>
                  <a:schemeClr val="bg1"/>
                </a:solidFill>
              </a:rPr>
              <a:t>Головенчиц</a:t>
            </a:r>
            <a:r>
              <a:rPr lang="ru-RU" dirty="0" smtClean="0">
                <a:solidFill>
                  <a:schemeClr val="bg1"/>
                </a:solidFill>
              </a:rPr>
              <a:t>, В.А. Санина, ФТИ им. А.Ф. Иоффе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Благодарности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384375" cy="943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24315" r="91918" b="11302"/>
          <a:stretch/>
        </p:blipFill>
        <p:spPr>
          <a:xfrm>
            <a:off x="642874" y="3407079"/>
            <a:ext cx="1048805" cy="10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1491"/>
            <a:ext cx="3902090" cy="25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-18256"/>
            <a:ext cx="792088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Обменное взаимодействие в </a:t>
            </a:r>
            <a:r>
              <a:rPr lang="en-GB" dirty="0" smtClean="0">
                <a:solidFill>
                  <a:schemeClr val="bg1"/>
                </a:solidFill>
              </a:rPr>
              <a:t>RMn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O</a:t>
            </a:r>
            <a:r>
              <a:rPr lang="en-GB" baseline="-25000" dirty="0" smtClean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2" descr="E:\NdMn2O5-preprint\NdMn2O5-ac-Nd-color 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35" y="1772816"/>
            <a:ext cx="3096517" cy="35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NdMn2O5-preprint\NdMn2O5-color-ab 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62" y="1700808"/>
            <a:ext cx="3108746" cy="38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670469" y="2694984"/>
            <a:ext cx="528797" cy="30196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войная стрелка вверх/вниз 7"/>
          <p:cNvSpPr/>
          <p:nvPr/>
        </p:nvSpPr>
        <p:spPr>
          <a:xfrm>
            <a:off x="3623494" y="2385913"/>
            <a:ext cx="49065" cy="683047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27550" y="2852936"/>
            <a:ext cx="378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682169" y="3603168"/>
            <a:ext cx="528797" cy="25788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435" y="5591910"/>
            <a:ext cx="3019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J1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J2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Mn</a:t>
            </a:r>
            <a:r>
              <a:rPr lang="en-US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916" y="1124744"/>
            <a:ext cx="1350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Mn</a:t>
            </a:r>
            <a:r>
              <a:rPr lang="ru-RU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</a:rPr>
              <a:t>Mn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Mn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5847" y="5589240"/>
            <a:ext cx="329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J3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J4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J5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обмен в плоскости 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J3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J4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между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sz="16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en-US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J5 –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между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3623494" y="3178001"/>
            <a:ext cx="49065" cy="683047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80968" y="3717032"/>
            <a:ext cx="378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J1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Двойная стрелка вверх/вниз 15"/>
          <p:cNvSpPr/>
          <p:nvPr/>
        </p:nvSpPr>
        <p:spPr>
          <a:xfrm rot="3960000" flipH="1">
            <a:off x="6212481" y="2336096"/>
            <a:ext cx="63159" cy="698196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135662" y="2640011"/>
            <a:ext cx="117324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75622" y="2445473"/>
            <a:ext cx="392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Двойная стрелка вверх/вниз 18"/>
          <p:cNvSpPr/>
          <p:nvPr/>
        </p:nvSpPr>
        <p:spPr>
          <a:xfrm rot="780000" flipH="1">
            <a:off x="5660874" y="2914045"/>
            <a:ext cx="49218" cy="660339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935839" y="3242376"/>
            <a:ext cx="683176" cy="18972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31606" y="3378478"/>
            <a:ext cx="415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 rot="1620000" flipH="1">
            <a:off x="6629542" y="3380718"/>
            <a:ext cx="69919" cy="570665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046618" y="3747469"/>
            <a:ext cx="1529204" cy="69274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775622" y="4389689"/>
            <a:ext cx="415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1392" y="8458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Магнитные </a:t>
            </a:r>
            <a:r>
              <a:rPr lang="ru-RU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мультиферроики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RMn</a:t>
            </a:r>
            <a:r>
              <a:rPr lang="ru-RU" cap="none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 = Tb, </a:t>
            </a:r>
            <a:r>
              <a:rPr lang="en-US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Yb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Y, </a:t>
            </a:r>
            <a:r>
              <a:rPr lang="en-US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cap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Магнитная </a:t>
            </a:r>
            <a:r>
              <a:rPr lang="ru-RU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42861"/>
              </p:ext>
            </p:extLst>
          </p:nvPr>
        </p:nvGraphicFramePr>
        <p:xfrm>
          <a:off x="395536" y="2085216"/>
          <a:ext cx="8496942" cy="112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6463"/>
                <a:gridCol w="971079"/>
                <a:gridCol w="1052002"/>
                <a:gridCol w="1456619"/>
                <a:gridCol w="719615"/>
                <a:gridCol w="897352"/>
                <a:gridCol w="964332"/>
                <a:gridCol w="934740"/>
                <a:gridCol w="934740"/>
              </a:tblGrid>
              <a:tr h="32766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Tb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99FF"/>
                    </a:solidFill>
                  </a:tcPr>
                </a:tc>
              </a:tr>
              <a:tr h="4442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0 0.5)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200" b="0" i="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0 0.5)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200" b="0" i="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200" b="0" i="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0.25+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200" b="0" i="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0.25+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Определяется</a:t>
                      </a:r>
                      <a:r>
                        <a:rPr lang="ru-RU" sz="1200" b="0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температурной эволюцией  структуры с вектором </a:t>
                      </a: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(0.5-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0, 0.25+</a:t>
                      </a:r>
                      <a:r>
                        <a:rPr lang="el-GR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200" baseline="-25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76179"/>
              </p:ext>
            </p:extLst>
          </p:nvPr>
        </p:nvGraphicFramePr>
        <p:xfrm>
          <a:off x="4910356" y="2924944"/>
          <a:ext cx="4198148" cy="600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Graph" r:id="rId3" imgW="2901600" imgH="4153680" progId="Origin50.Graph">
                  <p:embed/>
                </p:oleObj>
              </mc:Choice>
              <mc:Fallback>
                <p:oleObj name="Graph" r:id="rId3" imgW="2901600" imgH="4153680" progId="Origin50.Graph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356" y="2924944"/>
                        <a:ext cx="4198148" cy="6006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5340" y="3212976"/>
            <a:ext cx="2166510" cy="4628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TbMn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8124"/>
            <a:ext cx="3778086" cy="21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87624" y="5714672"/>
            <a:ext cx="4032449" cy="73866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Обращение знака электрической поляризации переменным магнитным полем в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TbMn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Nature 429, 392 (2004).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7" y="5971465"/>
            <a:ext cx="374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Измерения на 6 пучке ВВВР-М, ПИЯФ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152400"/>
            <a:ext cx="7632849" cy="1219200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</a:t>
            </a:r>
            <a:r>
              <a:rPr lang="en-US" sz="4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ru-RU" sz="44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44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0974"/>
            <a:ext cx="5462511" cy="30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2548081"/>
            <a:ext cx="4095739" cy="229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4571529"/>
            <a:ext cx="3999483" cy="738664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Обращение знака электрической поляризации переменным магнитным полем в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TbMn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Nature 429, 392 (2004).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534" y="224408"/>
            <a:ext cx="7970266" cy="111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Дифракция поляризованных нейтронов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ФТТ-статья\TbMn2O5-Phase_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96752"/>
            <a:ext cx="4176464" cy="43447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330631"/>
              </p:ext>
            </p:extLst>
          </p:nvPr>
        </p:nvGraphicFramePr>
        <p:xfrm>
          <a:off x="1403648" y="1124744"/>
          <a:ext cx="6336704" cy="906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Graph" r:id="rId4" imgW="2901600" imgH="4153680" progId="Origin50.Graph">
                  <p:embed/>
                </p:oleObj>
              </mc:Choice>
              <mc:Fallback>
                <p:oleObj name="Graph" r:id="rId4" imgW="2901600" imgH="41536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1124744"/>
                        <a:ext cx="6336704" cy="906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Поляризационный анализ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8915" r="15358" b="21119"/>
          <a:stretch/>
        </p:blipFill>
        <p:spPr bwMode="auto">
          <a:xfrm>
            <a:off x="338869" y="2276872"/>
            <a:ext cx="6033331" cy="29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425" y="58846"/>
            <a:ext cx="49886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Тройной </a:t>
            </a:r>
            <a:r>
              <a:rPr lang="ru-RU" dirty="0">
                <a:solidFill>
                  <a:schemeClr val="bg1"/>
                </a:solidFill>
              </a:rPr>
              <a:t>оси спектрометр для анализа поляризации в вертикальном магнитном поле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Пучок из реактора поступает в прибор слева. Нейтроны выбранной длине волны,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поляризованы </a:t>
            </a:r>
            <a:r>
              <a:rPr lang="ru-RU" dirty="0">
                <a:solidFill>
                  <a:schemeClr val="bg1"/>
                </a:solidFill>
              </a:rPr>
              <a:t>вдоль поляризующего поля, выбираются монохроматора. </a:t>
            </a:r>
            <a:r>
              <a:rPr lang="ru-RU" dirty="0" smtClean="0">
                <a:solidFill>
                  <a:schemeClr val="bg1"/>
                </a:solidFill>
              </a:rPr>
              <a:t>Они направляют </a:t>
            </a:r>
            <a:r>
              <a:rPr lang="ru-RU" dirty="0">
                <a:solidFill>
                  <a:schemeClr val="bg1"/>
                </a:solidFill>
              </a:rPr>
              <a:t>на спин флиппер F1, который при активации вызывает их спины, чтобы повернуть на 180◦.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Пучок рассеянный образцом проходит через второй перекладывающего F2 и направляется на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Анализатор, который позволяет только нейтроны выбранной длины волны, поляризованный параллельно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Полевой анализатор, чтобы перейти к детектору. Результаты экспериментов с использованием этого метода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обычно анализируются с точки зрения четырех </a:t>
            </a:r>
            <a:r>
              <a:rPr lang="ru-RU" dirty="0" smtClean="0">
                <a:solidFill>
                  <a:schemeClr val="bg1"/>
                </a:solidFill>
              </a:rPr>
              <a:t>сечений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84784" y="476672"/>
            <a:ext cx="2484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Ведущее поле одного направления, одна длина волны, диагональная схема. Полем всегда поддерживается поляризация. Измеряется всегда проекция на ведущее поле. В результате теряется много информации. Необходимой при исследовании магнетизма. Невозможно отличить деполяризацию от изменения вектора рассеяния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279" y="1196752"/>
            <a:ext cx="6460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R.M. Moon, T.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Riste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W.C. Koehler</a:t>
            </a:r>
          </a:p>
          <a:p>
            <a:pPr algn="ctr">
              <a:defRPr/>
            </a:pPr>
            <a:r>
              <a:rPr lang="en-US" b="1" dirty="0">
                <a:solidFill>
                  <a:srgbClr val="0035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Analysis of Thermal-Neutron Scattering</a:t>
            </a:r>
            <a:endParaRPr lang="en-US" b="1" dirty="0">
              <a:solidFill>
                <a:srgbClr val="003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Physical Review 181, 920, 1969.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1" name="Picture 3" descr="D:\XYZ-PA-report\Geometry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37" y="2194214"/>
            <a:ext cx="4955643" cy="1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72200" y="3573016"/>
            <a:ext cx="2569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46562A">
                    <a:lumMod val="75000"/>
                  </a:srgbClr>
                </a:solidFill>
                <a:latin typeface="Cambria" pitchFamily="18" charset="0"/>
              </a:rPr>
              <a:t>В любой момент времени можно измерять только одну компоненту поляризации – вдоль поля. Две другие – нельзя.  </a:t>
            </a:r>
            <a:endParaRPr lang="ru-RU" sz="1600" baseline="-25000" dirty="0">
              <a:solidFill>
                <a:srgbClr val="46562A">
                  <a:lumMod val="75000"/>
                </a:srgbClr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365976" y="1988840"/>
                <a:ext cx="1575368" cy="64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ru-RU" i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</m:sup>
                          </m:sSup>
                          <m:r>
                            <a:rPr lang="ru-RU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ru-RU" i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76" y="1988840"/>
                <a:ext cx="1575368" cy="6438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8869" y="5301208"/>
                <a:ext cx="85099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ru-RU" sz="1600" dirty="0" smtClean="0">
                    <a:solidFill>
                      <a:srgbClr val="46562A">
                        <a:lumMod val="75000"/>
                      </a:srgbClr>
                    </a:solidFill>
                    <a:latin typeface="Cambria" pitchFamily="18" charset="0"/>
                  </a:rPr>
                  <a:t>В эксперименте с поляризационным анализом измерение конечной поляризации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46562A">
                                <a:lumMod val="75000"/>
                              </a:srgb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46562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46562A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rgbClr val="46562A">
                        <a:lumMod val="75000"/>
                      </a:srgbClr>
                    </a:solidFill>
                    <a:latin typeface="Cambria" pitchFamily="18" charset="0"/>
                  </a:rPr>
                  <a:t> </a:t>
                </a:r>
                <a:r>
                  <a:rPr lang="ru-RU" sz="1600" dirty="0" smtClean="0">
                    <a:solidFill>
                      <a:srgbClr val="46562A">
                        <a:lumMod val="75000"/>
                      </a:srgbClr>
                    </a:solidFill>
                    <a:latin typeface="Cambria" pitchFamily="18" charset="0"/>
                  </a:rPr>
                  <a:t>всегда происходит в том же направлении, что и начальная поляризация</a:t>
                </a:r>
                <a:r>
                  <a:rPr lang="en-US" sz="1600" dirty="0" smtClean="0">
                    <a:solidFill>
                      <a:srgbClr val="46562A">
                        <a:lumMod val="75000"/>
                      </a:srgbClr>
                    </a:solidFill>
                    <a:latin typeface="Cambria" pitchFamily="18" charset="0"/>
                  </a:rPr>
                  <a:t> </a:t>
                </a:r>
                <a:r>
                  <a:rPr lang="en-US" sz="1600" b="1" i="1" dirty="0" smtClean="0">
                    <a:solidFill>
                      <a:srgbClr val="46562A">
                        <a:lumMod val="75000"/>
                      </a:srgbClr>
                    </a:solidFill>
                    <a:latin typeface="Cambria" pitchFamily="18" charset="0"/>
                  </a:rPr>
                  <a:t>P</a:t>
                </a:r>
                <a:endParaRPr lang="ru-RU" sz="1600" baseline="-25000" dirty="0">
                  <a:solidFill>
                    <a:srgbClr val="46562A">
                      <a:lumMod val="75000"/>
                    </a:srgbClr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9" y="5301208"/>
                <a:ext cx="8509933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430" t="-4167" b="-1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Сферическая </a:t>
            </a:r>
            <a:r>
              <a:rPr lang="ru-RU" dirty="0" err="1" smtClean="0">
                <a:solidFill>
                  <a:schemeClr val="bg1"/>
                </a:solidFill>
              </a:rPr>
              <a:t>поляриметрия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SNP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6" b="3268"/>
          <a:stretch/>
        </p:blipFill>
        <p:spPr>
          <a:xfrm>
            <a:off x="1907703" y="1412776"/>
            <a:ext cx="5453143" cy="4896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1756" y="633235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980" y="-99392"/>
            <a:ext cx="3591948" cy="230640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Сферическая </a:t>
            </a:r>
            <a:r>
              <a:rPr lang="ru-RU" sz="4000" dirty="0" err="1">
                <a:solidFill>
                  <a:schemeClr val="bg1"/>
                </a:solidFill>
              </a:rPr>
              <a:t>поляриметрия</a:t>
            </a:r>
            <a:r>
              <a:rPr lang="ru-RU" sz="4000" dirty="0">
                <a:solidFill>
                  <a:schemeClr val="bg1"/>
                </a:solidFill>
              </a:rPr>
              <a:t> (</a:t>
            </a:r>
            <a:r>
              <a:rPr lang="en-US" sz="4000" dirty="0">
                <a:solidFill>
                  <a:schemeClr val="bg1"/>
                </a:solidFill>
              </a:rPr>
              <a:t>SNP</a:t>
            </a:r>
            <a:r>
              <a:rPr lang="ru-RU" sz="4000" dirty="0">
                <a:solidFill>
                  <a:schemeClr val="bg1"/>
                </a:solidFill>
              </a:rPr>
              <a:t>)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18997" r="21037" b="15904"/>
          <a:stretch/>
        </p:blipFill>
        <p:spPr bwMode="auto">
          <a:xfrm>
            <a:off x="3851919" y="561824"/>
            <a:ext cx="5086959" cy="39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6332358"/>
            <a:ext cx="3168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«Дифракция нейтронов – 2015»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1756" y="6309320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19</a:t>
            </a:r>
            <a:r>
              <a:rPr lang="ru-RU" sz="1400" dirty="0">
                <a:solidFill>
                  <a:schemeClr val="bg1"/>
                </a:solidFill>
              </a:rPr>
              <a:t> февраля 2015 года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ru-RU" sz="1400" dirty="0">
                <a:solidFill>
                  <a:schemeClr val="bg1"/>
                </a:solidFill>
              </a:rPr>
              <a:t> Гатчина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0227"/>
            <a:ext cx="1239413" cy="801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33197" y="3348601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измерять проекцию на любое </a:t>
            </a:r>
            <a:r>
              <a:rPr lang="ru-RU" dirty="0" err="1" smtClean="0"/>
              <a:t>напрвление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8" y="2207014"/>
            <a:ext cx="3159900" cy="367025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4560165"/>
            <a:ext cx="5239427" cy="597027"/>
          </a:xfrm>
          <a:prstGeom prst="roundRect">
            <a:avLst>
              <a:gd name="adj" fmla="val 4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F.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Tasset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neutron polarimetry</a:t>
            </a:r>
          </a:p>
          <a:p>
            <a:pPr algn="r"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Condenced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Matter 156-157, 627, 1989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5127523"/>
            <a:ext cx="5239427" cy="461717"/>
          </a:xfrm>
          <a:prstGeom prst="roundRect">
            <a:avLst>
              <a:gd name="adj" fmla="val 4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F.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Tasset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Structures and neutron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polarimetry</a:t>
            </a:r>
          </a:p>
          <a:p>
            <a:pPr algn="r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JMMM 129, 47, 1994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896" y="5517232"/>
            <a:ext cx="5239427" cy="710136"/>
          </a:xfrm>
          <a:prstGeom prst="roundRect">
            <a:avLst>
              <a:gd name="adj" fmla="val 4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rgbClr val="3232FF"/>
                </a:solidFill>
                <a:latin typeface="Times New Roman" panose="02020603050405020304" pitchFamily="18" charset="0"/>
              </a:rPr>
              <a:t>P. J. </a:t>
            </a:r>
            <a:r>
              <a:rPr lang="en-US" sz="1400" b="1" dirty="0" smtClean="0">
                <a:solidFill>
                  <a:srgbClr val="3232FF"/>
                </a:solidFill>
                <a:latin typeface="Times New Roman" panose="02020603050405020304" pitchFamily="18" charset="0"/>
              </a:rPr>
              <a:t>Brown. 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Spherical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Neutron Polarimetry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Ch. 5 “Neutron Scattering From Magnetic 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Materials”, </a:t>
            </a:r>
          </a:p>
          <a:p>
            <a:pPr algn="r">
              <a:defRPr/>
            </a:pP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ed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. T. </a:t>
            </a:r>
            <a:r>
              <a:rPr lang="en-US" sz="1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Chatterji</a:t>
            </a:r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, Elsevier, </a:t>
            </a:r>
            <a:r>
              <a:rPr lang="en-US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200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</a:rPr>
              <a:t>6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1539</TotalTime>
  <Words>1988</Words>
  <Application>Microsoft Office PowerPoint</Application>
  <PresentationFormat>Экран (4:3)</PresentationFormat>
  <Paragraphs>315</Paragraphs>
  <Slides>28</Slides>
  <Notes>0</Notes>
  <HiddenSlides>9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Бумажная</vt:lpstr>
      <vt:lpstr>Graph</vt:lpstr>
      <vt:lpstr>Неравновесная заселенность доменов с разной киральностью в TbMn2O5: исследования методом SNP</vt:lpstr>
      <vt:lpstr>Магнитные мультиферроики RMn2O5: R = Tb, Yb, Y, Eu, Er…  Кристаллическая структура</vt:lpstr>
      <vt:lpstr>Презентация PowerPoint</vt:lpstr>
      <vt:lpstr>Магнитные мультиферроики RMn2O5: R = Tb, Yb, Y, Eu, Er…  Магнитная структура</vt:lpstr>
      <vt:lpstr>TbMn2O5</vt:lpstr>
      <vt:lpstr>Дифракция поляризованных нейтронов</vt:lpstr>
      <vt:lpstr>Поляризационный анализ</vt:lpstr>
      <vt:lpstr>Сферическая поляриметрия (SNP)</vt:lpstr>
      <vt:lpstr>Сферическая поляриметрия (SNP)</vt:lpstr>
      <vt:lpstr>Презентация PowerPoint</vt:lpstr>
      <vt:lpstr>Презентация PowerPoint</vt:lpstr>
      <vt:lpstr>Polarized hot neutron diffractometer</vt:lpstr>
      <vt:lpstr>Презентация PowerPoint</vt:lpstr>
      <vt:lpstr>Презентация PowerPoint</vt:lpstr>
      <vt:lpstr>Презентация PowerPoint</vt:lpstr>
      <vt:lpstr>POLI</vt:lpstr>
      <vt:lpstr>Презентация PowerPoint</vt:lpstr>
      <vt:lpstr>Презентация PowerPoint</vt:lpstr>
      <vt:lpstr>Презентация PowerPoint</vt:lpstr>
      <vt:lpstr>Сферическая нейтронная поляриметрия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Заключение:</vt:lpstr>
      <vt:lpstr>Благодарности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влияния электрического поля на магнитное упорядочение в RMn2O5 (R=Tb, Nd) методом сферической нейтронной поляриметрии</dc:title>
  <dc:creator>WORK</dc:creator>
  <cp:lastModifiedBy>Денис</cp:lastModifiedBy>
  <cp:revision>125</cp:revision>
  <dcterms:created xsi:type="dcterms:W3CDTF">2014-12-08T11:49:06Z</dcterms:created>
  <dcterms:modified xsi:type="dcterms:W3CDTF">2015-02-19T05:04:33Z</dcterms:modified>
</cp:coreProperties>
</file>