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sldIdLst>
    <p:sldId id="286" r:id="rId2"/>
    <p:sldId id="287" r:id="rId3"/>
    <p:sldId id="291" r:id="rId4"/>
    <p:sldId id="297" r:id="rId5"/>
    <p:sldId id="299" r:id="rId6"/>
    <p:sldId id="298" r:id="rId7"/>
    <p:sldId id="292" r:id="rId8"/>
    <p:sldId id="293" r:id="rId9"/>
    <p:sldId id="295" r:id="rId10"/>
    <p:sldId id="300" r:id="rId11"/>
    <p:sldId id="289" r:id="rId12"/>
    <p:sldId id="277" r:id="rId13"/>
    <p:sldId id="283" r:id="rId14"/>
    <p:sldId id="279" r:id="rId15"/>
    <p:sldId id="284" r:id="rId16"/>
    <p:sldId id="281" r:id="rId17"/>
    <p:sldId id="282" r:id="rId18"/>
    <p:sldId id="301" r:id="rId19"/>
    <p:sldId id="302" r:id="rId20"/>
    <p:sldId id="272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A837D2F-5E8A-4FC6-B651-4BADF460038F}">
          <p14:sldIdLst>
            <p14:sldId id="286"/>
            <p14:sldId id="287"/>
            <p14:sldId id="291"/>
            <p14:sldId id="297"/>
            <p14:sldId id="299"/>
            <p14:sldId id="298"/>
            <p14:sldId id="292"/>
            <p14:sldId id="293"/>
            <p14:sldId id="295"/>
            <p14:sldId id="300"/>
            <p14:sldId id="289"/>
            <p14:sldId id="277"/>
            <p14:sldId id="283"/>
            <p14:sldId id="279"/>
            <p14:sldId id="284"/>
            <p14:sldId id="281"/>
            <p14:sldId id="282"/>
            <p14:sldId id="301"/>
            <p14:sldId id="302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6574"/>
    <a:srgbClr val="E3F3DD"/>
    <a:srgbClr val="B04A5B"/>
    <a:srgbClr val="E9C9CE"/>
    <a:srgbClr val="E2D4E0"/>
    <a:srgbClr val="B7E0FF"/>
    <a:srgbClr val="FAE7B0"/>
    <a:srgbClr val="E3BBC2"/>
    <a:srgbClr val="37A9FF"/>
    <a:srgbClr val="6DC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949" autoAdjust="0"/>
    <p:restoredTop sz="94664" autoAdjust="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A12F34-8EEF-4D81-AEE7-6CFAF42D47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92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9B0AF-8C57-4116-8F07-55DF3827D0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2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CC857-3B32-4BB0-897E-C623D6457E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1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AB44CA-15AF-41C8-99D4-39AC731399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403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F89244-5CF4-4DD5-B4CC-47B48A246F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F7D485-4C8F-46FB-B4F9-FC536DBA66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449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49F53-5F6B-4B3F-9283-F9BBC2227A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50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789531-CCD3-406C-B26E-7B4D6229AF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5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42DB2-8049-4ECB-8E74-5E813D4C38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9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7EDF8-301C-46F9-A4A9-1C0DD81481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00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42A4B-A2EB-43B0-8FF8-2CD3276311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1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93AAE05-48C3-4714-81FD-FC25BB0116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32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330.png"/><Relationship Id="rId7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0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archive.org/stream/baltimorelecture00kelviala/baltimorelecture00kelviala_djvu.txt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4552" y="7144246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5373216"/>
            <a:ext cx="6400800" cy="108012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b="1" dirty="0">
                <a:solidFill>
                  <a:srgbClr val="004D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Дифракция нейтронов – 2015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18- 20 февраля 2015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5" y="945110"/>
            <a:ext cx="8352927" cy="2066385"/>
          </a:xfrm>
          <a:prstGeom prst="roundRect">
            <a:avLst>
              <a:gd name="adj" fmla="val 2002"/>
            </a:avLst>
          </a:prstGeom>
          <a:solidFill>
            <a:schemeClr val="accent4">
              <a:lumMod val="50000"/>
              <a:alpha val="15686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магнитной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 сферической нейтронной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поляриметрии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47563" y="3687929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 smtClean="0">
                <a:solidFill>
                  <a:srgbClr val="46562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И.А. </a:t>
            </a:r>
            <a:r>
              <a:rPr lang="ru-RU" sz="3600" b="1" dirty="0" err="1" smtClean="0">
                <a:solidFill>
                  <a:srgbClr val="46562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Зобкало</a:t>
            </a:r>
            <a:endParaRPr lang="ru-RU" sz="3600" b="1" dirty="0" smtClean="0">
              <a:solidFill>
                <a:srgbClr val="46562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pPr lvl="0" algn="ctr">
              <a:defRPr/>
            </a:pPr>
            <a:r>
              <a:rPr lang="ru-RU" sz="2400" b="1" dirty="0" smtClean="0">
                <a:solidFill>
                  <a:srgbClr val="46562A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Петербургский институт ядерной физики</a:t>
            </a:r>
            <a:endParaRPr lang="ru-RU" sz="2400" b="1" dirty="0">
              <a:solidFill>
                <a:srgbClr val="46562A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7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Магнитная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иральность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8472" y="496011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	</a:t>
            </a:r>
            <a:r>
              <a:rPr lang="ru-RU" baseline="30000" dirty="0"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352" y="1736229"/>
            <a:ext cx="8352927" cy="1692771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спиновой системы и спиновой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конфигурации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сформулировано строгое определение векторной 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переменной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поворота спинов </a:t>
            </a: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3200" b="1" i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200" b="1" i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b="1" i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0384" y="3429000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8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1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Киральность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нейтронов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352" y="846827"/>
            <a:ext cx="83529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Движущийся нейтрон является реальным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киральным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его импульса, который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Т-нечётный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полярным вектором,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его спина, который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Т-нечетный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аксиальным вектором.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Он, таким образом,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прекрасно подходит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исследования магнитной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спиновых системах.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экспериментах используется пучок нейтронов, то есть статистический ансамбль, так что имеем дело с поляризацией пучка, а не со спинорами отдельных движущихся нейтронов. Очевидно, что только поляризационно-зависящий вклад в рассеянии нейтронов может имеет отношение к магнитной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aseline="300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903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	</a:t>
            </a:r>
            <a:r>
              <a:rPr lang="ru-RU" baseline="30000" dirty="0"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3648" y="4558913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3352" y="3552627"/>
            <a:ext cx="83529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Показано, что такой вклад действительно существует, которые мы будем называть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киральным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рассеянием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aseline="30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0188" y="4654442"/>
            <a:ext cx="8352928" cy="864096"/>
          </a:xfrm>
          <a:prstGeom prst="roundRect">
            <a:avLst>
              <a:gd name="adj" fmla="val 4557"/>
            </a:avLst>
          </a:prstGeom>
          <a:solidFill>
            <a:schemeClr val="tx2">
              <a:lumMod val="50000"/>
              <a:alpha val="12000"/>
            </a:schemeClr>
          </a:solidFill>
          <a:ln>
            <a:solidFill>
              <a:srgbClr val="154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С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В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Малеев, В.Г.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Барьяхтар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Р.А. Сурис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355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рассеянии медленных нейтронов на сложных магнитных структурах</a:t>
            </a:r>
          </a:p>
          <a:p>
            <a:pPr algn="r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Физика Твердого Тела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4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3461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, 196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2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0188" y="5733945"/>
            <a:ext cx="8352928" cy="864096"/>
          </a:xfrm>
          <a:prstGeom prst="roundRect">
            <a:avLst>
              <a:gd name="adj" fmla="val 4557"/>
            </a:avLst>
          </a:prstGeom>
          <a:solidFill>
            <a:schemeClr val="tx2">
              <a:lumMod val="50000"/>
              <a:alpha val="12000"/>
            </a:schemeClr>
          </a:solidFill>
          <a:ln>
            <a:solidFill>
              <a:srgbClr val="154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M. </a:t>
            </a:r>
            <a:r>
              <a:rPr lang="en-US" sz="1600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Blume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Polarization 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in the Magnetic Elastic Scattering of Slow Neutrons</a:t>
            </a:r>
          </a:p>
          <a:p>
            <a:pPr algn="r"/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Revue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130, 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1670, 1963</a:t>
            </a:r>
            <a:r>
              <a:rPr lang="en-US" sz="16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b="1" dirty="0">
              <a:solidFill>
                <a:schemeClr val="bg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6228184" y="3967610"/>
            <a:ext cx="629816" cy="59130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4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0" grpId="0" animBg="1"/>
      <p:bldP spid="11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54021" y="1728226"/>
            <a:ext cx="4104456" cy="374364"/>
          </a:xfrm>
          <a:prstGeom prst="rect">
            <a:avLst/>
          </a:prstGeom>
          <a:solidFill>
            <a:srgbClr val="FAE7B0"/>
          </a:solidFill>
          <a:ln>
            <a:solidFill>
              <a:srgbClr val="FAE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84219" y="853560"/>
            <a:ext cx="2154147" cy="341442"/>
          </a:xfrm>
          <a:prstGeom prst="rect">
            <a:avLst/>
          </a:prstGeom>
          <a:solidFill>
            <a:srgbClr val="FAE7B0"/>
          </a:solidFill>
          <a:ln>
            <a:solidFill>
              <a:srgbClr val="FAE7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6585" y="1316630"/>
            <a:ext cx="1674941" cy="3316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90502" y="847693"/>
            <a:ext cx="1601924" cy="3047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967239" y="1339365"/>
            <a:ext cx="4770780" cy="300426"/>
          </a:xfrm>
          <a:prstGeom prst="rect">
            <a:avLst/>
          </a:prstGeom>
          <a:solidFill>
            <a:srgbClr val="B7E0FF"/>
          </a:solidFill>
          <a:ln>
            <a:solidFill>
              <a:srgbClr val="B7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22350" y="872074"/>
            <a:ext cx="1080120" cy="275234"/>
          </a:xfrm>
          <a:prstGeom prst="rect">
            <a:avLst/>
          </a:prstGeom>
          <a:solidFill>
            <a:srgbClr val="B7E0FF"/>
          </a:solidFill>
          <a:ln>
            <a:solidFill>
              <a:srgbClr val="B7E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60308" y="1369024"/>
            <a:ext cx="762042" cy="238793"/>
          </a:xfrm>
          <a:prstGeom prst="rect">
            <a:avLst/>
          </a:prstGeom>
          <a:solidFill>
            <a:srgbClr val="E3BBC2"/>
          </a:solidFill>
          <a:ln>
            <a:solidFill>
              <a:srgbClr val="E3B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6246" y="880670"/>
            <a:ext cx="648072" cy="238793"/>
          </a:xfrm>
          <a:prstGeom prst="rect">
            <a:avLst/>
          </a:prstGeom>
          <a:solidFill>
            <a:srgbClr val="E3BBC2"/>
          </a:solidFill>
          <a:ln>
            <a:solidFill>
              <a:srgbClr val="E3BB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74725"/>
            <a:ext cx="77724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573803" y="4298786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bg2">
              <a:lumMod val="75000"/>
              <a:lumOff val="25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32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Уравнения Малеева - Блюма</a:t>
            </a:r>
            <a:endParaRPr lang="ru-RU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46834" y="790019"/>
                <a:ext cx="7158178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ru-RU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ru-RU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·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ru-RU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ru-RU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ru-RU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ru-RU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ru-RU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+  (</m:t>
                      </m:r>
                      <m:r>
                        <a:rPr lang="ru-RU" b="1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ru-RU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·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</m:sSub>
                          <m:sSup>
                            <m:sSup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ru-RU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ru-RU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34" y="790019"/>
                <a:ext cx="7158178" cy="404983"/>
              </a:xfrm>
              <a:prstGeom prst="rect">
                <a:avLst/>
              </a:prstGeom>
              <a:blipFill rotWithShape="0">
                <a:blip r:embed="rId2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246834" y="1222418"/>
                <a:ext cx="8964488" cy="921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"/>
                          <m:ctrlPr>
                            <a:rPr lang="ru-RU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ru-RU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p>
                            <m:sSupPr>
                              <m:ctrlP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b="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)+(−</m:t>
                          </m:r>
                          <m: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  <m:r>
                                <a:rPr lang="ru-RU" b="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</m:sSub>
                          <m:d>
                            <m:dPr>
                              <m:ctrlP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ru-RU" b="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d>
                            <m:dPr>
                              <m:ctrlP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ru-RU" b="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b="1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</m:e>
                          </m:d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d>
                            <m:dPr>
                              <m:ctrlP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b="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d>
                                <m:dPr>
                                  <m:ctrlPr>
                                    <a:rPr lang="ru-RU" b="0" i="1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ru-RU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⟘</m:t>
                                      </m:r>
                                    </m:sub>
                                    <m:sup>
                                      <m:r>
                                        <a:rPr lang="ru-RU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  <m:r>
                                    <a:rPr lang="ru-RU" b="0" i="0">
                                      <a:solidFill>
                                        <a:schemeClr val="accent6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b="1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ru-RU" i="1">
                                          <a:solidFill>
                                            <a:schemeClr val="accent6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⟘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+(</m:t>
                          </m:r>
                          <m:r>
                            <a:rPr lang="ru-RU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b="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ru-RU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b="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⟘</m:t>
                              </m:r>
                            </m:sub>
                          </m:sSub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lang="ru-RU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34" y="1222418"/>
                <a:ext cx="8964488" cy="921406"/>
              </a:xfrm>
              <a:prstGeom prst="rect">
                <a:avLst/>
              </a:prstGeom>
              <a:blipFill rotWithShape="0">
                <a:blip r:embed="rId3"/>
                <a:stretch>
                  <a:fillRect t="-54305" b="-1430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7502244" y="652085"/>
                <a:ext cx="1204881" cy="6288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ru-RU" b="0" i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b="0" i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0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e>
                            <m:sup>
                              <m:r>
                                <a:rPr lang="ru-RU" b="0" i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ru-RU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ru-RU" b="0" i="1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</m:oMath>
                  </m:oMathPara>
                </a14:m>
                <a:endParaRPr lang="ru-RU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244" y="652085"/>
                <a:ext cx="1204881" cy="6288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Таблица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514293"/>
                  </p:ext>
                </p:extLst>
              </p:nvPr>
            </p:nvGraphicFramePr>
            <p:xfrm>
              <a:off x="201993" y="2348880"/>
              <a:ext cx="8712968" cy="44215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52128"/>
                    <a:gridCol w="3312368"/>
                    <a:gridCol w="4248472"/>
                  </a:tblGrid>
                  <a:tr h="530539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Ядерное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3BB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sSup>
                                      <m:sSup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3BB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Интенсивность пропорциональна </a:t>
                          </a:r>
                          <a:r>
                            <a:rPr lang="ru-RU" sz="1400" dirty="0" smtClean="0">
                              <a:effectLst/>
                            </a:rPr>
                            <a:t>квадрату </a:t>
                          </a:r>
                          <a:r>
                            <a:rPr lang="ru-RU" sz="1400" dirty="0">
                              <a:effectLst/>
                            </a:rPr>
                            <a:t>модуля ядерного структурного фактора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i="1" dirty="0">
                              <a:effectLst/>
                            </a:rPr>
                            <a:t>Поляризация не меняется</a:t>
                          </a:r>
                          <a:endParaRPr lang="ru-RU" sz="1400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3BBC2"/>
                        </a:solidFill>
                      </a:tcPr>
                    </a:tc>
                  </a:tr>
                  <a:tr h="6955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Магнитное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 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E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⟘</m:t>
                                        </m:r>
                                      </m:sub>
                                    </m:s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·</m:t>
                                    </m:r>
                                    <m:sSubSup>
                                      <m:sSubSup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⟘</m:t>
                                        </m:r>
                                      </m:sub>
                                      <m:sup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oMath>
                            </m:oMathPara>
                          </a14:m>
                          <a:endParaRPr lang="ru-RU" sz="14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p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=(−</m:t>
                              </m:r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ru-R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⟘</m:t>
                                      </m:r>
                                    </m:sub>
                                  </m:s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·</m:t>
                                  </m:r>
                                  <m:sSubSup>
                                    <m:sSubSup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ru-R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⟘</m:t>
                                      </m:r>
                                    </m:sub>
                                    <m:sup>
                                      <m:r>
                                        <a:rPr lang="ru-R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·</m:t>
                                  </m:r>
                                  <m:sSubSup>
                                    <m:sSubSup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ru-R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ru-R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⟘</m:t>
                                      </m:r>
                                    </m:sub>
                                    <m:sup>
                                      <m:r>
                                        <a:rPr lang="ru-R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  <m:sup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·</m:t>
                                  </m:r>
                                  <m:sSub>
                                    <m:sSubPr>
                                      <m:ctrlPr>
                                        <a:rPr lang="ru-RU" sz="1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ru-RU" sz="1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⟘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 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E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Интенсивность пропорциональна квадрату модуля эффективного магнитного вектора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i="1" dirty="0">
                              <a:effectLst/>
                            </a:rPr>
                            <a:t>Инвертируются компоненты поляризации, перпендикулярные эффективному магнитному вектору</a:t>
                          </a:r>
                          <a:endParaRPr lang="ru-RU" sz="1400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E0FF"/>
                        </a:solidFill>
                      </a:tcPr>
                    </a:tc>
                  </a:tr>
                  <a:tr h="6726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Магнитное </a:t>
                          </a:r>
                          <a:r>
                            <a:rPr lang="ru-RU" sz="1400" b="1" dirty="0" err="1">
                              <a:effectLst/>
                            </a:rPr>
                            <a:t>киральное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⟘</m:t>
                                        </m:r>
                                      </m:sub>
                                      <m:sup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⟘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d>
                                      <m:d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ru-R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𝑴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⟘</m:t>
                                            </m:r>
                                          </m:sub>
                                          <m:sup>
                                            <m:r>
                                              <a:rPr lang="ru-R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×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1400" i="1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𝑴</m:t>
                                            </m:r>
                                          </m:e>
                                          <m:sub>
                                            <m:r>
                                              <a:rPr lang="ru-RU" sz="1400">
                                                <a:effectLst/>
                                                <a:latin typeface="Cambria Math" panose="02040503050406030204" pitchFamily="18" charset="0"/>
                                              </a:rPr>
                                              <m:t>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Интенсивность зависит от направления </a:t>
                          </a:r>
                          <a:r>
                            <a:rPr lang="ru-RU" sz="1400" dirty="0" smtClean="0">
                              <a:effectLst/>
                            </a:rPr>
                            <a:t>поляризации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i="1" dirty="0">
                              <a:effectLst/>
                            </a:rPr>
                            <a:t>Поляризация создается в направлении вектора рассеяния когда 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  <m:sup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</m:oMath>
                          </a14:m>
                          <a:endParaRPr lang="ru-RU" sz="1400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</a:tr>
                  <a:tr h="91318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1" dirty="0" smtClean="0">
                              <a:effectLst/>
                            </a:rPr>
                            <a:t>Интерференционное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7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=(</m:t>
                                </m:r>
                                <m:sSub>
                                  <m:sSub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d>
                                  <m:dPr>
                                    <m:ctrlPr>
                                      <a:rPr lang="ru-RU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⟘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  <m:sup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Sup>
                                      <m:sSubSupPr>
                                        <m:ctrlPr>
                                          <a:rPr lang="ru-RU" sz="1400" i="1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𝑴</m:t>
                                        </m:r>
                                      </m:e>
                                      <m:sub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⟘</m:t>
                                        </m:r>
                                      </m:sub>
                                      <m:sup>
                                        <m:r>
                                          <a:rPr lang="ru-RU" sz="1400">
                                            <a:effectLst/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  <m:r>
                                      <a:rPr lang="ru-RU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</m:d>
                                <m:r>
                                  <a:rPr lang="ru-RU" sz="14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e>
                                <m:sup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=(</m:t>
                              </m:r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  <m:sup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sSubSup>
                                <m:sSub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  <m:sup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)×</m:t>
                              </m:r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 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7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Интенсивность зависит от начальной поляризации в случае, если </a:t>
                          </a:r>
                          <a14:m>
                            <m:oMath xmlns:m="http://schemas.openxmlformats.org/officeDocument/2006/math">
                              <m:r>
                                <a:rPr lang="ru-RU" sz="1400">
                                  <a:effectLst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 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effectLst/>
                            </a:rPr>
                            <a:t>в фазе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</a:rPr>
                            <a:t>Поляризация создается вдоль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i="1" dirty="0">
                              <a:effectLst/>
                            </a:rPr>
                            <a:t> когда </a:t>
                          </a:r>
                          <a14:m>
                            <m:oMath xmlns:m="http://schemas.openxmlformats.org/officeDocument/2006/math"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ru-RU" sz="1400" i="1" dirty="0">
                              <a:effectLst/>
                            </a:rPr>
                            <a:t> 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i="1" dirty="0">
                              <a:effectLst/>
                            </a:rPr>
                            <a:t>в фазе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400" i="1" dirty="0">
                              <a:effectLst/>
                            </a:rPr>
                            <a:t>Начальная поляризация поворачивается вокруг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i="1" dirty="0">
                              <a:effectLst/>
                            </a:rPr>
                            <a:t> когда </a:t>
                          </a:r>
                          <a14:m>
                            <m:oMath xmlns:m="http://schemas.openxmlformats.org/officeDocument/2006/math">
                              <m:r>
                                <a:rPr lang="ru-RU" sz="1400" i="1">
                                  <a:effectLst/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oMath>
                          </a14:m>
                          <a:r>
                            <a:rPr lang="ru-RU" sz="1400" i="1" dirty="0">
                              <a:effectLst/>
                            </a:rPr>
                            <a:t> и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1400" b="1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  <m:t>⟘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i="1" dirty="0">
                              <a:effectLst/>
                            </a:rPr>
                            <a:t> в </a:t>
                          </a:r>
                          <a:r>
                            <a:rPr lang="ru-RU" sz="1400" i="1" dirty="0" smtClean="0">
                              <a:effectLst/>
                            </a:rPr>
                            <a:t>противофазе</a:t>
                          </a:r>
                          <a:endParaRPr lang="ru-RU" sz="1400" i="1" dirty="0">
                            <a:effectLst/>
                          </a:endParaRPr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7B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Таблица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35514293"/>
                  </p:ext>
                </p:extLst>
              </p:nvPr>
            </p:nvGraphicFramePr>
            <p:xfrm>
              <a:off x="201993" y="2348880"/>
              <a:ext cx="8712968" cy="442150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152128"/>
                    <a:gridCol w="3312368"/>
                    <a:gridCol w="4248472"/>
                  </a:tblGrid>
                  <a:tr h="77635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Ядерное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3BB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4926" t="-6299" r="-128493" b="-4858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Интенсивность пропорциональна </a:t>
                          </a:r>
                          <a:r>
                            <a:rPr lang="ru-RU" sz="1400" dirty="0" smtClean="0">
                              <a:effectLst/>
                            </a:rPr>
                            <a:t>квадрату </a:t>
                          </a:r>
                          <a:r>
                            <a:rPr lang="ru-RU" sz="1400" dirty="0">
                              <a:effectLst/>
                            </a:rPr>
                            <a:t>модуля ядерного структурного фактора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i="1" dirty="0">
                              <a:effectLst/>
                            </a:rPr>
                            <a:t>Поляризация не меняется</a:t>
                          </a:r>
                          <a:endParaRPr lang="ru-RU" sz="1400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3BBC2"/>
                        </a:solidFill>
                      </a:tcPr>
                    </a:tc>
                  </a:tr>
                  <a:tr h="123291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Магнитное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 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E0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4926" t="-66502" r="-128493" b="-2039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dirty="0">
                              <a:effectLst/>
                            </a:rPr>
                            <a:t>Интенсивность пропорциональна квадрату модуля эффективного магнитного вектора</a:t>
                          </a: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i="1" dirty="0">
                              <a:effectLst/>
                            </a:rPr>
                            <a:t>Инвертируются компоненты поляризации, перпендикулярные эффективному магнитному вектору</a:t>
                          </a:r>
                          <a:endParaRPr lang="ru-RU" sz="1400" i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B7E0FF"/>
                        </a:solidFill>
                      </a:tcPr>
                    </a:tc>
                  </a:tr>
                  <a:tr h="80403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1" dirty="0">
                              <a:effectLst/>
                            </a:rPr>
                            <a:t>Магнитное </a:t>
                          </a:r>
                          <a:r>
                            <a:rPr lang="ru-RU" sz="1400" b="1" dirty="0" err="1">
                              <a:effectLst/>
                            </a:rPr>
                            <a:t>киральное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4926" t="-256061" r="-128493" b="-2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5308" t="-256061" r="-287" b="-213636"/>
                          </a:stretch>
                        </a:blipFill>
                      </a:tcPr>
                    </a:tc>
                  </a:tr>
                  <a:tr h="160820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400" b="1" dirty="0" smtClean="0">
                              <a:effectLst/>
                            </a:rPr>
                            <a:t>Интерференционное</a:t>
                          </a:r>
                          <a:endParaRPr lang="ru-RU" sz="14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51855" marR="5185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AE7B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34926" t="-178030" r="-128493" b="-6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51855" marR="51855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05308" t="-178030" r="-287" b="-681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369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020255" y="809874"/>
            <a:ext cx="289460" cy="264460"/>
          </a:xfrm>
          <a:prstGeom prst="rect">
            <a:avLst/>
          </a:prstGeom>
          <a:solidFill>
            <a:srgbClr val="E9C9CE"/>
          </a:solidFill>
          <a:ln>
            <a:solidFill>
              <a:srgbClr val="E9C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247081" y="800958"/>
            <a:ext cx="272715" cy="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90949" y="3899767"/>
            <a:ext cx="1587747" cy="1104304"/>
          </a:xfrm>
          <a:prstGeom prst="rect">
            <a:avLst/>
          </a:prstGeom>
          <a:solidFill>
            <a:srgbClr val="E9C9CE"/>
          </a:solidFill>
          <a:ln>
            <a:solidFill>
              <a:srgbClr val="E9C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1" name="Прямоугольник 2050"/>
          <p:cNvSpPr/>
          <p:nvPr/>
        </p:nvSpPr>
        <p:spPr>
          <a:xfrm>
            <a:off x="1673505" y="797626"/>
            <a:ext cx="289460" cy="264460"/>
          </a:xfrm>
          <a:prstGeom prst="rect">
            <a:avLst/>
          </a:prstGeom>
          <a:solidFill>
            <a:srgbClr val="E9C9CE"/>
          </a:solidFill>
          <a:ln>
            <a:solidFill>
              <a:srgbClr val="E9C9C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556336" y="2128243"/>
            <a:ext cx="7430542" cy="12621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Прямоугольник 2048"/>
          <p:cNvSpPr/>
          <p:nvPr/>
        </p:nvSpPr>
        <p:spPr>
          <a:xfrm>
            <a:off x="994152" y="758618"/>
            <a:ext cx="272715" cy="318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50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364976" y="1380152"/>
                <a:ext cx="7600017" cy="1914220"/>
              </a:xfrm>
            </p:spPr>
            <p:txBody>
              <a:bodyPr/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00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ru-RU" sz="2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ru-RU" sz="20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)/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𝑛𝑧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𝑛𝑧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brk m:alnAt="7"/>
                              </m:rPr>
                              <a:rPr lang="ru-R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)/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𝑛𝑦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  <m:e>
                            <m:r>
                              <m:rPr>
                                <m:brk m:alnAt="7"/>
                              </m:rPr>
                              <a:rPr lang="ru-RU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m:rPr>
                                <m:brk m:alnAt="7"/>
                              </m:rP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𝑧𝑧</m:t>
                                </m:r>
                              </m:sub>
                            </m:sSub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)/</m:t>
                            </m:r>
                            <m:sSub>
                              <m:sSubPr>
                                <m:ctrlPr>
                                  <a:rPr lang="ru-RU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206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ru-RU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0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64976" y="1380152"/>
                <a:ext cx="7600017" cy="191422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bg2">
              <a:lumMod val="75000"/>
              <a:lumOff val="25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323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Уравнения Малеева – Блюма в тензорном виде</a:t>
            </a:r>
            <a:endParaRPr lang="ru-RU" sz="2400" b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412338" y="725090"/>
                <a:ext cx="17090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p>
                          <m:r>
                            <a:rPr lang="ru-RU" b="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ru-RU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ru-RU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r>
                        <a:rPr lang="ru-RU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38" y="725090"/>
                <a:ext cx="170905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278697" y="5525059"/>
                <a:ext cx="2076680" cy="38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𝔎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⟘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⟘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ru-RU" sz="16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697" y="5525059"/>
                <a:ext cx="2076680" cy="388183"/>
              </a:xfrm>
              <a:prstGeom prst="rect">
                <a:avLst/>
              </a:prstGeom>
              <a:blipFill rotWithShape="0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Прямоугольник 25"/>
              <p:cNvSpPr/>
              <p:nvPr/>
            </p:nvSpPr>
            <p:spPr>
              <a:xfrm>
                <a:off x="2569985" y="758619"/>
                <a:ext cx="1899623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u-RU" b="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b="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ru-RU" b="1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985" y="758619"/>
                <a:ext cx="1899623" cy="391646"/>
              </a:xfrm>
              <a:prstGeom prst="rect">
                <a:avLst/>
              </a:prstGeom>
              <a:blipFill rotWithShape="0"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Стрелка вправо 1"/>
          <p:cNvSpPr/>
          <p:nvPr/>
        </p:nvSpPr>
        <p:spPr>
          <a:xfrm>
            <a:off x="2121396" y="862252"/>
            <a:ext cx="448589" cy="159705"/>
          </a:xfrm>
          <a:prstGeom prst="rightArrow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Прямоугольник 17"/>
              <p:cNvSpPr/>
              <p:nvPr/>
            </p:nvSpPr>
            <p:spPr>
              <a:xfrm>
                <a:off x="426515" y="1222257"/>
                <a:ext cx="7226978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тензор, описывающий поворот поляризации в процессе рассеяния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15" y="1222257"/>
                <a:ext cx="7226978" cy="391646"/>
              </a:xfrm>
              <a:prstGeom prst="rect">
                <a:avLst/>
              </a:prstGeom>
              <a:blipFill rotWithShape="0">
                <a:blip r:embed="rId6"/>
                <a:stretch>
                  <a:fillRect t="-9375" b="-18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Прямоугольник 18"/>
              <p:cNvSpPr/>
              <p:nvPr/>
            </p:nvSpPr>
            <p:spPr>
              <a:xfrm>
                <a:off x="435597" y="1595322"/>
                <a:ext cx="5533951" cy="369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bSup>
                  </m:oMath>
                </a14:m>
                <a:r>
                  <a:rPr lang="ru-RU" dirty="0" smtClean="0"/>
                  <a:t> </a:t>
                </a:r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поляризация, возникающая в процессе рассеяния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" y="1595322"/>
                <a:ext cx="5533951" cy="369588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703201" y="3950787"/>
                <a:ext cx="1578958" cy="9647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′′</m:t>
                    </m:r>
                    <m:r>
                      <a:rPr lang="ru-RU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/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/>
                          </m:sSub>
                        </m:e>
                      </m:mr>
                      <m:m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𝑛𝑧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/>
                          </m:sSub>
                        </m:e>
                      </m:mr>
                    </m:m>
                  </m:oMath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01" y="3950787"/>
                <a:ext cx="1578958" cy="96475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2725518" y="4355576"/>
                <a:ext cx="2288375" cy="3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8" y="4355576"/>
                <a:ext cx="2288375" cy="391261"/>
              </a:xfrm>
              <a:prstGeom prst="rect">
                <a:avLst/>
              </a:prstGeom>
              <a:blipFill rotWithShape="0">
                <a:blip r:embed="rId9"/>
                <a:stretch>
                  <a:fillRect t="-9231" b="-1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2725517" y="3919661"/>
                <a:ext cx="2163516" cy="3912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7" y="3919661"/>
                <a:ext cx="2163516" cy="391261"/>
              </a:xfrm>
              <a:prstGeom prst="rect">
                <a:avLst/>
              </a:prstGeom>
              <a:blipFill rotWithShape="0">
                <a:blip r:embed="rId10"/>
                <a:stretch>
                  <a:fillRect t="-10938" b="-171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2725517" y="4786966"/>
                <a:ext cx="228837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𝑛𝑧</m:t>
                        </m:r>
                      </m:sub>
                    </m:sSub>
                  </m:oMath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517" y="4786966"/>
                <a:ext cx="2288375" cy="369332"/>
              </a:xfrm>
              <a:prstGeom prst="rect">
                <a:avLst/>
              </a:prstGeom>
              <a:blipFill rotWithShape="0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рямоугольник 31"/>
              <p:cNvSpPr/>
              <p:nvPr/>
            </p:nvSpPr>
            <p:spPr>
              <a:xfrm>
                <a:off x="5030666" y="4761533"/>
                <a:ext cx="3745613" cy="396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/>
                    </m:sSub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002060"/>
                        </a:solidFill>
                      </a:rPr>
                      <m:t>+</m:t>
                    </m:r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𝑦𝑧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𝑛𝑧</m:t>
                        </m:r>
                      </m:sub>
                    </m:sSub>
                  </m:oMath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2" name="Прямоугольник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666" y="4761533"/>
                <a:ext cx="3745613" cy="396775"/>
              </a:xfrm>
              <a:prstGeom prst="rect">
                <a:avLst/>
              </a:prstGeom>
              <a:blipFill rotWithShape="0">
                <a:blip r:embed="rId12"/>
                <a:stretch>
                  <a:fillRect t="-7692" b="-16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66160" y="5570783"/>
                <a:ext cx="1159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=</a:t>
                </a:r>
                <a:r>
                  <a:rPr lang="ru-RU" dirty="0">
                    <a:solidFill>
                      <a:srgbClr val="00206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sSup>
                      <m:s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p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60" y="5570783"/>
                <a:ext cx="1159613" cy="369332"/>
              </a:xfrm>
              <a:prstGeom prst="rect">
                <a:avLst/>
              </a:prstGeom>
              <a:blipFill rotWithShape="0">
                <a:blip r:embed="rId13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Прямоугольник 33"/>
              <p:cNvSpPr/>
              <p:nvPr/>
            </p:nvSpPr>
            <p:spPr>
              <a:xfrm>
                <a:off x="475563" y="5916275"/>
                <a:ext cx="1358705" cy="3870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⟘</m:t>
                        </m:r>
                      </m:sub>
                    </m:sSub>
                    <m:sSubSup>
                      <m:sSubSupPr>
                        <m:ctrlP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⟘</m:t>
                        </m:r>
                      </m:sub>
                      <m:sup>
                        <m:r>
                          <a:rPr lang="ru-RU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4" name="Прямоугольник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3" y="5916275"/>
                <a:ext cx="1358705" cy="387029"/>
              </a:xfrm>
              <a:prstGeom prst="rect">
                <a:avLst/>
              </a:prstGeom>
              <a:blipFill rotWithShape="0">
                <a:blip r:embed="rId14"/>
                <a:stretch>
                  <a:fillRect t="-11111" b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Прямоугольник 34"/>
              <p:cNvSpPr/>
              <p:nvPr/>
            </p:nvSpPr>
            <p:spPr>
              <a:xfrm>
                <a:off x="2251200" y="5935156"/>
                <a:ext cx="2076680" cy="38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ru-RU" sz="1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𝔍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⟘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⟘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ru-RU" sz="16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Прямоугольник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200" y="5935156"/>
                <a:ext cx="2076680" cy="388183"/>
              </a:xfrm>
              <a:prstGeom prst="rect">
                <a:avLst/>
              </a:prstGeom>
              <a:blipFill rotWithShape="0">
                <a:blip r:embed="rId15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35"/>
              <p:cNvSpPr/>
              <p:nvPr/>
            </p:nvSpPr>
            <p:spPr>
              <a:xfrm>
                <a:off x="4354119" y="5546296"/>
                <a:ext cx="2076680" cy="38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1600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𝑛𝑖</m:t>
                        </m:r>
                      </m:sub>
                    </m:sSub>
                    <m:r>
                      <a:rPr lang="ru-RU" sz="1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𝔎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sSubSup>
                      <m:sSubSup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⟘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ru-RU" sz="16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Прямоугольник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119" y="5546296"/>
                <a:ext cx="2076680" cy="388183"/>
              </a:xfrm>
              <a:prstGeom prst="rect">
                <a:avLst/>
              </a:prstGeom>
              <a:blipFill rotWithShape="0">
                <a:blip r:embed="rId1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4325748" y="5922012"/>
                <a:ext cx="2076680" cy="388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1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𝑛𝑗</m:t>
                        </m:r>
                      </m:sub>
                    </m:sSub>
                    <m:r>
                      <a:rPr lang="ru-RU" sz="1600" i="1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𝔍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ru-RU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  <m:sSubSup>
                      <m:sSubSupPr>
                        <m:ctrlP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ru-RU" sz="1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  <m:sub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⟘</m:t>
                        </m:r>
                        <m:r>
                          <a:rPr lang="en-US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ru-RU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1600" dirty="0" smtClean="0"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ru-RU" sz="1600" dirty="0">
                  <a:solidFill>
                    <a:srgbClr val="00206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5748" y="5922012"/>
                <a:ext cx="2076680" cy="388183"/>
              </a:xfrm>
              <a:prstGeom prst="rect">
                <a:avLst/>
              </a:prstGeom>
              <a:blipFill rotWithShape="0">
                <a:blip r:embed="rId17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" name="Двойные круглые скобки 2047"/>
          <p:cNvSpPr/>
          <p:nvPr/>
        </p:nvSpPr>
        <p:spPr>
          <a:xfrm>
            <a:off x="1117318" y="2202526"/>
            <a:ext cx="6645443" cy="1080120"/>
          </a:xfrm>
          <a:prstGeom prst="bracketPair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Двойные круглые скобки 38"/>
          <p:cNvSpPr/>
          <p:nvPr/>
        </p:nvSpPr>
        <p:spPr>
          <a:xfrm>
            <a:off x="1277093" y="3893102"/>
            <a:ext cx="897361" cy="1080120"/>
          </a:xfrm>
          <a:prstGeom prst="bracketPair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0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bg2">
              <a:lumMod val="75000"/>
              <a:lumOff val="25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Сферическая нейтронная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поляриметрия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1189449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600" dirty="0" smtClean="0">
                <a:solidFill>
                  <a:srgbClr val="46562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Поперечные компоненты поляризации, которые могут образоваться в процессе рассеяния не сохраняются в продольном ведущем поле. Они </a:t>
            </a:r>
            <a:r>
              <a:rPr lang="ru-RU" sz="1600" dirty="0" err="1" smtClean="0">
                <a:solidFill>
                  <a:srgbClr val="46562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прецессируют</a:t>
            </a:r>
            <a:r>
              <a:rPr lang="ru-RU" sz="1600" dirty="0" smtClean="0">
                <a:solidFill>
                  <a:srgbClr val="46562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и быстро достигают нуля. Один из путей избежать этой проблемы – использование камеры с нулевым полем, в котором вектор поляризации нейтронов распространяется без изменений от входного ведущего поля к образцу и от образца к выходному ведущему полю. Переход от ведущего поля в область с нулевым полем должен быть полностью </a:t>
            </a:r>
            <a:r>
              <a:rPr lang="ru-RU" sz="1600" dirty="0" err="1" smtClean="0">
                <a:solidFill>
                  <a:srgbClr val="46562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неадиабатичным</a:t>
            </a:r>
            <a:r>
              <a:rPr lang="ru-RU" sz="1600" dirty="0" smtClean="0">
                <a:solidFill>
                  <a:srgbClr val="46562A">
                    <a:lumMod val="75000"/>
                  </a:srgb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 </a:t>
            </a:r>
            <a:endParaRPr lang="ru-RU" sz="1600" baseline="-25000" dirty="0">
              <a:solidFill>
                <a:srgbClr val="46562A">
                  <a:lumMod val="75000"/>
                </a:srgb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8049" y="633502"/>
            <a:ext cx="8388229" cy="413773"/>
          </a:xfrm>
          <a:prstGeom prst="roundRect">
            <a:avLst>
              <a:gd name="adj" fmla="val 4557"/>
            </a:avLst>
          </a:prstGeom>
          <a:solidFill>
            <a:srgbClr val="E2D4E0">
              <a:alpha val="55686"/>
            </a:srgbClr>
          </a:solidFill>
          <a:ln>
            <a:solidFill>
              <a:srgbClr val="154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CRYOPAD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CRYOgenic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Polari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z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ation Analysis Device)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00" y="2852936"/>
            <a:ext cx="6283278" cy="391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bg2">
              <a:lumMod val="75000"/>
              <a:lumOff val="25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Сферическая нейтронная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поляриметрия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Подзаголовок 6"/>
          <p:cNvSpPr txBox="1">
            <a:spLocks/>
          </p:cNvSpPr>
          <p:nvPr/>
        </p:nvSpPr>
        <p:spPr bwMode="auto">
          <a:xfrm>
            <a:off x="5364088" y="6602620"/>
            <a:ext cx="3888432" cy="25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sz="1000" b="1" kern="0" dirty="0" smtClean="0">
                <a:solidFill>
                  <a:schemeClr val="bg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1000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kern="0" dirty="0" smtClean="0">
                <a:solidFill>
                  <a:schemeClr val="bg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 поляризованных нейтронов 18-19 декабря 2014 г.</a:t>
            </a:r>
            <a:r>
              <a:rPr lang="en-US" sz="1000" b="1" kern="0" dirty="0" smtClean="0">
                <a:solidFill>
                  <a:schemeClr val="bg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b="1" kern="0" dirty="0" smtClean="0">
              <a:solidFill>
                <a:schemeClr val="bg2">
                  <a:lumMod val="90000"/>
                  <a:lumOff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3352" y="661823"/>
            <a:ext cx="8338822" cy="451375"/>
          </a:xfrm>
          <a:prstGeom prst="roundRect">
            <a:avLst>
              <a:gd name="adj" fmla="val 4557"/>
            </a:avLst>
          </a:prstGeom>
          <a:solidFill>
            <a:srgbClr val="E2D4E0">
              <a:alpha val="55686"/>
            </a:srgbClr>
          </a:solidFill>
          <a:ln>
            <a:solidFill>
              <a:srgbClr val="1547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70C0"/>
                </a:solidFill>
                <a:latin typeface="Cambria" pitchFamily="18" charset="0"/>
              </a:rPr>
              <a:t>Измерения матрицы поляризации</a:t>
            </a:r>
            <a:endParaRPr lang="en-US" b="1" dirty="0" smtClean="0">
              <a:solidFill>
                <a:srgbClr val="0070C0"/>
              </a:solidFill>
              <a:latin typeface="Cambr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978958" y="1211045"/>
                <a:ext cx="1856534" cy="8395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20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ru-RU" sz="2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ru-RU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ru-RU" sz="2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ru-RU" sz="2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r>
                            <a:rPr lang="ru-RU" sz="2000" i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sSubSup>
                            <m:sSubSup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  <m:sup>
                              <m:r>
                                <a:rPr lang="ru-RU" sz="2000" i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8958" y="1211045"/>
                <a:ext cx="1856534" cy="83952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ый прямоугольник 10"/>
          <p:cNvSpPr/>
          <p:nvPr/>
        </p:nvSpPr>
        <p:spPr>
          <a:xfrm>
            <a:off x="337900" y="1277482"/>
            <a:ext cx="5056544" cy="451375"/>
          </a:xfrm>
          <a:prstGeom prst="roundRect">
            <a:avLst>
              <a:gd name="adj" fmla="val 45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оследовательные измерения поляризации в трех направлениях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 y, z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брэгговского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пика 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8508" y="2177697"/>
            <a:ext cx="6912768" cy="560935"/>
          </a:xfrm>
          <a:prstGeom prst="roundRect">
            <a:avLst>
              <a:gd name="adj" fmla="val 455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Полученная матрица поляризации связывает поляризацию падающего пучка с поляризацией рассеянного  </a:t>
            </a:r>
            <a:endParaRPr lang="en-US" b="1" i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6660232" y="2141986"/>
                <a:ext cx="2116047" cy="76989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ru-RU" sz="2000" i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ru-RU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ru-RU" sz="20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sz="2000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′′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2141986"/>
                <a:ext cx="2116047" cy="7698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78673" y="3074284"/>
                <a:ext cx="2286000" cy="750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𝑥𝑥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73" y="3074284"/>
                <a:ext cx="2286000" cy="7505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2637329" y="3048365"/>
                <a:ext cx="2205219" cy="665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𝑥𝑦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329" y="3048365"/>
                <a:ext cx="2205219" cy="66524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822356" y="3049330"/>
                <a:ext cx="2187202" cy="665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𝑥𝑧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2356" y="3049330"/>
                <a:ext cx="2187202" cy="66524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121621" y="3874398"/>
                <a:ext cx="2640253" cy="8329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𝑦𝑥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1" y="3874398"/>
                <a:ext cx="2640253" cy="8329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Прямоугольник 23"/>
              <p:cNvSpPr/>
              <p:nvPr/>
            </p:nvSpPr>
            <p:spPr>
              <a:xfrm>
                <a:off x="2637329" y="3939815"/>
                <a:ext cx="3022430" cy="6962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𝑦𝑦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𝑚𝑦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4" name="Прямоугольник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329" y="3939815"/>
                <a:ext cx="3022430" cy="6962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Прямоугольник 24"/>
              <p:cNvSpPr/>
              <p:nvPr/>
            </p:nvSpPr>
            <p:spPr>
              <a:xfrm>
                <a:off x="5827562" y="3874398"/>
                <a:ext cx="2221827" cy="841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𝑦𝑧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62" y="3874398"/>
                <a:ext cx="2221827" cy="8410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Прямоугольник 25"/>
              <p:cNvSpPr/>
              <p:nvPr/>
            </p:nvSpPr>
            <p:spPr>
              <a:xfrm>
                <a:off x="1587" y="4718474"/>
                <a:ext cx="2880320" cy="807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𝑧𝑥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Прямоугольник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7" y="4718474"/>
                <a:ext cx="2880320" cy="80791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угольник 26"/>
              <p:cNvSpPr/>
              <p:nvPr/>
            </p:nvSpPr>
            <p:spPr>
              <a:xfrm>
                <a:off x="2741800" y="4767327"/>
                <a:ext cx="2223429" cy="665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𝑧𝑦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800" y="4767327"/>
                <a:ext cx="2223429" cy="66524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/>
              <p:cNvSpPr/>
              <p:nvPr/>
            </p:nvSpPr>
            <p:spPr>
              <a:xfrm>
                <a:off x="5833034" y="4767327"/>
                <a:ext cx="2968761" cy="6652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𝒫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𝑧𝑧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𝑚𝑦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𝑚𝑧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Прямоугольник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034" y="4767327"/>
                <a:ext cx="2968761" cy="66524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/>
              <p:cNvSpPr/>
              <p:nvPr/>
            </p:nvSpPr>
            <p:spPr>
              <a:xfrm>
                <a:off x="305057" y="5676580"/>
                <a:ext cx="2802525" cy="4791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sz="1600" i="1"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ru-RU" sz="16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sz="16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⟘</m:t>
                              </m:r>
                            </m:sub>
                            <m:sup>
                              <m:r>
                                <a:rPr lang="ru-RU" sz="16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ru-RU" sz="16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16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sz="16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sz="16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1600" b="1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sz="1600" i="1">
                                  <a:solidFill>
                                    <a:srgbClr val="0070C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⟘</m:t>
                              </m:r>
                            </m:sub>
                          </m:sSub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sz="1600" i="1">
                              <a:solidFill>
                                <a:srgbClr val="0070C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sz="1600" dirty="0">
                  <a:solidFill>
                    <a:srgbClr val="0070C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Прямоугольник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57" y="5676580"/>
                <a:ext cx="2802525" cy="47917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/>
              <p:cNvSpPr/>
              <p:nvPr/>
            </p:nvSpPr>
            <p:spPr>
              <a:xfrm>
                <a:off x="3074243" y="5677617"/>
                <a:ext cx="2742289" cy="3912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ru-RU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𝑁</m:t>
                          </m:r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⟘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𝑁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p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⟘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Прямоугольник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4243" y="5677617"/>
                <a:ext cx="2742289" cy="391261"/>
              </a:xfrm>
              <a:prstGeom prst="rect">
                <a:avLst/>
              </a:prstGeom>
              <a:blipFill rotWithShape="0">
                <a:blip r:embed="rId14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/>
              <p:cNvSpPr/>
              <p:nvPr/>
            </p:nvSpPr>
            <p:spPr>
              <a:xfrm>
                <a:off x="407946" y="6193131"/>
                <a:ext cx="3716081" cy="422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𝑧𝑦</m:t>
                          </m:r>
                        </m:sub>
                      </m:sSub>
                      <m:r>
                        <a:rPr lang="ru-RU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ru-R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⟘</m:t>
                              </m:r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∗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r>
                                <a:rPr lang="ru-R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⟘</m:t>
                              </m:r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ru-RU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sSubSup>
                                <m:sSubSupPr>
                                  <m:ctrlPr>
                                    <a:rPr lang="ru-RU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ru-RU" b="1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𝑴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⟘</m:t>
                                  </m:r>
                                  <m:r>
                                    <a:rPr lang="ru-RU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ru-RU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·</m:t>
                              </m:r>
                              <m:r>
                                <a:rPr lang="ru-RU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⟘</m:t>
                              </m:r>
                              <m:r>
                                <a:rPr lang="ru-RU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46" y="6193131"/>
                <a:ext cx="3716081" cy="422808"/>
              </a:xfrm>
              <a:prstGeom prst="rect">
                <a:avLst/>
              </a:prstGeom>
              <a:blipFill rotWithShape="0">
                <a:blip r:embed="rId15"/>
                <a:stretch>
                  <a:fillRect b="-28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/>
          <p:cNvCxnSpPr/>
          <p:nvPr/>
        </p:nvCxnSpPr>
        <p:spPr>
          <a:xfrm>
            <a:off x="436019" y="3009314"/>
            <a:ext cx="8234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36019" y="5523565"/>
            <a:ext cx="823448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548680" y="-1319726"/>
            <a:ext cx="7772400" cy="18288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4" name="Заголовок 2"/>
          <p:cNvSpPr txBox="1">
            <a:spLocks/>
          </p:cNvSpPr>
          <p:nvPr/>
        </p:nvSpPr>
        <p:spPr bwMode="auto">
          <a:xfrm flipH="1">
            <a:off x="473501" y="1828800"/>
            <a:ext cx="36469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defRPr>
            </a:lvl9pPr>
          </a:lstStyle>
          <a:p>
            <a:r>
              <a:rPr lang="en-US" kern="0" smtClean="0"/>
              <a:t> </a:t>
            </a:r>
            <a:endParaRPr lang="ru-RU" kern="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78958" y="1240342"/>
            <a:ext cx="1783216" cy="810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660231" y="2124885"/>
            <a:ext cx="2116047" cy="810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7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50" name="Rectangle 2"/>
              <p:cNvSpPr>
                <a:spLocks noGrp="1" noChangeArrowheads="1"/>
              </p:cNvSpPr>
              <p:nvPr>
                <p:ph type="ctrTitle"/>
              </p:nvPr>
            </p:nvSpPr>
            <p:spPr>
              <a:xfrm>
                <a:off x="-33710" y="2553514"/>
                <a:ext cx="2611270" cy="1511954"/>
              </a:xfrm>
            </p:spPr>
            <p:txBody>
              <a:bodyPr/>
              <a:lstStyle/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</a:rPr>
                        <m:t>𝒫</m:t>
                      </m:r>
                      <m:r>
                        <a:rPr lang="en-US" sz="2400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ru-RU" sz="24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ru-RU" sz="24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ru-RU" sz="24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ru-RU" sz="24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e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ru-RU" sz="24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solidFill>
                                  <a:srgbClr val="00206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mr>
                      </m:m>
                    </m:oMath>
                  </m:oMathPara>
                </a14:m>
                <a:endParaRPr lang="ru-RU" sz="2400" dirty="0" smtClean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05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33710" y="2553514"/>
                <a:ext cx="2611270" cy="151195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bg2">
              <a:lumMod val="75000"/>
              <a:lumOff val="25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Сферическая нейтронная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поляриметрия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319498" y="1262345"/>
                <a:ext cx="633333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𝑴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Arial Unicode MS" panose="020B0604020202020204" pitchFamily="34" charset="-128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𝒖</m:t>
                    </m:r>
                    <m:sSub>
                      <m:sSubPr>
                        <m:ctrlPr>
                          <a:rPr 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cos(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r·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sz="2000" b="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0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sin(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r</a:t>
                </a:r>
                <a:r>
                  <a:rPr lang="en-US" sz="2000" b="1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Arial Unicode MS" panose="020B0604020202020204" pitchFamily="34" charset="-128"/>
                    <a:cs typeface="Times New Roman" panose="02020603050405020304" pitchFamily="18" charset="0"/>
                  </a:rPr>
                  <a:t>·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  <m:r>
                      <a:rPr lang="en-US" sz="2000" b="0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20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98" y="1262345"/>
                <a:ext cx="6333336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1141204" y="708978"/>
            <a:ext cx="6917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Циклоидальная магнитная структура в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MnWO</a:t>
            </a:r>
            <a:r>
              <a:rPr lang="en-US" sz="2400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4</a:t>
            </a:r>
            <a:endParaRPr lang="ru-RU" sz="2400" b="1" baseline="-2500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19498" y="1660001"/>
                <a:ext cx="598012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𝒖</m:t>
                    </m:r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Arial Unicode MS" panose="020B0604020202020204" pitchFamily="34" charset="-128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</m:oMath>
                </a14:m>
                <a:r>
                  <a:rPr lang="en-US" dirty="0" smtClean="0">
                    <a:solidFill>
                      <a:srgbClr val="002060"/>
                    </a:solidFill>
                  </a:rPr>
                  <a:t> – </a:t>
                </a:r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единичные вектора, перпендикулярные друг другу,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sub>
                    </m:sSub>
                    <m:r>
                      <a:rPr lang="ru-RU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ru-RU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rgbClr val="002060"/>
                    </a:solidFill>
                  </a:rPr>
                  <a:t> - </a:t>
                </a:r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амплитуды</a:t>
                </a:r>
              </a:p>
              <a:p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𝝉</m:t>
                    </m:r>
                  </m:oMath>
                </a14:m>
                <a:r>
                  <a:rPr lang="ru-RU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вектор магнитной структуры</a:t>
                </a:r>
                <a:endParaRPr lang="ru-RU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98" y="1660001"/>
                <a:ext cx="5980128" cy="923330"/>
              </a:xfrm>
              <a:prstGeom prst="rect">
                <a:avLst/>
              </a:prstGeom>
              <a:blipFill rotWithShape="0">
                <a:blip r:embed="rId4"/>
                <a:stretch>
                  <a:fillRect t="-3947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-152553" y="4254389"/>
                <a:ext cx="2376264" cy="761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553" y="4254389"/>
                <a:ext cx="2376264" cy="76181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-180844" y="5413132"/>
                <a:ext cx="2376264" cy="783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𝑣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844" y="5413132"/>
                <a:ext cx="2376264" cy="78322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32702" y="5021396"/>
            <a:ext cx="2095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 эллиптичности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1373" y="6196360"/>
            <a:ext cx="14237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киральный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717" y="2631488"/>
            <a:ext cx="6073723" cy="2147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271" y="4348762"/>
            <a:ext cx="1657426" cy="225385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458717" y="5610505"/>
            <a:ext cx="3777998" cy="73866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кирального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от электрического поля</a:t>
            </a:r>
          </a:p>
          <a:p>
            <a:r>
              <a:rPr lang="en-US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Journal of Physics: Conf. Ser. 145 (2009) 012074.</a:t>
            </a:r>
            <a:endParaRPr lang="ru-RU" sz="1400" i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6334676" y="5804746"/>
            <a:ext cx="520259" cy="28855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bg2">
              <a:lumMod val="75000"/>
              <a:lumOff val="25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Сферическая нейтронная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поляриметрия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352" y="696571"/>
            <a:ext cx="8284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Исследования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киральностей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лангасите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NbFe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b="1" baseline="-2500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373" y="1842239"/>
            <a:ext cx="8456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NbFe</a:t>
            </a:r>
            <a:r>
              <a:rPr lang="ru-RU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b="1" baseline="-25000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ристаллизуется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нецентросимметричную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тригональную группу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321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киральную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структуру, два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энантиоморфа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084" y="2539474"/>
            <a:ext cx="6179357" cy="43185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9552" y="1158236"/>
            <a:ext cx="6214784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(2008)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247201</a:t>
            </a:r>
            <a:r>
              <a:rPr lang="en-US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spc="-1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1600" spc="-15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ys</a:t>
            </a:r>
            <a:r>
              <a:rPr lang="ru-RU" sz="1600" spc="-1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spc="-5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spc="-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Lett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spc="-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106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spc="-55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</a:t>
            </a:r>
            <a:r>
              <a:rPr lang="ru-RU" sz="1600" spc="-5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207201</a:t>
            </a:r>
          </a:p>
        </p:txBody>
      </p:sp>
    </p:spTree>
    <p:extLst>
      <p:ext uri="{BB962C8B-B14F-4D97-AF65-F5344CB8AC3E}">
        <p14:creationId xmlns:p14="http://schemas.microsoft.com/office/powerpoint/2010/main" val="131736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bg2">
              <a:lumMod val="75000"/>
              <a:lumOff val="25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Сферическая нейтронная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поляриметрия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352" y="696571"/>
            <a:ext cx="8284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Исследования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киральностей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лангасите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NbFe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b="1" baseline="-2500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373" y="1236056"/>
            <a:ext cx="8456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Нейтронные исследования показали наличие двух видов магнитной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«треугольной» и «геликоидальной», причем могли быть реализованы варианты (1,1) либо (-1,-1) для положительной структурной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однако не позволили различить «правую» и «левую»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соотнести ее со структурной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киральностью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36753" y="2159386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89" y="2660680"/>
            <a:ext cx="8649390" cy="27430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3193" y="5532790"/>
            <a:ext cx="8456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возможных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киральных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состояния. Черные стрелки указывают направления «геликоидальной»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красные – 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«треугольной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фиолетовые и оранжевые – структурной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19" y="2759379"/>
            <a:ext cx="3275001" cy="2659753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bg2">
              <a:lumMod val="75000"/>
              <a:lumOff val="25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Сферическая нейтронная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поляриметрия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352" y="696571"/>
            <a:ext cx="82848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Исследования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киральностей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в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лангасите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NbFe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b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2400" b="1" baseline="-25000" dirty="0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373" y="1236056"/>
            <a:ext cx="8456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Нейтронные исследования показали наличие двух видов магнитной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«треугольной» и «геликоидальной», однако не позволили различить «правую» и «левую»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киральность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соотнести ее со структурной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киральностью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55776" y="3905114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373" y="5293319"/>
            <a:ext cx="845678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позволило остановиться на варианте (+1,+1) для «геликоидальной» и «треугольной»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«положительной» структурной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«отрицательной» структурной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получился вариант (-1,+1).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объяснения этих результатов было предложено взаимодействие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Дзялошинского-Мория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вектором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вдоль оси </a:t>
            </a:r>
            <a:r>
              <a:rPr lang="en-US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5037" y="2407056"/>
            <a:ext cx="2280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 </a:t>
            </a:r>
            <a:r>
              <a:rPr lang="en-US" sz="2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‖ c*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2271825" y="2351949"/>
                <a:ext cx="2376264" cy="748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m:t>~</m:t>
                      </m:r>
                      <m:f>
                        <m:f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ϵ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m:rPr>
                              <m:sty m:val="p"/>
                            </m:rPr>
                            <a:rPr lang="el-GR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β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𝑐𝑜𝑠</m:t>
                          </m:r>
                          <m:r>
                            <a:rPr lang="en-US" sz="2000" b="0" i="1" baseline="30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20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β</m:t>
                          </m:r>
                          <m:r>
                            <a:rPr lang="en-US" sz="20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Arial Unicode MS" panose="020B0604020202020204" pitchFamily="34" charset="-128"/>
                              <a:cs typeface="Times New Roman" panose="020206030504050203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ru-RU" sz="2000" baseline="-25000" dirty="0">
                  <a:solidFill>
                    <a:srgbClr val="002060"/>
                  </a:solidFill>
                  <a:latin typeface="Times New Roman" panose="02020603050405020304" pitchFamily="18" charset="0"/>
                  <a:ea typeface="Arial Unicode MS" panose="020B0604020202020204" pitchFamily="34" charset="-128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825" y="2351949"/>
                <a:ext cx="2376264" cy="74898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089" y="2425743"/>
            <a:ext cx="4204148" cy="260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Киральность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некоторые аспекты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3352" y="799456"/>
            <a:ext cx="842197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«Я 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называю какую-либо геометрическую фигуру, или группу точек,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хиральной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 и говорю, что она обладает </a:t>
            </a:r>
            <a:r>
              <a:rPr lang="ru-RU" b="1" i="1" dirty="0" err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хиральностью</a:t>
            </a:r>
            <a:r>
              <a:rPr lang="ru-RU" i="1" dirty="0">
                <a:solidFill>
                  <a:schemeClr val="accent4">
                    <a:lumMod val="50000"/>
                  </a:schemeClr>
                </a:solidFill>
              </a:rPr>
              <a:t>, если её изображение в идеальном плоском зеркале не может быть с ней </a:t>
            </a:r>
            <a:r>
              <a:rPr lang="ru-RU" i="1" dirty="0" smtClean="0">
                <a:solidFill>
                  <a:schemeClr val="accent4">
                    <a:lumMod val="50000"/>
                  </a:schemeClr>
                </a:solidFill>
              </a:rPr>
              <a:t>совмещено»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- У. Т. Кельвин. </a:t>
            </a:r>
            <a:r>
              <a:rPr lang="ru-RU" sz="1300" b="1" dirty="0" err="1" smtClean="0">
                <a:solidFill>
                  <a:schemeClr val="accent1">
                    <a:lumMod val="50000"/>
                  </a:schemeClr>
                </a:solidFill>
              </a:rPr>
              <a:t>Балтиморские</a:t>
            </a: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</a:rPr>
              <a:t> лекции по молекулярной динамике и волновой теории света, 1904 </a:t>
            </a:r>
            <a:r>
              <a:rPr lang="en-US" sz="13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Kelvin W. T. </a:t>
            </a:r>
            <a:r>
              <a:rPr lang="en-US" sz="1300" b="1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Baltimore lectures on molecular dynamics and the wave theory of light (1904)</a:t>
            </a:r>
            <a:r>
              <a:rPr lang="en-US" sz="1300" b="1" dirty="0" smtClean="0">
                <a:solidFill>
                  <a:schemeClr val="accent1">
                    <a:lumMod val="50000"/>
                  </a:schemeClr>
                </a:solidFill>
              </a:rPr>
              <a:t>. — London: C. J. Clay and sons, 1904</a:t>
            </a:r>
            <a:r>
              <a:rPr lang="en-US" sz="1300" dirty="0" smtClean="0">
                <a:solidFill>
                  <a:schemeClr val="accent1">
                    <a:lumMod val="50000"/>
                  </a:schemeClr>
                </a:solidFill>
              </a:rPr>
              <a:t>.)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903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	</a:t>
            </a:r>
            <a:r>
              <a:rPr lang="ru-RU" baseline="30000" dirty="0"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8952" y="6093296"/>
            <a:ext cx="8718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З</a:t>
            </a:r>
            <a:r>
              <a:rPr lang="ru-RU" altLang="ru-RU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еркально асимметричные объекты, являющиеся </a:t>
            </a:r>
            <a:r>
              <a:rPr lang="ru-RU" alt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зеркальным изображением один другого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называются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энантиоморфами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(в биологии –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энантиомерами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04" y="2890390"/>
            <a:ext cx="8294417" cy="3062045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69111" y="6317871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1110" y="2524954"/>
            <a:ext cx="2905169" cy="6192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χειρ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хеир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Georgia" panose="02040502050405020303" pitchFamily="18" charset="0"/>
              </a:rPr>
              <a:t>рука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4539" y="3886200"/>
            <a:ext cx="6400800" cy="1752600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2" y="3562164"/>
            <a:ext cx="8352927" cy="648072"/>
          </a:xfrm>
          <a:prstGeom prst="roundRect">
            <a:avLst>
              <a:gd name="adj" fmla="val 8324"/>
            </a:avLst>
          </a:prstGeom>
          <a:solidFill>
            <a:schemeClr val="tx2">
              <a:lumMod val="75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ja-JP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libri" pitchFamily="34" charset="0"/>
                <a:cs typeface="Times New Roman" pitchFamily="18" charset="0"/>
              </a:rPr>
              <a:t>СПАСИБО ЗА ВНИМАНИЕ!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9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Киральность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математические аспекты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8538" y="2844614"/>
            <a:ext cx="842197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Киральность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зависит от размерности. Объект,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киральный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двух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измерениях,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становится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акиральным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трех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измерениях,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 как плоскость,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содержащую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2-мерный объект,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рассматривать как зеркальную.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аждый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-мерный объект в пространстве размерности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акирален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Он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тривиально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идентичен своему (неизмененному) изображению по отношению к любому (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− 1) - размерному зеркальному отражению, содержащему объект.</a:t>
            </a:r>
            <a:r>
              <a:rPr lang="ru-RU" baseline="30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aseline="30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13815" y="230600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	</a:t>
            </a:r>
            <a:r>
              <a:rPr lang="ru-RU" baseline="30000" dirty="0"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70815" y="4149080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8538" y="991126"/>
            <a:ext cx="8421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Киральная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группа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должна содержать непрямые изометрии, а именно, центры инверсии, зеркальные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отражения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зеркально-поворотные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поворотно-инверсионные)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оси. </a:t>
            </a:r>
            <a:r>
              <a:rPr lang="ru-RU" baseline="30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Блок-схема: решение 1"/>
          <p:cNvSpPr/>
          <p:nvPr/>
        </p:nvSpPr>
        <p:spPr>
          <a:xfrm>
            <a:off x="4275779" y="2309049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275779" y="5013176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Киральность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кристаллографические аспекты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4053" y="960307"/>
            <a:ext cx="84219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кристаллографии используется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центросимметричности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не симметрии зеркала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(зеркальное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отражение 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комбинация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двойного вращения и пространственной инверсии).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903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	</a:t>
            </a:r>
            <a:r>
              <a:rPr lang="ru-RU" baseline="30000" dirty="0"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70815" y="3330455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Блок-схема: решение 1"/>
          <p:cNvSpPr/>
          <p:nvPr/>
        </p:nvSpPr>
        <p:spPr>
          <a:xfrm>
            <a:off x="4275779" y="2018453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298968" y="3510819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4309" y="2365312"/>
            <a:ext cx="84219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Киральный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 не может быть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совмещен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чистым вращением и трансляцией с его изображением, полученным его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инверсией.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8830" y="3010521"/>
            <a:ext cx="8421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Преобразование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пространственной инверсии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бычно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обозначают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символом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1015" y="3785801"/>
            <a:ext cx="84219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условие для кристаллической структуры, чтобы она была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киральной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состоит в том, чтобы она была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нецентросимметричной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Этого, однако, не достаточно.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Точечная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симметрии должна содержать только собственные операции вращения.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Нецентросимметричные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кристаллические структуры могут быть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акиральными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если точечная группа симметрии содержит несобственные элементы симметрии и когда структура и ее инверсное изображение могут быть совмещены чистым вращением. </a:t>
            </a:r>
            <a:endParaRPr lang="ru-RU" sz="16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1015" y="6228074"/>
            <a:ext cx="8421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Центросимметричные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структуры всегда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акиральны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aseline="300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4275779" y="5965981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51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Киральность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– динамические аспекты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70815" y="3330455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Блок-схема: решение 1"/>
          <p:cNvSpPr/>
          <p:nvPr/>
        </p:nvSpPr>
        <p:spPr>
          <a:xfrm>
            <a:off x="4218273" y="1215243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32538" y="722057"/>
            <a:ext cx="8421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зменение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всех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движений на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противоположные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Инверсию времени обычно обозначают символом </a:t>
            </a:r>
            <a:r>
              <a:rPr lang="en-US" sz="1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1324" y="1452649"/>
            <a:ext cx="8421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Р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езультаты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действия пространственной инверсии P и инверсии времени T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могут совпадать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или отличаются в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зависимости от конкретных физических величин, что могло 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бы изменить понятие </a:t>
            </a:r>
            <a:r>
              <a:rPr lang="ru-RU" sz="1600" dirty="0" err="1" smtClean="0">
                <a:solidFill>
                  <a:schemeClr val="accent4">
                    <a:lumMod val="50000"/>
                  </a:schemeClr>
                </a:solidFill>
              </a:rPr>
              <a:t>киральность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4241258" y="4524206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0367" y="2427662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киральности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2400" b="1" i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Баррону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8830" y="2974870"/>
            <a:ext cx="84219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«</a:t>
            </a:r>
            <a:r>
              <a:rPr lang="ru-RU" b="1" i="1" dirty="0">
                <a:solidFill>
                  <a:srgbClr val="7030A0"/>
                </a:solidFill>
              </a:rPr>
              <a:t>Истинная </a:t>
            </a:r>
            <a:r>
              <a:rPr lang="ru-RU" b="1" i="1" dirty="0" err="1">
                <a:solidFill>
                  <a:srgbClr val="7030A0"/>
                </a:solidFill>
              </a:rPr>
              <a:t>киральность</a:t>
            </a:r>
            <a:r>
              <a:rPr lang="ru-RU" i="1" dirty="0">
                <a:solidFill>
                  <a:srgbClr val="7030A0"/>
                </a:solidFill>
              </a:rPr>
              <a:t>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проявляется в системах, которые существуют в двух различных </a:t>
            </a:r>
            <a:r>
              <a:rPr lang="ru-RU" i="1" dirty="0" err="1">
                <a:solidFill>
                  <a:schemeClr val="accent4">
                    <a:lumMod val="75000"/>
                  </a:schemeClr>
                </a:solidFill>
              </a:rPr>
              <a:t>энантиоморфных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</a:rPr>
              <a:t>состояниях, преобразующихся </a:t>
            </a:r>
            <a:r>
              <a:rPr lang="ru-RU" i="1" dirty="0">
                <a:solidFill>
                  <a:schemeClr val="accent4">
                    <a:lumMod val="75000"/>
                  </a:schemeClr>
                </a:solidFill>
              </a:rPr>
              <a:t>друг в друга пространственной инверсией, но не операцией обращения времени в сочетании с любым собственным пространственным вращением и переводом»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. D. Barron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J. Am. Chem. Soc.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108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(1986) 5539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  <a:r>
              <a:rPr lang="ru-RU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4309" y="4740230"/>
            <a:ext cx="8421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Пространственный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энантиоморфизм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, который получен с помощью временной инверсии в сочетании с собственным пространственным вращением или переводом, связан с </a:t>
            </a:r>
            <a:r>
              <a:rPr lang="ru-RU" b="1" dirty="0">
                <a:solidFill>
                  <a:srgbClr val="7030A0"/>
                </a:solidFill>
              </a:rPr>
              <a:t>ложной </a:t>
            </a:r>
            <a:r>
              <a:rPr lang="ru-RU" b="1" dirty="0" err="1" smtClean="0">
                <a:solidFill>
                  <a:srgbClr val="7030A0"/>
                </a:solidFill>
              </a:rPr>
              <a:t>киральностью</a:t>
            </a:r>
            <a:r>
              <a:rPr lang="ru-RU" baseline="30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281853" y="6006087"/>
            <a:ext cx="84219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</a:rPr>
              <a:t>И</a:t>
            </a:r>
            <a:r>
              <a:rPr lang="ru-RU" b="1" dirty="0" smtClean="0">
                <a:solidFill>
                  <a:srgbClr val="7030A0"/>
                </a:solidFill>
              </a:rPr>
              <a:t>стинная </a:t>
            </a:r>
            <a:r>
              <a:rPr lang="ru-RU" b="1" dirty="0" err="1" smtClean="0">
                <a:solidFill>
                  <a:srgbClr val="7030A0"/>
                </a:solidFill>
              </a:rPr>
              <a:t>киральность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в отличие от </a:t>
            </a:r>
            <a:r>
              <a:rPr lang="ru-RU" b="1" dirty="0">
                <a:solidFill>
                  <a:srgbClr val="7030A0"/>
                </a:solidFill>
              </a:rPr>
              <a:t>ложной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характеризуется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Т-четной псевдоскалярной величиной</a:t>
            </a:r>
          </a:p>
        </p:txBody>
      </p:sp>
      <p:sp>
        <p:nvSpPr>
          <p:cNvPr id="23" name="Блок-схема: решение 22"/>
          <p:cNvSpPr/>
          <p:nvPr/>
        </p:nvSpPr>
        <p:spPr>
          <a:xfrm>
            <a:off x="4168802" y="5790063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5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  <p:bldP spid="19" grpId="0" animBg="1"/>
      <p:bldP spid="20" grpId="0"/>
      <p:bldP spid="21" grpId="0"/>
      <p:bldP spid="22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Киральность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спиновых систем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43830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спиновых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невозможно дать общее определение понятия «</a:t>
            </a:r>
            <a:r>
              <a:rPr lang="ru-RU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киральность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9039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	</a:t>
            </a:r>
            <a:r>
              <a:rPr lang="ru-RU" baseline="30000" dirty="0"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8830" y="5589240"/>
            <a:ext cx="8421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Понятие вектора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киральности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 всегда соответствует интуитивному пониманию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иральности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которое приходит в голову из чисто геометрического описания спиновых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конфигураций.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1591482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Блок-схема: решение 1"/>
          <p:cNvSpPr/>
          <p:nvPr/>
        </p:nvSpPr>
        <p:spPr>
          <a:xfrm>
            <a:off x="4283968" y="5157485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4241258" y="2412413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88830" y="1348682"/>
            <a:ext cx="84219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 зависимости от конкретных физических явлений понятие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киральности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может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принимать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существенно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различные значения, которые отличаются конкретными названиями: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векторная, скалярная </a:t>
            </a:r>
            <a:r>
              <a:rPr lang="ru-RU" sz="1600" dirty="0" err="1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</a:rPr>
              <a:t>иральности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</a:rPr>
              <a:t>, могут потребоваться еще более подходящие точные определения. </a:t>
            </a:r>
            <a:endParaRPr lang="ru-RU" sz="1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4309" y="2626374"/>
            <a:ext cx="842197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екторная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киральность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наиболее интуитивно понятна, поскольку она непосредственно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имеет отношение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к геометрическому образу спиновой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конфигурации.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Принято представлять себе эту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киральность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как величину, которая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отражает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направление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вращения спина при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прохождении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по ориентированным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контурам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, как правило, по треугольным или квадратным системам спинов, или вдоль ориентированных линий, например, в винтовых или циклоидальных спиновых конфигураций. Обобщенная переменная, соответствующая этой ситуации – поворот спина или </a:t>
            </a:r>
            <a:r>
              <a:rPr lang="ru-RU" sz="1600" dirty="0" err="1">
                <a:solidFill>
                  <a:schemeClr val="accent6">
                    <a:lumMod val="75000"/>
                  </a:schemeClr>
                </a:solidFill>
              </a:rPr>
              <a:t>киральной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вектор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Ξ</a:t>
            </a:r>
            <a:r>
              <a:rPr lang="en-US" i="1" baseline="-25000" dirty="0" err="1" smtClean="0">
                <a:solidFill>
                  <a:srgbClr val="7030A0"/>
                </a:solidFill>
              </a:rPr>
              <a:t>i</a:t>
            </a:r>
            <a:r>
              <a:rPr lang="ru-RU" i="1" baseline="-25000" dirty="0" smtClean="0">
                <a:solidFill>
                  <a:srgbClr val="7030A0"/>
                </a:solidFill>
              </a:rPr>
              <a:t>,</a:t>
            </a:r>
            <a:r>
              <a:rPr lang="en-US" i="1" baseline="-25000" dirty="0" smtClean="0">
                <a:solidFill>
                  <a:srgbClr val="7030A0"/>
                </a:solidFill>
              </a:rPr>
              <a:t>j</a:t>
            </a:r>
            <a:r>
              <a:rPr lang="en-US" baseline="-25000" dirty="0" smtClean="0">
                <a:solidFill>
                  <a:srgbClr val="7030A0"/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= </a:t>
            </a:r>
            <a:r>
              <a:rPr lang="en-US" b="1" dirty="0" smtClean="0">
                <a:solidFill>
                  <a:srgbClr val="7030A0"/>
                </a:solidFill>
              </a:rPr>
              <a:t>S</a:t>
            </a:r>
            <a:r>
              <a:rPr lang="en-US" i="1" baseline="-25000" dirty="0" smtClean="0">
                <a:solidFill>
                  <a:srgbClr val="7030A0"/>
                </a:solidFill>
              </a:rPr>
              <a:t>i</a:t>
            </a:r>
            <a:r>
              <a:rPr lang="en-US" baseline="-25000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× </a:t>
            </a:r>
            <a:r>
              <a:rPr lang="en-US" b="1" dirty="0" err="1" smtClean="0">
                <a:solidFill>
                  <a:srgbClr val="7030A0"/>
                </a:solidFill>
              </a:rPr>
              <a:t>S</a:t>
            </a:r>
            <a:r>
              <a:rPr lang="en-US" i="1" baseline="-25000" dirty="0" err="1" smtClean="0">
                <a:solidFill>
                  <a:srgbClr val="7030A0"/>
                </a:solidFill>
              </a:rPr>
              <a:t>j</a:t>
            </a:r>
            <a:r>
              <a:rPr lang="ru-RU" sz="1600" baseline="300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	</a:t>
            </a:r>
            <a:endParaRPr lang="ru-RU" sz="1600" baseline="30000" dirty="0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Магнитная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иральность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8472" y="496011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	</a:t>
            </a:r>
            <a:r>
              <a:rPr lang="ru-RU" baseline="30000" dirty="0"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43291" y="2584896"/>
            <a:ext cx="2344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800" i="1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43319" y="4423675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352" y="823325"/>
            <a:ext cx="5300776" cy="487506"/>
          </a:xfrm>
          <a:prstGeom prst="rect">
            <a:avLst/>
          </a:prstGeom>
          <a:solidFill>
            <a:srgbClr val="E3F3DD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Истинная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киральность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геликоид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решение 1"/>
          <p:cNvSpPr/>
          <p:nvPr/>
        </p:nvSpPr>
        <p:spPr>
          <a:xfrm>
            <a:off x="6732240" y="3420672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6732240" y="4946895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04" y="1666474"/>
            <a:ext cx="4469352" cy="473493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43291" y="3724498"/>
            <a:ext cx="227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Псевдоскаляр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06682" y="4217408"/>
            <a:ext cx="16731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·(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∇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24129" y="1949853"/>
            <a:ext cx="305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Вектор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2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Магнитная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иральность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8472" y="496011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	</a:t>
            </a:r>
            <a:r>
              <a:rPr lang="ru-RU" baseline="30000" dirty="0"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33460" y="6037326"/>
            <a:ext cx="2626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·∇)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(∇·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325107" y="2829128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352" y="823325"/>
            <a:ext cx="5084752" cy="487506"/>
          </a:xfrm>
          <a:prstGeom prst="rect">
            <a:avLst/>
          </a:prstGeom>
          <a:solidFill>
            <a:srgbClr val="E3F3DD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Ложная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киральность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циклоида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3109744" y="6037326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2" y="1600438"/>
            <a:ext cx="6668928" cy="3843169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844595" y="5575661"/>
            <a:ext cx="227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Псевдовектор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49145" y="6086534"/>
            <a:ext cx="221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·(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∇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×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0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037327"/>
            <a:ext cx="2344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800" i="1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×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i="1" baseline="-250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3024" y="5577838"/>
            <a:ext cx="305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Вектор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киральности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9145" y="5575660"/>
            <a:ext cx="2274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Псевдоскаляр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9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23352" y="147870"/>
            <a:ext cx="8352927" cy="403192"/>
          </a:xfrm>
          <a:prstGeom prst="roundRect">
            <a:avLst>
              <a:gd name="adj" fmla="val 8324"/>
            </a:avLst>
          </a:prstGeom>
          <a:solidFill>
            <a:schemeClr val="accent6">
              <a:lumMod val="40000"/>
              <a:lumOff val="60000"/>
              <a:alpha val="16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Магнитная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иральность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8472" y="496011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	</a:t>
            </a:r>
            <a:r>
              <a:rPr lang="ru-RU" baseline="30000" dirty="0">
                <a:latin typeface="Times New Roman" panose="02020603050405020304" pitchFamily="18" charset="0"/>
              </a:rPr>
              <a:t> 	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-325107" y="2829128"/>
            <a:ext cx="6858000" cy="23876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3352" y="823325"/>
            <a:ext cx="7605032" cy="487506"/>
          </a:xfrm>
          <a:prstGeom prst="rect">
            <a:avLst/>
          </a:prstGeom>
          <a:solidFill>
            <a:srgbClr val="E3F3DD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Ложная ?  </a:t>
            </a:r>
            <a:r>
              <a:rPr lang="ru-RU" sz="24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киральность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 треугольная структура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7236296" y="1536372"/>
            <a:ext cx="648072" cy="144016"/>
          </a:xfrm>
          <a:prstGeom prst="flowChartDecisi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957938" y="6006043"/>
                <a:ext cx="6186062" cy="728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Ξ</a:t>
                </a:r>
                <a:r>
                  <a:rPr lang="el-GR" sz="2800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ru-RU" sz="28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ru-RU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f>
                      <m:fPr>
                        <m:ctrlPr>
                          <a:rPr lang="ru-RU" sz="280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ru-RU" sz="280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</m:oMath>
                </a14:m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i="1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</a:t>
                </a:r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i="1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i="1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</a:t>
                </a:r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i="1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i="1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baseline="-25000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b="1" dirty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 </a:t>
                </a:r>
                <a:r>
                  <a:rPr lang="en-US" sz="2800" b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800" i="1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i="1" baseline="-25000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i="1" dirty="0" smtClean="0">
                    <a:solidFill>
                      <a:schemeClr val="accent6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800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938" y="6006043"/>
                <a:ext cx="6186062" cy="728982"/>
              </a:xfrm>
              <a:prstGeom prst="rect">
                <a:avLst/>
              </a:prstGeom>
              <a:blipFill rotWithShape="0">
                <a:blip r:embed="rId2"/>
                <a:stretch>
                  <a:fillRect l="-1970" b="-58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99" y="1608380"/>
            <a:ext cx="6215265" cy="415243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63866" y="5523472"/>
            <a:ext cx="3052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Киральный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вектор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5637</TotalTime>
  <Words>1410</Words>
  <Application>Microsoft Office PowerPoint</Application>
  <PresentationFormat>Экран (4:3)</PresentationFormat>
  <Paragraphs>206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 Unicode MS</vt:lpstr>
      <vt:lpstr>PMingLiU</vt:lpstr>
      <vt:lpstr>Arial</vt:lpstr>
      <vt:lpstr>Calibri</vt:lpstr>
      <vt:lpstr>Calibri Light</vt:lpstr>
      <vt:lpstr>Cambria</vt:lpstr>
      <vt:lpstr>Cambria Math</vt:lpstr>
      <vt:lpstr>Georgia</vt:lpstr>
      <vt:lpstr>Palatino Linotype</vt:lpstr>
      <vt:lpstr>Tahoma</vt:lpstr>
      <vt:lpstr>Times New Roman</vt:lpstr>
      <vt:lpstr>Wingdings</vt:lpstr>
      <vt:lpstr>Тема Office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P=■8((N^2-M^2)/I_x&amp;J_nz/I_x&amp;J_ny/I_x@〖-J〗_nz/I_y&amp;(N^2-M^2+R_yy)/I_y&amp;R_yz/I_y@〖-J〗_ny/I_z&amp;R_zy/I_z&amp;(N^2-M^2+R_zz)/I_z )</vt:lpstr>
      <vt:lpstr> </vt:lpstr>
      <vt:lpstr> </vt:lpstr>
      <vt:lpstr>P=■8(-1&amp;0&amp;0@B&amp;A&amp;0@B&amp;0&amp;-A)</vt:lpstr>
      <vt:lpstr> 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Игорь Зобкало</cp:lastModifiedBy>
  <cp:revision>238</cp:revision>
  <dcterms:created xsi:type="dcterms:W3CDTF">2012-10-08T07:28:31Z</dcterms:created>
  <dcterms:modified xsi:type="dcterms:W3CDTF">2015-02-18T23:04:48Z</dcterms:modified>
</cp:coreProperties>
</file>