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257" r:id="rId2"/>
    <p:sldId id="259" r:id="rId3"/>
    <p:sldId id="261" r:id="rId4"/>
    <p:sldId id="262" r:id="rId5"/>
    <p:sldId id="256" r:id="rId6"/>
    <p:sldId id="260" r:id="rId7"/>
    <p:sldId id="265" r:id="rId8"/>
    <p:sldId id="268" r:id="rId9"/>
    <p:sldId id="267" r:id="rId10"/>
    <p:sldId id="271" r:id="rId11"/>
    <p:sldId id="272" r:id="rId12"/>
    <p:sldId id="273" r:id="rId13"/>
    <p:sldId id="274" r:id="rId14"/>
    <p:sldId id="276" r:id="rId15"/>
    <p:sldId id="277" r:id="rId16"/>
    <p:sldId id="27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496"/>
    <a:srgbClr val="EC100E"/>
    <a:srgbClr val="EE1310"/>
    <a:srgbClr val="5353EA"/>
    <a:srgbClr val="FB28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53D0-D112-4D1D-B608-B662FFA27648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B38B-4E21-4F2F-AA5A-2C2BCEFF9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97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53D0-D112-4D1D-B608-B662FFA27648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B38B-4E21-4F2F-AA5A-2C2BCEFF9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91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53D0-D112-4D1D-B608-B662FFA27648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B38B-4E21-4F2F-AA5A-2C2BCEFF9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37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53D0-D112-4D1D-B608-B662FFA27648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B38B-4E21-4F2F-AA5A-2C2BCEFF9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55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53D0-D112-4D1D-B608-B662FFA27648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B38B-4E21-4F2F-AA5A-2C2BCEFF9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85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53D0-D112-4D1D-B608-B662FFA27648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B38B-4E21-4F2F-AA5A-2C2BCEFF9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44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53D0-D112-4D1D-B608-B662FFA27648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B38B-4E21-4F2F-AA5A-2C2BCEFF9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9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53D0-D112-4D1D-B608-B662FFA27648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B38B-4E21-4F2F-AA5A-2C2BCEFF9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4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53D0-D112-4D1D-B608-B662FFA27648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B38B-4E21-4F2F-AA5A-2C2BCEFF9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29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53D0-D112-4D1D-B608-B662FFA27648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B38B-4E21-4F2F-AA5A-2C2BCEFF9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4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53D0-D112-4D1D-B608-B662FFA27648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B38B-4E21-4F2F-AA5A-2C2BCEFF9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84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853D0-D112-4D1D-B608-B662FFA27648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B38B-4E21-4F2F-AA5A-2C2BCEFF9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33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6504"/>
            <a:ext cx="12192000" cy="1963224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Aharoni" panose="02010803020104030203" pitchFamily="2" charset="-79"/>
              </a:rPr>
              <a:t>Нейтронные дифракционные исследования </a:t>
            </a:r>
            <a:r>
              <a:rPr lang="ru-RU" sz="3600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квазидвумерного </a:t>
            </a:r>
            <a:r>
              <a:rPr lang="ru-RU" sz="3600" dirty="0">
                <a:latin typeface="Times New Roman" panose="02020603050405020304" pitchFamily="18" charset="0"/>
                <a:cs typeface="Aharoni" panose="02010803020104030203" pitchFamily="2" charset="-79"/>
              </a:rPr>
              <a:t>сотового антимоната </a:t>
            </a:r>
            <a:r>
              <a:rPr lang="ru-RU" sz="3600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Na</a:t>
            </a:r>
            <a:r>
              <a:rPr lang="ru-RU" sz="3600" baseline="-25000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3</a:t>
            </a:r>
            <a:r>
              <a:rPr lang="ru-RU" sz="3600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Co</a:t>
            </a:r>
            <a:r>
              <a:rPr lang="ru-RU" sz="3600" baseline="-25000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2</a:t>
            </a:r>
            <a:r>
              <a:rPr lang="ru-RU" sz="3600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SbO</a:t>
            </a:r>
            <a:r>
              <a:rPr lang="ru-RU" sz="3600" baseline="-25000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6</a:t>
            </a:r>
            <a:endParaRPr lang="ru-RU" sz="3600" dirty="0">
              <a:latin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1955" y="3674259"/>
            <a:ext cx="915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Кунцевич А. А.</a:t>
            </a:r>
            <a:r>
              <a:rPr lang="en-US" sz="2400" dirty="0" smtClean="0"/>
              <a:t>,</a:t>
            </a:r>
            <a:r>
              <a:rPr lang="ru-RU" sz="2400" dirty="0" smtClean="0"/>
              <a:t> </a:t>
            </a:r>
            <a:r>
              <a:rPr lang="ru-RU" sz="2400" dirty="0" err="1" smtClean="0"/>
              <a:t>Курбаков</a:t>
            </a:r>
            <a:r>
              <a:rPr lang="ru-RU" sz="2400" dirty="0" smtClean="0"/>
              <a:t> А. И., Церковная Е.А.</a:t>
            </a:r>
            <a:r>
              <a:rPr lang="en-US" sz="2400" dirty="0" smtClean="0"/>
              <a:t>,</a:t>
            </a:r>
            <a:r>
              <a:rPr lang="ru-RU" sz="2400" dirty="0" smtClean="0"/>
              <a:t> Малышев А.Л.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412065" y="3091161"/>
            <a:ext cx="7426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Лаборатория Исследования материалов, ПИЯФ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542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85000" contrast="78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268"/>
            <a:ext cx="6013553" cy="34944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31" y="947673"/>
            <a:ext cx="6696000" cy="38910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94097" y="5103824"/>
                <a:ext cx="5313873" cy="15646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600" dirty="0" smtClean="0"/>
                  <a:t>}: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ru-RU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36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ru-RU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600" dirty="0" smtClean="0"/>
              </a:p>
              <a:p>
                <a:r>
                  <a:rPr lang="en-US" sz="3600" dirty="0"/>
                  <a:t> </a:t>
                </a:r>
                <a:r>
                  <a:rPr lang="en-US" sz="3600" dirty="0" smtClean="0"/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36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97" y="5103824"/>
                <a:ext cx="5313873" cy="1564659"/>
              </a:xfrm>
              <a:prstGeom prst="rect">
                <a:avLst/>
              </a:prstGeom>
              <a:blipFill rotWithShape="0">
                <a:blip r:embed="rId6"/>
                <a:stretch>
                  <a:fillRect t="-1556" b="-97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0" y="103420"/>
            <a:ext cx="12192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Магнитная структура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69"/>
          <a:stretch/>
        </p:blipFill>
        <p:spPr>
          <a:xfrm>
            <a:off x="186654" y="2057662"/>
            <a:ext cx="975550" cy="835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55844" y="5103824"/>
                <a:ext cx="3317768" cy="1192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𝒏𝒊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sSub>
                                <m:sSub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sup>
                          </m:sSup>
                          <m:sSubSup>
                            <m:sSub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ru-RU" sz="3200" b="1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844" y="5103824"/>
                <a:ext cx="3317768" cy="119237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94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85000" contrast="78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9" y="661872"/>
            <a:ext cx="5928836" cy="3445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45182" y="1449535"/>
            <a:ext cx="1866899" cy="19335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3" t="13762" r="23921" b="18904"/>
          <a:stretch/>
        </p:blipFill>
        <p:spPr>
          <a:xfrm>
            <a:off x="3324224" y="4514851"/>
            <a:ext cx="2124000" cy="1939920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2628900" y="3394494"/>
            <a:ext cx="866775" cy="142515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95" y="656827"/>
            <a:ext cx="5928830" cy="3445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72452" y="4214332"/>
                <a:ext cx="5313873" cy="15646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600" dirty="0" smtClean="0"/>
                  <a:t>}: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ru-RU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36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ru-RU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600" dirty="0" smtClean="0"/>
              </a:p>
              <a:p>
                <a:r>
                  <a:rPr lang="en-US" sz="3600" dirty="0"/>
                  <a:t> </a:t>
                </a:r>
                <a:r>
                  <a:rPr lang="en-US" sz="3600" dirty="0" smtClean="0"/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36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452" y="4214332"/>
                <a:ext cx="5313873" cy="1564659"/>
              </a:xfrm>
              <a:prstGeom prst="rect">
                <a:avLst/>
              </a:prstGeom>
              <a:blipFill rotWithShape="0">
                <a:blip r:embed="rId7"/>
                <a:stretch>
                  <a:fillRect t="-1556" b="-97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103420"/>
            <a:ext cx="12192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Магнитная структура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07894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ased </a:t>
            </a:r>
            <a:r>
              <a:rPr lang="en-US" dirty="0"/>
              <a:t>on materials presented by Juan </a:t>
            </a:r>
            <a:r>
              <a:rPr lang="en-US" dirty="0" smtClean="0"/>
              <a:t>Rodríguez-</a:t>
            </a:r>
            <a:r>
              <a:rPr lang="en-US" dirty="0" err="1" smtClean="0"/>
              <a:t>Carvajal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/>
              <a:t>Institute Laue-</a:t>
            </a:r>
            <a:r>
              <a:rPr lang="en-US" dirty="0" err="1"/>
              <a:t>Langevin</a:t>
            </a:r>
            <a:r>
              <a:rPr lang="en-US" dirty="0"/>
              <a:t>, </a:t>
            </a:r>
            <a:r>
              <a:rPr lang="en-US" dirty="0" smtClean="0"/>
              <a:t>Grenoble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64776" y="893391"/>
            <a:ext cx="911670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Решение кристаллической структуры (</a:t>
            </a:r>
            <a:r>
              <a:rPr lang="en-US" sz="2800" dirty="0" err="1" smtClean="0">
                <a:solidFill>
                  <a:srgbClr val="FF0000"/>
                </a:solidFill>
              </a:rPr>
              <a:t>FullProf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681784" y="1699694"/>
            <a:ext cx="64826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Определение волнового вектора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985748" y="2645731"/>
            <a:ext cx="450376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k-Search</a:t>
            </a:r>
            <a:r>
              <a:rPr lang="ru-RU" sz="2800" dirty="0" smtClean="0"/>
              <a:t> или </a:t>
            </a:r>
            <a:r>
              <a:rPr lang="en-US" sz="2800" dirty="0" err="1" smtClean="0">
                <a:solidFill>
                  <a:srgbClr val="FF0000"/>
                </a:solidFill>
              </a:rPr>
              <a:t>SuperCell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2463" y="2657892"/>
            <a:ext cx="278414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/>
              <a:t>Метод </a:t>
            </a:r>
            <a:r>
              <a:rPr lang="ru-RU" sz="2800" dirty="0" err="1"/>
              <a:t>Ле</a:t>
            </a:r>
            <a:r>
              <a:rPr lang="ru-RU" sz="2800" dirty="0"/>
              <a:t> </a:t>
            </a:r>
            <a:r>
              <a:rPr lang="ru-RU" sz="2800" dirty="0" err="1" smtClean="0"/>
              <a:t>Бейля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273013" y="3646131"/>
            <a:ext cx="512121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Симметрийный</a:t>
            </a:r>
            <a:r>
              <a:rPr lang="ru-RU" sz="2800" dirty="0" smtClean="0"/>
              <a:t> анализ </a:t>
            </a:r>
            <a:r>
              <a:rPr lang="en-US" sz="2800" dirty="0" err="1">
                <a:solidFill>
                  <a:srgbClr val="FF0000"/>
                </a:solidFill>
              </a:rPr>
              <a:t>BasIreps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5748" y="4560723"/>
            <a:ext cx="756085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Определение магнитной модели (</a:t>
            </a:r>
            <a:r>
              <a:rPr lang="en-US" sz="2800" dirty="0" err="1" smtClean="0">
                <a:solidFill>
                  <a:srgbClr val="FF0000"/>
                </a:solidFill>
              </a:rPr>
              <a:t>FullProf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Алгоритм решения магнитной структуры для порошковой дифракции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4776" y="5531993"/>
            <a:ext cx="91167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Уточнение параметров магнитной структуры (</a:t>
            </a:r>
            <a:r>
              <a:rPr lang="en-US" sz="2800" dirty="0" err="1">
                <a:solidFill>
                  <a:srgbClr val="FF0000"/>
                </a:solidFill>
              </a:rPr>
              <a:t>FullProf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5636525" y="1416611"/>
            <a:ext cx="286603" cy="242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069307" y="2305643"/>
            <a:ext cx="286603" cy="242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576782" y="2318962"/>
            <a:ext cx="286603" cy="242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-2700000">
            <a:off x="4069307" y="3250276"/>
            <a:ext cx="286603" cy="242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2700000">
            <a:off x="7433480" y="3274894"/>
            <a:ext cx="286603" cy="242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609227" y="4183463"/>
            <a:ext cx="286603" cy="242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5636525" y="5218321"/>
            <a:ext cx="286603" cy="242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96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7601" y="2768928"/>
            <a:ext cx="808821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3735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1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31" y="336430"/>
            <a:ext cx="4770408" cy="440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0358" y="4682418"/>
            <a:ext cx="1170173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Фрагмент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C2/m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структуры Na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SbO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внутри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магнито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-активных слоев: (слева) организация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-O-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связей двух типов: I (пунктирные линии) и II (сплошные линии), более длинные и более короткие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-O связи показаны зеленым и коричневым цветами соответственно; (справа) представление в виде многогранников CoO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октаэдров, разделенных по ребрам. Ионы кобальта, сурьмы и кислорода показаны синими, розовыми и красными шарами, соответственно.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962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02657"/>
            <a:ext cx="10515600" cy="2174305"/>
          </a:xfrm>
        </p:spPr>
        <p:txBody>
          <a:bodyPr/>
          <a:lstStyle/>
          <a:p>
            <a:r>
              <a:rPr lang="ru-RU" dirty="0"/>
              <a:t>(a)-(b) два типа CoO</a:t>
            </a:r>
            <a:r>
              <a:rPr lang="ru-RU" baseline="-25000" dirty="0"/>
              <a:t>6 </a:t>
            </a:r>
            <a:r>
              <a:rPr lang="ru-RU" dirty="0"/>
              <a:t>октаэдров, уложенных в сотовой плоскости, когда длинная </a:t>
            </a:r>
            <a:r>
              <a:rPr lang="ru-RU" dirty="0" err="1"/>
              <a:t>Co</a:t>
            </a:r>
            <a:r>
              <a:rPr lang="ru-RU" dirty="0"/>
              <a:t>-O связь лежит перпендикулярно или в общей Co</a:t>
            </a:r>
            <a:r>
              <a:rPr lang="ru-RU" baseline="-25000" dirty="0"/>
              <a:t>2</a:t>
            </a:r>
            <a:r>
              <a:rPr lang="ru-RU" dirty="0"/>
              <a:t>O</a:t>
            </a:r>
            <a:r>
              <a:rPr lang="ru-RU" baseline="-25000" dirty="0"/>
              <a:t>6</a:t>
            </a:r>
            <a:r>
              <a:rPr lang="ru-RU" dirty="0"/>
              <a:t> плоскости. (c) одна дырка в t</a:t>
            </a:r>
            <a:r>
              <a:rPr lang="ru-RU" baseline="-25000" dirty="0"/>
              <a:t>2g</a:t>
            </a:r>
            <a:r>
              <a:rPr lang="ru-RU" dirty="0"/>
              <a:t> </a:t>
            </a:r>
            <a:r>
              <a:rPr lang="ru-RU" dirty="0" err="1"/>
              <a:t>суб</a:t>
            </a:r>
            <a:r>
              <a:rPr lang="ru-RU" dirty="0"/>
              <a:t>-оболочке в </a:t>
            </a:r>
            <a:r>
              <a:rPr lang="ru-RU" dirty="0" err="1"/>
              <a:t>высокоспиновой</a:t>
            </a:r>
            <a:r>
              <a:rPr lang="ru-RU" dirty="0"/>
              <a:t> </a:t>
            </a:r>
            <a:r>
              <a:rPr lang="ru-RU" i="1" dirty="0"/>
              <a:t>d</a:t>
            </a:r>
            <a:r>
              <a:rPr lang="ru-RU" i="1" baseline="30000" dirty="0"/>
              <a:t>7</a:t>
            </a:r>
            <a:r>
              <a:rPr lang="ru-RU" baseline="30000" dirty="0"/>
              <a:t> </a:t>
            </a:r>
            <a:r>
              <a:rPr lang="ru-RU" dirty="0"/>
              <a:t>конфигурации Co</a:t>
            </a:r>
            <a:r>
              <a:rPr lang="ru-RU" baseline="30000" dirty="0"/>
              <a:t>2+ </a:t>
            </a:r>
            <a:r>
              <a:rPr lang="ru-RU" dirty="0"/>
              <a:t>иона, расположенных в тетрагонально удлиненном CoO</a:t>
            </a:r>
            <a:r>
              <a:rPr lang="ru-RU" baseline="-25000" dirty="0"/>
              <a:t>6</a:t>
            </a:r>
            <a:r>
              <a:rPr lang="ru-RU" dirty="0"/>
              <a:t> октаэдре.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65" y="477506"/>
            <a:ext cx="9726937" cy="332674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50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85000" contrast="78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Na3Co2SbO6-C2_m_n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0" t="16986" r="24051" b="6371"/>
          <a:stretch>
            <a:fillRect/>
          </a:stretch>
        </p:blipFill>
        <p:spPr bwMode="auto">
          <a:xfrm>
            <a:off x="6582252" y="2008993"/>
            <a:ext cx="4430980" cy="372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037" y="2829464"/>
            <a:ext cx="59021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Представление слоистой кристаллической структуры </a:t>
            </a:r>
            <a:r>
              <a:rPr lang="en-US" dirty="0"/>
              <a:t>Na</a:t>
            </a:r>
            <a:r>
              <a:rPr lang="ru-RU" baseline="-25000" dirty="0"/>
              <a:t>3</a:t>
            </a:r>
            <a:r>
              <a:rPr lang="en-US" dirty="0"/>
              <a:t>Co</a:t>
            </a:r>
            <a:r>
              <a:rPr lang="ru-RU" baseline="-25000" dirty="0"/>
              <a:t>2</a:t>
            </a:r>
            <a:r>
              <a:rPr lang="en-US" dirty="0" err="1"/>
              <a:t>SbO</a:t>
            </a:r>
            <a:r>
              <a:rPr lang="ru-RU" baseline="-25000" dirty="0"/>
              <a:t>6</a:t>
            </a:r>
            <a:r>
              <a:rPr lang="ru-RU" dirty="0"/>
              <a:t> в виде многогранников: октаэдры </a:t>
            </a:r>
            <a:r>
              <a:rPr lang="ru-RU" dirty="0">
                <a:solidFill>
                  <a:srgbClr val="FB28A5"/>
                </a:solidFill>
              </a:rPr>
              <a:t>сурьмы</a:t>
            </a:r>
            <a:r>
              <a:rPr lang="ru-RU" dirty="0"/>
              <a:t> показаны розовыми, октаэдры </a:t>
            </a:r>
            <a:r>
              <a:rPr lang="ru-RU" dirty="0">
                <a:solidFill>
                  <a:srgbClr val="5353EA"/>
                </a:solidFill>
              </a:rPr>
              <a:t>кобальта</a:t>
            </a:r>
            <a:r>
              <a:rPr lang="ru-RU" dirty="0"/>
              <a:t> - синими, ионы </a:t>
            </a:r>
            <a:r>
              <a:rPr lang="ru-RU" dirty="0">
                <a:solidFill>
                  <a:srgbClr val="FFC000"/>
                </a:solidFill>
              </a:rPr>
              <a:t>натрия</a:t>
            </a:r>
            <a:r>
              <a:rPr lang="ru-RU" dirty="0"/>
              <a:t>  - желтыми шарами, а </a:t>
            </a:r>
            <a:r>
              <a:rPr lang="ru-RU" dirty="0">
                <a:solidFill>
                  <a:srgbClr val="EC100E"/>
                </a:solidFill>
              </a:rPr>
              <a:t>кислород</a:t>
            </a:r>
            <a:r>
              <a:rPr lang="ru-RU" dirty="0"/>
              <a:t> - небольшими красными шариками.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037" y="4578331"/>
            <a:ext cx="5902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Все структуры </a:t>
            </a:r>
            <a:r>
              <a:rPr lang="en-US" dirty="0" smtClean="0">
                <a:solidFill>
                  <a:srgbClr val="0070C0"/>
                </a:solidFill>
              </a:rPr>
              <a:t>A</a:t>
            </a:r>
            <a:r>
              <a:rPr lang="en-US" baseline="30000" dirty="0" smtClean="0">
                <a:solidFill>
                  <a:srgbClr val="0070C0"/>
                </a:solidFill>
              </a:rPr>
              <a:t>1</a:t>
            </a:r>
            <a:r>
              <a:rPr lang="ru-RU" baseline="30000" dirty="0" smtClean="0">
                <a:solidFill>
                  <a:srgbClr val="0070C0"/>
                </a:solidFill>
              </a:rPr>
              <a:t>+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ru-RU" baseline="30000" dirty="0" smtClean="0">
                <a:solidFill>
                  <a:srgbClr val="0070C0"/>
                </a:solidFill>
              </a:rPr>
              <a:t>2+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ru-RU" baseline="30000" dirty="0" smtClean="0">
                <a:solidFill>
                  <a:srgbClr val="0070C0"/>
                </a:solidFill>
              </a:rPr>
              <a:t>5+</a:t>
            </a:r>
            <a:r>
              <a:rPr lang="en-US" dirty="0" smtClean="0">
                <a:solidFill>
                  <a:srgbClr val="0070C0"/>
                </a:solidFill>
              </a:rPr>
              <a:t>O</a:t>
            </a:r>
            <a:r>
              <a:rPr lang="ru-RU" baseline="-25000" dirty="0">
                <a:solidFill>
                  <a:srgbClr val="0070C0"/>
                </a:solidFill>
              </a:rPr>
              <a:t>6 </a:t>
            </a:r>
            <a:r>
              <a:rPr lang="ru-RU" dirty="0"/>
              <a:t>типа высоко упорядочены из-за </a:t>
            </a:r>
            <a:r>
              <a:rPr lang="ru-RU" dirty="0" smtClean="0"/>
              <a:t>большой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/>
              <a:t>разницы в зарядах </a:t>
            </a:r>
            <a:r>
              <a:rPr lang="en-US" dirty="0" smtClean="0">
                <a:solidFill>
                  <a:srgbClr val="0070C0"/>
                </a:solidFill>
              </a:rPr>
              <a:t>A/B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катионов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Слоистые соединения со структурой медовых сот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85000" contrast="78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35" y="1366213"/>
            <a:ext cx="5582127" cy="41865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" t="11950" r="10124" b="3889"/>
          <a:stretch/>
        </p:blipFill>
        <p:spPr>
          <a:xfrm>
            <a:off x="846189" y="1846053"/>
            <a:ext cx="4784820" cy="34852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22996" y="5528231"/>
            <a:ext cx="5711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Нейтронограмма </a:t>
            </a:r>
            <a:r>
              <a:rPr lang="en-US" dirty="0"/>
              <a:t>Na</a:t>
            </a:r>
            <a:r>
              <a:rPr lang="ru-RU" baseline="-25000" dirty="0"/>
              <a:t>3</a:t>
            </a:r>
            <a:r>
              <a:rPr lang="en-US" dirty="0"/>
              <a:t>Co</a:t>
            </a:r>
            <a:r>
              <a:rPr lang="ru-RU" baseline="-25000" dirty="0"/>
              <a:t>2</a:t>
            </a:r>
            <a:r>
              <a:rPr lang="en-US" dirty="0" err="1"/>
              <a:t>SbO</a:t>
            </a:r>
            <a:r>
              <a:rPr lang="ru-RU" baseline="-25000" dirty="0"/>
              <a:t>6</a:t>
            </a:r>
            <a:r>
              <a:rPr lang="ru-RU" dirty="0"/>
              <a:t> </a:t>
            </a:r>
            <a:r>
              <a:rPr lang="ru-RU" dirty="0" smtClean="0"/>
              <a:t>при Т=300 К, 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SSPD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ПИЯФ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40692" y="5523248"/>
            <a:ext cx="2731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G4.1, LLB, Saclay, France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Экспериментальные данные</a:t>
            </a:r>
            <a:endParaRPr lang="ru-RU" sz="2800" dirty="0">
              <a:solidFill>
                <a:schemeClr val="bg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415654" y="1255594"/>
            <a:ext cx="0" cy="900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306472" y="1255594"/>
            <a:ext cx="13647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370997" y="1255594"/>
            <a:ext cx="27296" cy="1569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003220" y="1241946"/>
            <a:ext cx="31721" cy="1924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749421" y="1241946"/>
            <a:ext cx="0" cy="2006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8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85000" contrast="78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9527" y="4433992"/>
            <a:ext cx="109681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IHHFI K+ Adv P 4 D F 60 E"/>
              </a:rPr>
              <a:t>“Intuitively</a:t>
            </a:r>
            <a:r>
              <a:rPr lang="en-US" dirty="0">
                <a:solidFill>
                  <a:srgbClr val="000000"/>
                </a:solidFill>
                <a:latin typeface="IHHFI K+ Adv P 4 D F 60 E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IHHFI K+ Adv P 4 D F 60 E"/>
              </a:rPr>
              <a:t>the most symmetrical of the two indistinguishable </a:t>
            </a:r>
            <a:r>
              <a:rPr lang="en-US" dirty="0">
                <a:solidFill>
                  <a:srgbClr val="000000"/>
                </a:solidFill>
                <a:latin typeface="IHHFI K+ Adv P 4 D F 60 E"/>
              </a:rPr>
              <a:t>cases </a:t>
            </a:r>
            <a:r>
              <a:rPr lang="en-US" dirty="0" smtClean="0">
                <a:solidFill>
                  <a:srgbClr val="000000"/>
                </a:solidFill>
                <a:latin typeface="IHHFI K+ Adv P 4 D F 60 E"/>
              </a:rPr>
              <a:t>would seem more </a:t>
            </a:r>
            <a:r>
              <a:rPr lang="en-US" dirty="0" err="1" smtClean="0">
                <a:solidFill>
                  <a:srgbClr val="000000"/>
                </a:solidFill>
                <a:latin typeface="IHHFI K+ Adv P 4 D F 60 E"/>
              </a:rPr>
              <a:t>appropriate,but</a:t>
            </a:r>
            <a:r>
              <a:rPr lang="en-US" dirty="0" smtClean="0">
                <a:solidFill>
                  <a:srgbClr val="000000"/>
                </a:solidFill>
                <a:latin typeface="IHHFI K+ Adv P 4 D F 60 E"/>
              </a:rPr>
              <a:t> here we meet a dilemma</a:t>
            </a:r>
            <a:r>
              <a:rPr lang="en-US" dirty="0">
                <a:solidFill>
                  <a:srgbClr val="000000"/>
                </a:solidFill>
                <a:latin typeface="IHHFI K+ Adv P 4 D F 60 E"/>
              </a:rPr>
              <a:t>. When </a:t>
            </a:r>
            <a:r>
              <a:rPr lang="en-US" dirty="0" smtClean="0">
                <a:solidFill>
                  <a:srgbClr val="000000"/>
                </a:solidFill>
                <a:latin typeface="IHHFI K+ Adv P 4 D F 60 E"/>
              </a:rPr>
              <a:t>indexing a powder pattern,</a:t>
            </a:r>
            <a:r>
              <a:rPr lang="ru-RU" dirty="0" smtClean="0">
                <a:solidFill>
                  <a:srgbClr val="000000"/>
                </a:solidFill>
                <a:latin typeface="IHHFI K+ Adv P 4 D F 60 E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IHHFI K+ Adv P 4 D F 60 E"/>
              </a:rPr>
              <a:t>the </a:t>
            </a:r>
            <a:r>
              <a:rPr lang="en-US" dirty="0" err="1" smtClean="0">
                <a:solidFill>
                  <a:srgbClr val="000000"/>
                </a:solidFill>
                <a:latin typeface="IHHFI K+ Adv P 4 D F 60 E"/>
              </a:rPr>
              <a:t>trigonal</a:t>
            </a:r>
            <a:r>
              <a:rPr lang="en-US" dirty="0" smtClean="0">
                <a:solidFill>
                  <a:srgbClr val="000000"/>
                </a:solidFill>
                <a:latin typeface="IHHFI K+ Adv P 4 D F 60 E"/>
              </a:rPr>
              <a:t> case </a:t>
            </a:r>
            <a:r>
              <a:rPr lang="en-US" dirty="0" err="1" smtClean="0">
                <a:solidFill>
                  <a:srgbClr val="000000"/>
                </a:solidFill>
                <a:latin typeface="IHHFI K+ Adv P 4 D F 60 E"/>
              </a:rPr>
              <a:t>is,un</a:t>
            </a:r>
            <a:r>
              <a:rPr lang="en-US" dirty="0" smtClean="0">
                <a:solidFill>
                  <a:srgbClr val="000000"/>
                </a:solidFill>
                <a:latin typeface="IHHFI K+ Adv P 4 D F 60 E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IHHFI K+ Adv P 4 D F 60 E"/>
              </a:rPr>
              <a:t>doubtedly</a:t>
            </a:r>
            <a:r>
              <a:rPr lang="en-US" dirty="0">
                <a:solidFill>
                  <a:srgbClr val="000000"/>
                </a:solidFill>
                <a:latin typeface="IHHFI K+ Adv P 4 D F 60 E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IHHFI K+ Adv P 4 D F 60 E"/>
              </a:rPr>
              <a:t>more</a:t>
            </a:r>
            <a:r>
              <a:rPr lang="ru-RU" dirty="0" smtClean="0">
                <a:solidFill>
                  <a:srgbClr val="000000"/>
                </a:solidFill>
                <a:latin typeface="IHHFI K+ Adv P 4 D F 60 E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IHHFI K+ Adv P 4 D F 60 E"/>
              </a:rPr>
              <a:t>symmetrical. But when refining the crystal structure</a:t>
            </a:r>
            <a:r>
              <a:rPr lang="en-US" dirty="0">
                <a:solidFill>
                  <a:srgbClr val="000000"/>
                </a:solidFill>
                <a:latin typeface="IHHFI K+ Adv P 4 D F 60 E"/>
              </a:rPr>
              <a:t>, the </a:t>
            </a:r>
            <a:r>
              <a:rPr lang="en-US" i="1" dirty="0">
                <a:solidFill>
                  <a:srgbClr val="000000"/>
                </a:solidFill>
                <a:latin typeface="IHHFI M+ Adv P 4 D F 60 F"/>
              </a:rPr>
              <a:t>C</a:t>
            </a:r>
            <a:r>
              <a:rPr lang="en-US" i="1" dirty="0">
                <a:solidFill>
                  <a:srgbClr val="000000"/>
                </a:solidFill>
                <a:latin typeface="IHHFI K+ Adv P 4 D F 60 E"/>
              </a:rPr>
              <a:t>2/</a:t>
            </a:r>
            <a:r>
              <a:rPr lang="en-US" i="1" dirty="0">
                <a:solidFill>
                  <a:srgbClr val="000000"/>
                </a:solidFill>
                <a:latin typeface="IHHFI M+ Adv P 4 D F 60 F"/>
              </a:rPr>
              <a:t>m</a:t>
            </a:r>
            <a:r>
              <a:rPr lang="en-US" dirty="0">
                <a:solidFill>
                  <a:srgbClr val="000000"/>
                </a:solidFill>
                <a:latin typeface="IHHFI M+ Adv P 4 D F 60 F"/>
              </a:rPr>
              <a:t> </a:t>
            </a:r>
            <a:r>
              <a:rPr lang="en-US" dirty="0">
                <a:solidFill>
                  <a:srgbClr val="000000"/>
                </a:solidFill>
                <a:latin typeface="IHHFI K+ Adv P 4 D F 60 E"/>
              </a:rPr>
              <a:t>model </a:t>
            </a:r>
            <a:r>
              <a:rPr lang="en-US" dirty="0" smtClean="0">
                <a:solidFill>
                  <a:srgbClr val="000000"/>
                </a:solidFill>
                <a:latin typeface="IHHFI K+ Adv P 4 D F 60 E"/>
              </a:rPr>
              <a:t>with seven variable coordinates  </a:t>
            </a:r>
            <a:r>
              <a:rPr lang="en-US" dirty="0">
                <a:solidFill>
                  <a:srgbClr val="000000"/>
                </a:solidFill>
                <a:latin typeface="IHHFI K+ Adv P 4 D F 60 E"/>
              </a:rPr>
              <a:t>is more symmetrical </a:t>
            </a:r>
            <a:r>
              <a:rPr lang="en-US" dirty="0" smtClean="0">
                <a:solidFill>
                  <a:srgbClr val="000000"/>
                </a:solidFill>
                <a:latin typeface="IHHFI K+ Adv P 4 D F 60 E"/>
              </a:rPr>
              <a:t>than the </a:t>
            </a:r>
            <a:r>
              <a:rPr lang="en-US" i="1" dirty="0">
                <a:solidFill>
                  <a:srgbClr val="000000"/>
                </a:solidFill>
                <a:latin typeface="IHHFI M+ Adv P 4 D F 60 F"/>
              </a:rPr>
              <a:t>P</a:t>
            </a:r>
            <a:r>
              <a:rPr lang="en-US" i="1" dirty="0">
                <a:solidFill>
                  <a:srgbClr val="000000"/>
                </a:solidFill>
                <a:latin typeface="IHHFI K+ Adv P 4 D F 60 E"/>
              </a:rPr>
              <a:t>3</a:t>
            </a:r>
            <a:r>
              <a:rPr lang="en-US" i="1" baseline="-25000" dirty="0">
                <a:solidFill>
                  <a:srgbClr val="000000"/>
                </a:solidFill>
                <a:latin typeface="IHHFI K+ Adv P 4 D F 60 E"/>
              </a:rPr>
              <a:t>1</a:t>
            </a:r>
            <a:r>
              <a:rPr lang="en-US" i="1" dirty="0">
                <a:solidFill>
                  <a:srgbClr val="000000"/>
                </a:solidFill>
                <a:latin typeface="IHHFI K+ Adv P 4 D F 60 E"/>
              </a:rPr>
              <a:t>12</a:t>
            </a:r>
            <a:r>
              <a:rPr lang="en-US" dirty="0">
                <a:solidFill>
                  <a:srgbClr val="000000"/>
                </a:solidFill>
                <a:latin typeface="IHHFI K+ Adv P 4 D F 60 E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IHHFI K+ Adv P 4 D F 60 E"/>
              </a:rPr>
              <a:t>model with fifteen variable</a:t>
            </a:r>
            <a:r>
              <a:rPr lang="ru-RU" dirty="0" smtClean="0">
                <a:solidFill>
                  <a:srgbClr val="000000"/>
                </a:solidFill>
                <a:latin typeface="IHHFI K+ Adv P 4 D F 60 E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IHHFI K+ Adv P 4 D F 60 E"/>
              </a:rPr>
              <a:t>coordinates</a:t>
            </a:r>
            <a:r>
              <a:rPr lang="en-US" dirty="0">
                <a:solidFill>
                  <a:srgbClr val="000000"/>
                </a:solidFill>
                <a:latin typeface="IHHFI K+ Adv P 4 D F 60 E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IHHFI K+ Adv P 4 D F 60 E"/>
              </a:rPr>
              <a:t>not to mention thermal parameters</a:t>
            </a:r>
            <a:r>
              <a:rPr lang="en-US" dirty="0">
                <a:solidFill>
                  <a:srgbClr val="000000"/>
                </a:solidFill>
                <a:latin typeface="IHHFI K+ Adv P 4 D F 60 E"/>
              </a:rPr>
              <a:t>. </a:t>
            </a:r>
            <a:r>
              <a:rPr lang="en-US" dirty="0" smtClean="0">
                <a:solidFill>
                  <a:srgbClr val="000000"/>
                </a:solidFill>
                <a:latin typeface="IHHFI K+ Adv P 4 D F 60 E"/>
              </a:rPr>
              <a:t>‘’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IHHFI M+ Adv P 4 D F 60 F"/>
              </a:rPr>
              <a:t>C</a:t>
            </a:r>
            <a:r>
              <a:rPr lang="en-US" sz="2800" i="1" dirty="0" smtClean="0">
                <a:solidFill>
                  <a:schemeClr val="bg1"/>
                </a:solidFill>
                <a:latin typeface="IHHFI K+ Adv P 4 D F 60 E"/>
              </a:rPr>
              <a:t>2/</a:t>
            </a:r>
            <a:r>
              <a:rPr lang="en-US" sz="2800" i="1" dirty="0" smtClean="0">
                <a:solidFill>
                  <a:schemeClr val="bg1"/>
                </a:solidFill>
                <a:latin typeface="IHHFI M+ Adv P 4 D F 60 F"/>
              </a:rPr>
              <a:t>m</a:t>
            </a:r>
            <a:r>
              <a:rPr lang="ru-RU" sz="2800" i="1" dirty="0" smtClean="0">
                <a:solidFill>
                  <a:schemeClr val="bg1"/>
                </a:solidFill>
                <a:latin typeface="IHHFI M+ Adv P 4 D F 60 F"/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(</a:t>
            </a:r>
            <a:r>
              <a:rPr lang="ru-RU" sz="2800" dirty="0" smtClean="0">
                <a:solidFill>
                  <a:schemeClr val="bg1"/>
                </a:solidFill>
              </a:rPr>
              <a:t>№12)</a:t>
            </a:r>
            <a:r>
              <a:rPr lang="en-US" sz="2800" dirty="0" smtClean="0">
                <a:solidFill>
                  <a:schemeClr val="bg1"/>
                </a:solidFill>
                <a:latin typeface="IHHFI M+ Adv P 4 D F 60 F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IHHFI M+ Adv P 4 D F 60 F"/>
              </a:rPr>
              <a:t>или </a:t>
            </a:r>
            <a:r>
              <a:rPr lang="en-US" sz="2800" i="1" dirty="0" smtClean="0">
                <a:solidFill>
                  <a:schemeClr val="bg1"/>
                </a:solidFill>
                <a:latin typeface="IHHFI M+ Adv P 4 D F 60 F"/>
              </a:rPr>
              <a:t>P</a:t>
            </a:r>
            <a:r>
              <a:rPr lang="en-US" sz="2800" i="1" dirty="0" smtClean="0">
                <a:solidFill>
                  <a:schemeClr val="bg1"/>
                </a:solidFill>
                <a:latin typeface="IHHFI K+ Adv P 4 D F 60 E"/>
              </a:rPr>
              <a:t>3</a:t>
            </a:r>
            <a:r>
              <a:rPr lang="en-US" sz="2800" i="1" baseline="-25000" dirty="0" smtClean="0">
                <a:solidFill>
                  <a:schemeClr val="bg1"/>
                </a:solidFill>
                <a:latin typeface="IHHFI K+ Adv P 4 D F 60 E"/>
              </a:rPr>
              <a:t>1</a:t>
            </a:r>
            <a:r>
              <a:rPr lang="en-US" sz="2800" i="1" dirty="0" smtClean="0">
                <a:solidFill>
                  <a:schemeClr val="bg1"/>
                </a:solidFill>
                <a:latin typeface="IHHFI K+ Adv P 4 D F 60 E"/>
              </a:rPr>
              <a:t>12</a:t>
            </a:r>
            <a:r>
              <a:rPr lang="ru-RU" sz="2800" dirty="0" smtClean="0">
                <a:solidFill>
                  <a:schemeClr val="bg1"/>
                </a:solidFill>
                <a:latin typeface="IHHFI K+ Adv P 4 D F 60 E"/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(№151</a:t>
            </a:r>
            <a:r>
              <a:rPr lang="ru-RU" sz="2800" dirty="0" smtClean="0">
                <a:solidFill>
                  <a:schemeClr val="bg1"/>
                </a:solidFill>
              </a:rPr>
              <a:t>)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4892" y="1052033"/>
            <a:ext cx="7186613" cy="204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9527" y="5634321"/>
            <a:ext cx="11547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Н</a:t>
            </a:r>
            <a:r>
              <a:rPr lang="ru-RU" dirty="0" smtClean="0">
                <a:solidFill>
                  <a:srgbClr val="FF0000"/>
                </a:solidFill>
              </a:rPr>
              <a:t>еобычная </a:t>
            </a:r>
            <a:r>
              <a:rPr lang="ru-RU" dirty="0">
                <a:solidFill>
                  <a:srgbClr val="FF0000"/>
                </a:solidFill>
              </a:rPr>
              <a:t>ситуация: по числу независимых </a:t>
            </a:r>
            <a:r>
              <a:rPr lang="ru-RU" dirty="0" smtClean="0">
                <a:solidFill>
                  <a:srgbClr val="FF0000"/>
                </a:solidFill>
              </a:rPr>
              <a:t>параметров  </a:t>
            </a:r>
            <a:r>
              <a:rPr lang="ru-RU" dirty="0">
                <a:solidFill>
                  <a:srgbClr val="FF0000"/>
                </a:solidFill>
              </a:rPr>
              <a:t>решётки тригональная модель проще моноклинной (выше по симметрии), а </a:t>
            </a:r>
            <a:r>
              <a:rPr lang="ru-RU" dirty="0" smtClean="0">
                <a:solidFill>
                  <a:srgbClr val="FF0000"/>
                </a:solidFill>
              </a:rPr>
              <a:t>по </a:t>
            </a:r>
            <a:r>
              <a:rPr lang="ru-RU" dirty="0">
                <a:solidFill>
                  <a:srgbClr val="FF0000"/>
                </a:solidFill>
              </a:rPr>
              <a:t>числу независимых координатных параметров - наоборот.</a:t>
            </a:r>
            <a:endParaRPr lang="ru-RU" dirty="0"/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612476" y="3004342"/>
            <a:ext cx="1084517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latin typeface="+mn-lt"/>
              </a:rPr>
              <a:t>Сравнение трех типов </a:t>
            </a:r>
            <a:r>
              <a:rPr lang="ru-RU" sz="1400" i="1" dirty="0" err="1" smtClean="0">
                <a:latin typeface="+mn-lt"/>
              </a:rPr>
              <a:t>сверхрешетки</a:t>
            </a:r>
            <a:r>
              <a:rPr lang="ru-RU" sz="1400" i="1" dirty="0" smtClean="0">
                <a:latin typeface="+mn-lt"/>
              </a:rPr>
              <a:t>, полученных из типа </a:t>
            </a:r>
            <a:r>
              <a:rPr lang="en-US" sz="1400" b="1" i="1" dirty="0" smtClean="0">
                <a:latin typeface="+mn-lt"/>
              </a:rPr>
              <a:t>O</a:t>
            </a:r>
            <a:r>
              <a:rPr lang="ru-RU" sz="1400" b="1" i="1" dirty="0" smtClean="0">
                <a:latin typeface="+mn-lt"/>
              </a:rPr>
              <a:t>3</a:t>
            </a:r>
            <a:r>
              <a:rPr lang="ru-RU" sz="1400" i="1" dirty="0" smtClean="0">
                <a:latin typeface="+mn-lt"/>
              </a:rPr>
              <a:t> структуры (</a:t>
            </a:r>
            <a:r>
              <a:rPr lang="en-US" sz="1400" i="1" dirty="0" smtClean="0">
                <a:latin typeface="+mn-lt"/>
              </a:rPr>
              <a:t>α</a:t>
            </a:r>
            <a:r>
              <a:rPr lang="ru-RU" sz="1400" i="1" dirty="0" smtClean="0">
                <a:latin typeface="+mn-lt"/>
              </a:rPr>
              <a:t>-</a:t>
            </a:r>
            <a:r>
              <a:rPr lang="en-US" sz="1400" i="1" dirty="0" err="1" smtClean="0">
                <a:latin typeface="+mn-lt"/>
              </a:rPr>
              <a:t>NaFeO</a:t>
            </a:r>
            <a:r>
              <a:rPr lang="ru-RU" sz="1400" i="1" baseline="-25000" dirty="0" smtClean="0">
                <a:latin typeface="+mn-lt"/>
              </a:rPr>
              <a:t>2</a:t>
            </a:r>
            <a:r>
              <a:rPr lang="ru-RU" sz="1400" i="1" dirty="0" smtClean="0">
                <a:latin typeface="+mn-lt"/>
              </a:rPr>
              <a:t> типа) с общей формулой </a:t>
            </a:r>
            <a:r>
              <a:rPr lang="en-US" sz="1400" i="1" dirty="0" smtClean="0">
                <a:latin typeface="+mn-lt"/>
              </a:rPr>
              <a:t>A</a:t>
            </a:r>
            <a:r>
              <a:rPr lang="ru-RU" sz="1400" i="1" baseline="-25000" dirty="0" smtClean="0">
                <a:latin typeface="+mn-lt"/>
              </a:rPr>
              <a:t>3</a:t>
            </a:r>
            <a:r>
              <a:rPr lang="ru-RU" sz="1400" i="1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M</a:t>
            </a:r>
            <a:r>
              <a:rPr lang="ru-RU" sz="1400" i="1" baseline="-25000" dirty="0" smtClean="0">
                <a:latin typeface="+mn-lt"/>
              </a:rPr>
              <a:t>2</a:t>
            </a:r>
            <a:r>
              <a:rPr lang="en-US" sz="1400" i="1" dirty="0" smtClean="0">
                <a:latin typeface="+mn-lt"/>
              </a:rPr>
              <a:t>X</a:t>
            </a:r>
            <a:r>
              <a:rPr lang="ru-RU" sz="1400" i="1" dirty="0" smtClean="0">
                <a:latin typeface="+mn-lt"/>
              </a:rPr>
              <a:t>)</a:t>
            </a:r>
            <a:r>
              <a:rPr lang="en-US" sz="1400" i="1" dirty="0" smtClean="0">
                <a:latin typeface="+mn-lt"/>
              </a:rPr>
              <a:t>O</a:t>
            </a:r>
            <a:r>
              <a:rPr lang="ru-RU" sz="1400" i="1" baseline="-25000" dirty="0" smtClean="0">
                <a:latin typeface="+mn-lt"/>
              </a:rPr>
              <a:t>6</a:t>
            </a:r>
            <a:r>
              <a:rPr lang="ru-RU" sz="1400" i="1" dirty="0" smtClean="0">
                <a:latin typeface="+mn-lt"/>
              </a:rPr>
              <a:t>. (а) </a:t>
            </a:r>
            <a:r>
              <a:rPr lang="ru-RU" sz="1400" i="1" dirty="0" err="1" smtClean="0">
                <a:latin typeface="+mn-lt"/>
              </a:rPr>
              <a:t>Октаэдрический</a:t>
            </a:r>
            <a:r>
              <a:rPr lang="ru-RU" sz="1400" i="1" dirty="0" smtClean="0">
                <a:latin typeface="+mn-lt"/>
              </a:rPr>
              <a:t> </a:t>
            </a:r>
            <a:r>
              <a:rPr lang="en-US" sz="1400" i="1" dirty="0" smtClean="0">
                <a:latin typeface="+mn-lt"/>
              </a:rPr>
              <a:t>M</a:t>
            </a:r>
            <a:r>
              <a:rPr lang="ru-RU" sz="1400" i="1" baseline="-25000" dirty="0" smtClean="0">
                <a:latin typeface="+mn-lt"/>
              </a:rPr>
              <a:t>2</a:t>
            </a:r>
            <a:r>
              <a:rPr lang="en-US" sz="1400" i="1" dirty="0" smtClean="0">
                <a:latin typeface="+mn-lt"/>
              </a:rPr>
              <a:t>XO</a:t>
            </a:r>
            <a:r>
              <a:rPr lang="ru-RU" sz="1400" i="1" baseline="-25000" dirty="0" smtClean="0">
                <a:latin typeface="+mn-lt"/>
              </a:rPr>
              <a:t>6</a:t>
            </a:r>
            <a:r>
              <a:rPr lang="ru-RU" sz="1400" i="1" dirty="0" smtClean="0">
                <a:latin typeface="+mn-lt"/>
              </a:rPr>
              <a:t> слой параллельный (001), общий для всех трех типов </a:t>
            </a:r>
            <a:r>
              <a:rPr lang="ru-RU" sz="1400" i="1" dirty="0" err="1" smtClean="0">
                <a:latin typeface="+mn-lt"/>
              </a:rPr>
              <a:t>сверхрешеток</a:t>
            </a:r>
            <a:r>
              <a:rPr lang="ru-RU" sz="1400" i="1" dirty="0" smtClean="0">
                <a:latin typeface="+mn-lt"/>
              </a:rPr>
              <a:t>. Отмечены </a:t>
            </a:r>
            <a:r>
              <a:rPr lang="ru-RU" sz="1400" i="1" dirty="0" err="1" smtClean="0">
                <a:latin typeface="+mn-lt"/>
              </a:rPr>
              <a:t>сверхячейка</a:t>
            </a:r>
            <a:r>
              <a:rPr lang="ru-RU" sz="1400" i="1" dirty="0" smtClean="0">
                <a:latin typeface="+mn-lt"/>
              </a:rPr>
              <a:t> и </a:t>
            </a:r>
            <a:r>
              <a:rPr lang="ru-RU" sz="1400" i="1" dirty="0" err="1" smtClean="0">
                <a:latin typeface="+mn-lt"/>
              </a:rPr>
              <a:t>субъячейка</a:t>
            </a:r>
            <a:r>
              <a:rPr lang="ru-RU" sz="1400" i="1" dirty="0" smtClean="0">
                <a:latin typeface="+mn-lt"/>
              </a:rPr>
              <a:t>. </a:t>
            </a:r>
            <a:r>
              <a:rPr lang="en-US" sz="1400" i="1" dirty="0" smtClean="0">
                <a:latin typeface="+mn-lt"/>
              </a:rPr>
              <a:t>MO</a:t>
            </a:r>
            <a:r>
              <a:rPr lang="ru-RU" sz="1400" i="1" baseline="-25000" dirty="0" smtClean="0">
                <a:latin typeface="+mn-lt"/>
              </a:rPr>
              <a:t>6</a:t>
            </a:r>
            <a:r>
              <a:rPr lang="ru-RU" sz="1400" i="1" dirty="0" smtClean="0">
                <a:latin typeface="+mn-lt"/>
              </a:rPr>
              <a:t> и </a:t>
            </a:r>
            <a:r>
              <a:rPr lang="en-US" sz="1400" i="1" dirty="0" smtClean="0">
                <a:latin typeface="+mn-lt"/>
              </a:rPr>
              <a:t>XO</a:t>
            </a:r>
            <a:r>
              <a:rPr lang="ru-RU" sz="1400" i="1" baseline="-25000" dirty="0" smtClean="0">
                <a:latin typeface="+mn-lt"/>
              </a:rPr>
              <a:t>6 </a:t>
            </a:r>
            <a:r>
              <a:rPr lang="ru-RU" sz="1400" i="1" dirty="0" smtClean="0">
                <a:latin typeface="+mn-lt"/>
              </a:rPr>
              <a:t>октаэдры серого и белого цвета, соответственно. (</a:t>
            </a:r>
            <a:r>
              <a:rPr lang="en-US" sz="1400" i="1" dirty="0" smtClean="0">
                <a:latin typeface="+mn-lt"/>
              </a:rPr>
              <a:t>b</a:t>
            </a:r>
            <a:r>
              <a:rPr lang="ru-RU" sz="1400" i="1" dirty="0" smtClean="0">
                <a:latin typeface="+mn-lt"/>
              </a:rPr>
              <a:t>), (</a:t>
            </a:r>
            <a:r>
              <a:rPr lang="en-US" sz="1400" i="1" dirty="0" smtClean="0">
                <a:latin typeface="+mn-lt"/>
              </a:rPr>
              <a:t>c</a:t>
            </a:r>
            <a:r>
              <a:rPr lang="ru-RU" sz="1400" i="1" dirty="0" smtClean="0">
                <a:latin typeface="+mn-lt"/>
              </a:rPr>
              <a:t>), (</a:t>
            </a:r>
            <a:r>
              <a:rPr lang="en-US" sz="1400" i="1" dirty="0" smtClean="0">
                <a:latin typeface="+mn-lt"/>
              </a:rPr>
              <a:t>d</a:t>
            </a:r>
            <a:r>
              <a:rPr lang="ru-RU" sz="1400" i="1" dirty="0" smtClean="0">
                <a:latin typeface="+mn-lt"/>
              </a:rPr>
              <a:t>) Упаковки </a:t>
            </a:r>
            <a:r>
              <a:rPr lang="en-US" sz="1400" i="1" dirty="0" smtClean="0">
                <a:latin typeface="+mn-lt"/>
              </a:rPr>
              <a:t>XO</a:t>
            </a:r>
            <a:r>
              <a:rPr lang="ru-RU" sz="1400" i="1" baseline="-25000" dirty="0" smtClean="0">
                <a:latin typeface="+mn-lt"/>
              </a:rPr>
              <a:t>6</a:t>
            </a:r>
            <a:r>
              <a:rPr lang="ru-RU" sz="1400" i="1" dirty="0" smtClean="0">
                <a:latin typeface="+mn-lt"/>
              </a:rPr>
              <a:t> октаэдров (</a:t>
            </a:r>
            <a:r>
              <a:rPr lang="en-US" sz="1400" i="1" dirty="0" smtClean="0">
                <a:latin typeface="+mn-lt"/>
              </a:rPr>
              <a:t>A</a:t>
            </a:r>
            <a:r>
              <a:rPr lang="ru-RU" sz="1400" i="1" dirty="0" smtClean="0">
                <a:latin typeface="+mn-lt"/>
              </a:rPr>
              <a:t> и  </a:t>
            </a:r>
            <a:r>
              <a:rPr lang="en-US" sz="1400" i="1" dirty="0" smtClean="0">
                <a:latin typeface="+mn-lt"/>
              </a:rPr>
              <a:t>M</a:t>
            </a:r>
            <a:r>
              <a:rPr lang="ru-RU" sz="1400" i="1" dirty="0" smtClean="0">
                <a:latin typeface="+mn-lt"/>
              </a:rPr>
              <a:t> катионы опущены для ясности). Различные цвета используются для идентичных </a:t>
            </a:r>
            <a:r>
              <a:rPr lang="en-US" sz="1400" i="1" dirty="0" smtClean="0">
                <a:latin typeface="+mn-lt"/>
              </a:rPr>
              <a:t>XO</a:t>
            </a:r>
            <a:r>
              <a:rPr lang="ru-RU" sz="1400" i="1" baseline="-25000" dirty="0" smtClean="0">
                <a:latin typeface="+mn-lt"/>
              </a:rPr>
              <a:t>6</a:t>
            </a:r>
            <a:r>
              <a:rPr lang="ru-RU" sz="1400" i="1" dirty="0" smtClean="0">
                <a:latin typeface="+mn-lt"/>
              </a:rPr>
              <a:t> октаэдров на разных уровнях.</a:t>
            </a:r>
          </a:p>
          <a:p>
            <a:pPr algn="just"/>
            <a:r>
              <a:rPr lang="en-US" sz="1400" i="1" dirty="0" smtClean="0">
                <a:latin typeface="+mn-lt"/>
              </a:rPr>
              <a:t> </a:t>
            </a:r>
            <a:r>
              <a:rPr lang="en-US" sz="1400" b="1" i="1" dirty="0" smtClean="0">
                <a:latin typeface="+mn-lt"/>
                <a:cs typeface="Times New Roman" pitchFamily="18" charset="0"/>
              </a:rPr>
              <a:t>V.V. </a:t>
            </a:r>
            <a:r>
              <a:rPr lang="en-US" sz="1400" b="1" i="1" dirty="0" err="1" smtClean="0">
                <a:latin typeface="+mn-lt"/>
                <a:cs typeface="Times New Roman" pitchFamily="18" charset="0"/>
              </a:rPr>
              <a:t>Politaev</a:t>
            </a:r>
            <a:r>
              <a:rPr lang="en-US" sz="1400" b="1" i="1" dirty="0" smtClean="0">
                <a:latin typeface="+mn-lt"/>
                <a:cs typeface="Times New Roman" pitchFamily="18" charset="0"/>
              </a:rPr>
              <a:t> et al. / J. of Solid State Chemistry 183 (2010) 684</a:t>
            </a:r>
            <a:r>
              <a:rPr lang="en-US" sz="1400" b="1" i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.</a:t>
            </a:r>
            <a:endParaRPr lang="ru-RU" sz="1400" b="1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519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85000" contrast="78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Кристаллическая структура </a:t>
            </a:r>
            <a:r>
              <a:rPr lang="en-US" sz="2800" i="1" dirty="0" smtClean="0">
                <a:solidFill>
                  <a:schemeClr val="bg1"/>
                </a:solidFill>
                <a:latin typeface="IHHFI M+ Adv P 4 D F 60 F"/>
              </a:rPr>
              <a:t>C</a:t>
            </a:r>
            <a:r>
              <a:rPr lang="ru-RU" sz="2800" i="1" dirty="0" smtClean="0">
                <a:solidFill>
                  <a:schemeClr val="bg1"/>
                </a:solidFill>
                <a:latin typeface="IHHFI M+ Adv P 4 D F 60 F"/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latin typeface="IHHFI K+ Adv P 4 D F 60 E"/>
              </a:rPr>
              <a:t>2/</a:t>
            </a:r>
            <a:r>
              <a:rPr lang="en-US" sz="2800" i="1" dirty="0" smtClean="0">
                <a:solidFill>
                  <a:schemeClr val="bg1"/>
                </a:solidFill>
                <a:latin typeface="IHHFI M+ Adv P 4 D F 60 F"/>
              </a:rPr>
              <a:t>m</a:t>
            </a:r>
            <a:r>
              <a:rPr lang="ru-RU" sz="2800" dirty="0" smtClean="0">
                <a:solidFill>
                  <a:schemeClr val="bg1"/>
                </a:solidFill>
                <a:latin typeface="IHHFI M+ Adv P 4 D F 60 F"/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(№12)</a:t>
            </a:r>
            <a:r>
              <a:rPr lang="en-US" sz="2800" dirty="0">
                <a:solidFill>
                  <a:schemeClr val="bg1"/>
                </a:solidFill>
                <a:latin typeface="IHHFI M+ Adv P 4 D F 60 F"/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608569" y="-234121"/>
            <a:ext cx="5168766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4" r="20378"/>
          <a:stretch/>
        </p:blipFill>
        <p:spPr>
          <a:xfrm>
            <a:off x="287535" y="1364683"/>
            <a:ext cx="5401347" cy="34615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7694" y="5129034"/>
            <a:ext cx="21707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363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Å</a:t>
            </a: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9.2756(3)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Å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5.6513(2)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Å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4175" y="5129033"/>
            <a:ext cx="20746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90.0°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108.510(4)°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90.0 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1" descr="Na3Co2SbO6-C2_m_n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0" t="16986" r="24051" b="6371"/>
          <a:stretch>
            <a:fillRect/>
          </a:stretch>
        </p:blipFill>
        <p:spPr bwMode="auto">
          <a:xfrm>
            <a:off x="7499380" y="1364683"/>
            <a:ext cx="3533805" cy="297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882" y="1364683"/>
            <a:ext cx="924611" cy="165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85000" contrast="78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97146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Медовые соты и магнитная структура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6072" y="1733266"/>
            <a:ext cx="4467368" cy="26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0909" y="4867564"/>
            <a:ext cx="114900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 </a:t>
            </a:r>
            <a:r>
              <a:rPr lang="ru-RU" dirty="0"/>
              <a:t>физической точки зрения, сотовидная решетка, несмотря на ее простейшую структуру, обеспечивает нетривиальные физические явления. В отличие от треугольной решетки сотовидная решетка геометрически не </a:t>
            </a:r>
            <a:r>
              <a:rPr lang="ru-RU" dirty="0" err="1"/>
              <a:t>фрустрирована</a:t>
            </a:r>
            <a:r>
              <a:rPr lang="ru-RU" dirty="0"/>
              <a:t> для антиферромагнитных взаимодействий, но она имеет координационное число </a:t>
            </a:r>
            <a:r>
              <a:rPr lang="en-US" dirty="0"/>
              <a:t>z</a:t>
            </a:r>
            <a:r>
              <a:rPr lang="ru-RU" dirty="0"/>
              <a:t>=3, минимально возможное для любых регулярных 2</a:t>
            </a:r>
            <a:r>
              <a:rPr lang="en-US" dirty="0"/>
              <a:t>D</a:t>
            </a:r>
            <a:r>
              <a:rPr lang="ru-RU" dirty="0"/>
              <a:t> решеток. Таким образом, квантовые флуктуации, как ожидается, будут слабее, чем в случае одномерной (1</a:t>
            </a:r>
            <a:r>
              <a:rPr lang="en-US" dirty="0"/>
              <a:t>D</a:t>
            </a:r>
            <a:r>
              <a:rPr lang="ru-RU" dirty="0"/>
              <a:t>) цепи (</a:t>
            </a:r>
            <a:r>
              <a:rPr lang="en-US" dirty="0"/>
              <a:t>z</a:t>
            </a:r>
            <a:r>
              <a:rPr lang="ru-RU" dirty="0"/>
              <a:t>=2), но сильнее, чем в других двумерных решетках (например, при </a:t>
            </a:r>
            <a:r>
              <a:rPr lang="en-US" dirty="0"/>
              <a:t>z</a:t>
            </a:r>
            <a:r>
              <a:rPr lang="ru-RU" dirty="0"/>
              <a:t>=4 в случае квадратной решетки). Таким образом, антиферромагнитный порядок для сотовидной решетки является более хрупким.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984" y="1568803"/>
            <a:ext cx="5073889" cy="2948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53"/>
          <a:stretch/>
        </p:blipFill>
        <p:spPr>
          <a:xfrm>
            <a:off x="10497527" y="3297708"/>
            <a:ext cx="1041779" cy="92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85000" contrast="78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6-17 Na3Co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1" t="18426" b="18568"/>
          <a:stretch/>
        </p:blipFill>
        <p:spPr bwMode="auto">
          <a:xfrm>
            <a:off x="1247996" y="608297"/>
            <a:ext cx="3837420" cy="332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862665"/>
              </p:ext>
            </p:extLst>
          </p:nvPr>
        </p:nvGraphicFramePr>
        <p:xfrm>
          <a:off x="6723871" y="840057"/>
          <a:ext cx="4184650" cy="293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Graph" r:id="rId6" imgW="4184294" imgH="2935834" progId="Origin50.Graph">
                  <p:embed/>
                </p:oleObj>
              </mc:Choice>
              <mc:Fallback>
                <p:oleObj name="Graph" r:id="rId6" imgW="4184294" imgH="2935834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23" t="8583" r="6883" b="3679"/>
                      <a:stretch>
                        <a:fillRect/>
                      </a:stretch>
                    </p:blipFill>
                    <p:spPr bwMode="auto">
                      <a:xfrm>
                        <a:off x="6723871" y="840057"/>
                        <a:ext cx="4184650" cy="293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62181" y="4362257"/>
            <a:ext cx="9841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соответствии с экспериментальными данными (температура Кюри-</a:t>
            </a:r>
            <a:r>
              <a:rPr lang="ru-RU" dirty="0" err="1"/>
              <a:t>Вейсса</a:t>
            </a:r>
            <a:r>
              <a:rPr lang="ru-RU" dirty="0"/>
              <a:t> отрицательна 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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= -10</a:t>
            </a:r>
            <a:r>
              <a:rPr lang="ru-RU" dirty="0">
                <a:solidFill>
                  <a:srgbClr val="7030A0"/>
                </a:solidFill>
                <a:sym typeface="Symbol"/>
              </a:rPr>
              <a:t></a:t>
            </a:r>
            <a:r>
              <a:rPr lang="ru-RU" i="1" dirty="0">
                <a:solidFill>
                  <a:srgbClr val="7030A0"/>
                </a:solidFill>
              </a:rPr>
              <a:t>1 </a:t>
            </a:r>
            <a:r>
              <a:rPr lang="en-US" i="1" dirty="0"/>
              <a:t>K</a:t>
            </a:r>
            <a:r>
              <a:rPr lang="ru-RU" i="1" dirty="0"/>
              <a:t>, что </a:t>
            </a:r>
            <a:r>
              <a:rPr lang="ru-RU" dirty="0"/>
              <a:t>указывает на  преобладание </a:t>
            </a:r>
            <a:r>
              <a:rPr lang="en-US" i="1" dirty="0">
                <a:solidFill>
                  <a:srgbClr val="FF0000"/>
                </a:solidFill>
              </a:rPr>
              <a:t>AFM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взаимодействия) и теоретическими расчетами</a:t>
            </a:r>
            <a:r>
              <a:rPr lang="en-US" dirty="0"/>
              <a:t> (LMTO </a:t>
            </a:r>
            <a:r>
              <a:rPr lang="ru-RU" dirty="0"/>
              <a:t>и </a:t>
            </a:r>
            <a:r>
              <a:rPr lang="en-US" dirty="0"/>
              <a:t>FP</a:t>
            </a:r>
            <a:r>
              <a:rPr lang="ru-RU" dirty="0"/>
              <a:t>-</a:t>
            </a:r>
            <a:r>
              <a:rPr lang="en-US" dirty="0"/>
              <a:t>LAPW</a:t>
            </a:r>
            <a:r>
              <a:rPr lang="ru-RU" dirty="0"/>
              <a:t>) все обменные параметры - как </a:t>
            </a:r>
            <a:r>
              <a:rPr lang="ru-RU" dirty="0" err="1"/>
              <a:t>внутрислоевые</a:t>
            </a:r>
            <a:r>
              <a:rPr lang="ru-RU" dirty="0"/>
              <a:t> </a:t>
            </a:r>
            <a:r>
              <a:rPr lang="ru-RU" i="1" dirty="0">
                <a:solidFill>
                  <a:srgbClr val="005A9E"/>
                </a:solidFill>
              </a:rPr>
              <a:t>(</a:t>
            </a:r>
            <a:r>
              <a:rPr lang="en-US" i="1" dirty="0">
                <a:solidFill>
                  <a:srgbClr val="005A9E"/>
                </a:solidFill>
              </a:rPr>
              <a:t>J</a:t>
            </a:r>
            <a:r>
              <a:rPr lang="en-US" i="1" baseline="-25000" dirty="0">
                <a:solidFill>
                  <a:srgbClr val="005A9E"/>
                </a:solidFill>
              </a:rPr>
              <a:t>I</a:t>
            </a:r>
            <a:r>
              <a:rPr lang="ru-RU" i="1" dirty="0">
                <a:solidFill>
                  <a:srgbClr val="005A9E"/>
                </a:solidFill>
              </a:rPr>
              <a:t> ~ 3 </a:t>
            </a:r>
            <a:r>
              <a:rPr lang="en-US" i="1" dirty="0">
                <a:solidFill>
                  <a:srgbClr val="005A9E"/>
                </a:solidFill>
              </a:rPr>
              <a:t>K </a:t>
            </a:r>
            <a:r>
              <a:rPr lang="ru-RU" dirty="0">
                <a:solidFill>
                  <a:srgbClr val="005A9E"/>
                </a:solidFill>
              </a:rPr>
              <a:t>и</a:t>
            </a:r>
            <a:r>
              <a:rPr lang="ru-RU" i="1" dirty="0">
                <a:solidFill>
                  <a:srgbClr val="005A9E"/>
                </a:solidFill>
              </a:rPr>
              <a:t> </a:t>
            </a:r>
            <a:r>
              <a:rPr lang="en-US" i="1" dirty="0">
                <a:solidFill>
                  <a:srgbClr val="005A9E"/>
                </a:solidFill>
              </a:rPr>
              <a:t>J</a:t>
            </a:r>
            <a:r>
              <a:rPr lang="en-US" i="1" baseline="-25000" dirty="0">
                <a:solidFill>
                  <a:srgbClr val="005A9E"/>
                </a:solidFill>
              </a:rPr>
              <a:t>II</a:t>
            </a:r>
            <a:r>
              <a:rPr lang="ru-RU" i="1" dirty="0">
                <a:solidFill>
                  <a:srgbClr val="005A9E"/>
                </a:solidFill>
              </a:rPr>
              <a:t> ~ 9 </a:t>
            </a:r>
            <a:r>
              <a:rPr lang="en-US" i="1" dirty="0">
                <a:solidFill>
                  <a:srgbClr val="005A9E"/>
                </a:solidFill>
              </a:rPr>
              <a:t>K</a:t>
            </a:r>
            <a:r>
              <a:rPr lang="ru-RU" i="1" dirty="0">
                <a:solidFill>
                  <a:srgbClr val="005A9E"/>
                </a:solidFill>
              </a:rPr>
              <a:t>) </a:t>
            </a:r>
            <a:r>
              <a:rPr lang="ru-RU" dirty="0"/>
              <a:t>и межслоевые </a:t>
            </a:r>
            <a:r>
              <a:rPr lang="ru-RU" i="1" dirty="0">
                <a:solidFill>
                  <a:srgbClr val="005A9E"/>
                </a:solidFill>
              </a:rPr>
              <a:t>(</a:t>
            </a:r>
            <a:r>
              <a:rPr lang="en-US" i="1" dirty="0" err="1">
                <a:solidFill>
                  <a:srgbClr val="005A9E"/>
                </a:solidFill>
              </a:rPr>
              <a:t>J</a:t>
            </a:r>
            <a:r>
              <a:rPr lang="en-US" i="1" baseline="-25000" dirty="0" err="1">
                <a:solidFill>
                  <a:srgbClr val="005A9E"/>
                </a:solidFill>
              </a:rPr>
              <a:t>inter</a:t>
            </a:r>
            <a:r>
              <a:rPr lang="ru-RU" i="1" dirty="0">
                <a:solidFill>
                  <a:srgbClr val="005A9E"/>
                </a:solidFill>
              </a:rPr>
              <a:t> ~ 0.2 </a:t>
            </a:r>
            <a:r>
              <a:rPr lang="en-US" i="1" dirty="0">
                <a:solidFill>
                  <a:srgbClr val="005A9E"/>
                </a:solidFill>
              </a:rPr>
              <a:t>K</a:t>
            </a:r>
            <a:r>
              <a:rPr lang="ru-RU" i="1" dirty="0">
                <a:solidFill>
                  <a:srgbClr val="005A9E"/>
                </a:solidFill>
              </a:rPr>
              <a:t>) </a:t>
            </a:r>
            <a:r>
              <a:rPr lang="ru-RU" dirty="0"/>
              <a:t>- </a:t>
            </a:r>
            <a:r>
              <a:rPr lang="en-US" i="1" dirty="0">
                <a:solidFill>
                  <a:srgbClr val="FF0000"/>
                </a:solidFill>
              </a:rPr>
              <a:t>AFM</a:t>
            </a:r>
            <a:r>
              <a:rPr lang="ru-RU" dirty="0"/>
              <a:t>, все спины в плоскости </a:t>
            </a:r>
            <a:r>
              <a:rPr lang="en-US" i="1" dirty="0">
                <a:solidFill>
                  <a:srgbClr val="FF0000"/>
                </a:solidFill>
              </a:rPr>
              <a:t>AFM</a:t>
            </a:r>
            <a:r>
              <a:rPr lang="en-US" dirty="0"/>
              <a:t> </a:t>
            </a:r>
            <a:r>
              <a:rPr lang="ru-RU" dirty="0"/>
              <a:t>связаны, а взаимодействие между слоями также </a:t>
            </a:r>
            <a:r>
              <a:rPr lang="en-US" i="1" dirty="0">
                <a:solidFill>
                  <a:srgbClr val="FF0000"/>
                </a:solidFill>
              </a:rPr>
              <a:t>AFM</a:t>
            </a:r>
            <a:r>
              <a:rPr lang="ru-RU" i="1" dirty="0"/>
              <a:t>,</a:t>
            </a:r>
            <a:r>
              <a:rPr lang="ru-RU" dirty="0"/>
              <a:t> но слабее.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33526" y="3725008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  <a:r>
              <a:rPr lang="en-US" dirty="0"/>
              <a:t> = 0.1 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47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85000" contrast="78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7454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Мульти-к структура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940"/>
            <a:ext cx="5672138" cy="4254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03652" y="2363638"/>
                <a:ext cx="5313873" cy="15646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600" dirty="0" smtClean="0"/>
                  <a:t>}: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ru-RU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36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ru-RU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600" dirty="0" smtClean="0"/>
              </a:p>
              <a:p>
                <a:r>
                  <a:rPr lang="en-US" sz="3600" dirty="0"/>
                  <a:t> </a:t>
                </a:r>
                <a:r>
                  <a:rPr lang="en-US" sz="3600" dirty="0" smtClean="0"/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36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652" y="2363638"/>
                <a:ext cx="5313873" cy="1564659"/>
              </a:xfrm>
              <a:prstGeom prst="rect">
                <a:avLst/>
              </a:prstGeom>
              <a:blipFill rotWithShape="0">
                <a:blip r:embed="rId5"/>
                <a:stretch>
                  <a:fillRect t="-1563" b="-97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857336" y="4216445"/>
            <a:ext cx="5469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Изюмов Ю. А., «Нейтроны и твердое тело», т 2, 1981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857336" y="4873925"/>
            <a:ext cx="554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Ковалев О. В., «Неприводимые представления пространственных групп», АН УССР, 1961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26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85000" contrast="78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15071" y="0"/>
            <a:ext cx="7903010" cy="1068102"/>
          </a:xfrm>
        </p:spPr>
        <p:txBody>
          <a:bodyPr>
            <a:normAutofit/>
          </a:bodyPr>
          <a:lstStyle/>
          <a:p>
            <a:r>
              <a:rPr lang="ru-RU" dirty="0" smtClean="0"/>
              <a:t>Мульти</a:t>
            </a:r>
            <a:r>
              <a:rPr lang="en-US" dirty="0" smtClean="0"/>
              <a:t>-k </a:t>
            </a:r>
            <a:r>
              <a:rPr lang="ru-RU" dirty="0" smtClean="0"/>
              <a:t>структуры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62706"/>
          <a:stretch/>
        </p:blipFill>
        <p:spPr>
          <a:xfrm>
            <a:off x="5974475" y="1700191"/>
            <a:ext cx="2406171" cy="1778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8890"/>
          <a:stretch/>
        </p:blipFill>
        <p:spPr>
          <a:xfrm>
            <a:off x="415235" y="1255144"/>
            <a:ext cx="4972051" cy="2436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970151" y="3910669"/>
                <a:ext cx="1344920" cy="874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/>
                  <a:t>k=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51" y="3910669"/>
                <a:ext cx="1344920" cy="874663"/>
              </a:xfrm>
              <a:prstGeom prst="rect">
                <a:avLst/>
              </a:prstGeom>
              <a:blipFill rotWithShape="0">
                <a:blip r:embed="rId6"/>
                <a:stretch>
                  <a:fillRect l="-13575" b="-132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752395" y="3803884"/>
                <a:ext cx="1334211" cy="874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/>
                  <a:t>k=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395" y="3803884"/>
                <a:ext cx="1334211" cy="874663"/>
              </a:xfrm>
              <a:prstGeom prst="rect">
                <a:avLst/>
              </a:prstGeom>
              <a:blipFill rotWithShape="0">
                <a:blip r:embed="rId7"/>
                <a:stretch>
                  <a:fillRect l="-14220" b="-132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06" r="49709"/>
          <a:stretch/>
        </p:blipFill>
        <p:spPr>
          <a:xfrm>
            <a:off x="8967835" y="1693721"/>
            <a:ext cx="2500492" cy="1778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786281" y="3784955"/>
                <a:ext cx="2594365" cy="874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/>
                  <a:t>k=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281" y="3784955"/>
                <a:ext cx="2594365" cy="874663"/>
              </a:xfrm>
              <a:prstGeom prst="rect">
                <a:avLst/>
              </a:prstGeom>
              <a:blipFill rotWithShape="0">
                <a:blip r:embed="rId8"/>
                <a:stretch>
                  <a:fillRect l="-7042" b="-132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9786760" y="3733197"/>
                <a:ext cx="1489703" cy="874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/>
                  <a:t>k</a:t>
                </a:r>
                <a:r>
                  <a:rPr lang="en-US" sz="3600" baseline="-25000" dirty="0" smtClean="0"/>
                  <a:t>1</a:t>
                </a:r>
                <a:r>
                  <a:rPr lang="en-US" sz="36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760" y="3733197"/>
                <a:ext cx="1489703" cy="874663"/>
              </a:xfrm>
              <a:prstGeom prst="rect">
                <a:avLst/>
              </a:prstGeom>
              <a:blipFill rotWithShape="0">
                <a:blip r:embed="rId9"/>
                <a:stretch>
                  <a:fillRect l="-12245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9786759" y="4701523"/>
                <a:ext cx="1489703" cy="874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/>
                  <a:t>k</a:t>
                </a:r>
                <a:r>
                  <a:rPr lang="en-US" sz="3600" baseline="-25000" dirty="0" smtClean="0"/>
                  <a:t>2</a:t>
                </a:r>
                <a:r>
                  <a:rPr lang="en-US" sz="36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759" y="4701523"/>
                <a:ext cx="1489703" cy="874663"/>
              </a:xfrm>
              <a:prstGeom prst="rect">
                <a:avLst/>
              </a:prstGeom>
              <a:blipFill rotWithShape="0">
                <a:blip r:embed="rId10"/>
                <a:stretch>
                  <a:fillRect l="-12245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48808" y="5138854"/>
                <a:ext cx="3317768" cy="1192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𝒏𝒊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sSub>
                                <m:sSub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sup>
                          </m:sSup>
                          <m:sSubSup>
                            <m:sSub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ru-RU" sz="3200" b="1" i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808" y="5138854"/>
                <a:ext cx="3317768" cy="119237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9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815</Words>
  <Application>Microsoft Office PowerPoint</Application>
  <PresentationFormat>Широкоэкранный</PresentationFormat>
  <Paragraphs>56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Aharoni</vt:lpstr>
      <vt:lpstr>Arial</vt:lpstr>
      <vt:lpstr>Calibri</vt:lpstr>
      <vt:lpstr>Calibri Light</vt:lpstr>
      <vt:lpstr>Cambria Math</vt:lpstr>
      <vt:lpstr>IHHFI K+ Adv P 4 D F 60 E</vt:lpstr>
      <vt:lpstr>IHHFI M+ Adv P 4 D F 60 F</vt:lpstr>
      <vt:lpstr>Symbol</vt:lpstr>
      <vt:lpstr>Times New Roman</vt:lpstr>
      <vt:lpstr>Тема Office</vt:lpstr>
      <vt:lpstr>Graph</vt:lpstr>
      <vt:lpstr>Нейтронные дифракционные исследования квазидвумерного сотового антимоната Na3Co2SbO6</vt:lpstr>
      <vt:lpstr>Презентация PowerPoint</vt:lpstr>
      <vt:lpstr>Презентация PowerPoint</vt:lpstr>
      <vt:lpstr>Презентация PowerPoint</vt:lpstr>
      <vt:lpstr>Презентация PowerPoint</vt:lpstr>
      <vt:lpstr>Медовые соты и магнитная структура</vt:lpstr>
      <vt:lpstr>Презентация PowerPoint</vt:lpstr>
      <vt:lpstr>Мульти-к структура</vt:lpstr>
      <vt:lpstr>Мульти-k структуры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Нейтронные дифракционные исследования кваздвумерного сотового антимоната Na3Co2SbO6.</dc:title>
  <dc:creator>Andrew</dc:creator>
  <cp:lastModifiedBy>Andrew</cp:lastModifiedBy>
  <cp:revision>62</cp:revision>
  <dcterms:created xsi:type="dcterms:W3CDTF">2015-02-13T10:50:22Z</dcterms:created>
  <dcterms:modified xsi:type="dcterms:W3CDTF">2015-02-18T06:50:01Z</dcterms:modified>
</cp:coreProperties>
</file>