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320" r:id="rId2"/>
    <p:sldId id="349" r:id="rId3"/>
    <p:sldId id="350" r:id="rId4"/>
    <p:sldId id="359" r:id="rId5"/>
    <p:sldId id="354" r:id="rId6"/>
    <p:sldId id="358" r:id="rId7"/>
    <p:sldId id="353" r:id="rId8"/>
    <p:sldId id="355" r:id="rId9"/>
    <p:sldId id="357" r:id="rId10"/>
    <p:sldId id="356" r:id="rId11"/>
    <p:sldId id="351" r:id="rId12"/>
    <p:sldId id="352" r:id="rId13"/>
    <p:sldId id="348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0B416"/>
    <a:srgbClr val="E5FD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4" autoAdjust="0"/>
    <p:restoredTop sz="91230" autoAdjust="0"/>
  </p:normalViewPr>
  <p:slideViewPr>
    <p:cSldViewPr>
      <p:cViewPr varScale="1">
        <p:scale>
          <a:sx n="66" d="100"/>
          <a:sy n="66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CA611E-14D9-48B7-83C6-57D2985D9AA0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8C4492E-410B-48E9-A7A1-818A0BEBE8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89634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B8EED7-DD99-4828-82C1-D98662B5924E}" type="slidenum">
              <a:rPr lang="ru-RU" altLang="ru-RU">
                <a:latin typeface="Calibri" pitchFamily="34" charset="0"/>
              </a:rPr>
              <a:pPr/>
              <a:t>6</a:t>
            </a:fld>
            <a:endParaRPr lang="ru-RU" altLang="ru-RU">
              <a:latin typeface="Calibri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94080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Совместно с отделом НЭОКС ЛНФ продолжаются работы по созданию на 13 канале реактора ИБР-2 нового фурье-дифрактометра высокого разрешения, основанного на узлах спектрометра FSS (Fourier Stress Spectrometer), который длительное время использовался в исследовательском центре GKSS (Германия). В соответствии с договором с ПИЯФ оборудование спектрометра FSS перевезено в Дубну. В настоящее время ведется проверка оборудования и конструкторская проработка для монтажа на 13 канале ИБР-2.</a:t>
            </a:r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416195-2014-422C-8981-224584623172}" type="slidenum">
              <a:rPr lang="ru-RU" altLang="ru-RU" sz="1200">
                <a:latin typeface="Calibri" pitchFamily="34" charset="0"/>
              </a:rPr>
              <a:pPr algn="r" eaLnBrk="1" hangingPunct="1"/>
              <a:t>7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77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4DF64EF-C3AC-4E3B-B626-832876EA8253}" type="slidenum">
              <a:rPr lang="ru-RU" altLang="ru-RU" sz="1200">
                <a:latin typeface="Calibri" pitchFamily="34" charset="0"/>
              </a:rPr>
              <a:pPr algn="r" eaLnBrk="1" hangingPunct="1"/>
              <a:t>8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48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FF0D1A7-C248-4101-A619-E04C690AF611}" type="slidenum">
              <a:rPr lang="ru-RU" altLang="ru-RU" sz="1200">
                <a:latin typeface="Calibri" pitchFamily="34" charset="0"/>
              </a:rPr>
              <a:pPr algn="r" eaLnBrk="1" hangingPunct="1"/>
              <a:t>9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6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40C1E81-AAB4-4D3E-BF40-AF7A485D28F5}" type="slidenum">
              <a:rPr lang="ru-RU" altLang="ru-RU" sz="1200">
                <a:latin typeface="Calibri" pitchFamily="34" charset="0"/>
              </a:rPr>
              <a:pPr algn="r" eaLnBrk="1" hangingPunct="1"/>
              <a:t>10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435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B8EED7-DD99-4828-82C1-D98662B5924E}" type="slidenum">
              <a:rPr lang="ru-RU" altLang="ru-RU">
                <a:latin typeface="Calibri" pitchFamily="34" charset="0"/>
              </a:rPr>
              <a:pPr/>
              <a:t>13</a:t>
            </a:fld>
            <a:endParaRPr lang="ru-RU" altLang="ru-RU">
              <a:latin typeface="Calibri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94080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0A03-9C6C-462E-8770-7E6494D96EDC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83AE3-A279-435F-8C8E-947BDEE313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87069585"/>
      </p:ext>
    </p:extLst>
  </p:cSld>
  <p:clrMapOvr>
    <a:masterClrMapping/>
  </p:clrMapOvr>
  <p:transition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4877-3841-453B-831E-F3FDD1D9A533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0CB7-309E-41DE-A204-D1F66D435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39558504"/>
      </p:ext>
    </p:extLst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F46B-11D0-4F50-BA93-2D256291A940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94D0-9193-472D-8882-AB29A0D4A0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79876053"/>
      </p:ext>
    </p:extLst>
  </p:cSld>
  <p:clrMapOvr>
    <a:masterClrMapping/>
  </p:clrMapOvr>
  <p:transition spd="slow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7772-9742-47A4-80A9-AEBC0FD09496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9F37A-FDDB-4F19-9426-AA5CE72AC1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89156559"/>
      </p:ext>
    </p:extLst>
  </p:cSld>
  <p:clrMapOvr>
    <a:masterClrMapping/>
  </p:clrMapOvr>
  <p:transition spd="slow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7C79-3620-4E09-B3A9-8215F77768F8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99B6-2FC0-4E68-8B94-4CB4019FF7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92939218"/>
      </p:ext>
    </p:extLst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1475-8C37-4400-A229-154CB5F8555F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9206-225F-4D32-B375-2B30E60D0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55054595"/>
      </p:ext>
    </p:extLst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BBCC-CF1A-4600-97A3-FC25B9779E17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CABC-C80F-4E85-9650-8263331EF4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78309202"/>
      </p:ext>
    </p:extLst>
  </p:cSld>
  <p:clrMapOvr>
    <a:masterClrMapping/>
  </p:clrMapOvr>
  <p:transition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9994F-F189-4F99-A0C4-7810023C32AF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285F-A12D-440E-B070-C9A9448B4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45201179"/>
      </p:ext>
    </p:extLst>
  </p:cSld>
  <p:clrMapOvr>
    <a:masterClrMapping/>
  </p:clrMapOvr>
  <p:transition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75CA-BF19-490B-AEF8-65DAD029CD9A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750E3-143C-4477-9AEB-9DFF4AA272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18440550"/>
      </p:ext>
    </p:extLst>
  </p:cSld>
  <p:clrMapOvr>
    <a:masterClrMapping/>
  </p:clrMapOvr>
  <p:transition spd="slow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6B7C-9EC4-4AEB-BBA2-AA1B4FB14B68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B6A3-2C70-455B-A15D-A81FA5DCCB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02108541"/>
      </p:ext>
    </p:extLst>
  </p:cSld>
  <p:clrMapOvr>
    <a:masterClrMapping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A7920-C3E0-4EF9-8CD0-09EE2976DAA5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0B27-DA96-4AD8-B40E-42F71A2656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08933895"/>
      </p:ext>
    </p:extLst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3000">
              <a:srgbClr val="9AB5E4"/>
            </a:gs>
            <a:gs pos="100000">
              <a:srgbClr val="F1F4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462F92-D9E7-44FC-B926-A6380DF7B26D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DE38111-5455-416B-946C-3D59698D11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flnp.jinr.ru/147/" TargetMode="Externa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7"/>
          <p:cNvSpPr>
            <a:spLocks noChangeShapeType="1"/>
          </p:cNvSpPr>
          <p:nvPr/>
        </p:nvSpPr>
        <p:spPr bwMode="auto">
          <a:xfrm>
            <a:off x="468313" y="6165850"/>
            <a:ext cx="8293100" cy="12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Прямоугольник 36"/>
          <p:cNvSpPr>
            <a:spLocks noChangeArrowheads="1"/>
          </p:cNvSpPr>
          <p:nvPr/>
        </p:nvSpPr>
        <p:spPr bwMode="auto">
          <a:xfrm>
            <a:off x="395288" y="6229350"/>
            <a:ext cx="813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charset="0"/>
              </a:rPr>
              <a:t>Конференция «Дифракция нейтронов - 2015»</a:t>
            </a:r>
            <a:br>
              <a:rPr lang="ru-RU" altLang="ru-RU" sz="1400">
                <a:latin typeface="Arial" charset="0"/>
              </a:rPr>
            </a:br>
            <a:r>
              <a:rPr lang="ru-RU" altLang="ru-RU" sz="1400">
                <a:latin typeface="Arial" charset="0"/>
              </a:rPr>
              <a:t>18</a:t>
            </a:r>
            <a:r>
              <a:rPr lang="en-US" altLang="ru-RU" sz="1400">
                <a:latin typeface="Arial" charset="0"/>
              </a:rPr>
              <a:t>-2</a:t>
            </a:r>
            <a:r>
              <a:rPr lang="ru-RU" altLang="ru-RU" sz="1400">
                <a:latin typeface="Arial" charset="0"/>
              </a:rPr>
              <a:t>0 февраля 2015 г.</a:t>
            </a:r>
            <a:r>
              <a:rPr lang="en-US" altLang="ru-RU" sz="1400">
                <a:latin typeface="Arial" charset="0"/>
              </a:rPr>
              <a:t>, </a:t>
            </a:r>
            <a:r>
              <a:rPr lang="ru-RU" altLang="ru-RU" sz="1400">
                <a:latin typeface="Arial" charset="0"/>
              </a:rPr>
              <a:t>ПИЯФ, Гатчина</a:t>
            </a: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323850" y="1700213"/>
            <a:ext cx="8496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Адаптация дифрактометра </a:t>
            </a:r>
            <a:r>
              <a:rPr lang="en-US" altLang="ru-RU" sz="3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FSS </a:t>
            </a:r>
            <a:r>
              <a:rPr lang="ru-RU" altLang="ru-RU" sz="3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на реакторе ИБР-2: текущее состояние и перспективы развития</a:t>
            </a:r>
            <a:endParaRPr lang="en-US" altLang="ru-RU" sz="3000" b="1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53" name="Rectangle 13"/>
          <p:cNvSpPr>
            <a:spLocks noChangeArrowheads="1"/>
          </p:cNvSpPr>
          <p:nvPr/>
        </p:nvSpPr>
        <p:spPr bwMode="auto">
          <a:xfrm>
            <a:off x="1114425" y="3573463"/>
            <a:ext cx="6842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chemeClr val="tx2"/>
                </a:solidFill>
                <a:latin typeface="Arial" charset="0"/>
                <a:cs typeface="Arial" charset="0"/>
              </a:rPr>
              <a:t>А.А. Круглов</a:t>
            </a:r>
            <a:r>
              <a:rPr lang="ru-RU" altLang="ru-RU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, Г.Д. </a:t>
            </a:r>
            <a:r>
              <a:rPr lang="ru-RU" altLang="ru-RU" sz="2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Бокучава</a:t>
            </a:r>
            <a:r>
              <a:rPr lang="ru-RU" altLang="ru-RU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, В.В. Журавлев,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А.П. Булкин, А.А. Кустов, А.П. Сиротин, Н.Д. Зернин</a:t>
            </a:r>
            <a:endParaRPr lang="en-US" altLang="ru-RU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1692275" y="6237288"/>
            <a:ext cx="55451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chemeClr val="tx2"/>
                </a:solidFill>
                <a:latin typeface="Times New Roman" pitchFamily="18" charset="0"/>
              </a:rPr>
              <a:t>Изготовлены дополнительные стойки и секции кожухов нейтроновода</a:t>
            </a:r>
            <a:r>
              <a:rPr lang="ru-RU" altLang="ru-RU" sz="13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9220" name="Picture 20" descr="DSC000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85" t="8661" r="3893" b="6488"/>
          <a:stretch>
            <a:fillRect/>
          </a:stretch>
        </p:blipFill>
        <p:spPr bwMode="auto">
          <a:xfrm>
            <a:off x="4029075" y="3716338"/>
            <a:ext cx="31353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2" descr="DSC000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35" b="3062"/>
          <a:stretch>
            <a:fillRect/>
          </a:stretch>
        </p:blipFill>
        <p:spPr bwMode="auto">
          <a:xfrm>
            <a:off x="5334000" y="620713"/>
            <a:ext cx="254793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3" descr="DSC0008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19513"/>
            <a:ext cx="18891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92338" y="0"/>
            <a:ext cx="453707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smtClean="0">
                <a:solidFill>
                  <a:srgbClr val="000000"/>
                </a:solidFill>
                <a:latin typeface="Calibri" panose="020F0502020204030204" pitchFamily="34" charset="0"/>
              </a:rPr>
              <a:t>Другие выполненные работы</a:t>
            </a:r>
            <a:endParaRPr lang="en-GB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226" name="Picture 27" descr="DSC0006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19125"/>
            <a:ext cx="33575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Прямоугольник 5"/>
          <p:cNvSpPr>
            <a:spLocks noChangeArrowheads="1"/>
          </p:cNvSpPr>
          <p:nvPr/>
        </p:nvSpPr>
        <p:spPr bwMode="auto">
          <a:xfrm>
            <a:off x="4859338" y="3116263"/>
            <a:ext cx="35274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Доработаны стойки нейтроновода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изготовлена заслонка</a:t>
            </a:r>
          </a:p>
        </p:txBody>
      </p:sp>
      <p:sp>
        <p:nvSpPr>
          <p:cNvPr id="9228" name="Прямоугольник 5"/>
          <p:cNvSpPr>
            <a:spLocks noChangeArrowheads="1"/>
          </p:cNvSpPr>
          <p:nvPr/>
        </p:nvSpPr>
        <p:spPr bwMode="auto">
          <a:xfrm>
            <a:off x="1116013" y="3116263"/>
            <a:ext cx="35274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Произведена очистка зеркальных секций и кожухов нейтроновода от загрязнений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40307"/>
          <p:cNvSpPr>
            <a:spLocks noChangeArrowheads="1"/>
          </p:cNvSpPr>
          <p:nvPr/>
        </p:nvSpPr>
        <p:spPr bwMode="auto">
          <a:xfrm>
            <a:off x="179388" y="549275"/>
            <a:ext cx="882015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  <a:cs typeface="Arial" charset="0"/>
              </a:rPr>
              <a:t>Выполненные работы</a:t>
            </a:r>
            <a:r>
              <a:rPr lang="en-US" altLang="ru-RU" sz="1800" b="1" dirty="0">
                <a:latin typeface="Arial" charset="0"/>
                <a:cs typeface="Arial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 typeface="Times New Roman" pitchFamily="18" charset="0"/>
              <a:buChar char="-"/>
            </a:pPr>
            <a:endParaRPr lang="en-US" altLang="ru-RU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Осуществлена транспортировка </a:t>
            </a:r>
            <a:r>
              <a:rPr lang="ru-RU" altLang="ru-RU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дифрактометра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FSS</a:t>
            </a:r>
            <a:r>
              <a:rPr lang="en-US" altLang="ru-RU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(GKSS-PNPI-JINR).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800" dirty="0">
                <a:solidFill>
                  <a:srgbClr val="000000"/>
                </a:solidFill>
                <a:latin typeface="Arial" charset="0"/>
              </a:rPr>
              <a:t>Подготовлен комплект рабочих чертежей для установки </a:t>
            </a:r>
            <a:r>
              <a:rPr lang="ru-RU" altLang="ru-RU" sz="1800" dirty="0" err="1">
                <a:solidFill>
                  <a:srgbClr val="000000"/>
                </a:solidFill>
                <a:latin typeface="Arial" charset="0"/>
              </a:rPr>
              <a:t>дифрактометра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ru-RU" sz="1800" dirty="0">
                <a:solidFill>
                  <a:srgbClr val="000000"/>
                </a:solidFill>
                <a:latin typeface="Arial" charset="0"/>
              </a:rPr>
              <a:t>FSS </a:t>
            </a:r>
            <a:r>
              <a:rPr lang="ru-RU" altLang="ru-RU" sz="1800" dirty="0">
                <a:solidFill>
                  <a:srgbClr val="000000"/>
                </a:solidFill>
                <a:latin typeface="Arial" charset="0"/>
              </a:rPr>
              <a:t>на 13-м канале ИБР-2</a:t>
            </a:r>
            <a:r>
              <a:rPr lang="en-US" altLang="ru-RU" sz="1800" dirty="0">
                <a:latin typeface="Arial" charset="0"/>
              </a:rPr>
              <a:t>.</a:t>
            </a:r>
            <a:endParaRPr lang="ru-RU" altLang="ru-RU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800" dirty="0">
                <a:latin typeface="Arial" charset="0"/>
              </a:rPr>
              <a:t>Создана основная инфраструктура пучка</a:t>
            </a:r>
            <a:r>
              <a:rPr lang="en-US" altLang="ru-RU" sz="1800" dirty="0">
                <a:latin typeface="Arial" charset="0"/>
              </a:rPr>
              <a:t>: </a:t>
            </a:r>
            <a:r>
              <a:rPr lang="ru-RU" altLang="ru-RU" sz="1800" dirty="0">
                <a:latin typeface="Arial" charset="0"/>
              </a:rPr>
              <a:t>биологическая защита из бетона</a:t>
            </a:r>
            <a:r>
              <a:rPr lang="en-US" altLang="ru-RU" sz="1800" dirty="0">
                <a:latin typeface="Arial" charset="0"/>
              </a:rPr>
              <a:t>;</a:t>
            </a:r>
            <a:r>
              <a:rPr lang="ru-RU" altLang="ru-RU" sz="1800" dirty="0">
                <a:latin typeface="Arial" charset="0"/>
              </a:rPr>
              <a:t> электрика, освещение</a:t>
            </a:r>
            <a:r>
              <a:rPr lang="en-US" altLang="ru-RU" sz="1800" dirty="0">
                <a:latin typeface="Arial" charset="0"/>
              </a:rPr>
              <a:t>; </a:t>
            </a:r>
            <a:r>
              <a:rPr lang="ru-RU" altLang="ru-RU" sz="1800" dirty="0">
                <a:latin typeface="Arial" charset="0"/>
              </a:rPr>
              <a:t>двери с системой блокировки</a:t>
            </a:r>
            <a:r>
              <a:rPr lang="en-US" altLang="ru-RU" sz="1800" dirty="0">
                <a:latin typeface="Arial" charset="0"/>
              </a:rPr>
              <a:t> </a:t>
            </a:r>
            <a:r>
              <a:rPr lang="ru-RU" altLang="ru-RU" sz="1800" dirty="0">
                <a:latin typeface="Arial" charset="0"/>
              </a:rPr>
              <a:t>и т.д.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800" dirty="0">
                <a:latin typeface="Arial" charset="0"/>
              </a:rPr>
              <a:t>Спроектирован, изготовлен и установлен стальной коллиматор перед </a:t>
            </a:r>
            <a:r>
              <a:rPr lang="ru-RU" altLang="ru-RU" sz="1800" dirty="0" err="1">
                <a:latin typeface="Arial" charset="0"/>
              </a:rPr>
              <a:t>нейтроноводом</a:t>
            </a:r>
            <a:r>
              <a:rPr lang="ru-RU" altLang="ru-RU" sz="1800" dirty="0">
                <a:latin typeface="Arial" charset="0"/>
              </a:rPr>
              <a:t> для уменьшения радиационной нагрузки на все последующие элементы установки</a:t>
            </a:r>
            <a:r>
              <a:rPr lang="en-US" altLang="ru-RU" sz="1800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800" dirty="0">
                <a:latin typeface="Arial" charset="0"/>
              </a:rPr>
              <a:t>Изготовлен стол для </a:t>
            </a:r>
            <a:r>
              <a:rPr lang="ru-RU" altLang="ru-RU" sz="1800" dirty="0" err="1">
                <a:latin typeface="Arial" charset="0"/>
              </a:rPr>
              <a:t>фурье-прерывателя</a:t>
            </a:r>
            <a:r>
              <a:rPr lang="en-US" altLang="ru-RU" sz="1800" dirty="0">
                <a:latin typeface="Arial" charset="0"/>
                <a:cs typeface="Arial" charset="0"/>
              </a:rPr>
              <a:t>.</a:t>
            </a:r>
            <a:endParaRPr lang="ru-RU" altLang="ru-RU" sz="1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800" dirty="0">
                <a:latin typeface="Arial" charset="0"/>
              </a:rPr>
              <a:t>Фурье-прерыватель смонтирован на столе.</a:t>
            </a:r>
            <a:endParaRPr lang="en-US" altLang="ru-RU" sz="1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800" dirty="0">
                <a:latin typeface="Arial" charset="0"/>
              </a:rPr>
              <a:t>Смонтирована система питания и управления </a:t>
            </a:r>
            <a:r>
              <a:rPr lang="ru-RU" altLang="ru-RU" sz="1800" dirty="0" err="1">
                <a:latin typeface="Arial" charset="0"/>
              </a:rPr>
              <a:t>фурье-прерывателем</a:t>
            </a:r>
            <a:r>
              <a:rPr lang="ru-RU" altLang="ru-RU" sz="1800" dirty="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800" dirty="0">
                <a:latin typeface="Arial" charset="0"/>
              </a:rPr>
              <a:t>Произведено тестирование режимов работы </a:t>
            </a:r>
            <a:r>
              <a:rPr lang="ru-RU" altLang="ru-RU" sz="1800" dirty="0" err="1">
                <a:latin typeface="Arial" charset="0"/>
              </a:rPr>
              <a:t>фурье-прерывателя</a:t>
            </a:r>
            <a:r>
              <a:rPr lang="ru-RU" altLang="ru-RU" sz="1800" dirty="0">
                <a:latin typeface="Arial" charset="0"/>
              </a:rPr>
              <a:t> без нейтронов</a:t>
            </a:r>
            <a:r>
              <a:rPr lang="en-US" altLang="ru-RU" sz="1800" dirty="0">
                <a:latin typeface="Arial" charset="0"/>
              </a:rPr>
              <a:t>.</a:t>
            </a:r>
            <a:endParaRPr lang="en-US" altLang="ru-RU" sz="1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800" dirty="0">
                <a:latin typeface="Arial" charset="0"/>
              </a:rPr>
              <a:t>Произведена очистка стальных кожухов и зеркальных секций </a:t>
            </a:r>
            <a:r>
              <a:rPr lang="ru-RU" altLang="ru-RU" sz="1800" dirty="0" err="1">
                <a:latin typeface="Arial" charset="0"/>
              </a:rPr>
              <a:t>нейтроновода</a:t>
            </a:r>
            <a:r>
              <a:rPr lang="en-US" altLang="ru-RU" sz="1800" dirty="0">
                <a:latin typeface="Arial" charset="0"/>
                <a:cs typeface="Arial" charset="0"/>
              </a:rPr>
              <a:t>.</a:t>
            </a:r>
            <a:endParaRPr lang="ru-RU" altLang="ru-RU" sz="1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800" dirty="0">
                <a:latin typeface="Arial" charset="0"/>
              </a:rPr>
              <a:t>Изготовлены дополнительные стойки и секции кожухов </a:t>
            </a:r>
            <a:r>
              <a:rPr lang="ru-RU" altLang="ru-RU" sz="1800" dirty="0" err="1">
                <a:latin typeface="Arial" charset="0"/>
              </a:rPr>
              <a:t>нейтроновода</a:t>
            </a:r>
            <a:r>
              <a:rPr lang="ru-RU" altLang="ru-RU" sz="1800" dirty="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800" dirty="0">
                <a:latin typeface="Arial" charset="0"/>
              </a:rPr>
              <a:t>Смонтирована первая секция </a:t>
            </a:r>
            <a:r>
              <a:rPr lang="ru-RU" altLang="ru-RU" sz="1800" dirty="0" err="1">
                <a:latin typeface="Arial" charset="0"/>
              </a:rPr>
              <a:t>нейтроновода</a:t>
            </a:r>
            <a:r>
              <a:rPr lang="ru-RU" altLang="ru-RU" sz="1800" dirty="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800" dirty="0">
                <a:latin typeface="Arial" charset="0"/>
              </a:rPr>
              <a:t>Закуплен домик экспериментатора</a:t>
            </a:r>
            <a:r>
              <a:rPr lang="en-US" altLang="ru-RU" sz="1800" dirty="0">
                <a:latin typeface="Arial" charset="0"/>
              </a:rPr>
              <a:t>.</a:t>
            </a:r>
            <a:endParaRPr lang="ru-RU" altLang="ru-RU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800" dirty="0">
                <a:latin typeface="Arial" charset="0"/>
              </a:rPr>
              <a:t>Ведутся работы по монтажу платформы для установки домика экспериментатора.</a:t>
            </a:r>
            <a:endParaRPr lang="en-US" altLang="ru-RU" sz="1800" dirty="0">
              <a:latin typeface="Arial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07950" y="187325"/>
            <a:ext cx="8928100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  <a:cs typeface="Arial" charset="0"/>
              </a:rPr>
              <a:t>Планы на</a:t>
            </a:r>
            <a:r>
              <a:rPr lang="en-US" altLang="ru-RU" sz="1800" b="1">
                <a:latin typeface="Arial" charset="0"/>
                <a:ea typeface="Times New Roman" pitchFamily="18" charset="0"/>
                <a:cs typeface="Arial" charset="0"/>
              </a:rPr>
              <a:t> 2015-2016: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b="1">
              <a:latin typeface="Arial" charset="0"/>
              <a:ea typeface="Times New Roman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700">
                <a:latin typeface="Arial" charset="0"/>
              </a:rPr>
              <a:t>1</a:t>
            </a:r>
            <a:r>
              <a:rPr lang="ru-RU" altLang="ru-RU" sz="1700">
                <a:latin typeface="Arial" charset="0"/>
              </a:rPr>
              <a:t>-й этап развития </a:t>
            </a:r>
            <a:r>
              <a:rPr lang="en-US" altLang="ru-RU" sz="1700">
                <a:latin typeface="Arial" charset="0"/>
              </a:rPr>
              <a:t>FSS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700">
                <a:latin typeface="Arial" charset="0"/>
                <a:cs typeface="Arial" charset="0"/>
              </a:rPr>
              <a:t>Монтаж изогнутого зеркального нейтроновода.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700">
                <a:latin typeface="Arial" charset="0"/>
                <a:cs typeface="Arial" charset="0"/>
              </a:rPr>
              <a:t>Завершение монтажа биологической защиты,</a:t>
            </a:r>
            <a:r>
              <a:rPr lang="en-US" altLang="ru-RU" sz="1700"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700">
                <a:solidFill>
                  <a:srgbClr val="C00000"/>
                </a:solidFill>
                <a:latin typeface="Arial" charset="0"/>
                <a:cs typeface="Arial" charset="0"/>
              </a:rPr>
              <a:t>открытие шибера</a:t>
            </a:r>
            <a:r>
              <a:rPr lang="ru-RU" altLang="ru-RU" sz="1700">
                <a:latin typeface="Arial" charset="0"/>
                <a:cs typeface="Arial" charset="0"/>
              </a:rPr>
              <a:t> для оценки параметров пучка.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700">
                <a:latin typeface="Arial" charset="0"/>
                <a:cs typeface="Arial" charset="0"/>
              </a:rPr>
              <a:t>Подключение и наладка электроники.</a:t>
            </a:r>
            <a:endParaRPr lang="en-US" altLang="ru-RU" sz="17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700">
                <a:latin typeface="Arial" charset="0"/>
                <a:cs typeface="Times New Roman" pitchFamily="18" charset="0"/>
              </a:rPr>
              <a:t>Тестирование фурье-прерывателя с нейтронами.</a:t>
            </a:r>
            <a:endParaRPr lang="en-US" altLang="ru-RU" sz="170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700">
                <a:latin typeface="Arial" charset="0"/>
                <a:cs typeface="Arial" charset="0"/>
              </a:rPr>
              <a:t>Установка и тестирование </a:t>
            </a:r>
            <a:r>
              <a:rPr lang="en-US" altLang="ru-RU" sz="1700">
                <a:latin typeface="Arial" charset="0"/>
              </a:rPr>
              <a:t>90°-</a:t>
            </a:r>
            <a:r>
              <a:rPr lang="ru-RU" altLang="ru-RU" sz="1700">
                <a:latin typeface="Arial" charset="0"/>
              </a:rPr>
              <a:t>детекторов и радиальных коллиматоров</a:t>
            </a:r>
            <a:r>
              <a:rPr lang="en-US" altLang="ru-RU" sz="1700">
                <a:latin typeface="Arial" charset="0"/>
                <a:cs typeface="Times New Roman" pitchFamily="18" charset="0"/>
              </a:rPr>
              <a:t>.</a:t>
            </a:r>
            <a:endParaRPr lang="ru-RU" altLang="ru-RU" sz="17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700">
                <a:solidFill>
                  <a:srgbClr val="C00000"/>
                </a:solidFill>
                <a:latin typeface="Arial" charset="0"/>
                <a:cs typeface="Arial" charset="0"/>
              </a:rPr>
              <a:t>Нейтронные дифракционные измерения, оценка параметров установки</a:t>
            </a:r>
            <a:r>
              <a:rPr lang="en-US" altLang="ru-RU" sz="170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>
                <a:latin typeface="Arial" charset="0"/>
              </a:rPr>
              <a:t>2-й этап развития </a:t>
            </a:r>
            <a:r>
              <a:rPr lang="en-US" altLang="ru-RU" sz="1700">
                <a:latin typeface="Arial" charset="0"/>
              </a:rPr>
              <a:t>FSS </a:t>
            </a:r>
            <a:r>
              <a:rPr lang="en-US" altLang="ru-RU" sz="1700">
                <a:latin typeface="Arial" charset="0"/>
                <a:cs typeface="Times New Roman" pitchFamily="18" charset="0"/>
              </a:rPr>
              <a:t>:</a:t>
            </a:r>
            <a:endParaRPr lang="ru-RU" altLang="ru-RU" sz="17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700">
                <a:latin typeface="Arial" charset="0"/>
              </a:rPr>
              <a:t>Замена системы управления дифрактометром на программный комплекс Sonix+, разработанный в ЛНФ ОИЯИ, автоматизация контроля за процессом эксперимента. </a:t>
            </a:r>
            <a:endParaRPr lang="en-US" altLang="ru-RU" sz="17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700">
                <a:solidFill>
                  <a:srgbClr val="C00000"/>
                </a:solidFill>
                <a:latin typeface="Arial" charset="0"/>
              </a:rPr>
              <a:t>Проведение тестовых экспериментов по измерению остаточных напряжений</a:t>
            </a:r>
            <a:r>
              <a:rPr lang="ru-RU" altLang="ru-RU" sz="1700">
                <a:latin typeface="Arial" charset="0"/>
              </a:rPr>
              <a:t> в реальных образцах для оценки параметров установки и ее производительности.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700">
                <a:latin typeface="Arial" charset="0"/>
                <a:cs typeface="Arial" charset="0"/>
              </a:rPr>
              <a:t>Замена механического стола для образца на современный гониометр </a:t>
            </a:r>
            <a:r>
              <a:rPr lang="en-US" altLang="ru-RU" sz="1700">
                <a:latin typeface="Arial" charset="0"/>
              </a:rPr>
              <a:t>HUBER</a:t>
            </a:r>
            <a:r>
              <a:rPr lang="en-US" altLang="ru-RU" sz="1700">
                <a:latin typeface="Arial" charset="0"/>
                <a:cs typeface="Times New Roman" pitchFamily="18" charset="0"/>
              </a:rPr>
              <a:t>.</a:t>
            </a:r>
            <a:endParaRPr lang="ru-RU" altLang="ru-RU" sz="17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700">
                <a:latin typeface="Arial" charset="0"/>
              </a:rPr>
              <a:t>Реконструкция системы формирования нейтронного пучка с установкой широкоапертурных многощелевых радиальных коллиматоров и автоматизированной диафрагмы с регулируемой апертурой</a:t>
            </a:r>
            <a:r>
              <a:rPr lang="en-US" altLang="ru-RU" sz="1700">
                <a:latin typeface="Arial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700">
                <a:latin typeface="Arial" charset="0"/>
              </a:rPr>
              <a:t>Анализ перспектив использования прерывателей различного типа для RTOF-метода.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ru-RU" altLang="ru-RU" sz="1700">
                <a:latin typeface="Arial" charset="0"/>
              </a:rPr>
              <a:t>Создание новой широкоапертурной детекторной системы на основе сцинтиллятора ZnS(Ag) для повышения светосилы дифрактометра.</a:t>
            </a:r>
            <a:endParaRPr lang="ru-RU" altLang="ru-RU" sz="17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endParaRPr lang="en-US" altLang="ru-RU" sz="1700">
              <a:latin typeface="Arial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0" y="1481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1692275" y="2647950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Спасибо за внимание!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5332"/>
            <a:ext cx="65527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ko-KR" b="1" u="sng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F</a:t>
            </a:r>
            <a:r>
              <a:rPr lang="ru-RU" altLang="ko-KR" b="1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ourier</a:t>
            </a:r>
            <a:r>
              <a:rPr lang="ru-RU" altLang="ko-KR" b="1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ru-RU" altLang="ko-KR" b="1" u="sng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</a:t>
            </a:r>
            <a:r>
              <a:rPr lang="ru-RU" altLang="ko-KR" b="1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tr</a:t>
            </a:r>
            <a:r>
              <a:rPr lang="en-US" altLang="ko-KR" b="1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ain</a:t>
            </a:r>
            <a:r>
              <a:rPr lang="ru-RU" altLang="ko-KR" b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ru-RU" altLang="ko-KR" b="1" u="sng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</a:t>
            </a:r>
            <a:r>
              <a:rPr lang="en-US" altLang="ko-KR" b="1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canne</a:t>
            </a:r>
            <a:r>
              <a:rPr lang="ru-RU" altLang="ko-KR" b="1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</a:t>
            </a:r>
            <a:r>
              <a:rPr lang="ru-RU" altLang="ko-KR" b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FSS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 GKSS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Geesthacht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77" name="Group 584"/>
          <p:cNvGrpSpPr>
            <a:grpSpLocks/>
          </p:cNvGrpSpPr>
          <p:nvPr/>
        </p:nvGrpSpPr>
        <p:grpSpPr bwMode="auto">
          <a:xfrm>
            <a:off x="3375025" y="981075"/>
            <a:ext cx="5681663" cy="3908425"/>
            <a:chOff x="1028" y="10860"/>
            <a:chExt cx="9052" cy="6028"/>
          </a:xfrm>
        </p:grpSpPr>
        <p:pic>
          <p:nvPicPr>
            <p:cNvPr id="3089" name="Picture 44" descr="FSS_Fig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" y="10860"/>
              <a:ext cx="9052" cy="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547" descr="Nylonfaden Ost_West_RK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" y="11054"/>
              <a:ext cx="3498" cy="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8" name="Picture 47" descr="01B12021Heizung in Betri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429000"/>
            <a:ext cx="23558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1" descr="03328004Stahlprobe im Druckversuch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163888"/>
            <a:ext cx="226853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5" r="1274" b="5396"/>
          <a:stretch>
            <a:fillRect/>
          </a:stretch>
        </p:blipFill>
        <p:spPr bwMode="auto">
          <a:xfrm>
            <a:off x="5041900" y="5078413"/>
            <a:ext cx="15621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Прямоугольник 28"/>
          <p:cNvSpPr>
            <a:spLocks noChangeArrowheads="1"/>
          </p:cNvSpPr>
          <p:nvPr/>
        </p:nvSpPr>
        <p:spPr bwMode="auto">
          <a:xfrm>
            <a:off x="180975" y="4151313"/>
            <a:ext cx="1312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  <a:latin typeface="Arial" charset="0"/>
              </a:rPr>
              <a:t>Stress rig </a:t>
            </a:r>
            <a:endParaRPr lang="ru-RU" altLang="ru-RU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82" name="Прямоугольник 30"/>
          <p:cNvSpPr>
            <a:spLocks noChangeArrowheads="1"/>
          </p:cNvSpPr>
          <p:nvPr/>
        </p:nvSpPr>
        <p:spPr bwMode="auto">
          <a:xfrm>
            <a:off x="5105400" y="6524625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  <a:latin typeface="Arial" charset="0"/>
              </a:rPr>
              <a:t>FSS chopper</a:t>
            </a:r>
            <a:endParaRPr lang="ru-RU" altLang="ru-RU" sz="18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83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4613275"/>
            <a:ext cx="2684463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3075" y="5110163"/>
            <a:ext cx="2233613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135563"/>
            <a:ext cx="21717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874713"/>
            <a:ext cx="307340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34988"/>
            <a:ext cx="10112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5" descr="KLEINES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90488"/>
            <a:ext cx="14382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6956425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68538" y="52388"/>
            <a:ext cx="4224337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333399"/>
                </a:solidFill>
              </a:rPr>
              <a:t>IBR-2M Spectrometers</a:t>
            </a:r>
            <a:endParaRPr lang="ru-RU" sz="2000" b="1" kern="0" dirty="0" smtClean="0">
              <a:solidFill>
                <a:srgbClr val="333399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786848" y="501872"/>
            <a:ext cx="2304429" cy="92333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 smtClean="0">
                <a:solidFill>
                  <a:srgbClr val="008000"/>
                </a:solidFill>
              </a:rPr>
              <a:t>Diffractometers</a:t>
            </a:r>
            <a:r>
              <a:rPr lang="en-US" b="1" kern="0" dirty="0" smtClean="0">
                <a:solidFill>
                  <a:srgbClr val="008000"/>
                </a:solidFill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8000"/>
                </a:solidFill>
              </a:rPr>
              <a:t>HRFD, DN-12,</a:t>
            </a:r>
            <a:r>
              <a:rPr lang="ru-RU" b="1" kern="0" dirty="0" smtClean="0">
                <a:solidFill>
                  <a:srgbClr val="008000"/>
                </a:solidFill>
              </a:rPr>
              <a:t> </a:t>
            </a:r>
            <a:r>
              <a:rPr lang="en-US" b="1" kern="0" dirty="0" smtClean="0">
                <a:solidFill>
                  <a:srgbClr val="008000"/>
                </a:solidFill>
              </a:rPr>
              <a:t>FSD, SKAT/Epsilon</a:t>
            </a:r>
            <a:endParaRPr lang="ru-RU" b="1" kern="0" dirty="0" smtClean="0">
              <a:solidFill>
                <a:srgbClr val="008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650941" y="2448256"/>
            <a:ext cx="2446858" cy="64633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CC0066"/>
                </a:solidFill>
              </a:rPr>
              <a:t>SANS Spectrometer: </a:t>
            </a:r>
            <a:r>
              <a:rPr lang="en-US" b="1" kern="0" dirty="0" err="1" smtClean="0">
                <a:solidFill>
                  <a:srgbClr val="CC0066"/>
                </a:solidFill>
              </a:rPr>
              <a:t>YuMO</a:t>
            </a:r>
            <a:endParaRPr lang="ru-RU" b="1" kern="0" dirty="0" smtClean="0">
              <a:solidFill>
                <a:srgbClr val="CC0066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786847" y="1629211"/>
            <a:ext cx="2304429" cy="64633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 smtClean="0">
                <a:solidFill>
                  <a:srgbClr val="3333FF"/>
                </a:solidFill>
              </a:rPr>
              <a:t>Reflectometers</a:t>
            </a:r>
            <a:r>
              <a:rPr lang="en-US" b="1" kern="0" dirty="0" smtClean="0">
                <a:solidFill>
                  <a:srgbClr val="3333FF"/>
                </a:solidFill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3333FF"/>
                </a:solidFill>
              </a:rPr>
              <a:t>REMUR, REFLEX</a:t>
            </a:r>
            <a:endParaRPr lang="ru-RU" b="1" kern="0" dirty="0" smtClean="0">
              <a:solidFill>
                <a:srgbClr val="3333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63021" y="3236570"/>
            <a:ext cx="2224484" cy="120032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993300"/>
                </a:solidFill>
              </a:rPr>
              <a:t>Inelastic Neutron Scattering Spectrometers: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993300"/>
                </a:solidFill>
              </a:rPr>
              <a:t>NERA-PR, DIN-2PI</a:t>
            </a:r>
            <a:endParaRPr lang="ru-RU" b="1" kern="0" dirty="0" smtClean="0">
              <a:solidFill>
                <a:srgbClr val="993300"/>
              </a:solidFill>
            </a:endParaRPr>
          </a:p>
        </p:txBody>
      </p:sp>
      <p:pic>
        <p:nvPicPr>
          <p:cNvPr id="4112" name="Picture 2" descr="C:\Documents and Settings\kuklin\Рабочий стол\DSCN5416.JPG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238" y="906463"/>
            <a:ext cx="8477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3" y="3887788"/>
            <a:ext cx="660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9" descr="pic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0850" y="889000"/>
            <a:ext cx="6746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6" descr="dn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3963" y="5335588"/>
            <a:ext cx="9493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5" descr="IMG_26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957263"/>
            <a:ext cx="952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03" t="15573" r="6630" b="3053"/>
          <a:stretch>
            <a:fillRect/>
          </a:stretch>
        </p:blipFill>
        <p:spPr bwMode="auto">
          <a:xfrm>
            <a:off x="106363" y="1417638"/>
            <a:ext cx="936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027117" y="6091555"/>
            <a:ext cx="2950128" cy="64633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7030A0"/>
                </a:solidFill>
              </a:rPr>
              <a:t>New Instruments: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0000"/>
                </a:solidFill>
              </a:rPr>
              <a:t>FSS</a:t>
            </a:r>
            <a:r>
              <a:rPr lang="en-US" b="1" kern="0" dirty="0" smtClean="0">
                <a:solidFill>
                  <a:srgbClr val="7030A0"/>
                </a:solidFill>
              </a:rPr>
              <a:t>, DN-6</a:t>
            </a:r>
            <a:r>
              <a:rPr lang="en-US" b="1" kern="0" dirty="0">
                <a:solidFill>
                  <a:srgbClr val="7030A0"/>
                </a:solidFill>
              </a:rPr>
              <a:t>,</a:t>
            </a:r>
            <a:r>
              <a:rPr lang="en-US" b="1" kern="0" dirty="0" smtClean="0">
                <a:solidFill>
                  <a:srgbClr val="7030A0"/>
                </a:solidFill>
              </a:rPr>
              <a:t> GRAINS, NRT </a:t>
            </a:r>
            <a:endParaRPr lang="en-US" b="1" kern="0" dirty="0" smtClean="0">
              <a:solidFill>
                <a:srgbClr val="FF0000"/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97548" y="4620884"/>
            <a:ext cx="2303860" cy="92333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70C0"/>
                </a:solidFill>
              </a:rPr>
              <a:t>Reconstruction: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70C0"/>
                </a:solidFill>
              </a:rPr>
              <a:t>DN-2 - RTD,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70C0"/>
                </a:solidFill>
              </a:rPr>
              <a:t>REFLEX - SESANS</a:t>
            </a:r>
          </a:p>
        </p:txBody>
      </p:sp>
      <p:cxnSp>
        <p:nvCxnSpPr>
          <p:cNvPr id="4124" name="AutoShape 1"/>
          <p:cNvCxnSpPr>
            <a:cxnSpLocks noChangeShapeType="1"/>
          </p:cNvCxnSpPr>
          <p:nvPr/>
        </p:nvCxnSpPr>
        <p:spPr bwMode="auto">
          <a:xfrm flipV="1">
            <a:off x="6338888" y="5332413"/>
            <a:ext cx="55562" cy="108267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125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263" y="5422900"/>
            <a:ext cx="166052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Рисунок 6" descr="FSD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52888"/>
            <a:ext cx="6397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0"/>
            <a:ext cx="55955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+mj-lt"/>
              </a:rPr>
              <a:t>Цели </a:t>
            </a:r>
            <a:r>
              <a:rPr lang="ru-RU" altLang="ru-RU" b="1" dirty="0" smtClean="0">
                <a:latin typeface="+mj-lt"/>
              </a:rPr>
              <a:t>создания</a:t>
            </a:r>
            <a:r>
              <a:rPr lang="ru-RU" altLang="ru-RU" b="1" dirty="0" smtClean="0">
                <a:latin typeface="+mj-lt"/>
              </a:rPr>
              <a:t> </a:t>
            </a:r>
            <a:r>
              <a:rPr lang="ru-RU" altLang="ru-RU" b="1" dirty="0" smtClean="0">
                <a:latin typeface="+mj-lt"/>
              </a:rPr>
              <a:t>спектрометра </a:t>
            </a:r>
            <a:r>
              <a:rPr lang="en-US" altLang="ru-RU" b="1" dirty="0" smtClean="0">
                <a:latin typeface="+mj-lt"/>
              </a:rPr>
              <a:t>FSS </a:t>
            </a:r>
            <a:r>
              <a:rPr lang="ru-RU" altLang="ru-RU" b="1" dirty="0" smtClean="0">
                <a:latin typeface="+mj-lt"/>
              </a:rPr>
              <a:t>на реакторе ИБР-2</a:t>
            </a:r>
            <a:endParaRPr lang="en-GB" altLang="ru-RU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268760"/>
            <a:ext cx="7200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Исследования внутренних напряжений в конструкционных материалах и промышленных изделиях.</a:t>
            </a:r>
          </a:p>
          <a:p>
            <a:pPr marL="177800" indent="-1778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нейтронного корреляционного </a:t>
            </a:r>
            <a:r>
              <a:rPr lang="en-US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RTOF-</a:t>
            </a: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метода.</a:t>
            </a:r>
          </a:p>
          <a:p>
            <a:pPr marL="177800" indent="-1778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и тестирование новых детекторов, детекторной электроники и электроники накопления данных.</a:t>
            </a:r>
          </a:p>
          <a:p>
            <a:pPr marL="177800" indent="-1778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Опробование новых идей для дальнейшего использования на источнике </a:t>
            </a:r>
            <a:r>
              <a:rPr lang="en-US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ESS.</a:t>
            </a:r>
          </a:p>
          <a:p>
            <a:pPr marL="177800" indent="-1778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учебного процесса для студентов, аспирантов и молодых специалистов. </a:t>
            </a:r>
          </a:p>
          <a:p>
            <a:pPr algn="just">
              <a:spcAft>
                <a:spcPts val="2400"/>
              </a:spcAft>
              <a:buFont typeface="Arial" pitchFamily="34" charset="0"/>
              <a:buChar char="•"/>
            </a:pPr>
            <a:endParaRPr lang="ru-RU" sz="16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3" y="3170238"/>
            <a:ext cx="664527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913" y="1268413"/>
            <a:ext cx="3200400" cy="446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" y="517525"/>
            <a:ext cx="2746375" cy="954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2800" b="1" smtClean="0">
                <a:latin typeface="Calibri" panose="020F0502020204030204" pitchFamily="34" charset="0"/>
              </a:rPr>
              <a:t>FSS development</a:t>
            </a:r>
          </a:p>
          <a:p>
            <a:pPr eaLnBrk="1" hangingPunct="1">
              <a:defRPr/>
            </a:pPr>
            <a:r>
              <a:rPr lang="en-US" altLang="ru-RU" sz="2800" b="1" smtClean="0">
                <a:latin typeface="Calibri" panose="020F0502020204030204" pitchFamily="34" charset="0"/>
              </a:rPr>
              <a:t>project</a:t>
            </a:r>
            <a:endParaRPr lang="ru-RU" altLang="ru-RU" sz="2800" smtClean="0">
              <a:latin typeface="Calibri" panose="020F050202020403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63938" y="608013"/>
            <a:ext cx="1871662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i="1" dirty="0"/>
              <a:t>included in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2338" y="0"/>
            <a:ext cx="453707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/>
              <a:t>FSS </a:t>
            </a:r>
            <a:r>
              <a:rPr lang="en-US" b="1" dirty="0" err="1"/>
              <a:t>diffractometer</a:t>
            </a:r>
            <a:r>
              <a:rPr lang="en-US" b="1" dirty="0"/>
              <a:t>, </a:t>
            </a:r>
            <a:r>
              <a:rPr lang="en-US" b="1" dirty="0" err="1"/>
              <a:t>beamline</a:t>
            </a:r>
            <a:r>
              <a:rPr lang="en-US" b="1" dirty="0"/>
              <a:t> 13 at </a:t>
            </a:r>
            <a:r>
              <a:rPr lang="en-US" b="1" dirty="0" smtClean="0"/>
              <a:t>IBR-2</a:t>
            </a:r>
            <a:endParaRPr lang="en-GB" dirty="0"/>
          </a:p>
        </p:txBody>
      </p:sp>
      <p:pic>
        <p:nvPicPr>
          <p:cNvPr id="5129" name="Рисунок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5499100"/>
            <a:ext cx="212248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57824" y="394790"/>
            <a:ext cx="323812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FLNP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BlueBook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2015-2020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http://flnp.jinr.ru/147/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English version will be ready soon…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33" name="AutoShape 1"/>
          <p:cNvCxnSpPr>
            <a:cxnSpLocks noChangeShapeType="1"/>
          </p:cNvCxnSpPr>
          <p:nvPr/>
        </p:nvCxnSpPr>
        <p:spPr bwMode="auto">
          <a:xfrm flipV="1">
            <a:off x="1979613" y="5300663"/>
            <a:ext cx="431800" cy="792162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34" name="Прямоугольник 11"/>
          <p:cNvSpPr>
            <a:spLocks noChangeArrowheads="1"/>
          </p:cNvSpPr>
          <p:nvPr/>
        </p:nvSpPr>
        <p:spPr bwMode="auto">
          <a:xfrm>
            <a:off x="530225" y="6488113"/>
            <a:ext cx="159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charset="0"/>
                <a:cs typeface="Arial" charset="0"/>
              </a:rPr>
              <a:t>F-chopper(s)</a:t>
            </a:r>
            <a:endParaRPr lang="ru-RU" altLang="ru-RU" sz="1800">
              <a:latin typeface="Arial" charset="0"/>
            </a:endParaRPr>
          </a:p>
        </p:txBody>
      </p:sp>
      <p:pic>
        <p:nvPicPr>
          <p:cNvPr id="513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62175"/>
            <a:ext cx="6159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62175"/>
            <a:ext cx="20986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37" name="AutoShape 1"/>
          <p:cNvCxnSpPr>
            <a:cxnSpLocks noChangeShapeType="1"/>
          </p:cNvCxnSpPr>
          <p:nvPr/>
        </p:nvCxnSpPr>
        <p:spPr bwMode="auto">
          <a:xfrm flipH="1">
            <a:off x="833438" y="3109913"/>
            <a:ext cx="1260475" cy="129857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" name="Прямоугольник 21"/>
          <p:cNvSpPr/>
          <p:nvPr/>
        </p:nvSpPr>
        <p:spPr>
          <a:xfrm>
            <a:off x="2241451" y="5971058"/>
            <a:ext cx="218521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b="1" dirty="0" err="1">
                <a:solidFill>
                  <a:srgbClr val="C00000"/>
                </a:solidFill>
              </a:rPr>
              <a:t>Beamline</a:t>
            </a:r>
            <a:r>
              <a:rPr lang="en-US" altLang="ru-RU" b="1" dirty="0">
                <a:solidFill>
                  <a:srgbClr val="C00000"/>
                </a:solidFill>
              </a:rPr>
              <a:t> 13 - FSS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35534" y="4030631"/>
            <a:ext cx="196001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ru-RU" b="1" dirty="0" err="1"/>
              <a:t>Beamline</a:t>
            </a:r>
            <a:r>
              <a:rPr lang="en-US" altLang="ru-RU" b="1" dirty="0"/>
              <a:t> 14 - NRT</a:t>
            </a:r>
            <a:endParaRPr lang="ru-RU" dirty="0"/>
          </a:p>
        </p:txBody>
      </p:sp>
      <p:sp>
        <p:nvSpPr>
          <p:cNvPr id="5144" name="Прямоугольник 11"/>
          <p:cNvSpPr>
            <a:spLocks noChangeArrowheads="1"/>
          </p:cNvSpPr>
          <p:nvPr/>
        </p:nvSpPr>
        <p:spPr bwMode="auto">
          <a:xfrm>
            <a:off x="1403350" y="2774950"/>
            <a:ext cx="186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charset="0"/>
              </a:rPr>
              <a:t>steel collimator</a:t>
            </a:r>
            <a:endParaRPr lang="ru-RU" altLang="ru-RU" sz="1800" b="1">
              <a:latin typeface="Arial" charset="0"/>
            </a:endParaRPr>
          </a:p>
        </p:txBody>
      </p:sp>
      <p:sp>
        <p:nvSpPr>
          <p:cNvPr id="5145" name="Прямоугольник 11"/>
          <p:cNvSpPr>
            <a:spLocks noChangeArrowheads="1"/>
          </p:cNvSpPr>
          <p:nvPr/>
        </p:nvSpPr>
        <p:spPr bwMode="auto">
          <a:xfrm>
            <a:off x="3924300" y="4005263"/>
            <a:ext cx="170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charset="0"/>
              </a:rPr>
              <a:t>neutron guide</a:t>
            </a:r>
            <a:endParaRPr lang="ru-RU" altLang="ru-RU" sz="1800" b="1">
              <a:latin typeface="Arial" charset="0"/>
            </a:endParaRPr>
          </a:p>
        </p:txBody>
      </p:sp>
      <p:sp>
        <p:nvSpPr>
          <p:cNvPr id="5146" name="Прямоугольник 11"/>
          <p:cNvSpPr>
            <a:spLocks noChangeArrowheads="1"/>
          </p:cNvSpPr>
          <p:nvPr/>
        </p:nvSpPr>
        <p:spPr bwMode="auto">
          <a:xfrm>
            <a:off x="6804025" y="6092825"/>
            <a:ext cx="193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charset="0"/>
                <a:cs typeface="Arial" charset="0"/>
              </a:rPr>
              <a:t>detector system</a:t>
            </a:r>
            <a:endParaRPr lang="ru-RU" altLang="ru-RU" sz="1800">
              <a:latin typeface="Arial" charset="0"/>
            </a:endParaRPr>
          </a:p>
        </p:txBody>
      </p:sp>
      <p:cxnSp>
        <p:nvCxnSpPr>
          <p:cNvPr id="5147" name="AutoShape 1"/>
          <p:cNvCxnSpPr>
            <a:cxnSpLocks noChangeShapeType="1"/>
          </p:cNvCxnSpPr>
          <p:nvPr/>
        </p:nvCxnSpPr>
        <p:spPr bwMode="auto">
          <a:xfrm flipH="1">
            <a:off x="3851275" y="4365625"/>
            <a:ext cx="720725" cy="108267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48" name="AutoShape 1"/>
          <p:cNvCxnSpPr>
            <a:cxnSpLocks noChangeShapeType="1"/>
            <a:stCxn id="5146" idx="1"/>
          </p:cNvCxnSpPr>
          <p:nvPr/>
        </p:nvCxnSpPr>
        <p:spPr bwMode="auto">
          <a:xfrm flipH="1">
            <a:off x="5435600" y="6276975"/>
            <a:ext cx="1368425" cy="106363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0" y="1481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0"/>
            <a:ext cx="51657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j-lt"/>
              </a:rPr>
              <a:t>Рабочие параметры FSS на реакторе ИБР-2</a:t>
            </a:r>
            <a:endParaRPr lang="en-GB" altLang="ru-RU" b="1" dirty="0" smtClean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857232"/>
          <a:ext cx="7500990" cy="5281173"/>
        </p:xfrm>
        <a:graphic>
          <a:graphicData uri="http://schemas.openxmlformats.org/drawingml/2006/table">
            <a:tbl>
              <a:tblPr/>
              <a:tblGrid>
                <a:gridCol w="4202482"/>
                <a:gridCol w="3298508"/>
              </a:tblGrid>
              <a:tr h="293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Изогнутый </a:t>
                      </a:r>
                      <a:r>
                        <a:rPr lang="ru-RU" sz="1600" dirty="0" err="1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нейтроновод</a:t>
                      </a:r>
                      <a:endParaRPr lang="ru-RU" sz="16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зеркальный, с покрытием из 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722">
                <a:tc>
                  <a:txBody>
                    <a:bodyPr/>
                    <a:lstStyle/>
                    <a:p>
                      <a:pPr marL="4763" indent="1793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 длина,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17.</a:t>
                      </a:r>
                      <a:r>
                        <a:rPr lang="en-US" sz="16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321</a:t>
                      </a:r>
                      <a:endParaRPr lang="ru-RU" sz="16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72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 радиус кривизны,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6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500</a:t>
                      </a:r>
                      <a:endParaRPr lang="ru-RU" sz="16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Сечение пучка, 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r>
                        <a:rPr lang="en-US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Фурье-прерыватель (диск)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высокопрочный Al сплав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 внешний диаметр, 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540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 ширина щели, 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0.7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 число щелей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 макс. скорость </a:t>
                      </a: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вращения</a:t>
                      </a: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, об/мин.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71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49580" algn="l"/>
                        </a:tabLs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Поток нейтронов на образце, </a:t>
                      </a:r>
                      <a:r>
                        <a:rPr lang="ru-RU" sz="1600" dirty="0" err="1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нейтр</a:t>
                      </a: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./см</a:t>
                      </a:r>
                      <a:r>
                        <a:rPr lang="ru-RU" sz="1600" baseline="300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600" baseline="300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-1</a:t>
                      </a:r>
                      <a:endParaRPr lang="ru-RU" sz="16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49580" algn="l"/>
                        </a:tabLst>
                      </a:pP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en-US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US" sz="1600" baseline="300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Интервал длин волн, 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0.8 ÷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Детекторы (2</a:t>
                      </a: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</a:t>
                      </a: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</a:t>
                      </a: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90</a:t>
                      </a: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</a:t>
                      </a: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300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Li, с временной фокусировкой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Разрешение детекторов </a:t>
                      </a: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ru-RU" sz="1600" i="1" dirty="0" err="1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1600" i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600" i="1" dirty="0" err="1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600" i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=2 Å):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~ 4.0</a:t>
                      </a: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baseline="300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-3</a:t>
                      </a:r>
                      <a:endParaRPr lang="ru-RU" sz="160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0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Окружение образца: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Стол образца с регулировкой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Печь (до 1000 °</a:t>
                      </a:r>
                      <a:r>
                        <a:rPr lang="en-US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Нагрузочное устройство (до 30 кН)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63776" y="0"/>
            <a:ext cx="45370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Транспортировка </a:t>
            </a:r>
            <a:r>
              <a:rPr lang="en-GB" alt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FSS</a:t>
            </a:r>
            <a:r>
              <a:rPr lang="ru-RU" alt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в ОИЯИ</a:t>
            </a:r>
            <a:endParaRPr lang="en-GB" alt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9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525463"/>
            <a:ext cx="2984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263" y="909638"/>
            <a:ext cx="3025775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25538"/>
            <a:ext cx="3284538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1038" y="3802063"/>
            <a:ext cx="33543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3" y="3159125"/>
            <a:ext cx="36068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163" y="4313238"/>
            <a:ext cx="32400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75" y="3898900"/>
            <a:ext cx="24003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611188" y="5699125"/>
            <a:ext cx="2376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Биологическая защита каналов 13 и 14</a:t>
            </a:r>
          </a:p>
        </p:txBody>
      </p:sp>
      <p:pic>
        <p:nvPicPr>
          <p:cNvPr id="7173" name="Picture 17" descr="DSC000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5938"/>
            <a:ext cx="20256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9" descr="DSC000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15938"/>
            <a:ext cx="20256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0" descr="DSC000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515938"/>
            <a:ext cx="202247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Прямоугольник 5"/>
          <p:cNvSpPr>
            <a:spLocks noChangeArrowheads="1"/>
          </p:cNvSpPr>
          <p:nvPr/>
        </p:nvSpPr>
        <p:spPr bwMode="auto">
          <a:xfrm>
            <a:off x="1265238" y="3179763"/>
            <a:ext cx="460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Двери с системой блокировки и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сигнализации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7" name="Picture 23" descr="DSC0005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74" b="5672"/>
          <a:stretch>
            <a:fillRect/>
          </a:stretch>
        </p:blipFill>
        <p:spPr bwMode="auto">
          <a:xfrm>
            <a:off x="3360738" y="3898900"/>
            <a:ext cx="27955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Прямоугольник 5"/>
          <p:cNvSpPr>
            <a:spLocks noChangeArrowheads="1"/>
          </p:cNvSpPr>
          <p:nvPr/>
        </p:nvSpPr>
        <p:spPr bwMode="auto">
          <a:xfrm>
            <a:off x="3348038" y="5699125"/>
            <a:ext cx="28082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Монтаж платформы для установки домика экспериментатора</a:t>
            </a:r>
          </a:p>
        </p:txBody>
      </p:sp>
      <p:pic>
        <p:nvPicPr>
          <p:cNvPr id="7179" name="Picture 25" descr="DSC0009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33"/>
          <a:stretch>
            <a:fillRect/>
          </a:stretch>
        </p:blipFill>
        <p:spPr bwMode="auto">
          <a:xfrm>
            <a:off x="6516688" y="3898900"/>
            <a:ext cx="2036762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Прямоугольник 5"/>
          <p:cNvSpPr>
            <a:spLocks noChangeArrowheads="1"/>
          </p:cNvSpPr>
          <p:nvPr/>
        </p:nvSpPr>
        <p:spPr bwMode="auto">
          <a:xfrm>
            <a:off x="6588125" y="5694363"/>
            <a:ext cx="1944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Домик экспериментатора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2338" y="0"/>
            <a:ext cx="453707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Инфраструктура 13-го канала ИБР-2</a:t>
            </a:r>
            <a:endParaRPr lang="en-GB" alt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184" name="Picture 30" descr="DSC0005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613" y="514350"/>
            <a:ext cx="20224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Прямоугольник 5"/>
          <p:cNvSpPr>
            <a:spLocks noChangeArrowheads="1"/>
          </p:cNvSpPr>
          <p:nvPr/>
        </p:nvSpPr>
        <p:spPr bwMode="auto">
          <a:xfrm>
            <a:off x="7091363" y="3181350"/>
            <a:ext cx="165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Рабочее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611188" y="1354138"/>
            <a:ext cx="38163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Изготовлен и установлен стальной коллиматор</a:t>
            </a:r>
          </a:p>
        </p:txBody>
      </p:sp>
      <p:pic>
        <p:nvPicPr>
          <p:cNvPr id="8196" name="Picture 9" descr="DSC000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8838" y="3429000"/>
            <a:ext cx="2159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DSC000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84" b="9984"/>
          <a:stretch>
            <a:fillRect/>
          </a:stretch>
        </p:blipFill>
        <p:spPr bwMode="auto">
          <a:xfrm>
            <a:off x="5942013" y="620713"/>
            <a:ext cx="21590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DSC000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0913" y="622300"/>
            <a:ext cx="7239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2300"/>
            <a:ext cx="24717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6801" y="0"/>
            <a:ext cx="45370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smtClean="0">
                <a:solidFill>
                  <a:srgbClr val="000000"/>
                </a:solidFill>
                <a:latin typeface="Calibri" panose="020F0502020204030204" pitchFamily="34" charset="0"/>
              </a:rPr>
              <a:t>Основные установленные узлы </a:t>
            </a:r>
            <a:r>
              <a:rPr lang="en-GB" altLang="ru-RU" b="1" smtClean="0">
                <a:solidFill>
                  <a:srgbClr val="000000"/>
                </a:solidFill>
                <a:latin typeface="Calibri" panose="020F0502020204030204" pitchFamily="34" charset="0"/>
              </a:rPr>
              <a:t>FSS</a:t>
            </a:r>
            <a:endParaRPr lang="en-GB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204" name="Прямоугольник 5"/>
          <p:cNvSpPr>
            <a:spLocks noChangeArrowheads="1"/>
          </p:cNvSpPr>
          <p:nvPr/>
        </p:nvSpPr>
        <p:spPr bwMode="auto">
          <a:xfrm>
            <a:off x="827088" y="5013325"/>
            <a:ext cx="43227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Установлен блок управления </a:t>
            </a:r>
            <a:r>
              <a:rPr lang="ru-RU" altLang="ru-RU" sz="13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фурье-прерывателем</a:t>
            </a:r>
            <a:endParaRPr lang="ru-RU" altLang="ru-RU" sz="13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Прямоугольник 5"/>
          <p:cNvSpPr>
            <a:spLocks noChangeArrowheads="1"/>
          </p:cNvSpPr>
          <p:nvPr/>
        </p:nvSpPr>
        <p:spPr bwMode="auto">
          <a:xfrm>
            <a:off x="5076825" y="2852738"/>
            <a:ext cx="38877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Установлена </a:t>
            </a:r>
            <a:r>
              <a:rPr lang="ru-RU" altLang="ru-RU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altLang="ru-RU" sz="1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секция </a:t>
            </a:r>
            <a:r>
              <a:rPr lang="ru-RU" altLang="ru-RU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кожуха </a:t>
            </a:r>
            <a:r>
              <a:rPr lang="ru-RU" altLang="ru-RU" sz="13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нейтроновода</a:t>
            </a:r>
            <a:endParaRPr lang="ru-RU" altLang="ru-RU" sz="13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Прямоугольник 5"/>
          <p:cNvSpPr>
            <a:spLocks noChangeArrowheads="1"/>
          </p:cNvSpPr>
          <p:nvPr/>
        </p:nvSpPr>
        <p:spPr bwMode="auto">
          <a:xfrm>
            <a:off x="4787900" y="6284913"/>
            <a:ext cx="41767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Фурье-прерыватель смонтирован на специально изготовленном столе</a:t>
            </a:r>
          </a:p>
        </p:txBody>
      </p:sp>
      <p:cxnSp>
        <p:nvCxnSpPr>
          <p:cNvPr id="8207" name="AutoShape 1"/>
          <p:cNvCxnSpPr>
            <a:cxnSpLocks noChangeShapeType="1"/>
          </p:cNvCxnSpPr>
          <p:nvPr/>
        </p:nvCxnSpPr>
        <p:spPr bwMode="auto">
          <a:xfrm>
            <a:off x="4211638" y="981075"/>
            <a:ext cx="2303462" cy="730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8" name="AutoShape 1"/>
          <p:cNvCxnSpPr>
            <a:cxnSpLocks noChangeShapeType="1"/>
            <a:stCxn id="8197" idx="1"/>
          </p:cNvCxnSpPr>
          <p:nvPr/>
        </p:nvCxnSpPr>
        <p:spPr bwMode="auto">
          <a:xfrm flipH="1">
            <a:off x="3563938" y="1773238"/>
            <a:ext cx="2378075" cy="13684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9" name="AutoShape 1"/>
          <p:cNvCxnSpPr>
            <a:cxnSpLocks noChangeShapeType="1"/>
            <a:stCxn id="8196" idx="1"/>
          </p:cNvCxnSpPr>
          <p:nvPr/>
        </p:nvCxnSpPr>
        <p:spPr bwMode="auto">
          <a:xfrm flipH="1" flipV="1">
            <a:off x="3563938" y="3429000"/>
            <a:ext cx="2374900" cy="1439863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Экран (4:3)</PresentationFormat>
  <Paragraphs>129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20</cp:revision>
  <dcterms:created xsi:type="dcterms:W3CDTF">2011-05-04T07:42:58Z</dcterms:created>
  <dcterms:modified xsi:type="dcterms:W3CDTF">2015-02-18T11:26:36Z</dcterms:modified>
</cp:coreProperties>
</file>