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1" r:id="rId1"/>
  </p:sldMasterIdLst>
  <p:notesMasterIdLst>
    <p:notesMasterId r:id="rId24"/>
  </p:notesMasterIdLst>
  <p:sldIdLst>
    <p:sldId id="266" r:id="rId2"/>
    <p:sldId id="280" r:id="rId3"/>
    <p:sldId id="267" r:id="rId4"/>
    <p:sldId id="313" r:id="rId5"/>
    <p:sldId id="291" r:id="rId6"/>
    <p:sldId id="268" r:id="rId7"/>
    <p:sldId id="279" r:id="rId8"/>
    <p:sldId id="314" r:id="rId9"/>
    <p:sldId id="273" r:id="rId10"/>
    <p:sldId id="315" r:id="rId11"/>
    <p:sldId id="318" r:id="rId12"/>
    <p:sldId id="319" r:id="rId13"/>
    <p:sldId id="320" r:id="rId14"/>
    <p:sldId id="324" r:id="rId15"/>
    <p:sldId id="272" r:id="rId16"/>
    <p:sldId id="317" r:id="rId17"/>
    <p:sldId id="294" r:id="rId18"/>
    <p:sldId id="321" r:id="rId19"/>
    <p:sldId id="322" r:id="rId20"/>
    <p:sldId id="296" r:id="rId21"/>
    <p:sldId id="297" r:id="rId22"/>
    <p:sldId id="32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B416"/>
    <a:srgbClr val="E5F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6" autoAdjust="0"/>
    <p:restoredTop sz="92244" autoAdjust="0"/>
  </p:normalViewPr>
  <p:slideViewPr>
    <p:cSldViewPr>
      <p:cViewPr varScale="1">
        <p:scale>
          <a:sx n="105" d="100"/>
          <a:sy n="105" d="100"/>
        </p:scale>
        <p:origin x="-64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2C022-57B4-4215-9140-57237CDAB136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B551D-F7EC-436E-8525-BC573A7C1C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433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58D6C9-9CBE-4B7B-9CB7-2E0514E4C91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92CEBB-31F2-4DC7-AFBD-62263C11B52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92CEBB-31F2-4DC7-AFBD-62263C11B52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034BFE-E557-41D8-9A39-00E094526C8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D16C5-99EF-4742-905F-2A6F8E6178D5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D16C5-99EF-4742-905F-2A6F8E6178D5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736F-E3E2-4977-BF94-0A7C4C8C74D7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2FF4-D333-419B-A7E2-C9E3D84BA2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736F-E3E2-4977-BF94-0A7C4C8C74D7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2FF4-D333-419B-A7E2-C9E3D84BA2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736F-E3E2-4977-BF94-0A7C4C8C74D7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2FF4-D333-419B-A7E2-C9E3D84BA2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CC519-3883-491C-AD2D-9E819A8866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736F-E3E2-4977-BF94-0A7C4C8C74D7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2FF4-D333-419B-A7E2-C9E3D84BA2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736F-E3E2-4977-BF94-0A7C4C8C74D7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86B2FF4-D333-419B-A7E2-C9E3D84BA2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736F-E3E2-4977-BF94-0A7C4C8C74D7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2FF4-D333-419B-A7E2-C9E3D84BA2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736F-E3E2-4977-BF94-0A7C4C8C74D7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2FF4-D333-419B-A7E2-C9E3D84BA2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736F-E3E2-4977-BF94-0A7C4C8C74D7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2FF4-D333-419B-A7E2-C9E3D84BA2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736F-E3E2-4977-BF94-0A7C4C8C74D7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2FF4-D333-419B-A7E2-C9E3D84BA2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736F-E3E2-4977-BF94-0A7C4C8C74D7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2FF4-D333-419B-A7E2-C9E3D84BA2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736F-E3E2-4977-BF94-0A7C4C8C74D7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2FF4-D333-419B-A7E2-C9E3D84BA2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731736F-E3E2-4977-BF94-0A7C4C8C74D7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86B2FF4-D333-419B-A7E2-C9E3D84BA2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wm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66916"/>
            <a:ext cx="9144000" cy="132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-70" dirty="0" smtClean="0">
                <a:solidFill>
                  <a:srgbClr val="C00000"/>
                </a:solidFill>
                <a:cs typeface="Arial" pitchFamily="34" charset="0"/>
              </a:rPr>
              <a:t>Стресс-</a:t>
            </a:r>
            <a:r>
              <a:rPr lang="ru-RU" sz="3600" b="1" spc="-70" dirty="0" err="1" smtClean="0">
                <a:solidFill>
                  <a:srgbClr val="C00000"/>
                </a:solidFill>
                <a:cs typeface="Arial" pitchFamily="34" charset="0"/>
              </a:rPr>
              <a:t>дифрактометр</a:t>
            </a:r>
            <a:r>
              <a:rPr lang="ru-RU" sz="3600" b="1" spc="-70" dirty="0" smtClean="0">
                <a:solidFill>
                  <a:srgbClr val="C00000"/>
                </a:solidFill>
                <a:cs typeface="Arial" pitchFamily="34" charset="0"/>
              </a:rPr>
              <a:t> ФСД </a:t>
            </a:r>
          </a:p>
          <a:p>
            <a:pPr algn="ctr"/>
            <a:endParaRPr lang="en-US" sz="20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i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Примеры исследований</a:t>
            </a:r>
            <a:endParaRPr lang="en-US" sz="2400" b="1" i="1" dirty="0" smtClean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156176" y="3140968"/>
            <a:ext cx="2345336" cy="154342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13454" y="4705333"/>
            <a:ext cx="291581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Объединенный институт ядерных исследований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664" y="3142115"/>
            <a:ext cx="22340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u="sng" dirty="0" smtClean="0"/>
              <a:t>И.В. </a:t>
            </a:r>
            <a:r>
              <a:rPr lang="ru-RU" sz="2400" u="sng" dirty="0" err="1" smtClean="0"/>
              <a:t>Папушкин</a:t>
            </a:r>
            <a:endParaRPr lang="ru-RU" sz="2400" u="sng" dirty="0" smtClean="0"/>
          </a:p>
          <a:p>
            <a:endParaRPr lang="ru-RU" sz="2400" dirty="0"/>
          </a:p>
          <a:p>
            <a:r>
              <a:rPr lang="ru-RU" dirty="0" smtClean="0"/>
              <a:t>Г.Д. </a:t>
            </a:r>
            <a:r>
              <a:rPr lang="ru-RU" dirty="0" err="1" smtClean="0"/>
              <a:t>Бокучава</a:t>
            </a:r>
            <a:endParaRPr lang="ru-RU" dirty="0" smtClean="0"/>
          </a:p>
          <a:p>
            <a:r>
              <a:rPr lang="ru-RU" dirty="0" smtClean="0"/>
              <a:t>В.В. Сумин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77409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475656" y="0"/>
            <a:ext cx="6725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Радиальный коллиматор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дифрактометра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ФСД (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Δ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x=2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мм)</a:t>
            </a:r>
            <a:endParaRPr lang="ru-RU" dirty="0"/>
          </a:p>
        </p:txBody>
      </p:sp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55776" y="1988840"/>
            <a:ext cx="4828572" cy="309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4"/>
          <p:cNvPicPr>
            <a:picLocks noChangeAspect="1" noChangeArrowheads="1"/>
          </p:cNvPicPr>
          <p:nvPr/>
        </p:nvPicPr>
        <p:blipFill>
          <a:blip r:embed="rId4" cstate="print"/>
          <a:srcRect l="3519" t="21352" r="8797" b="5025"/>
          <a:stretch>
            <a:fillRect/>
          </a:stretch>
        </p:blipFill>
        <p:spPr bwMode="auto">
          <a:xfrm>
            <a:off x="0" y="4653136"/>
            <a:ext cx="3458293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5" cstate="print"/>
          <a:srcRect l="11412" t="6389" r="14264" b="3194"/>
          <a:stretch>
            <a:fillRect/>
          </a:stretch>
        </p:blipFill>
        <p:spPr bwMode="auto">
          <a:xfrm>
            <a:off x="6876256" y="4713604"/>
            <a:ext cx="1964461" cy="214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476672"/>
            <a:ext cx="3016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10" descr="SCHEME"/>
          <p:cNvPicPr>
            <a:picLocks noChangeAspect="1" noChangeArrowheads="1"/>
          </p:cNvPicPr>
          <p:nvPr/>
        </p:nvPicPr>
        <p:blipFill>
          <a:blip r:embed="rId7" cstate="print"/>
          <a:srcRect t="3547" r="884" b="3547"/>
          <a:stretch>
            <a:fillRect/>
          </a:stretch>
        </p:blipFill>
        <p:spPr bwMode="auto">
          <a:xfrm>
            <a:off x="0" y="404664"/>
            <a:ext cx="3788918" cy="265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9"/>
          <p:cNvPicPr>
            <a:picLocks noChangeAspect="1" noChangeArrowheads="1"/>
          </p:cNvPicPr>
          <p:nvPr/>
        </p:nvPicPr>
        <p:blipFill>
          <a:blip r:embed="rId3" cstate="print"/>
          <a:srcRect l="4691" t="10352" r="8444" b="5751"/>
          <a:stretch>
            <a:fillRect/>
          </a:stretch>
        </p:blipFill>
        <p:spPr bwMode="auto">
          <a:xfrm>
            <a:off x="5076056" y="692696"/>
            <a:ext cx="3599928" cy="28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48680"/>
            <a:ext cx="3312369" cy="309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789040"/>
            <a:ext cx="407193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11"/>
          <p:cNvPicPr>
            <a:picLocks noChangeAspect="1" noChangeArrowheads="1"/>
          </p:cNvPicPr>
          <p:nvPr/>
        </p:nvPicPr>
        <p:blipFill>
          <a:blip r:embed="rId6" cstate="print"/>
          <a:srcRect l="4398" t="8792" r="12314" b="2512"/>
          <a:stretch>
            <a:fillRect/>
          </a:stretch>
        </p:blipFill>
        <p:spPr bwMode="auto">
          <a:xfrm>
            <a:off x="251520" y="3717032"/>
            <a:ext cx="421481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547419" y="0"/>
            <a:ext cx="7286225" cy="52322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Высокая разрешающая способность прибора</a:t>
            </a:r>
            <a:endParaRPr lang="ru-RU" sz="2800" dirty="0">
              <a:latin typeface="+mj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44208" y="2348880"/>
            <a:ext cx="208551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ширина импульса нейтронов ~10 мкс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67744" y="620688"/>
            <a:ext cx="293407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Ширина и форма пика зависят от макс. скорости прерывателя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67744" y="4509120"/>
            <a:ext cx="266429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разрешающей способности прибора позволяет надежно измерять деформации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220072" y="4221088"/>
            <a:ext cx="259228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Типичный дифракционный спектр с узкими линиями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49914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558623"/>
              </p:ext>
            </p:extLst>
          </p:nvPr>
        </p:nvGraphicFramePr>
        <p:xfrm>
          <a:off x="1259632" y="1412776"/>
          <a:ext cx="6943725" cy="486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1" name="Graph" r:id="rId3" imgW="4153680" imgH="2901600" progId="Origin50.Graph">
                  <p:embed/>
                </p:oleObj>
              </mc:Choice>
              <mc:Fallback>
                <p:oleObj name="Graph" r:id="rId3" imgW="415368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1412776"/>
                        <a:ext cx="6943725" cy="486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81835" y="652046"/>
            <a:ext cx="6917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Разрешение разных секций детекторов ФСД в высоком разрешении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4270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8134665"/>
              </p:ext>
            </p:extLst>
          </p:nvPr>
        </p:nvGraphicFramePr>
        <p:xfrm>
          <a:off x="827584" y="1124744"/>
          <a:ext cx="7776864" cy="544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7" name="Graph" r:id="rId3" imgW="4153680" imgH="2901600" progId="Origin50.Graph">
                  <p:embed/>
                </p:oleObj>
              </mc:Choice>
              <mc:Fallback>
                <p:oleObj name="Graph" r:id="rId3" imgW="415368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124744"/>
                        <a:ext cx="7776864" cy="544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09674" y="652046"/>
            <a:ext cx="586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Разрешение разных секций левого плеча детекторов ФСД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27143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746423"/>
              </p:ext>
            </p:extLst>
          </p:nvPr>
        </p:nvGraphicFramePr>
        <p:xfrm>
          <a:off x="971600" y="1340768"/>
          <a:ext cx="7216734" cy="5047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1" name="Graph" r:id="rId3" imgW="4153680" imgH="2901600" progId="Origin50.Graph">
                  <p:embed/>
                </p:oleObj>
              </mc:Choice>
              <mc:Fallback>
                <p:oleObj name="Graph" r:id="rId3" imgW="4153680" imgH="2901600" progId="Origin50.Graph">
                  <p:embed/>
                  <p:pic>
                    <p:nvPicPr>
                      <p:cNvPr id="0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340768"/>
                        <a:ext cx="7216734" cy="50474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52577" y="652046"/>
            <a:ext cx="4576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Разрешение отдельных модулей секции </a:t>
            </a:r>
            <a:r>
              <a:rPr lang="en-US" dirty="0" smtClean="0"/>
              <a:t>AL4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57433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76" name="Line 12"/>
          <p:cNvSpPr>
            <a:spLocks noChangeShapeType="1"/>
          </p:cNvSpPr>
          <p:nvPr/>
        </p:nvSpPr>
        <p:spPr bwMode="auto">
          <a:xfrm flipH="1">
            <a:off x="4425950" y="1412875"/>
            <a:ext cx="288925" cy="287338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wrap="none" anchor="b">
            <a:spAutoFit/>
          </a:bodyPr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0" y="1556792"/>
            <a:ext cx="5182841" cy="5301208"/>
            <a:chOff x="0" y="1556792"/>
            <a:chExt cx="5182841" cy="5301208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6151" t="5171" r="13533" b="4309"/>
            <a:stretch>
              <a:fillRect/>
            </a:stretch>
          </p:blipFill>
          <p:spPr>
            <a:xfrm>
              <a:off x="0" y="3536980"/>
              <a:ext cx="2065221" cy="3321020"/>
            </a:xfrm>
            <a:prstGeom prst="rect">
              <a:avLst/>
            </a:prstGeom>
            <a:noFill/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23728" y="2825750"/>
              <a:ext cx="3059113" cy="403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Прямоугольник 17"/>
            <p:cNvSpPr/>
            <p:nvPr/>
          </p:nvSpPr>
          <p:spPr>
            <a:xfrm>
              <a:off x="0" y="1556792"/>
              <a:ext cx="399593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000" b="1" u="sng" dirty="0" smtClean="0">
                  <a:latin typeface="Arial" pitchFamily="34" charset="0"/>
                  <a:cs typeface="Arial" pitchFamily="34" charset="0"/>
                </a:rPr>
                <a:t>Зеркальная печь </a:t>
              </a:r>
              <a:r>
                <a:rPr lang="en-US" sz="2000" b="1" u="sng" dirty="0" smtClean="0">
                  <a:latin typeface="Arial" pitchFamily="34" charset="0"/>
                  <a:cs typeface="Arial" pitchFamily="34" charset="0"/>
                </a:rPr>
                <a:t>MF-2000:</a:t>
              </a:r>
            </a:p>
            <a:p>
              <a:pPr>
                <a:spcBef>
                  <a:spcPct val="50000"/>
                </a:spcBef>
              </a:pPr>
              <a:r>
                <a:rPr lang="ru-RU" sz="2000" dirty="0" smtClean="0">
                  <a:latin typeface="Arial" pitchFamily="34" charset="0"/>
                  <a:cs typeface="Arial" pitchFamily="34" charset="0"/>
                </a:rPr>
                <a:t>мощность - 1 кВт </a:t>
              </a:r>
            </a:p>
            <a:p>
              <a:pPr>
                <a:spcBef>
                  <a:spcPct val="50000"/>
                </a:spcBef>
              </a:pPr>
              <a:r>
                <a:rPr lang="ru-RU" sz="2000" dirty="0" smtClean="0">
                  <a:latin typeface="Arial" pitchFamily="34" charset="0"/>
                  <a:cs typeface="Arial" pitchFamily="34" charset="0"/>
                </a:rPr>
                <a:t>макс. температура - 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1000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  <a:sym typeface="Symbol" pitchFamily="18" charset="2"/>
                </a:rPr>
                <a:t>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C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3426" name="Picture 2" descr="D:\Work\Установка\Huber\2014-10-10 18.05.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r="14400"/>
          <a:stretch/>
        </p:blipFill>
        <p:spPr bwMode="auto">
          <a:xfrm>
            <a:off x="5436096" y="570902"/>
            <a:ext cx="3452328" cy="593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80536" y="188640"/>
            <a:ext cx="345638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Окружение образца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76" name="Line 12"/>
          <p:cNvSpPr>
            <a:spLocks noChangeShapeType="1"/>
          </p:cNvSpPr>
          <p:nvPr/>
        </p:nvSpPr>
        <p:spPr bwMode="auto">
          <a:xfrm flipH="1">
            <a:off x="4425950" y="1412875"/>
            <a:ext cx="288925" cy="287338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wrap="none" anchor="b">
            <a:spAutoFit/>
          </a:bodyPr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840" y="0"/>
            <a:ext cx="345638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Окружение образца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Группа 20"/>
          <p:cNvGrpSpPr/>
          <p:nvPr/>
        </p:nvGrpSpPr>
        <p:grpSpPr>
          <a:xfrm>
            <a:off x="1115616" y="1268760"/>
            <a:ext cx="7268666" cy="4717504"/>
            <a:chOff x="899592" y="1340768"/>
            <a:chExt cx="7268666" cy="4717504"/>
          </a:xfrm>
        </p:grpSpPr>
        <p:pic>
          <p:nvPicPr>
            <p:cNvPr id="22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44008" y="1340768"/>
              <a:ext cx="3524250" cy="263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3"/>
            <p:cNvSpPr>
              <a:spLocks noChangeArrowheads="1"/>
            </p:cNvSpPr>
            <p:nvPr/>
          </p:nvSpPr>
          <p:spPr bwMode="auto">
            <a:xfrm>
              <a:off x="899592" y="1844824"/>
              <a:ext cx="3816424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ru-RU" sz="2000" b="1" u="sng" dirty="0" smtClean="0">
                  <a:latin typeface="Arial" pitchFamily="34" charset="0"/>
                  <a:cs typeface="Times New Roman" pitchFamily="18" charset="0"/>
                </a:rPr>
                <a:t>Нагрузочная машина</a:t>
              </a:r>
              <a:r>
                <a:rPr lang="en-US" sz="2000" b="1" u="sng" dirty="0" smtClean="0">
                  <a:latin typeface="Arial" pitchFamily="34" charset="0"/>
                  <a:cs typeface="Times New Roman" pitchFamily="18" charset="0"/>
                </a:rPr>
                <a:t> </a:t>
              </a:r>
              <a:r>
                <a:rPr lang="en-US" sz="2000" b="1" u="sng" dirty="0">
                  <a:latin typeface="Arial" pitchFamily="34" charset="0"/>
                  <a:cs typeface="Times New Roman" pitchFamily="18" charset="0"/>
                </a:rPr>
                <a:t>LM</a:t>
              </a:r>
              <a:r>
                <a:rPr lang="en-GB" sz="2000" b="1" u="sng" dirty="0" smtClean="0">
                  <a:latin typeface="Arial" pitchFamily="34" charset="0"/>
                  <a:cs typeface="Times New Roman" pitchFamily="18" charset="0"/>
                </a:rPr>
                <a:t>-20</a:t>
              </a:r>
              <a:endParaRPr lang="ru-RU" sz="2000" b="1" u="sng" dirty="0" smtClean="0">
                <a:latin typeface="Arial" pitchFamily="34" charset="0"/>
                <a:cs typeface="Times New Roman" pitchFamily="18" charset="0"/>
              </a:endParaRPr>
            </a:p>
            <a:p>
              <a:r>
                <a:rPr lang="ru-RU" sz="2000" dirty="0" smtClean="0">
                  <a:latin typeface="Arial" pitchFamily="34" charset="0"/>
                  <a:cs typeface="Times New Roman" pitchFamily="18" charset="0"/>
                </a:rPr>
                <a:t>макс. нагрузка</a:t>
              </a:r>
              <a:r>
                <a:rPr lang="en-GB" sz="2000" b="0" dirty="0" smtClean="0">
                  <a:latin typeface="Arial" pitchFamily="34" charset="0"/>
                  <a:cs typeface="Times New Roman" pitchFamily="18" charset="0"/>
                </a:rPr>
                <a:t> </a:t>
              </a:r>
              <a:r>
                <a:rPr lang="ru-RU" sz="2000" b="0" dirty="0" smtClean="0">
                  <a:latin typeface="Arial" pitchFamily="34" charset="0"/>
                  <a:cs typeface="Times New Roman" pitchFamily="18" charset="0"/>
                </a:rPr>
                <a:t>- </a:t>
              </a:r>
              <a:r>
                <a:rPr lang="en-GB" sz="2000" b="0" dirty="0" smtClean="0">
                  <a:latin typeface="Arial" pitchFamily="34" charset="0"/>
                  <a:cs typeface="Times New Roman" pitchFamily="18" charset="0"/>
                </a:rPr>
                <a:t>20 </a:t>
              </a:r>
              <a:r>
                <a:rPr lang="ru-RU" sz="2000" b="0" dirty="0" smtClean="0">
                  <a:latin typeface="Arial" pitchFamily="34" charset="0"/>
                  <a:cs typeface="Times New Roman" pitchFamily="18" charset="0"/>
                </a:rPr>
                <a:t>кН</a:t>
              </a:r>
              <a:endParaRPr lang="en-US" sz="2000" b="0" dirty="0">
                <a:latin typeface="Arial" pitchFamily="34" charset="0"/>
                <a:cs typeface="Times New Roman" pitchFamily="18" charset="0"/>
              </a:endParaRPr>
            </a:p>
            <a:p>
              <a:r>
                <a:rPr lang="ru-RU" sz="2000" b="0" dirty="0" smtClean="0">
                  <a:latin typeface="Arial" pitchFamily="34" charset="0"/>
                  <a:cs typeface="Arial" pitchFamily="34" charset="0"/>
                </a:rPr>
                <a:t>макс. температура</a:t>
              </a:r>
              <a:r>
                <a:rPr lang="en-US" sz="2000" b="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0" dirty="0">
                  <a:latin typeface="Arial" pitchFamily="34" charset="0"/>
                  <a:cs typeface="Arial" pitchFamily="34" charset="0"/>
                </a:rPr>
                <a:t>- </a:t>
              </a:r>
              <a:r>
                <a:rPr lang="en-US" sz="2000" b="0" dirty="0" smtClean="0">
                  <a:latin typeface="Arial" pitchFamily="34" charset="0"/>
                  <a:cs typeface="Arial" pitchFamily="34" charset="0"/>
                </a:rPr>
                <a:t>800 </a:t>
              </a:r>
              <a:r>
                <a:rPr lang="en-US" sz="2000" b="0" dirty="0">
                  <a:latin typeface="Arial" pitchFamily="34" charset="0"/>
                  <a:cs typeface="Arial" pitchFamily="34" charset="0"/>
                </a:rPr>
                <a:t>ºС </a:t>
              </a:r>
            </a:p>
          </p:txBody>
        </p:sp>
        <p:pic>
          <p:nvPicPr>
            <p:cNvPr id="24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48064" y="4077072"/>
              <a:ext cx="1419225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5696" y="4077072"/>
              <a:ext cx="2943225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532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ПРИМЕРЫ ИССЛЕДОВАНИЙ</a:t>
            </a:r>
            <a:endParaRPr lang="ru-RU" sz="4000" dirty="0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6" b="18175"/>
          <a:stretch/>
        </p:blipFill>
        <p:spPr bwMode="auto">
          <a:xfrm>
            <a:off x="4067944" y="3429000"/>
            <a:ext cx="4938844" cy="312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4" descr="http://s5.stc.all.kpcdn.net/f/4/image/80/35/8035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2" y="1988839"/>
            <a:ext cx="4392488" cy="321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D:\Work\Конференции\2015\Дифракция нейтронов - 2015\out\Part1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235912"/>
            <a:ext cx="4536504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2" name="Picture 4" descr="http://img.youtube.com/vi/jw_ZRC8WbeY/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5" t="19716" r="48551" b="26687"/>
          <a:stretch/>
        </p:blipFill>
        <p:spPr bwMode="auto">
          <a:xfrm>
            <a:off x="1753265" y="3691173"/>
            <a:ext cx="1800148" cy="281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250676"/>
            <a:ext cx="684076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Лопатки газотурбинной установки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4458" name="Picture 10" descr="http://www.cblade.it/photo/pages/turbine-blad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836712"/>
            <a:ext cx="8471621" cy="236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034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8474985"/>
              </p:ext>
            </p:extLst>
          </p:nvPr>
        </p:nvGraphicFramePr>
        <p:xfrm>
          <a:off x="-1079" y="3356992"/>
          <a:ext cx="4686300" cy="328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8" name="Graph" r:id="rId3" imgW="4153680" imgH="2901600" progId="Origin50.Graph">
                  <p:embed/>
                </p:oleObj>
              </mc:Choice>
              <mc:Fallback>
                <p:oleObj name="Graph" r:id="rId3" imgW="4153680" imgH="2901600" progId="Origin50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79" y="3356992"/>
                        <a:ext cx="4686300" cy="32845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4905736"/>
              </p:ext>
            </p:extLst>
          </p:nvPr>
        </p:nvGraphicFramePr>
        <p:xfrm>
          <a:off x="4211960" y="3356992"/>
          <a:ext cx="4690212" cy="3283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9" name="Graph" r:id="rId5" imgW="4147127" imgH="2890982" progId="Origin50.Graph">
                  <p:embed/>
                </p:oleObj>
              </mc:Choice>
              <mc:Fallback>
                <p:oleObj name="Graph" r:id="rId5" imgW="4147127" imgH="2890982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3356992"/>
                        <a:ext cx="4690212" cy="32839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41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332656"/>
            <a:ext cx="684076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Лопатки газотурбинной установки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300385"/>
              </p:ext>
            </p:extLst>
          </p:nvPr>
        </p:nvGraphicFramePr>
        <p:xfrm>
          <a:off x="611560" y="625459"/>
          <a:ext cx="4392488" cy="3069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10" name="Graph" r:id="rId7" imgW="4153680" imgH="2901600" progId="Origin50.Graph">
                  <p:embed/>
                </p:oleObj>
              </mc:Choice>
              <mc:Fallback>
                <p:oleObj name="Graph" r:id="rId7" imgW="4153680" imgH="2901600" progId="Origin50.Graph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625459"/>
                        <a:ext cx="4392488" cy="3069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7744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BR-2_MovableReflecto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14446"/>
            <a:ext cx="4458072" cy="3343554"/>
          </a:xfrm>
          <a:prstGeom prst="rect">
            <a:avLst/>
          </a:prstGeom>
        </p:spPr>
      </p:pic>
      <p:pic>
        <p:nvPicPr>
          <p:cNvPr id="4" name="Рисунок 3" descr="IBR_pauk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0684" y="2449067"/>
            <a:ext cx="4713316" cy="44089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2000" y="18448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Нейтронные спектрометры в экспериментальном зале реактора ИБР-2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88640"/>
            <a:ext cx="8639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Импульсный реактор ИБР-2 в ЛНФ ОИЯИ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 t="3327" r="4991"/>
          <a:stretch>
            <a:fillRect/>
          </a:stretch>
        </p:blipFill>
        <p:spPr bwMode="auto">
          <a:xfrm>
            <a:off x="179512" y="836712"/>
            <a:ext cx="3744008" cy="269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2" name="Rectangle 6"/>
          <p:cNvSpPr>
            <a:spLocks noChangeArrowheads="1"/>
          </p:cNvSpPr>
          <p:nvPr/>
        </p:nvSpPr>
        <p:spPr bwMode="auto">
          <a:xfrm>
            <a:off x="1444625" y="1612900"/>
            <a:ext cx="34893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55003" name="Rectangle 27"/>
          <p:cNvSpPr>
            <a:spLocks noChangeArrowheads="1"/>
          </p:cNvSpPr>
          <p:nvPr/>
        </p:nvSpPr>
        <p:spPr bwMode="auto">
          <a:xfrm>
            <a:off x="0" y="1514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30" y="998348"/>
            <a:ext cx="2496646" cy="397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907704" y="4077072"/>
            <a:ext cx="2880320" cy="224676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dirty="0" smtClean="0"/>
              <a:t>ВВЭР-1000 – водно-водяной ядерный реактор с водой под давлением, энергетическая мощность - </a:t>
            </a:r>
            <a:r>
              <a:rPr lang="en-US" sz="1400" dirty="0" smtClean="0"/>
              <a:t>1000 </a:t>
            </a:r>
            <a:r>
              <a:rPr lang="ru-RU" sz="1400" dirty="0" smtClean="0"/>
              <a:t>МВт: </a:t>
            </a:r>
            <a:r>
              <a:rPr lang="en-US" sz="1400" dirty="0" smtClean="0"/>
              <a:t>1 – </a:t>
            </a:r>
            <a:r>
              <a:rPr lang="ru-RU" sz="1400" dirty="0" smtClean="0"/>
              <a:t>контрольные стержни</a:t>
            </a:r>
            <a:r>
              <a:rPr lang="en-US" sz="1400" dirty="0" smtClean="0"/>
              <a:t>; 2 – </a:t>
            </a:r>
            <a:r>
              <a:rPr lang="ru-RU" sz="1400" dirty="0" smtClean="0"/>
              <a:t>оболочка реактора</a:t>
            </a:r>
            <a:r>
              <a:rPr lang="en-US" sz="1400" dirty="0" smtClean="0"/>
              <a:t>; 3 – </a:t>
            </a:r>
            <a:r>
              <a:rPr lang="ru-RU" sz="1400" dirty="0" smtClean="0"/>
              <a:t>основание реактора</a:t>
            </a:r>
            <a:r>
              <a:rPr lang="en-US" sz="1400" dirty="0" smtClean="0"/>
              <a:t>; 4 -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</a:rPr>
              <a:t>входное и выходное сопло</a:t>
            </a:r>
            <a:r>
              <a:rPr lang="en-US" sz="1400" dirty="0" smtClean="0"/>
              <a:t>; </a:t>
            </a:r>
            <a:r>
              <a:rPr lang="en-US" sz="1400" b="1" u="sng" dirty="0" smtClean="0">
                <a:solidFill>
                  <a:srgbClr val="FFFF00"/>
                </a:solidFill>
              </a:rPr>
              <a:t>5 - </a:t>
            </a:r>
            <a:r>
              <a:rPr lang="ru-RU" sz="1400" b="1" u="sng" dirty="0" smtClean="0">
                <a:solidFill>
                  <a:srgbClr val="FFFF00"/>
                </a:solidFill>
              </a:rPr>
              <a:t>корпус реактора</a:t>
            </a:r>
            <a:r>
              <a:rPr lang="en-US" sz="1400" dirty="0" smtClean="0"/>
              <a:t>; 6 - </a:t>
            </a:r>
            <a:r>
              <a:rPr lang="ru-RU" sz="1400" dirty="0" smtClean="0"/>
              <a:t>активная зона реактора</a:t>
            </a:r>
            <a:r>
              <a:rPr lang="en-US" sz="1400" dirty="0" smtClean="0"/>
              <a:t>; 7 - </a:t>
            </a:r>
            <a:r>
              <a:rPr lang="ru-RU" sz="1400" dirty="0" smtClean="0"/>
              <a:t>топливные </a:t>
            </a:r>
            <a:r>
              <a:rPr lang="ru-RU" sz="1400" dirty="0" err="1" smtClean="0"/>
              <a:t>стержени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 flipH="1" flipV="1">
            <a:off x="1444625" y="4725144"/>
            <a:ext cx="1018655" cy="994097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4211960" y="3482198"/>
            <a:ext cx="3643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/>
              <a:t>Нововоронежская</a:t>
            </a:r>
            <a:r>
              <a:rPr lang="ru-RU" sz="1400" dirty="0" smtClean="0"/>
              <a:t> АЭС в Воронежской области (Россия)</a:t>
            </a:r>
            <a:r>
              <a:rPr lang="en-US" sz="1400" dirty="0" smtClean="0"/>
              <a:t>.</a:t>
            </a:r>
            <a:endParaRPr lang="ru-RU" sz="1400" dirty="0"/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155112"/>
            <a:ext cx="3500462" cy="232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1392" y="4221088"/>
            <a:ext cx="4071966" cy="2183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25" name="Прямая со стрелкой 24"/>
          <p:cNvCxnSpPr/>
          <p:nvPr/>
        </p:nvCxnSpPr>
        <p:spPr>
          <a:xfrm>
            <a:off x="4355976" y="5719240"/>
            <a:ext cx="864096" cy="7200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619672" y="0"/>
            <a:ext cx="5724127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Исследование остаточных напряжений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корпусе реактора ВВЭР-1000</a:t>
            </a:r>
            <a:endParaRPr lang="ru-RU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524328" y="332656"/>
            <a:ext cx="1175194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Росатом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95536" y="332656"/>
            <a:ext cx="774571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ОИЯИ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95" name="Picture 15"/>
          <p:cNvPicPr>
            <a:picLocks noChangeAspect="1" noChangeArrowheads="1"/>
          </p:cNvPicPr>
          <p:nvPr/>
        </p:nvPicPr>
        <p:blipFill>
          <a:blip r:embed="rId3" cstate="print"/>
          <a:srcRect l="7037" t="8792" r="11435" b="5024"/>
          <a:stretch>
            <a:fillRect/>
          </a:stretch>
        </p:blipFill>
        <p:spPr bwMode="auto">
          <a:xfrm>
            <a:off x="4214810" y="2500306"/>
            <a:ext cx="4143404" cy="306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98" name="Picture 18"/>
          <p:cNvPicPr>
            <a:picLocks noChangeAspect="1" noChangeArrowheads="1"/>
          </p:cNvPicPr>
          <p:nvPr/>
        </p:nvPicPr>
        <p:blipFill>
          <a:blip r:embed="rId4" cstate="print"/>
          <a:srcRect r="10870" b="4469"/>
          <a:stretch>
            <a:fillRect/>
          </a:stretch>
        </p:blipFill>
        <p:spPr bwMode="auto">
          <a:xfrm>
            <a:off x="6143636" y="642918"/>
            <a:ext cx="2120583" cy="122840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099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428604"/>
            <a:ext cx="1517652" cy="16262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2" name="Группа 37"/>
          <p:cNvGrpSpPr/>
          <p:nvPr/>
        </p:nvGrpSpPr>
        <p:grpSpPr>
          <a:xfrm>
            <a:off x="0" y="357166"/>
            <a:ext cx="2857488" cy="2357454"/>
            <a:chOff x="0" y="285728"/>
            <a:chExt cx="3352800" cy="264953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46102" name="Picture 2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85728"/>
              <a:ext cx="3352800" cy="2649537"/>
            </a:xfrm>
            <a:prstGeom prst="rect">
              <a:avLst/>
            </a:prstGeom>
            <a:noFill/>
          </p:spPr>
        </p:pic>
        <p:sp>
          <p:nvSpPr>
            <p:cNvPr id="35" name="Прямоугольник 34"/>
            <p:cNvSpPr/>
            <p:nvPr/>
          </p:nvSpPr>
          <p:spPr>
            <a:xfrm>
              <a:off x="1071538" y="1071546"/>
              <a:ext cx="85725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smtClean="0">
                  <a:ea typeface="Times New Roman"/>
                </a:rPr>
                <a:t>Cut line</a:t>
              </a:r>
              <a:endParaRPr lang="ru-RU" sz="1100" dirty="0"/>
            </a:p>
          </p:txBody>
        </p:sp>
        <p:sp>
          <p:nvSpPr>
            <p:cNvPr id="37" name="Прямоугольник 36"/>
            <p:cNvSpPr/>
            <p:nvPr/>
          </p:nvSpPr>
          <p:spPr>
            <a:xfrm rot="18849260">
              <a:off x="1852771" y="648514"/>
              <a:ext cx="64884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smtClean="0">
                  <a:ea typeface="Times New Roman"/>
                </a:rPr>
                <a:t>Cut line</a:t>
              </a:r>
              <a:endParaRPr lang="ru-RU" sz="1100" dirty="0"/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0" y="2708920"/>
            <a:ext cx="37816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Исходный образец</a:t>
            </a:r>
            <a:r>
              <a:rPr lang="en-US" sz="1400" dirty="0" smtClean="0"/>
              <a:t> – </a:t>
            </a:r>
            <a:r>
              <a:rPr lang="ru-RU" sz="1400" dirty="0" smtClean="0"/>
              <a:t>часть корпуса реактора ВВЭР</a:t>
            </a:r>
            <a:r>
              <a:rPr lang="en-US" sz="1400" dirty="0" smtClean="0"/>
              <a:t>-1000</a:t>
            </a:r>
            <a:r>
              <a:rPr lang="ru-RU" sz="1400" dirty="0" smtClean="0"/>
              <a:t> с </a:t>
            </a:r>
            <a:r>
              <a:rPr lang="ru-RU" sz="1400" dirty="0" err="1" smtClean="0"/>
              <a:t>аустенитной</a:t>
            </a:r>
            <a:r>
              <a:rPr lang="ru-RU" sz="1400" dirty="0" smtClean="0"/>
              <a:t> наплавкой (серая)</a:t>
            </a:r>
            <a:r>
              <a:rPr lang="en-US" sz="1400" dirty="0" smtClean="0"/>
              <a:t>. </a:t>
            </a:r>
            <a:r>
              <a:rPr lang="ru-RU" sz="1400" dirty="0" smtClean="0"/>
              <a:t>Приготовление образца для нейтронных экспериментов</a:t>
            </a:r>
            <a:r>
              <a:rPr lang="en-US" sz="1400" dirty="0" smtClean="0"/>
              <a:t>.</a:t>
            </a:r>
            <a:endParaRPr lang="ru-RU" sz="14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3779912" y="2060848"/>
            <a:ext cx="48840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+mj-lt"/>
                <a:ea typeface="Times New Roman"/>
              </a:rPr>
              <a:t>Измерение компоненты </a:t>
            </a:r>
            <a:r>
              <a:rPr lang="ru-RU" sz="1400" dirty="0" smtClean="0">
                <a:latin typeface="+mj-lt"/>
                <a:ea typeface="Times New Roman"/>
                <a:sym typeface="Symbol"/>
              </a:rPr>
              <a:t></a:t>
            </a:r>
            <a:r>
              <a:rPr lang="en-US" sz="1400" baseline="-25000" dirty="0" smtClean="0">
                <a:latin typeface="+mj-lt"/>
                <a:ea typeface="Times New Roman"/>
              </a:rPr>
              <a:t>y</a:t>
            </a:r>
            <a:r>
              <a:rPr lang="ru-RU" sz="1400" dirty="0" smtClean="0">
                <a:latin typeface="+mj-lt"/>
                <a:ea typeface="Times New Roman"/>
              </a:rPr>
              <a:t>  тензора остаточных деформаций.</a:t>
            </a:r>
            <a:endParaRPr lang="ru-RU" sz="1400" dirty="0">
              <a:latin typeface="+mj-lt"/>
            </a:endParaRPr>
          </a:p>
        </p:txBody>
      </p:sp>
      <p:pic>
        <p:nvPicPr>
          <p:cNvPr id="46103" name="Picture 23"/>
          <p:cNvPicPr>
            <a:picLocks noChangeAspect="1" noChangeArrowheads="1"/>
          </p:cNvPicPr>
          <p:nvPr/>
        </p:nvPicPr>
        <p:blipFill>
          <a:blip r:embed="rId7" cstate="print"/>
          <a:srcRect l="880" t="5024" r="7916" b="2512"/>
          <a:stretch>
            <a:fillRect/>
          </a:stretch>
        </p:blipFill>
        <p:spPr bwMode="auto">
          <a:xfrm>
            <a:off x="0" y="3573016"/>
            <a:ext cx="352039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Прямоугольник 42"/>
          <p:cNvSpPr/>
          <p:nvPr/>
        </p:nvSpPr>
        <p:spPr>
          <a:xfrm>
            <a:off x="0" y="6000768"/>
            <a:ext cx="37147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Типичные дифракционные спектры от исследуемого образца</a:t>
            </a:r>
            <a:r>
              <a:rPr lang="en-US" sz="1400" dirty="0" smtClean="0"/>
              <a:t>. </a:t>
            </a:r>
            <a:r>
              <a:rPr lang="ru-RU" sz="1400" dirty="0" smtClean="0"/>
              <a:t>В </a:t>
            </a:r>
            <a:r>
              <a:rPr lang="ru-RU" sz="1400" dirty="0" err="1" smtClean="0"/>
              <a:t>аустенитной</a:t>
            </a:r>
            <a:r>
              <a:rPr lang="ru-RU" sz="1400" dirty="0" smtClean="0"/>
              <a:t> наплавке наблюдается сильная текстура</a:t>
            </a:r>
            <a:r>
              <a:rPr lang="en-US" sz="1400" dirty="0" smtClean="0"/>
              <a:t>.</a:t>
            </a:r>
            <a:endParaRPr lang="ru-RU" sz="14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3995936" y="5473005"/>
            <a:ext cx="51480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Распределение остаточных напряжений вдоль координаты </a:t>
            </a:r>
            <a:r>
              <a:rPr lang="en-US" sz="1400" dirty="0" smtClean="0"/>
              <a:t>X.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en-US" sz="1400" dirty="0" smtClean="0"/>
              <a:t>X = 0 </a:t>
            </a:r>
            <a:r>
              <a:rPr lang="ru-RU" sz="1400" dirty="0" smtClean="0"/>
              <a:t>– край образца со стороны наплавки</a:t>
            </a:r>
            <a:r>
              <a:rPr lang="en-US" sz="1400" dirty="0" smtClean="0"/>
              <a:t>. </a:t>
            </a:r>
            <a:r>
              <a:rPr lang="ru-RU" sz="1400" dirty="0" smtClean="0"/>
              <a:t>Линиями показаны результаты расчетов «ОКБ ГИДРОПРЕСС» (Подольск)</a:t>
            </a:r>
            <a:r>
              <a:rPr lang="en-US" sz="1400" dirty="0" smtClean="0"/>
              <a:t>. </a:t>
            </a:r>
            <a:r>
              <a:rPr lang="ru-RU" sz="1400" dirty="0" smtClean="0"/>
              <a:t>Нейтронные данные</a:t>
            </a:r>
            <a:r>
              <a:rPr lang="en-US" sz="1400" dirty="0" smtClean="0"/>
              <a:t> (</a:t>
            </a:r>
            <a:r>
              <a:rPr lang="ru-RU" sz="1400" dirty="0" smtClean="0"/>
              <a:t>□ - </a:t>
            </a:r>
            <a:r>
              <a:rPr lang="ru-RU" sz="1400" dirty="0" smtClean="0">
                <a:sym typeface="Symbol" pitchFamily="18" charset="2"/>
              </a:rPr>
              <a:t></a:t>
            </a:r>
            <a:r>
              <a:rPr lang="en-US" sz="1400" baseline="-25000" dirty="0" smtClean="0">
                <a:sym typeface="Symbol" pitchFamily="18" charset="2"/>
              </a:rPr>
              <a:t>x</a:t>
            </a:r>
            <a:r>
              <a:rPr lang="ru-RU" sz="1400" dirty="0" smtClean="0"/>
              <a:t>, ◊ - </a:t>
            </a:r>
            <a:r>
              <a:rPr lang="ru-RU" sz="1400" dirty="0" smtClean="0">
                <a:sym typeface="Symbol" pitchFamily="18" charset="2"/>
              </a:rPr>
              <a:t></a:t>
            </a:r>
            <a:r>
              <a:rPr lang="ru-RU" sz="1400" baseline="-25000" dirty="0" err="1" smtClean="0"/>
              <a:t>y</a:t>
            </a:r>
            <a:r>
              <a:rPr lang="ru-RU" sz="1400" dirty="0" smtClean="0"/>
              <a:t>, ○ - </a:t>
            </a:r>
            <a:r>
              <a:rPr lang="ru-RU" sz="1400" dirty="0" smtClean="0">
                <a:sym typeface="Symbol" pitchFamily="18" charset="2"/>
              </a:rPr>
              <a:t></a:t>
            </a:r>
            <a:r>
              <a:rPr lang="ru-RU" sz="1400" baseline="-25000" dirty="0" err="1" smtClean="0"/>
              <a:t>z</a:t>
            </a:r>
            <a:r>
              <a:rPr lang="en-US" sz="1400" dirty="0" smtClean="0"/>
              <a:t>): 1) </a:t>
            </a:r>
            <a:r>
              <a:rPr lang="ru-RU" sz="1400" dirty="0" smtClean="0"/>
              <a:t>феррит</a:t>
            </a:r>
            <a:r>
              <a:rPr lang="en-US" sz="1400" dirty="0" smtClean="0"/>
              <a:t>; 2) </a:t>
            </a:r>
            <a:r>
              <a:rPr lang="ru-RU" sz="1400" dirty="0" smtClean="0"/>
              <a:t>аустенит </a:t>
            </a:r>
            <a:r>
              <a:rPr lang="en-US" sz="1400" dirty="0" smtClean="0"/>
              <a:t>(</a:t>
            </a:r>
            <a:r>
              <a:rPr lang="ru-RU" sz="1400" dirty="0" smtClean="0"/>
              <a:t>в точке</a:t>
            </a:r>
            <a:r>
              <a:rPr lang="en-US" sz="1400" dirty="0" smtClean="0"/>
              <a:t> X = 4 </a:t>
            </a:r>
            <a:r>
              <a:rPr lang="ru-RU" sz="1400" dirty="0" smtClean="0"/>
              <a:t>мм</a:t>
            </a:r>
            <a:r>
              <a:rPr lang="en-US" sz="1400" dirty="0" smtClean="0"/>
              <a:t>).</a:t>
            </a: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Исследование остаточных напряжений в корпусе реактора ВВЭР-1000</a:t>
            </a:r>
            <a:endParaRPr lang="ru-RU" sz="22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2708919"/>
            <a:ext cx="4057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Спасибо за внимание!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2353003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1520" y="116632"/>
            <a:ext cx="8712968" cy="3721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4256" tIns="47128" rIns="94256" bIns="47128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Внутренние напряжения в материале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Kloos1"/>
          <p:cNvPicPr>
            <a:picLocks noChangeAspect="1" noChangeArrowheads="1"/>
          </p:cNvPicPr>
          <p:nvPr/>
        </p:nvPicPr>
        <p:blipFill>
          <a:blip r:embed="rId2" cstate="print"/>
          <a:srcRect l="8932" t="1408" b="5349"/>
          <a:stretch>
            <a:fillRect/>
          </a:stretch>
        </p:blipFill>
        <p:spPr bwMode="auto">
          <a:xfrm>
            <a:off x="472768" y="659282"/>
            <a:ext cx="2255252" cy="255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07504" y="5157192"/>
            <a:ext cx="295232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Остаточные напряжения </a:t>
            </a:r>
            <a:r>
              <a:rPr lang="en-US" dirty="0" smtClean="0"/>
              <a:t>I</a:t>
            </a:r>
            <a:r>
              <a:rPr lang="ru-RU" dirty="0" smtClean="0"/>
              <a:t>, </a:t>
            </a:r>
            <a:r>
              <a:rPr lang="en-US" dirty="0" smtClean="0"/>
              <a:t>II</a:t>
            </a:r>
            <a:r>
              <a:rPr lang="ru-RU" dirty="0" smtClean="0"/>
              <a:t>, </a:t>
            </a:r>
            <a:r>
              <a:rPr lang="en-US" dirty="0" smtClean="0"/>
              <a:t>III</a:t>
            </a:r>
            <a:r>
              <a:rPr lang="ru-RU" dirty="0" smtClean="0"/>
              <a:t>-го рода в двухфазном материале</a:t>
            </a:r>
            <a:endParaRPr lang="ru-RU" dirty="0"/>
          </a:p>
        </p:txBody>
      </p:sp>
      <p:pic>
        <p:nvPicPr>
          <p:cNvPr id="17411" name="Picture 3" descr="Kloo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620688"/>
            <a:ext cx="28321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412" name="Picture 4" descr="Kloos3"/>
          <p:cNvPicPr>
            <a:picLocks noChangeAspect="1" noChangeArrowheads="1"/>
          </p:cNvPicPr>
          <p:nvPr/>
        </p:nvPicPr>
        <p:blipFill>
          <a:blip r:embed="rId4" cstate="print"/>
          <a:srcRect l="5392" t="8887" r="2903" b="2735"/>
          <a:stretch>
            <a:fillRect/>
          </a:stretch>
        </p:blipFill>
        <p:spPr bwMode="auto">
          <a:xfrm>
            <a:off x="6156176" y="620688"/>
            <a:ext cx="2364120" cy="277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3131840" y="5157192"/>
            <a:ext cx="2934072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Возникновение остаточных напряжений 2-го рода вследствие анизотропии предела текучести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156176" y="5157192"/>
            <a:ext cx="2808312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Дефекты кристаллической решетки как источники остаточных напряжений III-го рода</a:t>
            </a:r>
            <a:endParaRPr lang="ru-RU" dirty="0"/>
          </a:p>
        </p:txBody>
      </p:sp>
      <p:sp>
        <p:nvSpPr>
          <p:cNvPr id="22" name="Стрелка вверх 21"/>
          <p:cNvSpPr/>
          <p:nvPr/>
        </p:nvSpPr>
        <p:spPr>
          <a:xfrm>
            <a:off x="899592" y="3501008"/>
            <a:ext cx="1152128" cy="14401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верх 22"/>
          <p:cNvSpPr/>
          <p:nvPr/>
        </p:nvSpPr>
        <p:spPr>
          <a:xfrm>
            <a:off x="3779912" y="3501008"/>
            <a:ext cx="1152128" cy="14401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верх 23"/>
          <p:cNvSpPr/>
          <p:nvPr/>
        </p:nvSpPr>
        <p:spPr>
          <a:xfrm>
            <a:off x="6948264" y="3501008"/>
            <a:ext cx="1152128" cy="14401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1520" y="116632"/>
            <a:ext cx="8712968" cy="3721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4256" tIns="47128" rIns="94256" bIns="47128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Внутренние напряжения в материале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38"/>
          <p:cNvGrpSpPr/>
          <p:nvPr/>
        </p:nvGrpSpPr>
        <p:grpSpPr>
          <a:xfrm>
            <a:off x="827584" y="764704"/>
            <a:ext cx="7382432" cy="5362575"/>
            <a:chOff x="808038" y="569913"/>
            <a:chExt cx="7382432" cy="5362575"/>
          </a:xfrm>
        </p:grpSpPr>
        <p:sp>
          <p:nvSpPr>
            <p:cNvPr id="40" name="Oval 3" descr="Газетная бумага"/>
            <p:cNvSpPr>
              <a:spLocks noChangeArrowheads="1"/>
            </p:cNvSpPr>
            <p:nvPr/>
          </p:nvSpPr>
          <p:spPr bwMode="auto">
            <a:xfrm>
              <a:off x="1187450" y="1341438"/>
              <a:ext cx="1368425" cy="503237"/>
            </a:xfrm>
            <a:prstGeom prst="ellipse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effectLst/>
              </a:endParaRPr>
            </a:p>
          </p:txBody>
        </p:sp>
        <p:sp>
          <p:nvSpPr>
            <p:cNvPr id="41" name="Oval 4"/>
            <p:cNvSpPr>
              <a:spLocks noChangeArrowheads="1"/>
            </p:cNvSpPr>
            <p:nvPr/>
          </p:nvSpPr>
          <p:spPr bwMode="auto">
            <a:xfrm>
              <a:off x="1187450" y="1916113"/>
              <a:ext cx="1368425" cy="50482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" name="Line 5"/>
            <p:cNvSpPr>
              <a:spLocks noChangeShapeType="1"/>
            </p:cNvSpPr>
            <p:nvPr/>
          </p:nvSpPr>
          <p:spPr bwMode="auto">
            <a:xfrm>
              <a:off x="1187450" y="1557338"/>
              <a:ext cx="0" cy="5762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Line 6"/>
            <p:cNvSpPr>
              <a:spLocks noChangeShapeType="1"/>
            </p:cNvSpPr>
            <p:nvPr/>
          </p:nvSpPr>
          <p:spPr bwMode="auto">
            <a:xfrm>
              <a:off x="2555875" y="1557338"/>
              <a:ext cx="0" cy="6477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Text Box 9"/>
            <p:cNvSpPr txBox="1">
              <a:spLocks noChangeArrowheads="1"/>
            </p:cNvSpPr>
            <p:nvPr/>
          </p:nvSpPr>
          <p:spPr bwMode="auto">
            <a:xfrm>
              <a:off x="1908175" y="569913"/>
              <a:ext cx="401638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800">
                  <a:effectLst/>
                </a:rPr>
                <a:t>F</a:t>
              </a:r>
              <a:endParaRPr lang="ru-RU" sz="2800">
                <a:effectLst/>
              </a:endParaRPr>
            </a:p>
          </p:txBody>
        </p:sp>
        <p:sp>
          <p:nvSpPr>
            <p:cNvPr id="45" name="Text Box 10"/>
            <p:cNvSpPr txBox="1">
              <a:spLocks noChangeArrowheads="1"/>
            </p:cNvSpPr>
            <p:nvPr/>
          </p:nvSpPr>
          <p:spPr bwMode="auto">
            <a:xfrm>
              <a:off x="3275856" y="764704"/>
              <a:ext cx="3692525" cy="1077218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accent4">
                      <a:lumMod val="10000"/>
                    </a:schemeClr>
                  </a:solidFill>
                  <a:sym typeface="Symbol" pitchFamily="18" charset="2"/>
                </a:rPr>
                <a:t>Закон Гука</a:t>
              </a:r>
              <a:r>
                <a:rPr lang="en-US" sz="3200" dirty="0" smtClean="0">
                  <a:solidFill>
                    <a:schemeClr val="accent4">
                      <a:lumMod val="10000"/>
                    </a:schemeClr>
                  </a:solidFill>
                  <a:sym typeface="Symbol" pitchFamily="18" charset="2"/>
                </a:rPr>
                <a:t>:</a:t>
              </a:r>
              <a:endParaRPr lang="ru-RU" sz="3200" dirty="0" smtClean="0">
                <a:effectLst/>
                <a:sym typeface="Symbol" pitchFamily="18" charset="2"/>
              </a:endParaRPr>
            </a:p>
            <a:p>
              <a:pPr algn="ctr"/>
              <a:r>
                <a:rPr lang="en-US" sz="3200" dirty="0" smtClean="0">
                  <a:effectLst/>
                  <a:sym typeface="Symbol" pitchFamily="18" charset="2"/>
                </a:rPr>
                <a:t></a:t>
              </a:r>
              <a:r>
                <a:rPr lang="en-US" sz="2800" dirty="0" smtClean="0">
                  <a:effectLst/>
                  <a:sym typeface="Symbol" pitchFamily="18" charset="2"/>
                </a:rPr>
                <a:t> </a:t>
              </a:r>
              <a:r>
                <a:rPr lang="en-US" sz="2800" dirty="0">
                  <a:effectLst/>
                  <a:sym typeface="Symbol" pitchFamily="18" charset="2"/>
                </a:rPr>
                <a:t>= F/S ≈ E·</a:t>
              </a:r>
              <a:r>
                <a:rPr lang="en-US" sz="2800" i="1" dirty="0"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l/l</a:t>
              </a:r>
            </a:p>
          </p:txBody>
        </p:sp>
        <p:sp>
          <p:nvSpPr>
            <p:cNvPr id="46" name="Text Box 11"/>
            <p:cNvSpPr txBox="1">
              <a:spLocks noChangeArrowheads="1"/>
            </p:cNvSpPr>
            <p:nvPr/>
          </p:nvSpPr>
          <p:spPr bwMode="auto">
            <a:xfrm>
              <a:off x="808038" y="1649413"/>
              <a:ext cx="31290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600" i="1" dirty="0">
                  <a:effectLst/>
                  <a:latin typeface="Times New Roman" pitchFamily="18" charset="0"/>
                  <a:cs typeface="Times New Roman" pitchFamily="18" charset="0"/>
                </a:rPr>
                <a:t>l</a:t>
              </a:r>
              <a:endParaRPr lang="ru-RU" sz="3600" i="1" dirty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 Box 12"/>
            <p:cNvSpPr txBox="1">
              <a:spLocks noChangeArrowheads="1"/>
            </p:cNvSpPr>
            <p:nvPr/>
          </p:nvSpPr>
          <p:spPr bwMode="auto">
            <a:xfrm>
              <a:off x="3203848" y="1844824"/>
              <a:ext cx="4986622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Aft>
                  <a:spcPts val="600"/>
                </a:spcAft>
                <a:buFont typeface="Symbol" pitchFamily="18" charset="2"/>
                <a:buChar char="s"/>
              </a:pPr>
              <a:r>
                <a:rPr lang="en-US" sz="2400" dirty="0" smtClean="0">
                  <a:effectLst/>
                  <a:sym typeface="Symbol" pitchFamily="18" charset="2"/>
                </a:rPr>
                <a:t>- </a:t>
              </a:r>
              <a:r>
                <a:rPr lang="ru-RU" dirty="0">
                  <a:effectLst/>
                  <a:sym typeface="Symbol" pitchFamily="18" charset="2"/>
                </a:rPr>
                <a:t>напряжение (</a:t>
              </a:r>
              <a:r>
                <a:rPr lang="en-US" dirty="0">
                  <a:effectLst/>
                  <a:sym typeface="Symbol" pitchFamily="18" charset="2"/>
                </a:rPr>
                <a:t>stress</a:t>
              </a:r>
              <a:r>
                <a:rPr lang="ru-RU" dirty="0" smtClean="0">
                  <a:effectLst/>
                  <a:sym typeface="Symbol" pitchFamily="18" charset="2"/>
                </a:rPr>
                <a:t>)</a:t>
              </a:r>
              <a:endParaRPr lang="en-US" dirty="0">
                <a:effectLst/>
                <a:sym typeface="Symbol" pitchFamily="18" charset="2"/>
              </a:endParaRPr>
            </a:p>
            <a:p>
              <a:pPr>
                <a:spcAft>
                  <a:spcPts val="600"/>
                </a:spcAft>
                <a:buFont typeface="Symbol" pitchFamily="18" charset="2"/>
                <a:buNone/>
              </a:pPr>
              <a:r>
                <a:rPr lang="en-US" dirty="0">
                  <a:effectLst/>
                  <a:sym typeface="Symbol" pitchFamily="18" charset="2"/>
                </a:rPr>
                <a:t></a:t>
              </a:r>
              <a:r>
                <a:rPr lang="en-US" i="1" dirty="0"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l/l</a:t>
              </a:r>
              <a:r>
                <a:rPr lang="ru-RU" b="0" dirty="0">
                  <a:effectLst/>
                  <a:sym typeface="Symbol" pitchFamily="18" charset="2"/>
                </a:rPr>
                <a:t> </a:t>
              </a:r>
              <a:r>
                <a:rPr lang="ru-RU" dirty="0">
                  <a:effectLst/>
                  <a:sym typeface="Symbol" pitchFamily="18" charset="2"/>
                </a:rPr>
                <a:t>– сжатие / растяжение </a:t>
              </a:r>
              <a:r>
                <a:rPr lang="en-US" dirty="0">
                  <a:effectLst/>
                  <a:sym typeface="Symbol" pitchFamily="18" charset="2"/>
                </a:rPr>
                <a:t>= </a:t>
              </a:r>
              <a:r>
                <a:rPr lang="ru-RU" dirty="0">
                  <a:effectLst/>
                  <a:sym typeface="Symbol" pitchFamily="18" charset="2"/>
                </a:rPr>
                <a:t>деформация (</a:t>
              </a:r>
              <a:r>
                <a:rPr lang="en-US" dirty="0">
                  <a:effectLst/>
                  <a:sym typeface="Symbol" pitchFamily="18" charset="2"/>
                </a:rPr>
                <a:t>strain</a:t>
              </a:r>
              <a:r>
                <a:rPr lang="ru-RU" dirty="0" smtClean="0">
                  <a:effectLst/>
                  <a:sym typeface="Symbol" pitchFamily="18" charset="2"/>
                </a:rPr>
                <a:t>)</a:t>
              </a:r>
            </a:p>
            <a:p>
              <a:pPr>
                <a:spcAft>
                  <a:spcPts val="600"/>
                </a:spcAft>
                <a:buFont typeface="Symbol" pitchFamily="18" charset="2"/>
                <a:buNone/>
              </a:pPr>
              <a:r>
                <a:rPr lang="en-US" dirty="0" smtClean="0">
                  <a:effectLst/>
                  <a:sym typeface="Symbol" pitchFamily="18" charset="2"/>
                </a:rPr>
                <a:t>E </a:t>
              </a:r>
              <a:r>
                <a:rPr lang="en-US" dirty="0">
                  <a:effectLst/>
                  <a:sym typeface="Symbol" pitchFamily="18" charset="2"/>
                </a:rPr>
                <a:t>– </a:t>
              </a:r>
              <a:r>
                <a:rPr lang="ru-RU" dirty="0">
                  <a:effectLst/>
                  <a:sym typeface="Symbol" pitchFamily="18" charset="2"/>
                </a:rPr>
                <a:t>модуль Юнга</a:t>
              </a:r>
            </a:p>
          </p:txBody>
        </p:sp>
        <p:sp>
          <p:nvSpPr>
            <p:cNvPr id="48" name="Text Box 13"/>
            <p:cNvSpPr txBox="1">
              <a:spLocks noChangeArrowheads="1"/>
            </p:cNvSpPr>
            <p:nvPr/>
          </p:nvSpPr>
          <p:spPr bwMode="auto">
            <a:xfrm>
              <a:off x="2346325" y="2205038"/>
              <a:ext cx="3540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effectLst/>
                </a:rPr>
                <a:t>S</a:t>
              </a:r>
              <a:endParaRPr lang="ru-RU" sz="2400">
                <a:effectLst/>
              </a:endParaRPr>
            </a:p>
          </p:txBody>
        </p:sp>
        <p:sp>
          <p:nvSpPr>
            <p:cNvPr id="49" name="Text Box 14"/>
            <p:cNvSpPr txBox="1">
              <a:spLocks noChangeArrowheads="1"/>
            </p:cNvSpPr>
            <p:nvPr/>
          </p:nvSpPr>
          <p:spPr bwMode="auto">
            <a:xfrm>
              <a:off x="3203848" y="3068960"/>
              <a:ext cx="4271963" cy="100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effectLst/>
                </a:rPr>
                <a:t>E ≈ 20</a:t>
              </a:r>
              <a:r>
                <a:rPr lang="en-US" dirty="0">
                  <a:effectLst/>
                  <a:sym typeface="Symbol" pitchFamily="18" charset="2"/>
                </a:rPr>
                <a:t>·10</a:t>
              </a:r>
              <a:r>
                <a:rPr lang="en-US" baseline="30000" dirty="0">
                  <a:effectLst/>
                  <a:sym typeface="Symbol" pitchFamily="18" charset="2"/>
                </a:rPr>
                <a:t>10</a:t>
              </a:r>
              <a:r>
                <a:rPr lang="en-US" dirty="0">
                  <a:effectLst/>
                  <a:sym typeface="Symbol" pitchFamily="18" charset="2"/>
                </a:rPr>
                <a:t> </a:t>
              </a:r>
              <a:r>
                <a:rPr lang="ru-RU" dirty="0">
                  <a:effectLst/>
                  <a:sym typeface="Symbol" pitchFamily="18" charset="2"/>
                </a:rPr>
                <a:t>Па </a:t>
              </a:r>
              <a:r>
                <a:rPr lang="en-US" dirty="0">
                  <a:effectLst/>
                  <a:sym typeface="Symbol" pitchFamily="18" charset="2"/>
                </a:rPr>
                <a:t>= 200 </a:t>
              </a:r>
              <a:r>
                <a:rPr lang="ru-RU" dirty="0">
                  <a:effectLst/>
                  <a:sym typeface="Symbol" pitchFamily="18" charset="2"/>
                </a:rPr>
                <a:t>ГПа  (сталь)</a:t>
              </a:r>
            </a:p>
            <a:p>
              <a:pPr>
                <a:lnSpc>
                  <a:spcPct val="150000"/>
                </a:lnSpc>
              </a:pPr>
              <a:r>
                <a:rPr lang="en-US" dirty="0">
                  <a:effectLst/>
                </a:rPr>
                <a:t>E ≈ </a:t>
              </a:r>
              <a:r>
                <a:rPr lang="ru-RU" dirty="0">
                  <a:effectLst/>
                </a:rPr>
                <a:t> 7</a:t>
              </a:r>
              <a:r>
                <a:rPr lang="en-US" dirty="0">
                  <a:effectLst/>
                  <a:sym typeface="Symbol" pitchFamily="18" charset="2"/>
                </a:rPr>
                <a:t>·10</a:t>
              </a:r>
              <a:r>
                <a:rPr lang="en-US" baseline="30000" dirty="0">
                  <a:effectLst/>
                  <a:sym typeface="Symbol" pitchFamily="18" charset="2"/>
                </a:rPr>
                <a:t>10</a:t>
              </a:r>
              <a:r>
                <a:rPr lang="en-US" dirty="0">
                  <a:effectLst/>
                  <a:sym typeface="Symbol" pitchFamily="18" charset="2"/>
                </a:rPr>
                <a:t> </a:t>
              </a:r>
              <a:r>
                <a:rPr lang="ru-RU" dirty="0">
                  <a:effectLst/>
                  <a:sym typeface="Symbol" pitchFamily="18" charset="2"/>
                </a:rPr>
                <a:t>Па </a:t>
              </a:r>
              <a:r>
                <a:rPr lang="en-US" dirty="0">
                  <a:effectLst/>
                  <a:sym typeface="Symbol" pitchFamily="18" charset="2"/>
                </a:rPr>
                <a:t>= </a:t>
              </a:r>
              <a:r>
                <a:rPr lang="ru-RU" dirty="0">
                  <a:effectLst/>
                  <a:sym typeface="Symbol" pitchFamily="18" charset="2"/>
                </a:rPr>
                <a:t>7</a:t>
              </a:r>
              <a:r>
                <a:rPr lang="en-US" dirty="0">
                  <a:effectLst/>
                  <a:sym typeface="Symbol" pitchFamily="18" charset="2"/>
                </a:rPr>
                <a:t>0 </a:t>
              </a:r>
              <a:r>
                <a:rPr lang="ru-RU" dirty="0">
                  <a:effectLst/>
                  <a:sym typeface="Symbol" pitchFamily="18" charset="2"/>
                </a:rPr>
                <a:t>ГПа  (алюминий)</a:t>
              </a:r>
              <a:endParaRPr lang="en-US" dirty="0">
                <a:effectLst/>
                <a:sym typeface="Symbol" pitchFamily="18" charset="2"/>
              </a:endParaRPr>
            </a:p>
          </p:txBody>
        </p:sp>
        <p:sp>
          <p:nvSpPr>
            <p:cNvPr id="50" name="Text Box 15"/>
            <p:cNvSpPr txBox="1">
              <a:spLocks noChangeArrowheads="1"/>
            </p:cNvSpPr>
            <p:nvPr/>
          </p:nvSpPr>
          <p:spPr bwMode="auto">
            <a:xfrm>
              <a:off x="1095375" y="4084638"/>
              <a:ext cx="6272213" cy="18478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>
                  <a:effectLst/>
                  <a:sym typeface="Symbol" pitchFamily="18" charset="2"/>
                </a:rPr>
                <a:t></a:t>
              </a:r>
              <a:r>
                <a:rPr lang="en-US" sz="2400" i="1" dirty="0"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l/l</a:t>
              </a:r>
              <a:r>
                <a:rPr lang="ru-RU" sz="2400" b="0" dirty="0">
                  <a:effectLst/>
                  <a:sym typeface="Symbol" pitchFamily="18" charset="2"/>
                </a:rPr>
                <a:t> </a:t>
              </a:r>
              <a:r>
                <a:rPr lang="en-US" sz="2400" dirty="0">
                  <a:effectLst/>
                  <a:sym typeface="Symbol" pitchFamily="18" charset="2"/>
                </a:rPr>
                <a:t>= </a:t>
              </a:r>
              <a:r>
                <a:rPr lang="en-US" sz="2400" i="1" dirty="0">
                  <a:effectLst/>
                  <a:sym typeface="Symbol" pitchFamily="18" charset="2"/>
                </a:rPr>
                <a:t>d/d</a:t>
              </a:r>
              <a:r>
                <a:rPr lang="ru-RU" sz="2400" b="0" dirty="0">
                  <a:effectLst/>
                  <a:sym typeface="Symbol" pitchFamily="18" charset="2"/>
                </a:rPr>
                <a:t> </a:t>
              </a:r>
              <a:r>
                <a:rPr lang="en-US" sz="2400" dirty="0">
                  <a:effectLst/>
                  <a:sym typeface="Symbol" pitchFamily="18" charset="2"/>
                </a:rPr>
                <a:t>≈</a:t>
              </a:r>
              <a:r>
                <a:rPr lang="en-US" sz="2400" b="0" dirty="0">
                  <a:effectLst/>
                  <a:sym typeface="Symbol" pitchFamily="18" charset="2"/>
                </a:rPr>
                <a:t> </a:t>
              </a:r>
              <a:r>
                <a:rPr lang="en-US" sz="2400" dirty="0">
                  <a:effectLst/>
                  <a:sym typeface="Symbol" pitchFamily="18" charset="2"/>
                </a:rPr>
                <a:t>0.0001  </a:t>
              </a:r>
              <a:r>
                <a:rPr lang="en-US" sz="2400" i="1" dirty="0">
                  <a:solidFill>
                    <a:srgbClr val="DB1D09"/>
                  </a:solidFill>
                  <a:effectLst/>
                  <a:sym typeface="Symbol" pitchFamily="18" charset="2"/>
                </a:rPr>
                <a:t>R</a:t>
              </a:r>
              <a:r>
                <a:rPr lang="en-US" sz="2400" dirty="0">
                  <a:solidFill>
                    <a:srgbClr val="DB1D09"/>
                  </a:solidFill>
                  <a:effectLst/>
                  <a:sym typeface="Symbol" pitchFamily="18" charset="2"/>
                </a:rPr>
                <a:t> ≈ 0.001 (</a:t>
              </a:r>
              <a:r>
                <a:rPr lang="ru-RU" sz="2400" dirty="0">
                  <a:solidFill>
                    <a:srgbClr val="DB1D09"/>
                  </a:solidFill>
                  <a:effectLst/>
                  <a:sym typeface="Symbol" pitchFamily="18" charset="2"/>
                </a:rPr>
                <a:t>разрешение</a:t>
              </a:r>
              <a:r>
                <a:rPr lang="en-US" sz="2400" dirty="0">
                  <a:solidFill>
                    <a:srgbClr val="DB1D09"/>
                  </a:solidFill>
                  <a:effectLst/>
                  <a:sym typeface="Symbol" pitchFamily="18" charset="2"/>
                </a:rPr>
                <a:t>)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effectLst/>
                  <a:sym typeface="Symbol" pitchFamily="18" charset="2"/>
                </a:rPr>
                <a:t>(</a:t>
              </a:r>
              <a:r>
                <a:rPr lang="en-US" sz="2800" dirty="0">
                  <a:effectLst/>
                  <a:sym typeface="Symbol" pitchFamily="18" charset="2"/>
                </a:rPr>
                <a:t></a:t>
              </a:r>
              <a:r>
                <a:rPr lang="en-US" sz="2400" baseline="-25000" dirty="0">
                  <a:effectLst/>
                  <a:sym typeface="Symbol" pitchFamily="18" charset="2"/>
                </a:rPr>
                <a:t>min</a:t>
              </a:r>
              <a:r>
                <a:rPr lang="en-US" sz="2400" dirty="0">
                  <a:effectLst/>
                  <a:sym typeface="Symbol" pitchFamily="18" charset="2"/>
                </a:rPr>
                <a:t>)</a:t>
              </a:r>
              <a:r>
                <a:rPr lang="en-US" sz="2400" baseline="-25000" dirty="0">
                  <a:effectLst/>
                  <a:sym typeface="Symbol" pitchFamily="18" charset="2"/>
                </a:rPr>
                <a:t>Al</a:t>
              </a:r>
              <a:r>
                <a:rPr lang="en-US" sz="2400" dirty="0">
                  <a:effectLst/>
                  <a:sym typeface="Symbol" pitchFamily="18" charset="2"/>
                </a:rPr>
                <a:t> ≈ </a:t>
              </a:r>
              <a:r>
                <a:rPr lang="ru-RU" sz="2400" dirty="0">
                  <a:effectLst/>
                </a:rPr>
                <a:t>7</a:t>
              </a:r>
              <a:r>
                <a:rPr lang="en-US" sz="2400" dirty="0">
                  <a:effectLst/>
                  <a:sym typeface="Symbol" pitchFamily="18" charset="2"/>
                </a:rPr>
                <a:t>·10</a:t>
              </a:r>
              <a:r>
                <a:rPr lang="en-US" sz="2400" baseline="30000" dirty="0">
                  <a:effectLst/>
                  <a:sym typeface="Symbol" pitchFamily="18" charset="2"/>
                </a:rPr>
                <a:t>10</a:t>
              </a:r>
              <a:r>
                <a:rPr lang="en-US" sz="2400" dirty="0">
                  <a:effectLst/>
                  <a:sym typeface="Symbol" pitchFamily="18" charset="2"/>
                </a:rPr>
                <a:t>·10</a:t>
              </a:r>
              <a:r>
                <a:rPr lang="en-US" sz="2400" baseline="30000" dirty="0">
                  <a:effectLst/>
                  <a:sym typeface="Symbol" pitchFamily="18" charset="2"/>
                </a:rPr>
                <a:t>-4</a:t>
              </a:r>
              <a:r>
                <a:rPr lang="en-US" sz="2400" dirty="0">
                  <a:effectLst/>
                  <a:sym typeface="Symbol" pitchFamily="18" charset="2"/>
                </a:rPr>
                <a:t> = 7 </a:t>
              </a:r>
              <a:r>
                <a:rPr lang="en-US" sz="2400" dirty="0" err="1">
                  <a:effectLst/>
                  <a:sym typeface="Symbol" pitchFamily="18" charset="2"/>
                </a:rPr>
                <a:t>MPa</a:t>
              </a:r>
              <a:r>
                <a:rPr lang="en-US" sz="2400" dirty="0">
                  <a:effectLst/>
                  <a:sym typeface="Symbol" pitchFamily="18" charset="2"/>
                </a:rPr>
                <a:t> = 70 </a:t>
              </a:r>
              <a:r>
                <a:rPr lang="ru-RU" sz="2400" dirty="0" err="1">
                  <a:effectLst/>
                  <a:sym typeface="Symbol" pitchFamily="18" charset="2"/>
                </a:rPr>
                <a:t>кГ</a:t>
              </a:r>
              <a:r>
                <a:rPr lang="ru-RU" sz="2400" dirty="0">
                  <a:effectLst/>
                  <a:sym typeface="Symbol" pitchFamily="18" charset="2"/>
                </a:rPr>
                <a:t>/см</a:t>
              </a:r>
              <a:r>
                <a:rPr lang="ru-RU" sz="2400" baseline="30000" dirty="0">
                  <a:effectLst/>
                  <a:sym typeface="Symbol" pitchFamily="18" charset="2"/>
                </a:rPr>
                <a:t>2</a:t>
              </a:r>
              <a:endParaRPr lang="en-US" sz="2400" baseline="30000" dirty="0">
                <a:effectLst/>
                <a:sym typeface="Symbol" pitchFamily="18" charset="2"/>
              </a:endParaRPr>
            </a:p>
            <a:p>
              <a:pPr>
                <a:lnSpc>
                  <a:spcPct val="150000"/>
                </a:lnSpc>
              </a:pPr>
              <a:r>
                <a:rPr lang="el-GR" sz="2400" dirty="0">
                  <a:effectLst/>
                  <a:sym typeface="Symbol" pitchFamily="18" charset="2"/>
                </a:rPr>
                <a:t>Δ</a:t>
              </a:r>
              <a:r>
                <a:rPr lang="en-US" sz="2400" dirty="0">
                  <a:effectLst/>
                  <a:sym typeface="Symbol" pitchFamily="18" charset="2"/>
                </a:rPr>
                <a:t>V  10 </a:t>
              </a:r>
              <a:r>
                <a:rPr lang="ru-RU" sz="2400" dirty="0">
                  <a:effectLst/>
                  <a:sym typeface="Symbol" pitchFamily="18" charset="2"/>
                </a:rPr>
                <a:t>мм</a:t>
              </a:r>
              <a:r>
                <a:rPr lang="ru-RU" sz="2400" baseline="30000" dirty="0">
                  <a:effectLst/>
                  <a:sym typeface="Symbol" pitchFamily="18" charset="2"/>
                </a:rPr>
                <a:t>3</a:t>
              </a:r>
              <a:r>
                <a:rPr lang="ru-RU" sz="2400" dirty="0">
                  <a:effectLst/>
                  <a:sym typeface="Symbol" pitchFamily="18" charset="2"/>
                </a:rPr>
                <a:t> (светосила)</a:t>
              </a:r>
              <a:endParaRPr lang="en-US" sz="2400" dirty="0">
                <a:effectLst/>
                <a:sym typeface="Symbol" pitchFamily="18" charset="2"/>
              </a:endParaRPr>
            </a:p>
          </p:txBody>
        </p:sp>
        <p:sp>
          <p:nvSpPr>
            <p:cNvPr id="51" name="Стрелка вниз 50"/>
            <p:cNvSpPr/>
            <p:nvPr/>
          </p:nvSpPr>
          <p:spPr>
            <a:xfrm>
              <a:off x="1763688" y="692696"/>
              <a:ext cx="216024" cy="86409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Стрелка вниз 51"/>
            <p:cNvSpPr/>
            <p:nvPr/>
          </p:nvSpPr>
          <p:spPr>
            <a:xfrm rot="10800000">
              <a:off x="1763688" y="2492896"/>
              <a:ext cx="216024" cy="86409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2444584"/>
            <a:ext cx="2180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Падающий пучок нейтронов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772886" y="5207838"/>
            <a:ext cx="18355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Рассеивающий объем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0"/>
            <a:ext cx="8712968" cy="3721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4256" tIns="47128" rIns="94256" bIns="47128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Исследование внутренних напряжений с помощью дифракции нейтронов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5805264"/>
            <a:ext cx="3419872" cy="8338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4256" tIns="47128" rIns="94256" bIns="47128">
            <a:spAutoFit/>
          </a:bodyPr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Схема эксперимента по изучению внутренних напряжений в объемном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изделии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1907704" y="548680"/>
            <a:ext cx="5688632" cy="123110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sym typeface="Symbol" pitchFamily="18" charset="2"/>
              </a:rPr>
              <a:t>a/a</a:t>
            </a:r>
            <a:r>
              <a:rPr lang="en-US" baseline="-25000" dirty="0">
                <a:solidFill>
                  <a:schemeClr val="accent4">
                    <a:lumMod val="10000"/>
                  </a:schemeClr>
                </a:solidFill>
                <a:sym typeface="Symbol" pitchFamily="18" charset="2"/>
              </a:rPr>
              <a:t>0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sym typeface="Symbol" pitchFamily="18" charset="2"/>
              </a:rPr>
              <a:t> 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sym typeface="Symbol" pitchFamily="18" charset="2"/>
              </a:rPr>
              <a:t>= (d – d</a:t>
            </a:r>
            <a:r>
              <a:rPr lang="en-US" baseline="-25000" dirty="0">
                <a:solidFill>
                  <a:schemeClr val="accent4">
                    <a:lumMod val="10000"/>
                  </a:schemeClr>
                </a:solidFill>
                <a:sym typeface="Symbol" pitchFamily="18" charset="2"/>
              </a:rPr>
              <a:t>0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sym typeface="Symbol" pitchFamily="18" charset="2"/>
              </a:rPr>
              <a:t>)/d</a:t>
            </a:r>
            <a:r>
              <a:rPr lang="en-US" baseline="-25000" dirty="0">
                <a:solidFill>
                  <a:schemeClr val="accent4">
                    <a:lumMod val="10000"/>
                  </a:schemeClr>
                </a:solidFill>
                <a:sym typeface="Symbol" pitchFamily="18" charset="2"/>
              </a:rPr>
              <a:t>0</a:t>
            </a:r>
            <a:r>
              <a:rPr lang="ru-RU" baseline="-25000" dirty="0">
                <a:solidFill>
                  <a:schemeClr val="accent4">
                    <a:lumMod val="10000"/>
                  </a:schemeClr>
                </a:solidFill>
                <a:sym typeface="Symbol" pitchFamily="18" charset="2"/>
              </a:rPr>
              <a:t> 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sym typeface="Symbol" pitchFamily="18" charset="2"/>
              </a:rPr>
              <a:t>- 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  <a:sym typeface="Symbol" pitchFamily="18" charset="2"/>
              </a:rPr>
              <a:t>сдвиг пика (деформация решетки)</a:t>
            </a:r>
            <a:endParaRPr lang="en-US" dirty="0">
              <a:solidFill>
                <a:schemeClr val="accent4">
                  <a:lumMod val="10000"/>
                </a:schemeClr>
              </a:solidFill>
              <a:sym typeface="Symbol" pitchFamily="18" charset="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chemeClr val="accent4">
                  <a:lumMod val="10000"/>
                </a:schemeClr>
              </a:solidFill>
              <a:sym typeface="Symbol" pitchFamily="18" charset="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4">
                    <a:lumMod val="10000"/>
                  </a:schemeClr>
                </a:solidFill>
                <a:sym typeface="Symbol" pitchFamily="18" charset="2"/>
              </a:rPr>
              <a:t>Закон Брэгга-Вульфа</a:t>
            </a:r>
            <a:r>
              <a:rPr lang="en-US" dirty="0" smtClean="0">
                <a:solidFill>
                  <a:schemeClr val="accent4">
                    <a:lumMod val="10000"/>
                  </a:schemeClr>
                </a:solidFill>
                <a:sym typeface="Symbol" pitchFamily="18" charset="2"/>
              </a:rPr>
              <a:t>: 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sym typeface="Symbol" pitchFamily="18" charset="2"/>
              </a:rPr>
              <a:t>2d</a:t>
            </a:r>
            <a:r>
              <a:rPr lang="en-US" baseline="-25000" dirty="0">
                <a:solidFill>
                  <a:schemeClr val="accent4">
                    <a:lumMod val="10000"/>
                  </a:schemeClr>
                </a:solidFill>
                <a:sym typeface="Symbol" pitchFamily="18" charset="2"/>
              </a:rPr>
              <a:t>exp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sym typeface="Symbol" pitchFamily="18" charset="2"/>
              </a:rPr>
              <a:t>sin = 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chemeClr val="accent4">
                  <a:lumMod val="10000"/>
                </a:schemeClr>
              </a:solidFill>
              <a:sym typeface="Symbol" pitchFamily="18" charset="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sym typeface="Symbol" pitchFamily="18" charset="2"/>
              </a:rPr>
              <a:t>d 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= t</a:t>
            </a:r>
            <a:r>
              <a:rPr lang="el-GR" baseline="-25000" dirty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μ</a:t>
            </a:r>
            <a:r>
              <a:rPr lang="en-US" baseline="-25000" dirty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s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/(505.556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L</a:t>
            </a:r>
            <a:r>
              <a:rPr lang="en-US" baseline="-25000" dirty="0" err="1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m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  <a:sym typeface="Symbol" pitchFamily="18" charset="2"/>
              </a:rPr>
              <a:t>sin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sym typeface="Symbol" pitchFamily="18" charset="2"/>
              </a:rPr>
              <a:t>) (</a:t>
            </a:r>
            <a:r>
              <a:rPr lang="en-US" dirty="0" smtClean="0">
                <a:solidFill>
                  <a:schemeClr val="accent4">
                    <a:lumMod val="10000"/>
                  </a:schemeClr>
                </a:solidFill>
                <a:sym typeface="Symbol" pitchFamily="18" charset="2"/>
              </a:rPr>
              <a:t>TOF-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  <a:sym typeface="Symbol" pitchFamily="18" charset="2"/>
              </a:rPr>
              <a:t>метод</a:t>
            </a:r>
            <a:r>
              <a:rPr lang="en-US" dirty="0" smtClean="0">
                <a:solidFill>
                  <a:schemeClr val="accent4">
                    <a:lumMod val="10000"/>
                  </a:schemeClr>
                </a:solidFill>
                <a:sym typeface="Symbol" pitchFamily="18" charset="2"/>
              </a:rPr>
              <a:t>)</a:t>
            </a:r>
            <a:endParaRPr lang="en-US" dirty="0">
              <a:solidFill>
                <a:schemeClr val="accent4">
                  <a:lumMod val="10000"/>
                </a:schemeClr>
              </a:solidFill>
              <a:sym typeface="Symbol" pitchFamily="18" charset="2"/>
            </a:endParaRP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/>
        </p:nvGraphicFramePr>
        <p:xfrm>
          <a:off x="3995936" y="2132856"/>
          <a:ext cx="4734526" cy="3496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1" name="Plot Document" r:id="rId3" imgW="6030468" imgH="4418381" progId="">
                  <p:embed/>
                </p:oleObj>
              </mc:Choice>
              <mc:Fallback>
                <p:oleObj name="Plot Document" r:id="rId3" imgW="6030468" imgH="441838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195" t="-1630" r="-1195" b="-1630"/>
                      <a:stretch>
                        <a:fillRect/>
                      </a:stretch>
                    </p:blipFill>
                    <p:spPr bwMode="auto">
                      <a:xfrm>
                        <a:off x="3995936" y="2132856"/>
                        <a:ext cx="4734526" cy="34962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851920" y="5805264"/>
            <a:ext cx="5184576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anchor="b">
            <a:spAutoFit/>
          </a:bodyPr>
          <a:lstStyle/>
          <a:p>
            <a:pPr algn="ctr"/>
            <a:r>
              <a:rPr lang="ru-RU" dirty="0" smtClean="0">
                <a:effectLst/>
              </a:rPr>
              <a:t>Сдвиг пика </a:t>
            </a:r>
            <a:r>
              <a:rPr lang="ru-RU" dirty="0" smtClean="0"/>
              <a:t>при</a:t>
            </a:r>
            <a:r>
              <a:rPr lang="en-US" dirty="0" smtClean="0"/>
              <a:t> </a:t>
            </a:r>
            <a:r>
              <a:rPr lang="ru-RU" dirty="0" smtClean="0"/>
              <a:t>нагрузке </a:t>
            </a:r>
            <a:r>
              <a:rPr lang="ru-RU" b="1" dirty="0" smtClean="0">
                <a:sym typeface="Symbol"/>
              </a:rPr>
              <a:t>=</a:t>
            </a:r>
            <a:r>
              <a:rPr lang="ru-RU" dirty="0" smtClean="0"/>
              <a:t>20 МПа</a:t>
            </a:r>
            <a:r>
              <a:rPr lang="en-US" dirty="0" smtClean="0"/>
              <a:t> </a:t>
            </a:r>
            <a:r>
              <a:rPr lang="ru-RU" dirty="0" smtClean="0"/>
              <a:t>и </a:t>
            </a:r>
            <a:r>
              <a:rPr lang="ru-RU" b="1" dirty="0" smtClean="0">
                <a:sym typeface="Symbol"/>
              </a:rPr>
              <a:t>=</a:t>
            </a:r>
            <a:r>
              <a:rPr lang="ru-RU" dirty="0" smtClean="0"/>
              <a:t>200 МПа</a:t>
            </a:r>
          </a:p>
          <a:p>
            <a:pPr algn="ctr"/>
            <a:r>
              <a:rPr lang="ru-RU" dirty="0" smtClean="0">
                <a:effectLst/>
              </a:rPr>
              <a:t>при </a:t>
            </a:r>
            <a:r>
              <a:rPr lang="ru-RU" dirty="0" smtClean="0"/>
              <a:t>разрешении дифрактометра </a:t>
            </a:r>
            <a:r>
              <a:rPr lang="en-US" i="1" dirty="0" smtClean="0">
                <a:solidFill>
                  <a:srgbClr val="DB1D09"/>
                </a:solidFill>
                <a:effectLst/>
                <a:sym typeface="Symbol" pitchFamily="18" charset="2"/>
              </a:rPr>
              <a:t>R</a:t>
            </a:r>
            <a:r>
              <a:rPr lang="ru-RU" b="0" dirty="0" smtClean="0">
                <a:solidFill>
                  <a:srgbClr val="DB1D09"/>
                </a:solidFill>
                <a:effectLst/>
                <a:sym typeface="Symbol" pitchFamily="18" charset="2"/>
              </a:rPr>
              <a:t> </a:t>
            </a:r>
            <a:r>
              <a:rPr lang="en-US" dirty="0">
                <a:solidFill>
                  <a:srgbClr val="DB1D09"/>
                </a:solidFill>
                <a:effectLst/>
                <a:sym typeface="Symbol" pitchFamily="18" charset="2"/>
              </a:rPr>
              <a:t>≈</a:t>
            </a:r>
            <a:r>
              <a:rPr lang="en-US" b="0" dirty="0">
                <a:solidFill>
                  <a:srgbClr val="DB1D09"/>
                </a:solidFill>
                <a:effectLst/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DB1D09"/>
                </a:solidFill>
                <a:effectLst/>
                <a:sym typeface="Symbol" pitchFamily="18" charset="2"/>
              </a:rPr>
              <a:t>0.001</a:t>
            </a:r>
            <a:r>
              <a:rPr lang="ru-RU" dirty="0" smtClean="0">
                <a:solidFill>
                  <a:srgbClr val="DB1D09"/>
                </a:solidFill>
                <a:effectLst/>
                <a:sym typeface="Symbol" pitchFamily="18" charset="2"/>
              </a:rPr>
              <a:t/>
            </a:r>
            <a:br>
              <a:rPr lang="ru-RU" dirty="0" smtClean="0">
                <a:solidFill>
                  <a:srgbClr val="DB1D09"/>
                </a:solidFill>
                <a:effectLst/>
                <a:sym typeface="Symbol" pitchFamily="18" charset="2"/>
              </a:rPr>
            </a:br>
            <a:r>
              <a:rPr lang="ru-RU" dirty="0" smtClean="0">
                <a:solidFill>
                  <a:srgbClr val="DB1D09"/>
                </a:solidFill>
                <a:effectLst/>
                <a:sym typeface="Symbol" pitchFamily="18" charset="2"/>
              </a:rPr>
              <a:t> </a:t>
            </a:r>
            <a:r>
              <a:rPr lang="ru-RU" dirty="0" smtClean="0"/>
              <a:t>(сталь, </a:t>
            </a:r>
            <a:r>
              <a:rPr lang="en-US" dirty="0" smtClean="0"/>
              <a:t>E=200 </a:t>
            </a:r>
            <a:r>
              <a:rPr lang="ru-RU" dirty="0" smtClean="0"/>
              <a:t>ГПа) </a:t>
            </a:r>
            <a:endParaRPr lang="ru-RU" dirty="0">
              <a:solidFill>
                <a:srgbClr val="DB1D09"/>
              </a:solidFill>
              <a:effectLst/>
              <a:sym typeface="Symbol" pitchFamily="18" charset="2"/>
            </a:endParaRPr>
          </a:p>
        </p:txBody>
      </p:sp>
      <p:grpSp>
        <p:nvGrpSpPr>
          <p:cNvPr id="54277" name="Group 5"/>
          <p:cNvGrpSpPr>
            <a:grpSpLocks noChangeAspect="1"/>
          </p:cNvGrpSpPr>
          <p:nvPr/>
        </p:nvGrpSpPr>
        <p:grpSpPr bwMode="auto">
          <a:xfrm>
            <a:off x="323528" y="2276872"/>
            <a:ext cx="3327400" cy="3260725"/>
            <a:chOff x="217" y="1434"/>
            <a:chExt cx="2096" cy="2054"/>
          </a:xfrm>
        </p:grpSpPr>
        <p:sp>
          <p:nvSpPr>
            <p:cNvPr id="54278" name="Freeform 6"/>
            <p:cNvSpPr>
              <a:spLocks/>
            </p:cNvSpPr>
            <p:nvPr/>
          </p:nvSpPr>
          <p:spPr bwMode="auto">
            <a:xfrm>
              <a:off x="502" y="2328"/>
              <a:ext cx="1112" cy="1160"/>
            </a:xfrm>
            <a:custGeom>
              <a:avLst/>
              <a:gdLst/>
              <a:ahLst/>
              <a:cxnLst>
                <a:cxn ang="0">
                  <a:pos x="0" y="938"/>
                </a:cxn>
                <a:cxn ang="0">
                  <a:pos x="900" y="0"/>
                </a:cxn>
                <a:cxn ang="0">
                  <a:pos x="1112" y="222"/>
                </a:cxn>
                <a:cxn ang="0">
                  <a:pos x="212" y="1160"/>
                </a:cxn>
                <a:cxn ang="0">
                  <a:pos x="0" y="938"/>
                </a:cxn>
              </a:cxnLst>
              <a:rect l="0" t="0" r="r" b="b"/>
              <a:pathLst>
                <a:path w="1112" h="1160">
                  <a:moveTo>
                    <a:pt x="0" y="938"/>
                  </a:moveTo>
                  <a:lnTo>
                    <a:pt x="900" y="0"/>
                  </a:lnTo>
                  <a:lnTo>
                    <a:pt x="1112" y="222"/>
                  </a:lnTo>
                  <a:lnTo>
                    <a:pt x="212" y="1160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76" name="AutoShape 4"/>
            <p:cNvSpPr>
              <a:spLocks noChangeAspect="1" noChangeArrowheads="1" noTextEdit="1"/>
            </p:cNvSpPr>
            <p:nvPr/>
          </p:nvSpPr>
          <p:spPr bwMode="auto">
            <a:xfrm>
              <a:off x="217" y="1434"/>
              <a:ext cx="2096" cy="2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79" name="Freeform 7"/>
            <p:cNvSpPr>
              <a:spLocks/>
            </p:cNvSpPr>
            <p:nvPr/>
          </p:nvSpPr>
          <p:spPr bwMode="auto">
            <a:xfrm>
              <a:off x="502" y="2328"/>
              <a:ext cx="1112" cy="1160"/>
            </a:xfrm>
            <a:custGeom>
              <a:avLst/>
              <a:gdLst/>
              <a:ahLst/>
              <a:cxnLst>
                <a:cxn ang="0">
                  <a:pos x="0" y="938"/>
                </a:cxn>
                <a:cxn ang="0">
                  <a:pos x="900" y="0"/>
                </a:cxn>
                <a:cxn ang="0">
                  <a:pos x="1112" y="222"/>
                </a:cxn>
                <a:cxn ang="0">
                  <a:pos x="212" y="1160"/>
                </a:cxn>
                <a:cxn ang="0">
                  <a:pos x="0" y="938"/>
                </a:cxn>
              </a:cxnLst>
              <a:rect l="0" t="0" r="r" b="b"/>
              <a:pathLst>
                <a:path w="1112" h="1160">
                  <a:moveTo>
                    <a:pt x="0" y="938"/>
                  </a:moveTo>
                  <a:lnTo>
                    <a:pt x="900" y="0"/>
                  </a:lnTo>
                  <a:lnTo>
                    <a:pt x="1112" y="222"/>
                  </a:lnTo>
                  <a:lnTo>
                    <a:pt x="212" y="1160"/>
                  </a:lnTo>
                  <a:lnTo>
                    <a:pt x="0" y="938"/>
                  </a:lnTo>
                  <a:close/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80" name="Rectangle 8"/>
            <p:cNvSpPr>
              <a:spLocks noChangeArrowheads="1"/>
            </p:cNvSpPr>
            <p:nvPr/>
          </p:nvSpPr>
          <p:spPr bwMode="auto">
            <a:xfrm>
              <a:off x="905" y="1824"/>
              <a:ext cx="332" cy="44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81" name="Rectangle 9"/>
            <p:cNvSpPr>
              <a:spLocks noChangeArrowheads="1"/>
            </p:cNvSpPr>
            <p:nvPr/>
          </p:nvSpPr>
          <p:spPr bwMode="auto">
            <a:xfrm>
              <a:off x="905" y="1824"/>
              <a:ext cx="332" cy="44"/>
            </a:xfrm>
            <a:prstGeom prst="rect">
              <a:avLst/>
            </a:prstGeom>
            <a:noFill/>
            <a:ln w="0">
              <a:solidFill>
                <a:srgbClr val="1F1A1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82" name="Rectangle 10"/>
            <p:cNvSpPr>
              <a:spLocks noChangeArrowheads="1"/>
            </p:cNvSpPr>
            <p:nvPr/>
          </p:nvSpPr>
          <p:spPr bwMode="auto">
            <a:xfrm>
              <a:off x="1325" y="1824"/>
              <a:ext cx="331" cy="44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83" name="Rectangle 11"/>
            <p:cNvSpPr>
              <a:spLocks noChangeArrowheads="1"/>
            </p:cNvSpPr>
            <p:nvPr/>
          </p:nvSpPr>
          <p:spPr bwMode="auto">
            <a:xfrm>
              <a:off x="1325" y="1824"/>
              <a:ext cx="331" cy="44"/>
            </a:xfrm>
            <a:prstGeom prst="rect">
              <a:avLst/>
            </a:prstGeom>
            <a:noFill/>
            <a:ln w="0">
              <a:solidFill>
                <a:srgbClr val="1F1A1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84" name="Line 12"/>
            <p:cNvSpPr>
              <a:spLocks noChangeShapeType="1"/>
            </p:cNvSpPr>
            <p:nvPr/>
          </p:nvSpPr>
          <p:spPr bwMode="auto">
            <a:xfrm>
              <a:off x="1242" y="1564"/>
              <a:ext cx="1" cy="1133"/>
            </a:xfrm>
            <a:prstGeom prst="line">
              <a:avLst/>
            </a:pr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85" name="Line 13"/>
            <p:cNvSpPr>
              <a:spLocks noChangeShapeType="1"/>
            </p:cNvSpPr>
            <p:nvPr/>
          </p:nvSpPr>
          <p:spPr bwMode="auto">
            <a:xfrm>
              <a:off x="1325" y="1564"/>
              <a:ext cx="1" cy="1138"/>
            </a:xfrm>
            <a:prstGeom prst="line">
              <a:avLst/>
            </a:pr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86" name="Rectangle 14"/>
            <p:cNvSpPr>
              <a:spLocks noChangeArrowheads="1"/>
            </p:cNvSpPr>
            <p:nvPr/>
          </p:nvSpPr>
          <p:spPr bwMode="auto">
            <a:xfrm>
              <a:off x="1925" y="2269"/>
              <a:ext cx="57" cy="346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87" name="Rectangle 15"/>
            <p:cNvSpPr>
              <a:spLocks noChangeArrowheads="1"/>
            </p:cNvSpPr>
            <p:nvPr/>
          </p:nvSpPr>
          <p:spPr bwMode="auto">
            <a:xfrm>
              <a:off x="1925" y="2269"/>
              <a:ext cx="57" cy="346"/>
            </a:xfrm>
            <a:prstGeom prst="rect">
              <a:avLst/>
            </a:prstGeom>
            <a:noFill/>
            <a:ln w="0">
              <a:solidFill>
                <a:srgbClr val="1F1A1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88" name="Rectangle 16"/>
            <p:cNvSpPr>
              <a:spLocks noChangeArrowheads="1"/>
            </p:cNvSpPr>
            <p:nvPr/>
          </p:nvSpPr>
          <p:spPr bwMode="auto">
            <a:xfrm>
              <a:off x="1925" y="2708"/>
              <a:ext cx="57" cy="341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89" name="Rectangle 17"/>
            <p:cNvSpPr>
              <a:spLocks noChangeArrowheads="1"/>
            </p:cNvSpPr>
            <p:nvPr/>
          </p:nvSpPr>
          <p:spPr bwMode="auto">
            <a:xfrm>
              <a:off x="1925" y="2708"/>
              <a:ext cx="57" cy="341"/>
            </a:xfrm>
            <a:prstGeom prst="rect">
              <a:avLst/>
            </a:prstGeom>
            <a:noFill/>
            <a:ln w="0">
              <a:solidFill>
                <a:srgbClr val="1F1A1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90" name="Line 18"/>
            <p:cNvSpPr>
              <a:spLocks noChangeShapeType="1"/>
            </p:cNvSpPr>
            <p:nvPr/>
          </p:nvSpPr>
          <p:spPr bwMode="auto">
            <a:xfrm flipH="1">
              <a:off x="372" y="2615"/>
              <a:ext cx="1781" cy="1"/>
            </a:xfrm>
            <a:prstGeom prst="line">
              <a:avLst/>
            </a:pr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91" name="Rectangle 19"/>
            <p:cNvSpPr>
              <a:spLocks noChangeArrowheads="1"/>
            </p:cNvSpPr>
            <p:nvPr/>
          </p:nvSpPr>
          <p:spPr bwMode="auto">
            <a:xfrm>
              <a:off x="559" y="2708"/>
              <a:ext cx="46" cy="341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92" name="Rectangle 20"/>
            <p:cNvSpPr>
              <a:spLocks noChangeArrowheads="1"/>
            </p:cNvSpPr>
            <p:nvPr/>
          </p:nvSpPr>
          <p:spPr bwMode="auto">
            <a:xfrm>
              <a:off x="559" y="2708"/>
              <a:ext cx="46" cy="341"/>
            </a:xfrm>
            <a:prstGeom prst="rect">
              <a:avLst/>
            </a:prstGeom>
            <a:noFill/>
            <a:ln w="0">
              <a:solidFill>
                <a:srgbClr val="1F1A1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93" name="Rectangle 21"/>
            <p:cNvSpPr>
              <a:spLocks noChangeArrowheads="1"/>
            </p:cNvSpPr>
            <p:nvPr/>
          </p:nvSpPr>
          <p:spPr bwMode="auto">
            <a:xfrm>
              <a:off x="559" y="2269"/>
              <a:ext cx="46" cy="346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94" name="Rectangle 22"/>
            <p:cNvSpPr>
              <a:spLocks noChangeArrowheads="1"/>
            </p:cNvSpPr>
            <p:nvPr/>
          </p:nvSpPr>
          <p:spPr bwMode="auto">
            <a:xfrm>
              <a:off x="559" y="2269"/>
              <a:ext cx="46" cy="346"/>
            </a:xfrm>
            <a:prstGeom prst="rect">
              <a:avLst/>
            </a:prstGeom>
            <a:noFill/>
            <a:ln w="0">
              <a:solidFill>
                <a:srgbClr val="1F1A1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95" name="Line 23"/>
            <p:cNvSpPr>
              <a:spLocks noChangeShapeType="1"/>
            </p:cNvSpPr>
            <p:nvPr/>
          </p:nvSpPr>
          <p:spPr bwMode="auto">
            <a:xfrm>
              <a:off x="372" y="2708"/>
              <a:ext cx="1781" cy="1"/>
            </a:xfrm>
            <a:prstGeom prst="line">
              <a:avLst/>
            </a:pr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96" name="Rectangle 24"/>
            <p:cNvSpPr>
              <a:spLocks noChangeArrowheads="1"/>
            </p:cNvSpPr>
            <p:nvPr/>
          </p:nvSpPr>
          <p:spPr bwMode="auto">
            <a:xfrm>
              <a:off x="1242" y="2615"/>
              <a:ext cx="83" cy="87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97" name="Rectangle 25"/>
            <p:cNvSpPr>
              <a:spLocks noChangeArrowheads="1"/>
            </p:cNvSpPr>
            <p:nvPr/>
          </p:nvSpPr>
          <p:spPr bwMode="auto">
            <a:xfrm>
              <a:off x="1242" y="2615"/>
              <a:ext cx="83" cy="87"/>
            </a:xfrm>
            <a:prstGeom prst="rect">
              <a:avLst/>
            </a:prstGeom>
            <a:noFill/>
            <a:ln w="0">
              <a:solidFill>
                <a:srgbClr val="1F1A1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98" name="Line 26"/>
            <p:cNvSpPr>
              <a:spLocks noChangeShapeType="1"/>
            </p:cNvSpPr>
            <p:nvPr/>
          </p:nvSpPr>
          <p:spPr bwMode="auto">
            <a:xfrm>
              <a:off x="1671" y="2659"/>
              <a:ext cx="254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99" name="Freeform 27"/>
            <p:cNvSpPr>
              <a:spLocks/>
            </p:cNvSpPr>
            <p:nvPr/>
          </p:nvSpPr>
          <p:spPr bwMode="auto">
            <a:xfrm>
              <a:off x="1889" y="2643"/>
              <a:ext cx="36" cy="32"/>
            </a:xfrm>
            <a:custGeom>
              <a:avLst/>
              <a:gdLst/>
              <a:ahLst/>
              <a:cxnLst>
                <a:cxn ang="0">
                  <a:pos x="36" y="2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6"/>
                </a:cxn>
                <a:cxn ang="0">
                  <a:pos x="5" y="16"/>
                </a:cxn>
                <a:cxn ang="0">
                  <a:pos x="5" y="16"/>
                </a:cxn>
                <a:cxn ang="0">
                  <a:pos x="5" y="16"/>
                </a:cxn>
                <a:cxn ang="0">
                  <a:pos x="5" y="16"/>
                </a:cxn>
                <a:cxn ang="0">
                  <a:pos x="5" y="21"/>
                </a:cxn>
                <a:cxn ang="0">
                  <a:pos x="5" y="21"/>
                </a:cxn>
                <a:cxn ang="0">
                  <a:pos x="5" y="21"/>
                </a:cxn>
                <a:cxn ang="0">
                  <a:pos x="5" y="21"/>
                </a:cxn>
                <a:cxn ang="0">
                  <a:pos x="5" y="21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36" y="21"/>
                </a:cxn>
                <a:cxn ang="0">
                  <a:pos x="36" y="21"/>
                </a:cxn>
              </a:cxnLst>
              <a:rect l="0" t="0" r="r" b="b"/>
              <a:pathLst>
                <a:path w="36" h="32">
                  <a:moveTo>
                    <a:pt x="36" y="2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36" y="21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00" name="Line 28"/>
            <p:cNvSpPr>
              <a:spLocks noChangeShapeType="1"/>
            </p:cNvSpPr>
            <p:nvPr/>
          </p:nvSpPr>
          <p:spPr bwMode="auto">
            <a:xfrm>
              <a:off x="1288" y="1564"/>
              <a:ext cx="1" cy="320"/>
            </a:xfrm>
            <a:prstGeom prst="line">
              <a:avLst/>
            </a:pr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01" name="Freeform 29"/>
            <p:cNvSpPr>
              <a:spLocks/>
            </p:cNvSpPr>
            <p:nvPr/>
          </p:nvSpPr>
          <p:spPr bwMode="auto">
            <a:xfrm>
              <a:off x="1273" y="1846"/>
              <a:ext cx="31" cy="38"/>
            </a:xfrm>
            <a:custGeom>
              <a:avLst/>
              <a:gdLst/>
              <a:ahLst/>
              <a:cxnLst>
                <a:cxn ang="0">
                  <a:pos x="15" y="38"/>
                </a:cxn>
                <a:cxn ang="0">
                  <a:pos x="31" y="0"/>
                </a:cxn>
                <a:cxn ang="0">
                  <a:pos x="31" y="0"/>
                </a:cxn>
                <a:cxn ang="0">
                  <a:pos x="31" y="5"/>
                </a:cxn>
                <a:cxn ang="0">
                  <a:pos x="26" y="5"/>
                </a:cxn>
                <a:cxn ang="0">
                  <a:pos x="26" y="5"/>
                </a:cxn>
                <a:cxn ang="0">
                  <a:pos x="26" y="5"/>
                </a:cxn>
                <a:cxn ang="0">
                  <a:pos x="26" y="5"/>
                </a:cxn>
                <a:cxn ang="0">
                  <a:pos x="26" y="5"/>
                </a:cxn>
                <a:cxn ang="0">
                  <a:pos x="20" y="5"/>
                </a:cxn>
                <a:cxn ang="0">
                  <a:pos x="20" y="5"/>
                </a:cxn>
                <a:cxn ang="0">
                  <a:pos x="20" y="5"/>
                </a:cxn>
                <a:cxn ang="0">
                  <a:pos x="20" y="5"/>
                </a:cxn>
                <a:cxn ang="0">
                  <a:pos x="20" y="5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  <a:cxn ang="0">
                  <a:pos x="15" y="38"/>
                </a:cxn>
                <a:cxn ang="0">
                  <a:pos x="15" y="38"/>
                </a:cxn>
              </a:cxnLst>
              <a:rect l="0" t="0" r="r" b="b"/>
              <a:pathLst>
                <a:path w="31" h="38">
                  <a:moveTo>
                    <a:pt x="15" y="38"/>
                  </a:moveTo>
                  <a:lnTo>
                    <a:pt x="31" y="0"/>
                  </a:lnTo>
                  <a:lnTo>
                    <a:pt x="31" y="0"/>
                  </a:lnTo>
                  <a:lnTo>
                    <a:pt x="31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15" y="38"/>
                  </a:lnTo>
                  <a:lnTo>
                    <a:pt x="15" y="3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02" name="Line 30"/>
            <p:cNvSpPr>
              <a:spLocks noChangeShapeType="1"/>
            </p:cNvSpPr>
            <p:nvPr/>
          </p:nvSpPr>
          <p:spPr bwMode="auto">
            <a:xfrm>
              <a:off x="605" y="2659"/>
              <a:ext cx="254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03" name="Freeform 31"/>
            <p:cNvSpPr>
              <a:spLocks/>
            </p:cNvSpPr>
            <p:nvPr/>
          </p:nvSpPr>
          <p:spPr bwMode="auto">
            <a:xfrm>
              <a:off x="605" y="2643"/>
              <a:ext cx="36" cy="32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5"/>
                </a:cxn>
                <a:cxn ang="0">
                  <a:pos x="36" y="5"/>
                </a:cxn>
                <a:cxn ang="0">
                  <a:pos x="36" y="5"/>
                </a:cxn>
                <a:cxn ang="0">
                  <a:pos x="36" y="5"/>
                </a:cxn>
                <a:cxn ang="0">
                  <a:pos x="36" y="5"/>
                </a:cxn>
                <a:cxn ang="0">
                  <a:pos x="36" y="10"/>
                </a:cxn>
                <a:cxn ang="0">
                  <a:pos x="36" y="10"/>
                </a:cxn>
                <a:cxn ang="0">
                  <a:pos x="36" y="10"/>
                </a:cxn>
                <a:cxn ang="0">
                  <a:pos x="36" y="10"/>
                </a:cxn>
                <a:cxn ang="0">
                  <a:pos x="36" y="10"/>
                </a:cxn>
                <a:cxn ang="0">
                  <a:pos x="36" y="16"/>
                </a:cxn>
                <a:cxn ang="0">
                  <a:pos x="36" y="16"/>
                </a:cxn>
                <a:cxn ang="0">
                  <a:pos x="36" y="16"/>
                </a:cxn>
                <a:cxn ang="0">
                  <a:pos x="36" y="16"/>
                </a:cxn>
                <a:cxn ang="0">
                  <a:pos x="36" y="16"/>
                </a:cxn>
                <a:cxn ang="0">
                  <a:pos x="36" y="21"/>
                </a:cxn>
                <a:cxn ang="0">
                  <a:pos x="36" y="21"/>
                </a:cxn>
                <a:cxn ang="0">
                  <a:pos x="36" y="21"/>
                </a:cxn>
                <a:cxn ang="0">
                  <a:pos x="36" y="21"/>
                </a:cxn>
                <a:cxn ang="0">
                  <a:pos x="36" y="21"/>
                </a:cxn>
                <a:cxn ang="0">
                  <a:pos x="36" y="21"/>
                </a:cxn>
                <a:cxn ang="0">
                  <a:pos x="36" y="27"/>
                </a:cxn>
                <a:cxn ang="0">
                  <a:pos x="36" y="27"/>
                </a:cxn>
                <a:cxn ang="0">
                  <a:pos x="36" y="27"/>
                </a:cxn>
                <a:cxn ang="0">
                  <a:pos x="36" y="27"/>
                </a:cxn>
                <a:cxn ang="0">
                  <a:pos x="36" y="27"/>
                </a:cxn>
                <a:cxn ang="0">
                  <a:pos x="36" y="27"/>
                </a:cxn>
                <a:cxn ang="0">
                  <a:pos x="36" y="32"/>
                </a:cxn>
                <a:cxn ang="0">
                  <a:pos x="36" y="32"/>
                </a:cxn>
                <a:cxn ang="0">
                  <a:pos x="36" y="32"/>
                </a:cxn>
                <a:cxn ang="0">
                  <a:pos x="36" y="32"/>
                </a:cxn>
                <a:cxn ang="0">
                  <a:pos x="0" y="16"/>
                </a:cxn>
                <a:cxn ang="0">
                  <a:pos x="0" y="16"/>
                </a:cxn>
              </a:cxnLst>
              <a:rect l="0" t="0" r="r" b="b"/>
              <a:pathLst>
                <a:path w="36" h="32">
                  <a:moveTo>
                    <a:pt x="0" y="16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04" name="Freeform 32"/>
            <p:cNvSpPr>
              <a:spLocks/>
            </p:cNvSpPr>
            <p:nvPr/>
          </p:nvSpPr>
          <p:spPr bwMode="auto">
            <a:xfrm>
              <a:off x="890" y="2252"/>
              <a:ext cx="72" cy="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2" y="33"/>
                </a:cxn>
                <a:cxn ang="0">
                  <a:pos x="72" y="33"/>
                </a:cxn>
                <a:cxn ang="0">
                  <a:pos x="72" y="33"/>
                </a:cxn>
                <a:cxn ang="0">
                  <a:pos x="67" y="33"/>
                </a:cxn>
                <a:cxn ang="0">
                  <a:pos x="67" y="33"/>
                </a:cxn>
                <a:cxn ang="0">
                  <a:pos x="67" y="33"/>
                </a:cxn>
                <a:cxn ang="0">
                  <a:pos x="62" y="33"/>
                </a:cxn>
                <a:cxn ang="0">
                  <a:pos x="62" y="33"/>
                </a:cxn>
                <a:cxn ang="0">
                  <a:pos x="62" y="38"/>
                </a:cxn>
                <a:cxn ang="0">
                  <a:pos x="57" y="38"/>
                </a:cxn>
                <a:cxn ang="0">
                  <a:pos x="57" y="38"/>
                </a:cxn>
                <a:cxn ang="0">
                  <a:pos x="57" y="38"/>
                </a:cxn>
                <a:cxn ang="0">
                  <a:pos x="52" y="44"/>
                </a:cxn>
                <a:cxn ang="0">
                  <a:pos x="52" y="44"/>
                </a:cxn>
                <a:cxn ang="0">
                  <a:pos x="52" y="44"/>
                </a:cxn>
                <a:cxn ang="0">
                  <a:pos x="46" y="44"/>
                </a:cxn>
                <a:cxn ang="0">
                  <a:pos x="46" y="49"/>
                </a:cxn>
                <a:cxn ang="0">
                  <a:pos x="46" y="49"/>
                </a:cxn>
                <a:cxn ang="0">
                  <a:pos x="46" y="49"/>
                </a:cxn>
                <a:cxn ang="0">
                  <a:pos x="41" y="49"/>
                </a:cxn>
                <a:cxn ang="0">
                  <a:pos x="41" y="55"/>
                </a:cxn>
                <a:cxn ang="0">
                  <a:pos x="41" y="55"/>
                </a:cxn>
                <a:cxn ang="0">
                  <a:pos x="41" y="55"/>
                </a:cxn>
                <a:cxn ang="0">
                  <a:pos x="41" y="55"/>
                </a:cxn>
                <a:cxn ang="0">
                  <a:pos x="36" y="60"/>
                </a:cxn>
                <a:cxn ang="0">
                  <a:pos x="36" y="60"/>
                </a:cxn>
                <a:cxn ang="0">
                  <a:pos x="36" y="60"/>
                </a:cxn>
                <a:cxn ang="0">
                  <a:pos x="36" y="65"/>
                </a:cxn>
                <a:cxn ang="0">
                  <a:pos x="36" y="65"/>
                </a:cxn>
                <a:cxn ang="0">
                  <a:pos x="31" y="71"/>
                </a:cxn>
                <a:cxn ang="0">
                  <a:pos x="31" y="71"/>
                </a:cxn>
                <a:cxn ang="0">
                  <a:pos x="31" y="71"/>
                </a:cxn>
                <a:cxn ang="0">
                  <a:pos x="31" y="71"/>
                </a:cxn>
                <a:cxn ang="0">
                  <a:pos x="31" y="7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72" h="76">
                  <a:moveTo>
                    <a:pt x="0" y="0"/>
                  </a:moveTo>
                  <a:lnTo>
                    <a:pt x="72" y="33"/>
                  </a:lnTo>
                  <a:lnTo>
                    <a:pt x="72" y="33"/>
                  </a:lnTo>
                  <a:lnTo>
                    <a:pt x="72" y="33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2" y="33"/>
                  </a:lnTo>
                  <a:lnTo>
                    <a:pt x="62" y="33"/>
                  </a:lnTo>
                  <a:lnTo>
                    <a:pt x="62" y="38"/>
                  </a:lnTo>
                  <a:lnTo>
                    <a:pt x="57" y="38"/>
                  </a:lnTo>
                  <a:lnTo>
                    <a:pt x="57" y="38"/>
                  </a:lnTo>
                  <a:lnTo>
                    <a:pt x="57" y="38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46" y="44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41" y="49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1" y="71"/>
                  </a:lnTo>
                  <a:lnTo>
                    <a:pt x="31" y="71"/>
                  </a:lnTo>
                  <a:lnTo>
                    <a:pt x="31" y="71"/>
                  </a:lnTo>
                  <a:lnTo>
                    <a:pt x="31" y="71"/>
                  </a:lnTo>
                  <a:lnTo>
                    <a:pt x="31" y="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05" name="Freeform 33"/>
            <p:cNvSpPr>
              <a:spLocks/>
            </p:cNvSpPr>
            <p:nvPr/>
          </p:nvSpPr>
          <p:spPr bwMode="auto">
            <a:xfrm>
              <a:off x="916" y="2274"/>
              <a:ext cx="367" cy="390"/>
            </a:xfrm>
            <a:custGeom>
              <a:avLst/>
              <a:gdLst/>
              <a:ahLst/>
              <a:cxnLst>
                <a:cxn ang="0">
                  <a:pos x="362" y="385"/>
                </a:cxn>
                <a:cxn ang="0">
                  <a:pos x="367" y="379"/>
                </a:cxn>
                <a:cxn ang="0">
                  <a:pos x="5" y="0"/>
                </a:cxn>
                <a:cxn ang="0">
                  <a:pos x="0" y="11"/>
                </a:cxn>
                <a:cxn ang="0">
                  <a:pos x="362" y="390"/>
                </a:cxn>
                <a:cxn ang="0">
                  <a:pos x="362" y="385"/>
                </a:cxn>
              </a:cxnLst>
              <a:rect l="0" t="0" r="r" b="b"/>
              <a:pathLst>
                <a:path w="367" h="390">
                  <a:moveTo>
                    <a:pt x="362" y="385"/>
                  </a:moveTo>
                  <a:lnTo>
                    <a:pt x="367" y="379"/>
                  </a:lnTo>
                  <a:lnTo>
                    <a:pt x="5" y="0"/>
                  </a:lnTo>
                  <a:lnTo>
                    <a:pt x="0" y="11"/>
                  </a:lnTo>
                  <a:lnTo>
                    <a:pt x="362" y="390"/>
                  </a:lnTo>
                  <a:lnTo>
                    <a:pt x="362" y="385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06" name="Freeform 34"/>
            <p:cNvSpPr>
              <a:spLocks/>
            </p:cNvSpPr>
            <p:nvPr/>
          </p:nvSpPr>
          <p:spPr bwMode="auto">
            <a:xfrm>
              <a:off x="1604" y="2247"/>
              <a:ext cx="72" cy="76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41" y="76"/>
                </a:cxn>
                <a:cxn ang="0">
                  <a:pos x="41" y="76"/>
                </a:cxn>
                <a:cxn ang="0">
                  <a:pos x="41" y="76"/>
                </a:cxn>
                <a:cxn ang="0">
                  <a:pos x="41" y="70"/>
                </a:cxn>
                <a:cxn ang="0">
                  <a:pos x="41" y="70"/>
                </a:cxn>
                <a:cxn ang="0">
                  <a:pos x="41" y="70"/>
                </a:cxn>
                <a:cxn ang="0">
                  <a:pos x="36" y="65"/>
                </a:cxn>
                <a:cxn ang="0">
                  <a:pos x="36" y="65"/>
                </a:cxn>
                <a:cxn ang="0">
                  <a:pos x="36" y="65"/>
                </a:cxn>
                <a:cxn ang="0">
                  <a:pos x="36" y="60"/>
                </a:cxn>
                <a:cxn ang="0">
                  <a:pos x="36" y="60"/>
                </a:cxn>
                <a:cxn ang="0">
                  <a:pos x="31" y="60"/>
                </a:cxn>
                <a:cxn ang="0">
                  <a:pos x="31" y="54"/>
                </a:cxn>
                <a:cxn ang="0">
                  <a:pos x="31" y="54"/>
                </a:cxn>
                <a:cxn ang="0">
                  <a:pos x="31" y="54"/>
                </a:cxn>
                <a:cxn ang="0">
                  <a:pos x="26" y="54"/>
                </a:cxn>
                <a:cxn ang="0">
                  <a:pos x="26" y="49"/>
                </a:cxn>
                <a:cxn ang="0">
                  <a:pos x="26" y="49"/>
                </a:cxn>
                <a:cxn ang="0">
                  <a:pos x="26" y="49"/>
                </a:cxn>
                <a:cxn ang="0">
                  <a:pos x="26" y="43"/>
                </a:cxn>
                <a:cxn ang="0">
                  <a:pos x="21" y="43"/>
                </a:cxn>
                <a:cxn ang="0">
                  <a:pos x="21" y="43"/>
                </a:cxn>
                <a:cxn ang="0">
                  <a:pos x="21" y="43"/>
                </a:cxn>
                <a:cxn ang="0">
                  <a:pos x="16" y="38"/>
                </a:cxn>
                <a:cxn ang="0">
                  <a:pos x="16" y="38"/>
                </a:cxn>
                <a:cxn ang="0">
                  <a:pos x="16" y="38"/>
                </a:cxn>
                <a:cxn ang="0">
                  <a:pos x="10" y="38"/>
                </a:cxn>
                <a:cxn ang="0">
                  <a:pos x="10" y="38"/>
                </a:cxn>
                <a:cxn ang="0">
                  <a:pos x="10" y="38"/>
                </a:cxn>
                <a:cxn ang="0">
                  <a:pos x="5" y="38"/>
                </a:cxn>
                <a:cxn ang="0">
                  <a:pos x="5" y="32"/>
                </a:cxn>
                <a:cxn ang="0">
                  <a:pos x="5" y="32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72" y="0"/>
                </a:cxn>
                <a:cxn ang="0">
                  <a:pos x="72" y="0"/>
                </a:cxn>
              </a:cxnLst>
              <a:rect l="0" t="0" r="r" b="b"/>
              <a:pathLst>
                <a:path w="72" h="76">
                  <a:moveTo>
                    <a:pt x="72" y="0"/>
                  </a:moveTo>
                  <a:lnTo>
                    <a:pt x="41" y="76"/>
                  </a:lnTo>
                  <a:lnTo>
                    <a:pt x="41" y="76"/>
                  </a:lnTo>
                  <a:lnTo>
                    <a:pt x="41" y="76"/>
                  </a:lnTo>
                  <a:lnTo>
                    <a:pt x="41" y="70"/>
                  </a:lnTo>
                  <a:lnTo>
                    <a:pt x="41" y="70"/>
                  </a:lnTo>
                  <a:lnTo>
                    <a:pt x="41" y="70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1" y="60"/>
                  </a:lnTo>
                  <a:lnTo>
                    <a:pt x="31" y="54"/>
                  </a:lnTo>
                  <a:lnTo>
                    <a:pt x="31" y="54"/>
                  </a:lnTo>
                  <a:lnTo>
                    <a:pt x="31" y="54"/>
                  </a:lnTo>
                  <a:lnTo>
                    <a:pt x="26" y="54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6" y="43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5" y="38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72" y="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07" name="Freeform 35"/>
            <p:cNvSpPr>
              <a:spLocks/>
            </p:cNvSpPr>
            <p:nvPr/>
          </p:nvSpPr>
          <p:spPr bwMode="auto">
            <a:xfrm>
              <a:off x="1283" y="2269"/>
              <a:ext cx="368" cy="390"/>
            </a:xfrm>
            <a:custGeom>
              <a:avLst/>
              <a:gdLst/>
              <a:ahLst/>
              <a:cxnLst>
                <a:cxn ang="0">
                  <a:pos x="5" y="384"/>
                </a:cxn>
                <a:cxn ang="0">
                  <a:pos x="5" y="390"/>
                </a:cxn>
                <a:cxn ang="0">
                  <a:pos x="368" y="10"/>
                </a:cxn>
                <a:cxn ang="0">
                  <a:pos x="362" y="0"/>
                </a:cxn>
                <a:cxn ang="0">
                  <a:pos x="0" y="379"/>
                </a:cxn>
                <a:cxn ang="0">
                  <a:pos x="5" y="384"/>
                </a:cxn>
              </a:cxnLst>
              <a:rect l="0" t="0" r="r" b="b"/>
              <a:pathLst>
                <a:path w="368" h="390">
                  <a:moveTo>
                    <a:pt x="5" y="384"/>
                  </a:moveTo>
                  <a:lnTo>
                    <a:pt x="5" y="390"/>
                  </a:lnTo>
                  <a:lnTo>
                    <a:pt x="368" y="10"/>
                  </a:lnTo>
                  <a:lnTo>
                    <a:pt x="362" y="0"/>
                  </a:lnTo>
                  <a:lnTo>
                    <a:pt x="0" y="379"/>
                  </a:lnTo>
                  <a:lnTo>
                    <a:pt x="5" y="38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08" name="Freeform 36"/>
            <p:cNvSpPr>
              <a:spLocks noEditPoints="1"/>
            </p:cNvSpPr>
            <p:nvPr/>
          </p:nvSpPr>
          <p:spPr bwMode="auto">
            <a:xfrm>
              <a:off x="1682" y="2106"/>
              <a:ext cx="77" cy="114"/>
            </a:xfrm>
            <a:custGeom>
              <a:avLst/>
              <a:gdLst/>
              <a:ahLst/>
              <a:cxnLst>
                <a:cxn ang="0">
                  <a:pos x="46" y="87"/>
                </a:cxn>
                <a:cxn ang="0">
                  <a:pos x="62" y="103"/>
                </a:cxn>
                <a:cxn ang="0">
                  <a:pos x="77" y="108"/>
                </a:cxn>
                <a:cxn ang="0">
                  <a:pos x="77" y="114"/>
                </a:cxn>
                <a:cxn ang="0">
                  <a:pos x="57" y="108"/>
                </a:cxn>
                <a:cxn ang="0">
                  <a:pos x="41" y="103"/>
                </a:cxn>
                <a:cxn ang="0">
                  <a:pos x="25" y="87"/>
                </a:cxn>
                <a:cxn ang="0">
                  <a:pos x="10" y="81"/>
                </a:cxn>
                <a:cxn ang="0">
                  <a:pos x="0" y="65"/>
                </a:cxn>
                <a:cxn ang="0">
                  <a:pos x="0" y="43"/>
                </a:cxn>
                <a:cxn ang="0">
                  <a:pos x="0" y="27"/>
                </a:cxn>
                <a:cxn ang="0">
                  <a:pos x="10" y="16"/>
                </a:cxn>
                <a:cxn ang="0">
                  <a:pos x="20" y="5"/>
                </a:cxn>
                <a:cxn ang="0">
                  <a:pos x="36" y="0"/>
                </a:cxn>
                <a:cxn ang="0">
                  <a:pos x="51" y="5"/>
                </a:cxn>
                <a:cxn ang="0">
                  <a:pos x="62" y="16"/>
                </a:cxn>
                <a:cxn ang="0">
                  <a:pos x="72" y="27"/>
                </a:cxn>
                <a:cxn ang="0">
                  <a:pos x="77" y="43"/>
                </a:cxn>
                <a:cxn ang="0">
                  <a:pos x="67" y="76"/>
                </a:cxn>
                <a:cxn ang="0">
                  <a:pos x="46" y="87"/>
                </a:cxn>
                <a:cxn ang="0">
                  <a:pos x="46" y="87"/>
                </a:cxn>
                <a:cxn ang="0">
                  <a:pos x="36" y="5"/>
                </a:cxn>
                <a:cxn ang="0">
                  <a:pos x="20" y="16"/>
                </a:cxn>
                <a:cxn ang="0">
                  <a:pos x="15" y="27"/>
                </a:cxn>
                <a:cxn ang="0">
                  <a:pos x="10" y="43"/>
                </a:cxn>
                <a:cxn ang="0">
                  <a:pos x="20" y="76"/>
                </a:cxn>
                <a:cxn ang="0">
                  <a:pos x="36" y="87"/>
                </a:cxn>
                <a:cxn ang="0">
                  <a:pos x="57" y="76"/>
                </a:cxn>
                <a:cxn ang="0">
                  <a:pos x="62" y="49"/>
                </a:cxn>
                <a:cxn ang="0">
                  <a:pos x="57" y="22"/>
                </a:cxn>
                <a:cxn ang="0">
                  <a:pos x="46" y="11"/>
                </a:cxn>
                <a:cxn ang="0">
                  <a:pos x="36" y="5"/>
                </a:cxn>
                <a:cxn ang="0">
                  <a:pos x="36" y="5"/>
                </a:cxn>
              </a:cxnLst>
              <a:rect l="0" t="0" r="r" b="b"/>
              <a:pathLst>
                <a:path w="77" h="114">
                  <a:moveTo>
                    <a:pt x="46" y="87"/>
                  </a:moveTo>
                  <a:lnTo>
                    <a:pt x="62" y="103"/>
                  </a:lnTo>
                  <a:lnTo>
                    <a:pt x="77" y="108"/>
                  </a:lnTo>
                  <a:lnTo>
                    <a:pt x="77" y="114"/>
                  </a:lnTo>
                  <a:lnTo>
                    <a:pt x="57" y="108"/>
                  </a:lnTo>
                  <a:lnTo>
                    <a:pt x="41" y="103"/>
                  </a:lnTo>
                  <a:lnTo>
                    <a:pt x="25" y="87"/>
                  </a:lnTo>
                  <a:lnTo>
                    <a:pt x="10" y="81"/>
                  </a:lnTo>
                  <a:lnTo>
                    <a:pt x="0" y="65"/>
                  </a:lnTo>
                  <a:lnTo>
                    <a:pt x="0" y="43"/>
                  </a:lnTo>
                  <a:lnTo>
                    <a:pt x="0" y="27"/>
                  </a:lnTo>
                  <a:lnTo>
                    <a:pt x="10" y="16"/>
                  </a:lnTo>
                  <a:lnTo>
                    <a:pt x="20" y="5"/>
                  </a:lnTo>
                  <a:lnTo>
                    <a:pt x="36" y="0"/>
                  </a:lnTo>
                  <a:lnTo>
                    <a:pt x="51" y="5"/>
                  </a:lnTo>
                  <a:lnTo>
                    <a:pt x="62" y="16"/>
                  </a:lnTo>
                  <a:lnTo>
                    <a:pt x="72" y="27"/>
                  </a:lnTo>
                  <a:lnTo>
                    <a:pt x="77" y="43"/>
                  </a:lnTo>
                  <a:lnTo>
                    <a:pt x="67" y="76"/>
                  </a:lnTo>
                  <a:lnTo>
                    <a:pt x="46" y="87"/>
                  </a:lnTo>
                  <a:lnTo>
                    <a:pt x="46" y="87"/>
                  </a:lnTo>
                  <a:close/>
                  <a:moveTo>
                    <a:pt x="36" y="5"/>
                  </a:moveTo>
                  <a:lnTo>
                    <a:pt x="20" y="16"/>
                  </a:lnTo>
                  <a:lnTo>
                    <a:pt x="15" y="27"/>
                  </a:lnTo>
                  <a:lnTo>
                    <a:pt x="10" y="43"/>
                  </a:lnTo>
                  <a:lnTo>
                    <a:pt x="20" y="76"/>
                  </a:lnTo>
                  <a:lnTo>
                    <a:pt x="36" y="87"/>
                  </a:lnTo>
                  <a:lnTo>
                    <a:pt x="57" y="76"/>
                  </a:lnTo>
                  <a:lnTo>
                    <a:pt x="62" y="49"/>
                  </a:lnTo>
                  <a:lnTo>
                    <a:pt x="57" y="22"/>
                  </a:lnTo>
                  <a:lnTo>
                    <a:pt x="46" y="11"/>
                  </a:lnTo>
                  <a:lnTo>
                    <a:pt x="36" y="5"/>
                  </a:lnTo>
                  <a:lnTo>
                    <a:pt x="36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09" name="Freeform 37"/>
            <p:cNvSpPr>
              <a:spLocks/>
            </p:cNvSpPr>
            <p:nvPr/>
          </p:nvSpPr>
          <p:spPr bwMode="auto">
            <a:xfrm>
              <a:off x="1770" y="2160"/>
              <a:ext cx="25" cy="71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5" y="0"/>
                </a:cxn>
                <a:cxn ang="0">
                  <a:pos x="20" y="0"/>
                </a:cxn>
                <a:cxn ang="0">
                  <a:pos x="20" y="60"/>
                </a:cxn>
                <a:cxn ang="0">
                  <a:pos x="20" y="71"/>
                </a:cxn>
                <a:cxn ang="0">
                  <a:pos x="20" y="71"/>
                </a:cxn>
                <a:cxn ang="0">
                  <a:pos x="25" y="71"/>
                </a:cxn>
                <a:cxn ang="0">
                  <a:pos x="25" y="71"/>
                </a:cxn>
                <a:cxn ang="0">
                  <a:pos x="5" y="71"/>
                </a:cxn>
                <a:cxn ang="0">
                  <a:pos x="5" y="71"/>
                </a:cxn>
                <a:cxn ang="0">
                  <a:pos x="10" y="71"/>
                </a:cxn>
                <a:cxn ang="0">
                  <a:pos x="10" y="71"/>
                </a:cxn>
                <a:cxn ang="0">
                  <a:pos x="10" y="60"/>
                </a:cxn>
                <a:cxn ang="0">
                  <a:pos x="10" y="22"/>
                </a:cxn>
                <a:cxn ang="0">
                  <a:pos x="10" y="11"/>
                </a:cxn>
                <a:cxn ang="0">
                  <a:pos x="10" y="11"/>
                </a:cxn>
                <a:cxn ang="0">
                  <a:pos x="5" y="11"/>
                </a:cxn>
                <a:cxn ang="0">
                  <a:pos x="0" y="11"/>
                </a:cxn>
                <a:cxn ang="0">
                  <a:pos x="0" y="11"/>
                </a:cxn>
              </a:cxnLst>
              <a:rect l="0" t="0" r="r" b="b"/>
              <a:pathLst>
                <a:path w="25" h="71">
                  <a:moveTo>
                    <a:pt x="0" y="11"/>
                  </a:moveTo>
                  <a:lnTo>
                    <a:pt x="15" y="0"/>
                  </a:lnTo>
                  <a:lnTo>
                    <a:pt x="20" y="0"/>
                  </a:lnTo>
                  <a:lnTo>
                    <a:pt x="20" y="60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25" y="71"/>
                  </a:lnTo>
                  <a:lnTo>
                    <a:pt x="25" y="71"/>
                  </a:lnTo>
                  <a:lnTo>
                    <a:pt x="5" y="71"/>
                  </a:lnTo>
                  <a:lnTo>
                    <a:pt x="5" y="71"/>
                  </a:lnTo>
                  <a:lnTo>
                    <a:pt x="10" y="71"/>
                  </a:lnTo>
                  <a:lnTo>
                    <a:pt x="10" y="71"/>
                  </a:lnTo>
                  <a:lnTo>
                    <a:pt x="10" y="60"/>
                  </a:lnTo>
                  <a:lnTo>
                    <a:pt x="10" y="22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10" name="Freeform 38"/>
            <p:cNvSpPr>
              <a:spLocks noEditPoints="1"/>
            </p:cNvSpPr>
            <p:nvPr/>
          </p:nvSpPr>
          <p:spPr bwMode="auto">
            <a:xfrm>
              <a:off x="771" y="2106"/>
              <a:ext cx="77" cy="108"/>
            </a:xfrm>
            <a:custGeom>
              <a:avLst/>
              <a:gdLst/>
              <a:ahLst/>
              <a:cxnLst>
                <a:cxn ang="0">
                  <a:pos x="46" y="87"/>
                </a:cxn>
                <a:cxn ang="0">
                  <a:pos x="62" y="103"/>
                </a:cxn>
                <a:cxn ang="0">
                  <a:pos x="77" y="108"/>
                </a:cxn>
                <a:cxn ang="0">
                  <a:pos x="77" y="108"/>
                </a:cxn>
                <a:cxn ang="0">
                  <a:pos x="57" y="103"/>
                </a:cxn>
                <a:cxn ang="0">
                  <a:pos x="41" y="98"/>
                </a:cxn>
                <a:cxn ang="0">
                  <a:pos x="26" y="87"/>
                </a:cxn>
                <a:cxn ang="0">
                  <a:pos x="15" y="76"/>
                </a:cxn>
                <a:cxn ang="0">
                  <a:pos x="5" y="65"/>
                </a:cxn>
                <a:cxn ang="0">
                  <a:pos x="0" y="43"/>
                </a:cxn>
                <a:cxn ang="0">
                  <a:pos x="0" y="27"/>
                </a:cxn>
                <a:cxn ang="0">
                  <a:pos x="10" y="11"/>
                </a:cxn>
                <a:cxn ang="0">
                  <a:pos x="20" y="0"/>
                </a:cxn>
                <a:cxn ang="0">
                  <a:pos x="36" y="0"/>
                </a:cxn>
                <a:cxn ang="0">
                  <a:pos x="52" y="0"/>
                </a:cxn>
                <a:cxn ang="0">
                  <a:pos x="67" y="11"/>
                </a:cxn>
                <a:cxn ang="0">
                  <a:pos x="72" y="27"/>
                </a:cxn>
                <a:cxn ang="0">
                  <a:pos x="77" y="43"/>
                </a:cxn>
                <a:cxn ang="0">
                  <a:pos x="67" y="70"/>
                </a:cxn>
                <a:cxn ang="0">
                  <a:pos x="46" y="87"/>
                </a:cxn>
                <a:cxn ang="0">
                  <a:pos x="46" y="87"/>
                </a:cxn>
                <a:cxn ang="0">
                  <a:pos x="36" y="5"/>
                </a:cxn>
                <a:cxn ang="0">
                  <a:pos x="20" y="11"/>
                </a:cxn>
                <a:cxn ang="0">
                  <a:pos x="15" y="22"/>
                </a:cxn>
                <a:cxn ang="0">
                  <a:pos x="10" y="43"/>
                </a:cxn>
                <a:cxn ang="0">
                  <a:pos x="20" y="76"/>
                </a:cxn>
                <a:cxn ang="0">
                  <a:pos x="36" y="81"/>
                </a:cxn>
                <a:cxn ang="0">
                  <a:pos x="57" y="76"/>
                </a:cxn>
                <a:cxn ang="0">
                  <a:pos x="62" y="43"/>
                </a:cxn>
                <a:cxn ang="0">
                  <a:pos x="57" y="16"/>
                </a:cxn>
                <a:cxn ang="0">
                  <a:pos x="52" y="5"/>
                </a:cxn>
                <a:cxn ang="0">
                  <a:pos x="36" y="5"/>
                </a:cxn>
                <a:cxn ang="0">
                  <a:pos x="36" y="5"/>
                </a:cxn>
              </a:cxnLst>
              <a:rect l="0" t="0" r="r" b="b"/>
              <a:pathLst>
                <a:path w="77" h="108">
                  <a:moveTo>
                    <a:pt x="46" y="87"/>
                  </a:moveTo>
                  <a:lnTo>
                    <a:pt x="62" y="103"/>
                  </a:lnTo>
                  <a:lnTo>
                    <a:pt x="77" y="108"/>
                  </a:lnTo>
                  <a:lnTo>
                    <a:pt x="77" y="108"/>
                  </a:lnTo>
                  <a:lnTo>
                    <a:pt x="57" y="103"/>
                  </a:lnTo>
                  <a:lnTo>
                    <a:pt x="41" y="98"/>
                  </a:lnTo>
                  <a:lnTo>
                    <a:pt x="26" y="87"/>
                  </a:lnTo>
                  <a:lnTo>
                    <a:pt x="15" y="76"/>
                  </a:lnTo>
                  <a:lnTo>
                    <a:pt x="5" y="65"/>
                  </a:lnTo>
                  <a:lnTo>
                    <a:pt x="0" y="43"/>
                  </a:lnTo>
                  <a:lnTo>
                    <a:pt x="0" y="27"/>
                  </a:lnTo>
                  <a:lnTo>
                    <a:pt x="10" y="11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52" y="0"/>
                  </a:lnTo>
                  <a:lnTo>
                    <a:pt x="67" y="11"/>
                  </a:lnTo>
                  <a:lnTo>
                    <a:pt x="72" y="27"/>
                  </a:lnTo>
                  <a:lnTo>
                    <a:pt x="77" y="43"/>
                  </a:lnTo>
                  <a:lnTo>
                    <a:pt x="67" y="70"/>
                  </a:lnTo>
                  <a:lnTo>
                    <a:pt x="46" y="87"/>
                  </a:lnTo>
                  <a:lnTo>
                    <a:pt x="46" y="87"/>
                  </a:lnTo>
                  <a:close/>
                  <a:moveTo>
                    <a:pt x="36" y="5"/>
                  </a:moveTo>
                  <a:lnTo>
                    <a:pt x="20" y="11"/>
                  </a:lnTo>
                  <a:lnTo>
                    <a:pt x="15" y="22"/>
                  </a:lnTo>
                  <a:lnTo>
                    <a:pt x="10" y="43"/>
                  </a:lnTo>
                  <a:lnTo>
                    <a:pt x="20" y="76"/>
                  </a:lnTo>
                  <a:lnTo>
                    <a:pt x="36" y="81"/>
                  </a:lnTo>
                  <a:lnTo>
                    <a:pt x="57" y="76"/>
                  </a:lnTo>
                  <a:lnTo>
                    <a:pt x="62" y="43"/>
                  </a:lnTo>
                  <a:lnTo>
                    <a:pt x="57" y="16"/>
                  </a:lnTo>
                  <a:lnTo>
                    <a:pt x="52" y="5"/>
                  </a:lnTo>
                  <a:lnTo>
                    <a:pt x="36" y="5"/>
                  </a:lnTo>
                  <a:lnTo>
                    <a:pt x="36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11" name="Freeform 39"/>
            <p:cNvSpPr>
              <a:spLocks/>
            </p:cNvSpPr>
            <p:nvPr/>
          </p:nvSpPr>
          <p:spPr bwMode="auto">
            <a:xfrm>
              <a:off x="848" y="2166"/>
              <a:ext cx="47" cy="70"/>
            </a:xfrm>
            <a:custGeom>
              <a:avLst/>
              <a:gdLst/>
              <a:ahLst/>
              <a:cxnLst>
                <a:cxn ang="0">
                  <a:pos x="47" y="59"/>
                </a:cxn>
                <a:cxn ang="0">
                  <a:pos x="42" y="70"/>
                </a:cxn>
                <a:cxn ang="0">
                  <a:pos x="0" y="70"/>
                </a:cxn>
                <a:cxn ang="0">
                  <a:pos x="0" y="70"/>
                </a:cxn>
                <a:cxn ang="0">
                  <a:pos x="16" y="54"/>
                </a:cxn>
                <a:cxn ang="0">
                  <a:pos x="26" y="43"/>
                </a:cxn>
                <a:cxn ang="0">
                  <a:pos x="31" y="21"/>
                </a:cxn>
                <a:cxn ang="0">
                  <a:pos x="26" y="16"/>
                </a:cxn>
                <a:cxn ang="0">
                  <a:pos x="21" y="10"/>
                </a:cxn>
                <a:cxn ang="0">
                  <a:pos x="11" y="10"/>
                </a:cxn>
                <a:cxn ang="0">
                  <a:pos x="6" y="21"/>
                </a:cxn>
                <a:cxn ang="0">
                  <a:pos x="0" y="21"/>
                </a:cxn>
                <a:cxn ang="0">
                  <a:pos x="11" y="5"/>
                </a:cxn>
                <a:cxn ang="0">
                  <a:pos x="21" y="0"/>
                </a:cxn>
                <a:cxn ang="0">
                  <a:pos x="37" y="5"/>
                </a:cxn>
                <a:cxn ang="0">
                  <a:pos x="42" y="21"/>
                </a:cxn>
                <a:cxn ang="0">
                  <a:pos x="37" y="32"/>
                </a:cxn>
                <a:cxn ang="0">
                  <a:pos x="26" y="48"/>
                </a:cxn>
                <a:cxn ang="0">
                  <a:pos x="16" y="59"/>
                </a:cxn>
                <a:cxn ang="0">
                  <a:pos x="11" y="65"/>
                </a:cxn>
                <a:cxn ang="0">
                  <a:pos x="26" y="65"/>
                </a:cxn>
                <a:cxn ang="0">
                  <a:pos x="37" y="65"/>
                </a:cxn>
                <a:cxn ang="0">
                  <a:pos x="42" y="65"/>
                </a:cxn>
                <a:cxn ang="0">
                  <a:pos x="42" y="59"/>
                </a:cxn>
                <a:cxn ang="0">
                  <a:pos x="47" y="59"/>
                </a:cxn>
              </a:cxnLst>
              <a:rect l="0" t="0" r="r" b="b"/>
              <a:pathLst>
                <a:path w="47" h="70">
                  <a:moveTo>
                    <a:pt x="47" y="59"/>
                  </a:moveTo>
                  <a:lnTo>
                    <a:pt x="42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6" y="54"/>
                  </a:lnTo>
                  <a:lnTo>
                    <a:pt x="26" y="43"/>
                  </a:lnTo>
                  <a:lnTo>
                    <a:pt x="31" y="21"/>
                  </a:lnTo>
                  <a:lnTo>
                    <a:pt x="26" y="16"/>
                  </a:lnTo>
                  <a:lnTo>
                    <a:pt x="21" y="10"/>
                  </a:lnTo>
                  <a:lnTo>
                    <a:pt x="11" y="10"/>
                  </a:lnTo>
                  <a:lnTo>
                    <a:pt x="6" y="21"/>
                  </a:lnTo>
                  <a:lnTo>
                    <a:pt x="0" y="21"/>
                  </a:lnTo>
                  <a:lnTo>
                    <a:pt x="11" y="5"/>
                  </a:lnTo>
                  <a:lnTo>
                    <a:pt x="21" y="0"/>
                  </a:lnTo>
                  <a:lnTo>
                    <a:pt x="37" y="5"/>
                  </a:lnTo>
                  <a:lnTo>
                    <a:pt x="42" y="21"/>
                  </a:lnTo>
                  <a:lnTo>
                    <a:pt x="37" y="32"/>
                  </a:lnTo>
                  <a:lnTo>
                    <a:pt x="26" y="48"/>
                  </a:lnTo>
                  <a:lnTo>
                    <a:pt x="16" y="59"/>
                  </a:lnTo>
                  <a:lnTo>
                    <a:pt x="11" y="65"/>
                  </a:lnTo>
                  <a:lnTo>
                    <a:pt x="26" y="65"/>
                  </a:lnTo>
                  <a:lnTo>
                    <a:pt x="37" y="65"/>
                  </a:lnTo>
                  <a:lnTo>
                    <a:pt x="42" y="65"/>
                  </a:lnTo>
                  <a:lnTo>
                    <a:pt x="42" y="59"/>
                  </a:lnTo>
                  <a:lnTo>
                    <a:pt x="47" y="5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12" name="Freeform 40"/>
            <p:cNvSpPr>
              <a:spLocks/>
            </p:cNvSpPr>
            <p:nvPr/>
          </p:nvSpPr>
          <p:spPr bwMode="auto">
            <a:xfrm>
              <a:off x="1273" y="1477"/>
              <a:ext cx="52" cy="65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6"/>
                </a:cxn>
                <a:cxn ang="0">
                  <a:pos x="15" y="0"/>
                </a:cxn>
                <a:cxn ang="0">
                  <a:pos x="31" y="0"/>
                </a:cxn>
                <a:cxn ang="0">
                  <a:pos x="41" y="0"/>
                </a:cxn>
                <a:cxn ang="0">
                  <a:pos x="46" y="6"/>
                </a:cxn>
                <a:cxn ang="0">
                  <a:pos x="52" y="11"/>
                </a:cxn>
                <a:cxn ang="0">
                  <a:pos x="52" y="22"/>
                </a:cxn>
                <a:cxn ang="0">
                  <a:pos x="52" y="65"/>
                </a:cxn>
                <a:cxn ang="0">
                  <a:pos x="41" y="65"/>
                </a:cxn>
                <a:cxn ang="0">
                  <a:pos x="41" y="22"/>
                </a:cxn>
                <a:cxn ang="0">
                  <a:pos x="36" y="17"/>
                </a:cxn>
                <a:cxn ang="0">
                  <a:pos x="31" y="11"/>
                </a:cxn>
                <a:cxn ang="0">
                  <a:pos x="26" y="6"/>
                </a:cxn>
                <a:cxn ang="0">
                  <a:pos x="15" y="11"/>
                </a:cxn>
                <a:cxn ang="0">
                  <a:pos x="10" y="27"/>
                </a:cxn>
                <a:cxn ang="0">
                  <a:pos x="10" y="65"/>
                </a:cxn>
                <a:cxn ang="0">
                  <a:pos x="0" y="65"/>
                </a:cxn>
              </a:cxnLst>
              <a:rect l="0" t="0" r="r" b="b"/>
              <a:pathLst>
                <a:path w="52" h="65">
                  <a:moveTo>
                    <a:pt x="0" y="65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6"/>
                  </a:lnTo>
                  <a:lnTo>
                    <a:pt x="15" y="0"/>
                  </a:lnTo>
                  <a:lnTo>
                    <a:pt x="31" y="0"/>
                  </a:lnTo>
                  <a:lnTo>
                    <a:pt x="41" y="0"/>
                  </a:lnTo>
                  <a:lnTo>
                    <a:pt x="46" y="6"/>
                  </a:lnTo>
                  <a:lnTo>
                    <a:pt x="52" y="11"/>
                  </a:lnTo>
                  <a:lnTo>
                    <a:pt x="52" y="22"/>
                  </a:lnTo>
                  <a:lnTo>
                    <a:pt x="52" y="65"/>
                  </a:lnTo>
                  <a:lnTo>
                    <a:pt x="41" y="65"/>
                  </a:lnTo>
                  <a:lnTo>
                    <a:pt x="41" y="22"/>
                  </a:lnTo>
                  <a:lnTo>
                    <a:pt x="36" y="17"/>
                  </a:lnTo>
                  <a:lnTo>
                    <a:pt x="31" y="11"/>
                  </a:lnTo>
                  <a:lnTo>
                    <a:pt x="26" y="6"/>
                  </a:lnTo>
                  <a:lnTo>
                    <a:pt x="15" y="11"/>
                  </a:lnTo>
                  <a:lnTo>
                    <a:pt x="10" y="27"/>
                  </a:lnTo>
                  <a:lnTo>
                    <a:pt x="10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13" name="Freeform 41"/>
            <p:cNvSpPr>
              <a:spLocks noEditPoints="1"/>
            </p:cNvSpPr>
            <p:nvPr/>
          </p:nvSpPr>
          <p:spPr bwMode="auto">
            <a:xfrm>
              <a:off x="1231" y="1434"/>
              <a:ext cx="37" cy="65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0" y="11"/>
                </a:cxn>
                <a:cxn ang="0">
                  <a:pos x="6" y="5"/>
                </a:cxn>
                <a:cxn ang="0">
                  <a:pos x="16" y="0"/>
                </a:cxn>
                <a:cxn ang="0">
                  <a:pos x="26" y="0"/>
                </a:cxn>
                <a:cxn ang="0">
                  <a:pos x="31" y="5"/>
                </a:cxn>
                <a:cxn ang="0">
                  <a:pos x="37" y="16"/>
                </a:cxn>
                <a:cxn ang="0">
                  <a:pos x="37" y="33"/>
                </a:cxn>
                <a:cxn ang="0">
                  <a:pos x="37" y="49"/>
                </a:cxn>
                <a:cxn ang="0">
                  <a:pos x="26" y="60"/>
                </a:cxn>
                <a:cxn ang="0">
                  <a:pos x="16" y="65"/>
                </a:cxn>
                <a:cxn ang="0">
                  <a:pos x="6" y="54"/>
                </a:cxn>
                <a:cxn ang="0">
                  <a:pos x="0" y="33"/>
                </a:cxn>
                <a:cxn ang="0">
                  <a:pos x="0" y="33"/>
                </a:cxn>
                <a:cxn ang="0">
                  <a:pos x="6" y="33"/>
                </a:cxn>
                <a:cxn ang="0">
                  <a:pos x="6" y="43"/>
                </a:cxn>
                <a:cxn ang="0">
                  <a:pos x="11" y="49"/>
                </a:cxn>
                <a:cxn ang="0">
                  <a:pos x="16" y="54"/>
                </a:cxn>
                <a:cxn ang="0">
                  <a:pos x="26" y="49"/>
                </a:cxn>
                <a:cxn ang="0">
                  <a:pos x="31" y="33"/>
                </a:cxn>
                <a:cxn ang="0">
                  <a:pos x="26" y="16"/>
                </a:cxn>
                <a:cxn ang="0">
                  <a:pos x="26" y="11"/>
                </a:cxn>
                <a:cxn ang="0">
                  <a:pos x="16" y="5"/>
                </a:cxn>
                <a:cxn ang="0">
                  <a:pos x="11" y="11"/>
                </a:cxn>
                <a:cxn ang="0">
                  <a:pos x="6" y="33"/>
                </a:cxn>
                <a:cxn ang="0">
                  <a:pos x="6" y="33"/>
                </a:cxn>
              </a:cxnLst>
              <a:rect l="0" t="0" r="r" b="b"/>
              <a:pathLst>
                <a:path w="37" h="65">
                  <a:moveTo>
                    <a:pt x="0" y="33"/>
                  </a:moveTo>
                  <a:lnTo>
                    <a:pt x="0" y="11"/>
                  </a:lnTo>
                  <a:lnTo>
                    <a:pt x="6" y="5"/>
                  </a:lnTo>
                  <a:lnTo>
                    <a:pt x="16" y="0"/>
                  </a:lnTo>
                  <a:lnTo>
                    <a:pt x="26" y="0"/>
                  </a:lnTo>
                  <a:lnTo>
                    <a:pt x="31" y="5"/>
                  </a:lnTo>
                  <a:lnTo>
                    <a:pt x="37" y="16"/>
                  </a:lnTo>
                  <a:lnTo>
                    <a:pt x="37" y="33"/>
                  </a:lnTo>
                  <a:lnTo>
                    <a:pt x="37" y="49"/>
                  </a:lnTo>
                  <a:lnTo>
                    <a:pt x="26" y="60"/>
                  </a:lnTo>
                  <a:lnTo>
                    <a:pt x="16" y="65"/>
                  </a:lnTo>
                  <a:lnTo>
                    <a:pt x="6" y="54"/>
                  </a:lnTo>
                  <a:lnTo>
                    <a:pt x="0" y="33"/>
                  </a:lnTo>
                  <a:lnTo>
                    <a:pt x="0" y="33"/>
                  </a:lnTo>
                  <a:close/>
                  <a:moveTo>
                    <a:pt x="6" y="33"/>
                  </a:moveTo>
                  <a:lnTo>
                    <a:pt x="6" y="43"/>
                  </a:lnTo>
                  <a:lnTo>
                    <a:pt x="11" y="49"/>
                  </a:lnTo>
                  <a:lnTo>
                    <a:pt x="16" y="54"/>
                  </a:lnTo>
                  <a:lnTo>
                    <a:pt x="26" y="49"/>
                  </a:lnTo>
                  <a:lnTo>
                    <a:pt x="31" y="33"/>
                  </a:lnTo>
                  <a:lnTo>
                    <a:pt x="26" y="16"/>
                  </a:lnTo>
                  <a:lnTo>
                    <a:pt x="26" y="11"/>
                  </a:lnTo>
                  <a:lnTo>
                    <a:pt x="16" y="5"/>
                  </a:lnTo>
                  <a:lnTo>
                    <a:pt x="11" y="11"/>
                  </a:lnTo>
                  <a:lnTo>
                    <a:pt x="6" y="33"/>
                  </a:lnTo>
                  <a:lnTo>
                    <a:pt x="6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14" name="Freeform 42"/>
            <p:cNvSpPr>
              <a:spLocks noEditPoints="1"/>
            </p:cNvSpPr>
            <p:nvPr/>
          </p:nvSpPr>
          <p:spPr bwMode="auto">
            <a:xfrm>
              <a:off x="217" y="2881"/>
              <a:ext cx="98" cy="76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0" y="5"/>
                </a:cxn>
                <a:cxn ang="0">
                  <a:pos x="72" y="5"/>
                </a:cxn>
                <a:cxn ang="0">
                  <a:pos x="72" y="0"/>
                </a:cxn>
                <a:cxn ang="0">
                  <a:pos x="98" y="0"/>
                </a:cxn>
                <a:cxn ang="0">
                  <a:pos x="98" y="11"/>
                </a:cxn>
                <a:cxn ang="0">
                  <a:pos x="83" y="11"/>
                </a:cxn>
                <a:cxn ang="0">
                  <a:pos x="83" y="65"/>
                </a:cxn>
                <a:cxn ang="0">
                  <a:pos x="98" y="65"/>
                </a:cxn>
                <a:cxn ang="0">
                  <a:pos x="98" y="76"/>
                </a:cxn>
                <a:cxn ang="0">
                  <a:pos x="72" y="76"/>
                </a:cxn>
                <a:cxn ang="0">
                  <a:pos x="72" y="70"/>
                </a:cxn>
                <a:cxn ang="0">
                  <a:pos x="52" y="60"/>
                </a:cxn>
                <a:cxn ang="0">
                  <a:pos x="10" y="60"/>
                </a:cxn>
                <a:cxn ang="0">
                  <a:pos x="0" y="60"/>
                </a:cxn>
                <a:cxn ang="0">
                  <a:pos x="10" y="16"/>
                </a:cxn>
                <a:cxn ang="0">
                  <a:pos x="10" y="49"/>
                </a:cxn>
                <a:cxn ang="0">
                  <a:pos x="16" y="49"/>
                </a:cxn>
                <a:cxn ang="0">
                  <a:pos x="41" y="49"/>
                </a:cxn>
                <a:cxn ang="0">
                  <a:pos x="72" y="60"/>
                </a:cxn>
                <a:cxn ang="0">
                  <a:pos x="72" y="16"/>
                </a:cxn>
                <a:cxn ang="0">
                  <a:pos x="10" y="16"/>
                </a:cxn>
              </a:cxnLst>
              <a:rect l="0" t="0" r="r" b="b"/>
              <a:pathLst>
                <a:path w="98" h="76">
                  <a:moveTo>
                    <a:pt x="0" y="60"/>
                  </a:moveTo>
                  <a:lnTo>
                    <a:pt x="0" y="5"/>
                  </a:lnTo>
                  <a:lnTo>
                    <a:pt x="72" y="5"/>
                  </a:lnTo>
                  <a:lnTo>
                    <a:pt x="72" y="0"/>
                  </a:lnTo>
                  <a:lnTo>
                    <a:pt x="98" y="0"/>
                  </a:lnTo>
                  <a:lnTo>
                    <a:pt x="98" y="11"/>
                  </a:lnTo>
                  <a:lnTo>
                    <a:pt x="83" y="11"/>
                  </a:lnTo>
                  <a:lnTo>
                    <a:pt x="83" y="65"/>
                  </a:lnTo>
                  <a:lnTo>
                    <a:pt x="98" y="65"/>
                  </a:lnTo>
                  <a:lnTo>
                    <a:pt x="98" y="76"/>
                  </a:lnTo>
                  <a:lnTo>
                    <a:pt x="72" y="76"/>
                  </a:lnTo>
                  <a:lnTo>
                    <a:pt x="72" y="70"/>
                  </a:lnTo>
                  <a:lnTo>
                    <a:pt x="52" y="60"/>
                  </a:lnTo>
                  <a:lnTo>
                    <a:pt x="10" y="60"/>
                  </a:lnTo>
                  <a:lnTo>
                    <a:pt x="0" y="60"/>
                  </a:lnTo>
                  <a:close/>
                  <a:moveTo>
                    <a:pt x="10" y="16"/>
                  </a:moveTo>
                  <a:lnTo>
                    <a:pt x="10" y="49"/>
                  </a:lnTo>
                  <a:lnTo>
                    <a:pt x="16" y="49"/>
                  </a:lnTo>
                  <a:lnTo>
                    <a:pt x="41" y="49"/>
                  </a:lnTo>
                  <a:lnTo>
                    <a:pt x="72" y="60"/>
                  </a:lnTo>
                  <a:lnTo>
                    <a:pt x="72" y="16"/>
                  </a:lnTo>
                  <a:lnTo>
                    <a:pt x="10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15" name="Freeform 43"/>
            <p:cNvSpPr>
              <a:spLocks noEditPoints="1"/>
            </p:cNvSpPr>
            <p:nvPr/>
          </p:nvSpPr>
          <p:spPr bwMode="auto">
            <a:xfrm>
              <a:off x="238" y="2816"/>
              <a:ext cx="62" cy="54"/>
            </a:xfrm>
            <a:custGeom>
              <a:avLst/>
              <a:gdLst/>
              <a:ahLst/>
              <a:cxnLst>
                <a:cxn ang="0">
                  <a:pos x="41" y="11"/>
                </a:cxn>
                <a:cxn ang="0">
                  <a:pos x="41" y="0"/>
                </a:cxn>
                <a:cxn ang="0">
                  <a:pos x="57" y="11"/>
                </a:cxn>
                <a:cxn ang="0">
                  <a:pos x="62" y="27"/>
                </a:cxn>
                <a:cxn ang="0">
                  <a:pos x="51" y="49"/>
                </a:cxn>
                <a:cxn ang="0">
                  <a:pos x="31" y="54"/>
                </a:cxn>
                <a:cxn ang="0">
                  <a:pos x="10" y="49"/>
                </a:cxn>
                <a:cxn ang="0">
                  <a:pos x="0" y="27"/>
                </a:cxn>
                <a:cxn ang="0">
                  <a:pos x="10" y="5"/>
                </a:cxn>
                <a:cxn ang="0">
                  <a:pos x="31" y="0"/>
                </a:cxn>
                <a:cxn ang="0">
                  <a:pos x="36" y="0"/>
                </a:cxn>
                <a:cxn ang="0">
                  <a:pos x="36" y="43"/>
                </a:cxn>
                <a:cxn ang="0">
                  <a:pos x="46" y="38"/>
                </a:cxn>
                <a:cxn ang="0">
                  <a:pos x="51" y="27"/>
                </a:cxn>
                <a:cxn ang="0">
                  <a:pos x="51" y="16"/>
                </a:cxn>
                <a:cxn ang="0">
                  <a:pos x="41" y="11"/>
                </a:cxn>
                <a:cxn ang="0">
                  <a:pos x="41" y="11"/>
                </a:cxn>
                <a:cxn ang="0">
                  <a:pos x="26" y="43"/>
                </a:cxn>
                <a:cxn ang="0">
                  <a:pos x="26" y="11"/>
                </a:cxn>
                <a:cxn ang="0">
                  <a:pos x="15" y="16"/>
                </a:cxn>
                <a:cxn ang="0">
                  <a:pos x="10" y="27"/>
                </a:cxn>
                <a:cxn ang="0">
                  <a:pos x="15" y="38"/>
                </a:cxn>
                <a:cxn ang="0">
                  <a:pos x="26" y="43"/>
                </a:cxn>
                <a:cxn ang="0">
                  <a:pos x="26" y="43"/>
                </a:cxn>
              </a:cxnLst>
              <a:rect l="0" t="0" r="r" b="b"/>
              <a:pathLst>
                <a:path w="62" h="54">
                  <a:moveTo>
                    <a:pt x="41" y="11"/>
                  </a:moveTo>
                  <a:lnTo>
                    <a:pt x="41" y="0"/>
                  </a:lnTo>
                  <a:lnTo>
                    <a:pt x="57" y="11"/>
                  </a:lnTo>
                  <a:lnTo>
                    <a:pt x="62" y="27"/>
                  </a:lnTo>
                  <a:lnTo>
                    <a:pt x="51" y="49"/>
                  </a:lnTo>
                  <a:lnTo>
                    <a:pt x="31" y="54"/>
                  </a:lnTo>
                  <a:lnTo>
                    <a:pt x="10" y="49"/>
                  </a:lnTo>
                  <a:lnTo>
                    <a:pt x="0" y="27"/>
                  </a:lnTo>
                  <a:lnTo>
                    <a:pt x="10" y="5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36" y="43"/>
                  </a:lnTo>
                  <a:lnTo>
                    <a:pt x="46" y="38"/>
                  </a:lnTo>
                  <a:lnTo>
                    <a:pt x="51" y="27"/>
                  </a:lnTo>
                  <a:lnTo>
                    <a:pt x="51" y="16"/>
                  </a:lnTo>
                  <a:lnTo>
                    <a:pt x="41" y="11"/>
                  </a:lnTo>
                  <a:lnTo>
                    <a:pt x="41" y="11"/>
                  </a:lnTo>
                  <a:close/>
                  <a:moveTo>
                    <a:pt x="26" y="43"/>
                  </a:moveTo>
                  <a:lnTo>
                    <a:pt x="26" y="11"/>
                  </a:lnTo>
                  <a:lnTo>
                    <a:pt x="15" y="16"/>
                  </a:lnTo>
                  <a:lnTo>
                    <a:pt x="10" y="27"/>
                  </a:lnTo>
                  <a:lnTo>
                    <a:pt x="15" y="38"/>
                  </a:lnTo>
                  <a:lnTo>
                    <a:pt x="26" y="43"/>
                  </a:lnTo>
                  <a:lnTo>
                    <a:pt x="26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16" name="Freeform 44"/>
            <p:cNvSpPr>
              <a:spLocks/>
            </p:cNvSpPr>
            <p:nvPr/>
          </p:nvSpPr>
          <p:spPr bwMode="auto">
            <a:xfrm>
              <a:off x="238" y="2756"/>
              <a:ext cx="62" cy="55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22"/>
                </a:cxn>
                <a:cxn ang="0">
                  <a:pos x="62" y="22"/>
                </a:cxn>
                <a:cxn ang="0">
                  <a:pos x="62" y="33"/>
                </a:cxn>
                <a:cxn ang="0">
                  <a:pos x="10" y="33"/>
                </a:cxn>
                <a:cxn ang="0">
                  <a:pos x="10" y="55"/>
                </a:cxn>
                <a:cxn ang="0">
                  <a:pos x="0" y="55"/>
                </a:cxn>
              </a:cxnLst>
              <a:rect l="0" t="0" r="r" b="b"/>
              <a:pathLst>
                <a:path w="62" h="55">
                  <a:moveTo>
                    <a:pt x="0" y="55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22"/>
                  </a:lnTo>
                  <a:lnTo>
                    <a:pt x="62" y="22"/>
                  </a:lnTo>
                  <a:lnTo>
                    <a:pt x="62" y="33"/>
                  </a:lnTo>
                  <a:lnTo>
                    <a:pt x="10" y="33"/>
                  </a:lnTo>
                  <a:lnTo>
                    <a:pt x="10" y="55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17" name="Freeform 45"/>
            <p:cNvSpPr>
              <a:spLocks noEditPoints="1"/>
            </p:cNvSpPr>
            <p:nvPr/>
          </p:nvSpPr>
          <p:spPr bwMode="auto">
            <a:xfrm>
              <a:off x="238" y="2697"/>
              <a:ext cx="62" cy="54"/>
            </a:xfrm>
            <a:custGeom>
              <a:avLst/>
              <a:gdLst/>
              <a:ahLst/>
              <a:cxnLst>
                <a:cxn ang="0">
                  <a:pos x="41" y="11"/>
                </a:cxn>
                <a:cxn ang="0">
                  <a:pos x="41" y="0"/>
                </a:cxn>
                <a:cxn ang="0">
                  <a:pos x="57" y="5"/>
                </a:cxn>
                <a:cxn ang="0">
                  <a:pos x="62" y="27"/>
                </a:cxn>
                <a:cxn ang="0">
                  <a:pos x="51" y="49"/>
                </a:cxn>
                <a:cxn ang="0">
                  <a:pos x="31" y="54"/>
                </a:cxn>
                <a:cxn ang="0">
                  <a:pos x="10" y="49"/>
                </a:cxn>
                <a:cxn ang="0">
                  <a:pos x="0" y="27"/>
                </a:cxn>
                <a:cxn ang="0">
                  <a:pos x="10" y="5"/>
                </a:cxn>
                <a:cxn ang="0">
                  <a:pos x="31" y="0"/>
                </a:cxn>
                <a:cxn ang="0">
                  <a:pos x="36" y="0"/>
                </a:cxn>
                <a:cxn ang="0">
                  <a:pos x="36" y="43"/>
                </a:cxn>
                <a:cxn ang="0">
                  <a:pos x="46" y="38"/>
                </a:cxn>
                <a:cxn ang="0">
                  <a:pos x="51" y="27"/>
                </a:cxn>
                <a:cxn ang="0">
                  <a:pos x="51" y="16"/>
                </a:cxn>
                <a:cxn ang="0">
                  <a:pos x="41" y="11"/>
                </a:cxn>
                <a:cxn ang="0">
                  <a:pos x="41" y="11"/>
                </a:cxn>
                <a:cxn ang="0">
                  <a:pos x="26" y="43"/>
                </a:cxn>
                <a:cxn ang="0">
                  <a:pos x="26" y="11"/>
                </a:cxn>
                <a:cxn ang="0">
                  <a:pos x="15" y="11"/>
                </a:cxn>
                <a:cxn ang="0">
                  <a:pos x="10" y="27"/>
                </a:cxn>
                <a:cxn ang="0">
                  <a:pos x="15" y="38"/>
                </a:cxn>
                <a:cxn ang="0">
                  <a:pos x="26" y="43"/>
                </a:cxn>
                <a:cxn ang="0">
                  <a:pos x="26" y="43"/>
                </a:cxn>
              </a:cxnLst>
              <a:rect l="0" t="0" r="r" b="b"/>
              <a:pathLst>
                <a:path w="62" h="54">
                  <a:moveTo>
                    <a:pt x="41" y="11"/>
                  </a:moveTo>
                  <a:lnTo>
                    <a:pt x="41" y="0"/>
                  </a:lnTo>
                  <a:lnTo>
                    <a:pt x="57" y="5"/>
                  </a:lnTo>
                  <a:lnTo>
                    <a:pt x="62" y="27"/>
                  </a:lnTo>
                  <a:lnTo>
                    <a:pt x="51" y="49"/>
                  </a:lnTo>
                  <a:lnTo>
                    <a:pt x="31" y="54"/>
                  </a:lnTo>
                  <a:lnTo>
                    <a:pt x="10" y="49"/>
                  </a:lnTo>
                  <a:lnTo>
                    <a:pt x="0" y="27"/>
                  </a:lnTo>
                  <a:lnTo>
                    <a:pt x="10" y="5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36" y="43"/>
                  </a:lnTo>
                  <a:lnTo>
                    <a:pt x="46" y="38"/>
                  </a:lnTo>
                  <a:lnTo>
                    <a:pt x="51" y="27"/>
                  </a:lnTo>
                  <a:lnTo>
                    <a:pt x="51" y="16"/>
                  </a:lnTo>
                  <a:lnTo>
                    <a:pt x="41" y="11"/>
                  </a:lnTo>
                  <a:lnTo>
                    <a:pt x="41" y="11"/>
                  </a:lnTo>
                  <a:close/>
                  <a:moveTo>
                    <a:pt x="26" y="43"/>
                  </a:moveTo>
                  <a:lnTo>
                    <a:pt x="26" y="11"/>
                  </a:lnTo>
                  <a:lnTo>
                    <a:pt x="15" y="11"/>
                  </a:lnTo>
                  <a:lnTo>
                    <a:pt x="10" y="27"/>
                  </a:lnTo>
                  <a:lnTo>
                    <a:pt x="15" y="38"/>
                  </a:lnTo>
                  <a:lnTo>
                    <a:pt x="26" y="43"/>
                  </a:lnTo>
                  <a:lnTo>
                    <a:pt x="26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18" name="Freeform 46"/>
            <p:cNvSpPr>
              <a:spLocks/>
            </p:cNvSpPr>
            <p:nvPr/>
          </p:nvSpPr>
          <p:spPr bwMode="auto">
            <a:xfrm>
              <a:off x="238" y="2637"/>
              <a:ext cx="62" cy="43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0" y="33"/>
                </a:cxn>
                <a:cxn ang="0">
                  <a:pos x="26" y="33"/>
                </a:cxn>
                <a:cxn ang="0">
                  <a:pos x="26" y="27"/>
                </a:cxn>
                <a:cxn ang="0">
                  <a:pos x="15" y="22"/>
                </a:cxn>
                <a:cxn ang="0">
                  <a:pos x="5" y="16"/>
                </a:cxn>
                <a:cxn ang="0">
                  <a:pos x="5" y="11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6"/>
                </a:cxn>
                <a:cxn ang="0">
                  <a:pos x="10" y="11"/>
                </a:cxn>
                <a:cxn ang="0">
                  <a:pos x="20" y="11"/>
                </a:cxn>
                <a:cxn ang="0">
                  <a:pos x="26" y="16"/>
                </a:cxn>
                <a:cxn ang="0">
                  <a:pos x="31" y="22"/>
                </a:cxn>
                <a:cxn ang="0">
                  <a:pos x="41" y="11"/>
                </a:cxn>
                <a:cxn ang="0">
                  <a:pos x="62" y="0"/>
                </a:cxn>
                <a:cxn ang="0">
                  <a:pos x="62" y="11"/>
                </a:cxn>
                <a:cxn ang="0">
                  <a:pos x="41" y="22"/>
                </a:cxn>
                <a:cxn ang="0">
                  <a:pos x="36" y="27"/>
                </a:cxn>
                <a:cxn ang="0">
                  <a:pos x="31" y="33"/>
                </a:cxn>
                <a:cxn ang="0">
                  <a:pos x="62" y="33"/>
                </a:cxn>
                <a:cxn ang="0">
                  <a:pos x="62" y="43"/>
                </a:cxn>
                <a:cxn ang="0">
                  <a:pos x="0" y="43"/>
                </a:cxn>
              </a:cxnLst>
              <a:rect l="0" t="0" r="r" b="b"/>
              <a:pathLst>
                <a:path w="62" h="43">
                  <a:moveTo>
                    <a:pt x="0" y="43"/>
                  </a:moveTo>
                  <a:lnTo>
                    <a:pt x="0" y="33"/>
                  </a:lnTo>
                  <a:lnTo>
                    <a:pt x="26" y="33"/>
                  </a:lnTo>
                  <a:lnTo>
                    <a:pt x="26" y="27"/>
                  </a:lnTo>
                  <a:lnTo>
                    <a:pt x="15" y="22"/>
                  </a:lnTo>
                  <a:lnTo>
                    <a:pt x="5" y="16"/>
                  </a:lnTo>
                  <a:lnTo>
                    <a:pt x="5" y="11"/>
                  </a:lnTo>
                  <a:lnTo>
                    <a:pt x="0" y="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6"/>
                  </a:lnTo>
                  <a:lnTo>
                    <a:pt x="10" y="11"/>
                  </a:lnTo>
                  <a:lnTo>
                    <a:pt x="20" y="11"/>
                  </a:lnTo>
                  <a:lnTo>
                    <a:pt x="26" y="16"/>
                  </a:lnTo>
                  <a:lnTo>
                    <a:pt x="31" y="22"/>
                  </a:lnTo>
                  <a:lnTo>
                    <a:pt x="41" y="11"/>
                  </a:lnTo>
                  <a:lnTo>
                    <a:pt x="62" y="0"/>
                  </a:lnTo>
                  <a:lnTo>
                    <a:pt x="62" y="11"/>
                  </a:lnTo>
                  <a:lnTo>
                    <a:pt x="41" y="22"/>
                  </a:lnTo>
                  <a:lnTo>
                    <a:pt x="36" y="27"/>
                  </a:lnTo>
                  <a:lnTo>
                    <a:pt x="31" y="33"/>
                  </a:lnTo>
                  <a:lnTo>
                    <a:pt x="62" y="33"/>
                  </a:lnTo>
                  <a:lnTo>
                    <a:pt x="62" y="4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19" name="Freeform 47"/>
            <p:cNvSpPr>
              <a:spLocks/>
            </p:cNvSpPr>
            <p:nvPr/>
          </p:nvSpPr>
          <p:spPr bwMode="auto">
            <a:xfrm>
              <a:off x="238" y="2583"/>
              <a:ext cx="62" cy="54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22"/>
                </a:cxn>
                <a:cxn ang="0">
                  <a:pos x="62" y="22"/>
                </a:cxn>
                <a:cxn ang="0">
                  <a:pos x="62" y="32"/>
                </a:cxn>
                <a:cxn ang="0">
                  <a:pos x="10" y="32"/>
                </a:cxn>
                <a:cxn ang="0">
                  <a:pos x="10" y="54"/>
                </a:cxn>
                <a:cxn ang="0">
                  <a:pos x="0" y="54"/>
                </a:cxn>
              </a:cxnLst>
              <a:rect l="0" t="0" r="r" b="b"/>
              <a:pathLst>
                <a:path w="62" h="54">
                  <a:moveTo>
                    <a:pt x="0" y="54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22"/>
                  </a:lnTo>
                  <a:lnTo>
                    <a:pt x="62" y="22"/>
                  </a:lnTo>
                  <a:lnTo>
                    <a:pt x="62" y="32"/>
                  </a:lnTo>
                  <a:lnTo>
                    <a:pt x="10" y="32"/>
                  </a:lnTo>
                  <a:lnTo>
                    <a:pt x="10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20" name="Freeform 48"/>
            <p:cNvSpPr>
              <a:spLocks noEditPoints="1"/>
            </p:cNvSpPr>
            <p:nvPr/>
          </p:nvSpPr>
          <p:spPr bwMode="auto">
            <a:xfrm>
              <a:off x="238" y="2523"/>
              <a:ext cx="62" cy="55"/>
            </a:xfrm>
            <a:custGeom>
              <a:avLst/>
              <a:gdLst/>
              <a:ahLst/>
              <a:cxnLst>
                <a:cxn ang="0">
                  <a:pos x="31" y="55"/>
                </a:cxn>
                <a:cxn ang="0">
                  <a:pos x="5" y="44"/>
                </a:cxn>
                <a:cxn ang="0">
                  <a:pos x="0" y="27"/>
                </a:cxn>
                <a:cxn ang="0">
                  <a:pos x="10" y="6"/>
                </a:cxn>
                <a:cxn ang="0">
                  <a:pos x="31" y="0"/>
                </a:cxn>
                <a:cxn ang="0">
                  <a:pos x="46" y="0"/>
                </a:cxn>
                <a:cxn ang="0">
                  <a:pos x="57" y="11"/>
                </a:cxn>
                <a:cxn ang="0">
                  <a:pos x="62" y="27"/>
                </a:cxn>
                <a:cxn ang="0">
                  <a:pos x="51" y="49"/>
                </a:cxn>
                <a:cxn ang="0">
                  <a:pos x="31" y="55"/>
                </a:cxn>
                <a:cxn ang="0">
                  <a:pos x="31" y="55"/>
                </a:cxn>
                <a:cxn ang="0">
                  <a:pos x="31" y="44"/>
                </a:cxn>
                <a:cxn ang="0">
                  <a:pos x="46" y="38"/>
                </a:cxn>
                <a:cxn ang="0">
                  <a:pos x="51" y="27"/>
                </a:cxn>
                <a:cxn ang="0">
                  <a:pos x="46" y="11"/>
                </a:cxn>
                <a:cxn ang="0">
                  <a:pos x="31" y="6"/>
                </a:cxn>
                <a:cxn ang="0">
                  <a:pos x="15" y="11"/>
                </a:cxn>
                <a:cxn ang="0">
                  <a:pos x="10" y="27"/>
                </a:cxn>
                <a:cxn ang="0">
                  <a:pos x="15" y="38"/>
                </a:cxn>
                <a:cxn ang="0">
                  <a:pos x="31" y="44"/>
                </a:cxn>
                <a:cxn ang="0">
                  <a:pos x="31" y="44"/>
                </a:cxn>
              </a:cxnLst>
              <a:rect l="0" t="0" r="r" b="b"/>
              <a:pathLst>
                <a:path w="62" h="55">
                  <a:moveTo>
                    <a:pt x="31" y="55"/>
                  </a:moveTo>
                  <a:lnTo>
                    <a:pt x="5" y="44"/>
                  </a:lnTo>
                  <a:lnTo>
                    <a:pt x="0" y="27"/>
                  </a:lnTo>
                  <a:lnTo>
                    <a:pt x="10" y="6"/>
                  </a:lnTo>
                  <a:lnTo>
                    <a:pt x="31" y="0"/>
                  </a:lnTo>
                  <a:lnTo>
                    <a:pt x="46" y="0"/>
                  </a:lnTo>
                  <a:lnTo>
                    <a:pt x="57" y="11"/>
                  </a:lnTo>
                  <a:lnTo>
                    <a:pt x="62" y="27"/>
                  </a:lnTo>
                  <a:lnTo>
                    <a:pt x="51" y="49"/>
                  </a:lnTo>
                  <a:lnTo>
                    <a:pt x="31" y="55"/>
                  </a:lnTo>
                  <a:lnTo>
                    <a:pt x="31" y="55"/>
                  </a:lnTo>
                  <a:close/>
                  <a:moveTo>
                    <a:pt x="31" y="44"/>
                  </a:moveTo>
                  <a:lnTo>
                    <a:pt x="46" y="38"/>
                  </a:lnTo>
                  <a:lnTo>
                    <a:pt x="51" y="27"/>
                  </a:lnTo>
                  <a:lnTo>
                    <a:pt x="46" y="11"/>
                  </a:lnTo>
                  <a:lnTo>
                    <a:pt x="31" y="6"/>
                  </a:lnTo>
                  <a:lnTo>
                    <a:pt x="15" y="11"/>
                  </a:lnTo>
                  <a:lnTo>
                    <a:pt x="10" y="27"/>
                  </a:lnTo>
                  <a:lnTo>
                    <a:pt x="15" y="38"/>
                  </a:lnTo>
                  <a:lnTo>
                    <a:pt x="31" y="44"/>
                  </a:lnTo>
                  <a:lnTo>
                    <a:pt x="31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21" name="Freeform 49"/>
            <p:cNvSpPr>
              <a:spLocks noEditPoints="1"/>
            </p:cNvSpPr>
            <p:nvPr/>
          </p:nvSpPr>
          <p:spPr bwMode="auto">
            <a:xfrm>
              <a:off x="238" y="2453"/>
              <a:ext cx="83" cy="54"/>
            </a:xfrm>
            <a:custGeom>
              <a:avLst/>
              <a:gdLst/>
              <a:ahLst/>
              <a:cxnLst>
                <a:cxn ang="0">
                  <a:pos x="83" y="54"/>
                </a:cxn>
                <a:cxn ang="0">
                  <a:pos x="0" y="54"/>
                </a:cxn>
                <a:cxn ang="0">
                  <a:pos x="0" y="43"/>
                </a:cxn>
                <a:cxn ang="0">
                  <a:pos x="10" y="43"/>
                </a:cxn>
                <a:cxn ang="0">
                  <a:pos x="5" y="38"/>
                </a:cxn>
                <a:cxn ang="0">
                  <a:pos x="0" y="27"/>
                </a:cxn>
                <a:cxn ang="0">
                  <a:pos x="5" y="16"/>
                </a:cxn>
                <a:cxn ang="0">
                  <a:pos x="15" y="5"/>
                </a:cxn>
                <a:cxn ang="0">
                  <a:pos x="31" y="0"/>
                </a:cxn>
                <a:cxn ang="0">
                  <a:pos x="46" y="5"/>
                </a:cxn>
                <a:cxn ang="0">
                  <a:pos x="57" y="16"/>
                </a:cxn>
                <a:cxn ang="0">
                  <a:pos x="62" y="27"/>
                </a:cxn>
                <a:cxn ang="0">
                  <a:pos x="62" y="38"/>
                </a:cxn>
                <a:cxn ang="0">
                  <a:pos x="57" y="43"/>
                </a:cxn>
                <a:cxn ang="0">
                  <a:pos x="83" y="43"/>
                </a:cxn>
                <a:cxn ang="0">
                  <a:pos x="83" y="54"/>
                </a:cxn>
                <a:cxn ang="0">
                  <a:pos x="31" y="43"/>
                </a:cxn>
                <a:cxn ang="0">
                  <a:pos x="46" y="43"/>
                </a:cxn>
                <a:cxn ang="0">
                  <a:pos x="51" y="27"/>
                </a:cxn>
                <a:cxn ang="0">
                  <a:pos x="46" y="16"/>
                </a:cxn>
                <a:cxn ang="0">
                  <a:pos x="31" y="11"/>
                </a:cxn>
                <a:cxn ang="0">
                  <a:pos x="15" y="16"/>
                </a:cxn>
                <a:cxn ang="0">
                  <a:pos x="10" y="27"/>
                </a:cxn>
                <a:cxn ang="0">
                  <a:pos x="15" y="43"/>
                </a:cxn>
                <a:cxn ang="0">
                  <a:pos x="31" y="43"/>
                </a:cxn>
                <a:cxn ang="0">
                  <a:pos x="31" y="43"/>
                </a:cxn>
              </a:cxnLst>
              <a:rect l="0" t="0" r="r" b="b"/>
              <a:pathLst>
                <a:path w="83" h="54">
                  <a:moveTo>
                    <a:pt x="83" y="54"/>
                  </a:moveTo>
                  <a:lnTo>
                    <a:pt x="0" y="54"/>
                  </a:lnTo>
                  <a:lnTo>
                    <a:pt x="0" y="43"/>
                  </a:lnTo>
                  <a:lnTo>
                    <a:pt x="10" y="43"/>
                  </a:lnTo>
                  <a:lnTo>
                    <a:pt x="5" y="38"/>
                  </a:lnTo>
                  <a:lnTo>
                    <a:pt x="0" y="27"/>
                  </a:lnTo>
                  <a:lnTo>
                    <a:pt x="5" y="16"/>
                  </a:lnTo>
                  <a:lnTo>
                    <a:pt x="15" y="5"/>
                  </a:lnTo>
                  <a:lnTo>
                    <a:pt x="31" y="0"/>
                  </a:lnTo>
                  <a:lnTo>
                    <a:pt x="46" y="5"/>
                  </a:lnTo>
                  <a:lnTo>
                    <a:pt x="57" y="16"/>
                  </a:lnTo>
                  <a:lnTo>
                    <a:pt x="62" y="27"/>
                  </a:lnTo>
                  <a:lnTo>
                    <a:pt x="62" y="38"/>
                  </a:lnTo>
                  <a:lnTo>
                    <a:pt x="57" y="43"/>
                  </a:lnTo>
                  <a:lnTo>
                    <a:pt x="83" y="43"/>
                  </a:lnTo>
                  <a:lnTo>
                    <a:pt x="83" y="54"/>
                  </a:lnTo>
                  <a:close/>
                  <a:moveTo>
                    <a:pt x="31" y="43"/>
                  </a:moveTo>
                  <a:lnTo>
                    <a:pt x="46" y="43"/>
                  </a:lnTo>
                  <a:lnTo>
                    <a:pt x="51" y="27"/>
                  </a:lnTo>
                  <a:lnTo>
                    <a:pt x="46" y="16"/>
                  </a:lnTo>
                  <a:lnTo>
                    <a:pt x="31" y="11"/>
                  </a:lnTo>
                  <a:lnTo>
                    <a:pt x="15" y="16"/>
                  </a:lnTo>
                  <a:lnTo>
                    <a:pt x="10" y="27"/>
                  </a:lnTo>
                  <a:lnTo>
                    <a:pt x="15" y="43"/>
                  </a:lnTo>
                  <a:lnTo>
                    <a:pt x="31" y="43"/>
                  </a:lnTo>
                  <a:lnTo>
                    <a:pt x="31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22" name="Freeform 50"/>
            <p:cNvSpPr>
              <a:spLocks/>
            </p:cNvSpPr>
            <p:nvPr/>
          </p:nvSpPr>
          <p:spPr bwMode="auto">
            <a:xfrm>
              <a:off x="217" y="2355"/>
              <a:ext cx="83" cy="60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83" y="0"/>
                </a:cxn>
                <a:cxn ang="0">
                  <a:pos x="83" y="60"/>
                </a:cxn>
                <a:cxn ang="0">
                  <a:pos x="72" y="60"/>
                </a:cxn>
                <a:cxn ang="0">
                  <a:pos x="62" y="49"/>
                </a:cxn>
                <a:cxn ang="0">
                  <a:pos x="52" y="38"/>
                </a:cxn>
                <a:cxn ang="0">
                  <a:pos x="36" y="17"/>
                </a:cxn>
                <a:cxn ang="0">
                  <a:pos x="21" y="11"/>
                </a:cxn>
                <a:cxn ang="0">
                  <a:pos x="10" y="17"/>
                </a:cxn>
                <a:cxn ang="0">
                  <a:pos x="10" y="27"/>
                </a:cxn>
                <a:cxn ang="0">
                  <a:pos x="10" y="44"/>
                </a:cxn>
                <a:cxn ang="0">
                  <a:pos x="26" y="44"/>
                </a:cxn>
                <a:cxn ang="0">
                  <a:pos x="26" y="55"/>
                </a:cxn>
                <a:cxn ang="0">
                  <a:pos x="5" y="49"/>
                </a:cxn>
                <a:cxn ang="0">
                  <a:pos x="0" y="27"/>
                </a:cxn>
                <a:cxn ang="0">
                  <a:pos x="5" y="11"/>
                </a:cxn>
                <a:cxn ang="0">
                  <a:pos x="21" y="0"/>
                </a:cxn>
                <a:cxn ang="0">
                  <a:pos x="31" y="6"/>
                </a:cxn>
                <a:cxn ang="0">
                  <a:pos x="41" y="11"/>
                </a:cxn>
                <a:cxn ang="0">
                  <a:pos x="57" y="27"/>
                </a:cxn>
                <a:cxn ang="0">
                  <a:pos x="67" y="38"/>
                </a:cxn>
                <a:cxn ang="0">
                  <a:pos x="72" y="44"/>
                </a:cxn>
                <a:cxn ang="0">
                  <a:pos x="72" y="0"/>
                </a:cxn>
              </a:cxnLst>
              <a:rect l="0" t="0" r="r" b="b"/>
              <a:pathLst>
                <a:path w="83" h="60">
                  <a:moveTo>
                    <a:pt x="72" y="0"/>
                  </a:moveTo>
                  <a:lnTo>
                    <a:pt x="83" y="0"/>
                  </a:lnTo>
                  <a:lnTo>
                    <a:pt x="83" y="60"/>
                  </a:lnTo>
                  <a:lnTo>
                    <a:pt x="72" y="60"/>
                  </a:lnTo>
                  <a:lnTo>
                    <a:pt x="62" y="49"/>
                  </a:lnTo>
                  <a:lnTo>
                    <a:pt x="52" y="38"/>
                  </a:lnTo>
                  <a:lnTo>
                    <a:pt x="36" y="17"/>
                  </a:lnTo>
                  <a:lnTo>
                    <a:pt x="21" y="11"/>
                  </a:lnTo>
                  <a:lnTo>
                    <a:pt x="10" y="17"/>
                  </a:lnTo>
                  <a:lnTo>
                    <a:pt x="10" y="27"/>
                  </a:lnTo>
                  <a:lnTo>
                    <a:pt x="10" y="44"/>
                  </a:lnTo>
                  <a:lnTo>
                    <a:pt x="26" y="44"/>
                  </a:lnTo>
                  <a:lnTo>
                    <a:pt x="26" y="55"/>
                  </a:lnTo>
                  <a:lnTo>
                    <a:pt x="5" y="49"/>
                  </a:lnTo>
                  <a:lnTo>
                    <a:pt x="0" y="27"/>
                  </a:lnTo>
                  <a:lnTo>
                    <a:pt x="5" y="11"/>
                  </a:lnTo>
                  <a:lnTo>
                    <a:pt x="21" y="0"/>
                  </a:lnTo>
                  <a:lnTo>
                    <a:pt x="31" y="6"/>
                  </a:lnTo>
                  <a:lnTo>
                    <a:pt x="41" y="11"/>
                  </a:lnTo>
                  <a:lnTo>
                    <a:pt x="57" y="27"/>
                  </a:lnTo>
                  <a:lnTo>
                    <a:pt x="67" y="38"/>
                  </a:lnTo>
                  <a:lnTo>
                    <a:pt x="72" y="44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23" name="Freeform 51"/>
            <p:cNvSpPr>
              <a:spLocks noEditPoints="1"/>
            </p:cNvSpPr>
            <p:nvPr/>
          </p:nvSpPr>
          <p:spPr bwMode="auto">
            <a:xfrm>
              <a:off x="2209" y="2865"/>
              <a:ext cx="99" cy="76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0" y="5"/>
                </a:cxn>
                <a:cxn ang="0">
                  <a:pos x="73" y="5"/>
                </a:cxn>
                <a:cxn ang="0">
                  <a:pos x="73" y="0"/>
                </a:cxn>
                <a:cxn ang="0">
                  <a:pos x="99" y="0"/>
                </a:cxn>
                <a:cxn ang="0">
                  <a:pos x="99" y="5"/>
                </a:cxn>
                <a:cxn ang="0">
                  <a:pos x="83" y="5"/>
                </a:cxn>
                <a:cxn ang="0">
                  <a:pos x="83" y="65"/>
                </a:cxn>
                <a:cxn ang="0">
                  <a:pos x="99" y="65"/>
                </a:cxn>
                <a:cxn ang="0">
                  <a:pos x="99" y="76"/>
                </a:cxn>
                <a:cxn ang="0">
                  <a:pos x="73" y="76"/>
                </a:cxn>
                <a:cxn ang="0">
                  <a:pos x="73" y="65"/>
                </a:cxn>
                <a:cxn ang="0">
                  <a:pos x="52" y="59"/>
                </a:cxn>
                <a:cxn ang="0">
                  <a:pos x="11" y="59"/>
                </a:cxn>
                <a:cxn ang="0">
                  <a:pos x="0" y="59"/>
                </a:cxn>
                <a:cxn ang="0">
                  <a:pos x="11" y="16"/>
                </a:cxn>
                <a:cxn ang="0">
                  <a:pos x="11" y="43"/>
                </a:cxn>
                <a:cxn ang="0">
                  <a:pos x="16" y="43"/>
                </a:cxn>
                <a:cxn ang="0">
                  <a:pos x="42" y="49"/>
                </a:cxn>
                <a:cxn ang="0">
                  <a:pos x="73" y="54"/>
                </a:cxn>
                <a:cxn ang="0">
                  <a:pos x="73" y="16"/>
                </a:cxn>
                <a:cxn ang="0">
                  <a:pos x="11" y="16"/>
                </a:cxn>
              </a:cxnLst>
              <a:rect l="0" t="0" r="r" b="b"/>
              <a:pathLst>
                <a:path w="99" h="76">
                  <a:moveTo>
                    <a:pt x="0" y="59"/>
                  </a:moveTo>
                  <a:lnTo>
                    <a:pt x="0" y="5"/>
                  </a:lnTo>
                  <a:lnTo>
                    <a:pt x="73" y="5"/>
                  </a:lnTo>
                  <a:lnTo>
                    <a:pt x="73" y="0"/>
                  </a:lnTo>
                  <a:lnTo>
                    <a:pt x="99" y="0"/>
                  </a:lnTo>
                  <a:lnTo>
                    <a:pt x="99" y="5"/>
                  </a:lnTo>
                  <a:lnTo>
                    <a:pt x="83" y="5"/>
                  </a:lnTo>
                  <a:lnTo>
                    <a:pt x="83" y="65"/>
                  </a:lnTo>
                  <a:lnTo>
                    <a:pt x="99" y="65"/>
                  </a:lnTo>
                  <a:lnTo>
                    <a:pt x="99" y="76"/>
                  </a:lnTo>
                  <a:lnTo>
                    <a:pt x="73" y="76"/>
                  </a:lnTo>
                  <a:lnTo>
                    <a:pt x="73" y="65"/>
                  </a:lnTo>
                  <a:lnTo>
                    <a:pt x="52" y="59"/>
                  </a:lnTo>
                  <a:lnTo>
                    <a:pt x="11" y="59"/>
                  </a:lnTo>
                  <a:lnTo>
                    <a:pt x="0" y="59"/>
                  </a:lnTo>
                  <a:close/>
                  <a:moveTo>
                    <a:pt x="11" y="16"/>
                  </a:moveTo>
                  <a:lnTo>
                    <a:pt x="11" y="43"/>
                  </a:lnTo>
                  <a:lnTo>
                    <a:pt x="16" y="43"/>
                  </a:lnTo>
                  <a:lnTo>
                    <a:pt x="42" y="49"/>
                  </a:lnTo>
                  <a:lnTo>
                    <a:pt x="73" y="54"/>
                  </a:lnTo>
                  <a:lnTo>
                    <a:pt x="73" y="16"/>
                  </a:lnTo>
                  <a:lnTo>
                    <a:pt x="11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24" name="Freeform 52"/>
            <p:cNvSpPr>
              <a:spLocks noEditPoints="1"/>
            </p:cNvSpPr>
            <p:nvPr/>
          </p:nvSpPr>
          <p:spPr bwMode="auto">
            <a:xfrm>
              <a:off x="2230" y="2794"/>
              <a:ext cx="62" cy="60"/>
            </a:xfrm>
            <a:custGeom>
              <a:avLst/>
              <a:gdLst/>
              <a:ahLst/>
              <a:cxnLst>
                <a:cxn ang="0">
                  <a:pos x="42" y="17"/>
                </a:cxn>
                <a:cxn ang="0">
                  <a:pos x="42" y="0"/>
                </a:cxn>
                <a:cxn ang="0">
                  <a:pos x="57" y="11"/>
                </a:cxn>
                <a:cxn ang="0">
                  <a:pos x="62" y="33"/>
                </a:cxn>
                <a:cxn ang="0">
                  <a:pos x="52" y="54"/>
                </a:cxn>
                <a:cxn ang="0">
                  <a:pos x="31" y="60"/>
                </a:cxn>
                <a:cxn ang="0">
                  <a:pos x="11" y="54"/>
                </a:cxn>
                <a:cxn ang="0">
                  <a:pos x="0" y="33"/>
                </a:cxn>
                <a:cxn ang="0">
                  <a:pos x="11" y="11"/>
                </a:cxn>
                <a:cxn ang="0">
                  <a:pos x="31" y="0"/>
                </a:cxn>
                <a:cxn ang="0">
                  <a:pos x="31" y="0"/>
                </a:cxn>
                <a:cxn ang="0">
                  <a:pos x="31" y="49"/>
                </a:cxn>
                <a:cxn ang="0">
                  <a:pos x="47" y="44"/>
                </a:cxn>
                <a:cxn ang="0">
                  <a:pos x="52" y="33"/>
                </a:cxn>
                <a:cxn ang="0">
                  <a:pos x="52" y="22"/>
                </a:cxn>
                <a:cxn ang="0">
                  <a:pos x="42" y="17"/>
                </a:cxn>
                <a:cxn ang="0">
                  <a:pos x="42" y="17"/>
                </a:cxn>
                <a:cxn ang="0">
                  <a:pos x="26" y="49"/>
                </a:cxn>
                <a:cxn ang="0">
                  <a:pos x="26" y="17"/>
                </a:cxn>
                <a:cxn ang="0">
                  <a:pos x="16" y="17"/>
                </a:cxn>
                <a:cxn ang="0">
                  <a:pos x="11" y="33"/>
                </a:cxn>
                <a:cxn ang="0">
                  <a:pos x="16" y="44"/>
                </a:cxn>
                <a:cxn ang="0">
                  <a:pos x="26" y="49"/>
                </a:cxn>
                <a:cxn ang="0">
                  <a:pos x="26" y="49"/>
                </a:cxn>
              </a:cxnLst>
              <a:rect l="0" t="0" r="r" b="b"/>
              <a:pathLst>
                <a:path w="62" h="60">
                  <a:moveTo>
                    <a:pt x="42" y="17"/>
                  </a:moveTo>
                  <a:lnTo>
                    <a:pt x="42" y="0"/>
                  </a:lnTo>
                  <a:lnTo>
                    <a:pt x="57" y="11"/>
                  </a:lnTo>
                  <a:lnTo>
                    <a:pt x="62" y="33"/>
                  </a:lnTo>
                  <a:lnTo>
                    <a:pt x="52" y="54"/>
                  </a:lnTo>
                  <a:lnTo>
                    <a:pt x="31" y="60"/>
                  </a:lnTo>
                  <a:lnTo>
                    <a:pt x="11" y="54"/>
                  </a:lnTo>
                  <a:lnTo>
                    <a:pt x="0" y="33"/>
                  </a:lnTo>
                  <a:lnTo>
                    <a:pt x="11" y="1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49"/>
                  </a:lnTo>
                  <a:lnTo>
                    <a:pt x="47" y="44"/>
                  </a:lnTo>
                  <a:lnTo>
                    <a:pt x="52" y="33"/>
                  </a:lnTo>
                  <a:lnTo>
                    <a:pt x="52" y="22"/>
                  </a:lnTo>
                  <a:lnTo>
                    <a:pt x="42" y="17"/>
                  </a:lnTo>
                  <a:lnTo>
                    <a:pt x="42" y="17"/>
                  </a:lnTo>
                  <a:close/>
                  <a:moveTo>
                    <a:pt x="26" y="49"/>
                  </a:moveTo>
                  <a:lnTo>
                    <a:pt x="26" y="17"/>
                  </a:lnTo>
                  <a:lnTo>
                    <a:pt x="16" y="17"/>
                  </a:lnTo>
                  <a:lnTo>
                    <a:pt x="11" y="33"/>
                  </a:lnTo>
                  <a:lnTo>
                    <a:pt x="16" y="44"/>
                  </a:lnTo>
                  <a:lnTo>
                    <a:pt x="26" y="49"/>
                  </a:lnTo>
                  <a:lnTo>
                    <a:pt x="26" y="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25" name="Freeform 53"/>
            <p:cNvSpPr>
              <a:spLocks/>
            </p:cNvSpPr>
            <p:nvPr/>
          </p:nvSpPr>
          <p:spPr bwMode="auto">
            <a:xfrm>
              <a:off x="2230" y="2740"/>
              <a:ext cx="62" cy="49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0" y="0"/>
                </a:cxn>
                <a:cxn ang="0">
                  <a:pos x="11" y="0"/>
                </a:cxn>
                <a:cxn ang="0">
                  <a:pos x="11" y="22"/>
                </a:cxn>
                <a:cxn ang="0">
                  <a:pos x="62" y="22"/>
                </a:cxn>
                <a:cxn ang="0">
                  <a:pos x="62" y="33"/>
                </a:cxn>
                <a:cxn ang="0">
                  <a:pos x="11" y="33"/>
                </a:cxn>
                <a:cxn ang="0">
                  <a:pos x="11" y="49"/>
                </a:cxn>
                <a:cxn ang="0">
                  <a:pos x="0" y="49"/>
                </a:cxn>
              </a:cxnLst>
              <a:rect l="0" t="0" r="r" b="b"/>
              <a:pathLst>
                <a:path w="62" h="49">
                  <a:moveTo>
                    <a:pt x="0" y="49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1" y="22"/>
                  </a:lnTo>
                  <a:lnTo>
                    <a:pt x="62" y="22"/>
                  </a:lnTo>
                  <a:lnTo>
                    <a:pt x="62" y="33"/>
                  </a:lnTo>
                  <a:lnTo>
                    <a:pt x="11" y="33"/>
                  </a:lnTo>
                  <a:lnTo>
                    <a:pt x="11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26" name="Freeform 54"/>
            <p:cNvSpPr>
              <a:spLocks noEditPoints="1"/>
            </p:cNvSpPr>
            <p:nvPr/>
          </p:nvSpPr>
          <p:spPr bwMode="auto">
            <a:xfrm>
              <a:off x="2230" y="2675"/>
              <a:ext cx="62" cy="60"/>
            </a:xfrm>
            <a:custGeom>
              <a:avLst/>
              <a:gdLst/>
              <a:ahLst/>
              <a:cxnLst>
                <a:cxn ang="0">
                  <a:pos x="42" y="11"/>
                </a:cxn>
                <a:cxn ang="0">
                  <a:pos x="42" y="0"/>
                </a:cxn>
                <a:cxn ang="0">
                  <a:pos x="57" y="11"/>
                </a:cxn>
                <a:cxn ang="0">
                  <a:pos x="62" y="27"/>
                </a:cxn>
                <a:cxn ang="0">
                  <a:pos x="52" y="49"/>
                </a:cxn>
                <a:cxn ang="0">
                  <a:pos x="31" y="60"/>
                </a:cxn>
                <a:cxn ang="0">
                  <a:pos x="11" y="49"/>
                </a:cxn>
                <a:cxn ang="0">
                  <a:pos x="0" y="27"/>
                </a:cxn>
                <a:cxn ang="0">
                  <a:pos x="11" y="11"/>
                </a:cxn>
                <a:cxn ang="0">
                  <a:pos x="31" y="0"/>
                </a:cxn>
                <a:cxn ang="0">
                  <a:pos x="31" y="0"/>
                </a:cxn>
                <a:cxn ang="0">
                  <a:pos x="31" y="49"/>
                </a:cxn>
                <a:cxn ang="0">
                  <a:pos x="47" y="43"/>
                </a:cxn>
                <a:cxn ang="0">
                  <a:pos x="52" y="27"/>
                </a:cxn>
                <a:cxn ang="0">
                  <a:pos x="52" y="16"/>
                </a:cxn>
                <a:cxn ang="0">
                  <a:pos x="42" y="11"/>
                </a:cxn>
                <a:cxn ang="0">
                  <a:pos x="42" y="11"/>
                </a:cxn>
                <a:cxn ang="0">
                  <a:pos x="26" y="49"/>
                </a:cxn>
                <a:cxn ang="0">
                  <a:pos x="26" y="11"/>
                </a:cxn>
                <a:cxn ang="0">
                  <a:pos x="16" y="16"/>
                </a:cxn>
                <a:cxn ang="0">
                  <a:pos x="11" y="27"/>
                </a:cxn>
                <a:cxn ang="0">
                  <a:pos x="16" y="43"/>
                </a:cxn>
                <a:cxn ang="0">
                  <a:pos x="26" y="49"/>
                </a:cxn>
                <a:cxn ang="0">
                  <a:pos x="26" y="49"/>
                </a:cxn>
              </a:cxnLst>
              <a:rect l="0" t="0" r="r" b="b"/>
              <a:pathLst>
                <a:path w="62" h="60">
                  <a:moveTo>
                    <a:pt x="42" y="11"/>
                  </a:moveTo>
                  <a:lnTo>
                    <a:pt x="42" y="0"/>
                  </a:lnTo>
                  <a:lnTo>
                    <a:pt x="57" y="11"/>
                  </a:lnTo>
                  <a:lnTo>
                    <a:pt x="62" y="27"/>
                  </a:lnTo>
                  <a:lnTo>
                    <a:pt x="52" y="49"/>
                  </a:lnTo>
                  <a:lnTo>
                    <a:pt x="31" y="60"/>
                  </a:lnTo>
                  <a:lnTo>
                    <a:pt x="11" y="49"/>
                  </a:lnTo>
                  <a:lnTo>
                    <a:pt x="0" y="27"/>
                  </a:lnTo>
                  <a:lnTo>
                    <a:pt x="11" y="1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49"/>
                  </a:lnTo>
                  <a:lnTo>
                    <a:pt x="47" y="43"/>
                  </a:lnTo>
                  <a:lnTo>
                    <a:pt x="52" y="27"/>
                  </a:lnTo>
                  <a:lnTo>
                    <a:pt x="52" y="16"/>
                  </a:lnTo>
                  <a:lnTo>
                    <a:pt x="42" y="11"/>
                  </a:lnTo>
                  <a:lnTo>
                    <a:pt x="42" y="11"/>
                  </a:lnTo>
                  <a:close/>
                  <a:moveTo>
                    <a:pt x="26" y="49"/>
                  </a:moveTo>
                  <a:lnTo>
                    <a:pt x="26" y="11"/>
                  </a:lnTo>
                  <a:lnTo>
                    <a:pt x="16" y="16"/>
                  </a:lnTo>
                  <a:lnTo>
                    <a:pt x="11" y="27"/>
                  </a:lnTo>
                  <a:lnTo>
                    <a:pt x="16" y="43"/>
                  </a:lnTo>
                  <a:lnTo>
                    <a:pt x="26" y="49"/>
                  </a:lnTo>
                  <a:lnTo>
                    <a:pt x="26" y="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27" name="Freeform 55"/>
            <p:cNvSpPr>
              <a:spLocks/>
            </p:cNvSpPr>
            <p:nvPr/>
          </p:nvSpPr>
          <p:spPr bwMode="auto">
            <a:xfrm>
              <a:off x="2230" y="2621"/>
              <a:ext cx="62" cy="43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0" y="32"/>
                </a:cxn>
                <a:cxn ang="0">
                  <a:pos x="26" y="32"/>
                </a:cxn>
                <a:cxn ang="0">
                  <a:pos x="26" y="27"/>
                </a:cxn>
                <a:cxn ang="0">
                  <a:pos x="16" y="22"/>
                </a:cxn>
                <a:cxn ang="0">
                  <a:pos x="5" y="16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5"/>
                </a:cxn>
                <a:cxn ang="0">
                  <a:pos x="16" y="11"/>
                </a:cxn>
                <a:cxn ang="0">
                  <a:pos x="26" y="16"/>
                </a:cxn>
                <a:cxn ang="0">
                  <a:pos x="31" y="22"/>
                </a:cxn>
                <a:cxn ang="0">
                  <a:pos x="42" y="11"/>
                </a:cxn>
                <a:cxn ang="0">
                  <a:pos x="62" y="0"/>
                </a:cxn>
                <a:cxn ang="0">
                  <a:pos x="62" y="11"/>
                </a:cxn>
                <a:cxn ang="0">
                  <a:pos x="42" y="22"/>
                </a:cxn>
                <a:cxn ang="0">
                  <a:pos x="36" y="27"/>
                </a:cxn>
                <a:cxn ang="0">
                  <a:pos x="31" y="32"/>
                </a:cxn>
                <a:cxn ang="0">
                  <a:pos x="62" y="32"/>
                </a:cxn>
                <a:cxn ang="0">
                  <a:pos x="62" y="43"/>
                </a:cxn>
                <a:cxn ang="0">
                  <a:pos x="0" y="43"/>
                </a:cxn>
              </a:cxnLst>
              <a:rect l="0" t="0" r="r" b="b"/>
              <a:pathLst>
                <a:path w="62" h="43">
                  <a:moveTo>
                    <a:pt x="0" y="43"/>
                  </a:moveTo>
                  <a:lnTo>
                    <a:pt x="0" y="32"/>
                  </a:lnTo>
                  <a:lnTo>
                    <a:pt x="26" y="32"/>
                  </a:lnTo>
                  <a:lnTo>
                    <a:pt x="26" y="27"/>
                  </a:lnTo>
                  <a:lnTo>
                    <a:pt x="16" y="22"/>
                  </a:lnTo>
                  <a:lnTo>
                    <a:pt x="5" y="16"/>
                  </a:lnTo>
                  <a:lnTo>
                    <a:pt x="0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6" y="11"/>
                  </a:lnTo>
                  <a:lnTo>
                    <a:pt x="26" y="16"/>
                  </a:lnTo>
                  <a:lnTo>
                    <a:pt x="31" y="22"/>
                  </a:lnTo>
                  <a:lnTo>
                    <a:pt x="42" y="11"/>
                  </a:lnTo>
                  <a:lnTo>
                    <a:pt x="62" y="0"/>
                  </a:lnTo>
                  <a:lnTo>
                    <a:pt x="62" y="11"/>
                  </a:lnTo>
                  <a:lnTo>
                    <a:pt x="42" y="22"/>
                  </a:lnTo>
                  <a:lnTo>
                    <a:pt x="36" y="27"/>
                  </a:lnTo>
                  <a:lnTo>
                    <a:pt x="31" y="32"/>
                  </a:lnTo>
                  <a:lnTo>
                    <a:pt x="62" y="32"/>
                  </a:lnTo>
                  <a:lnTo>
                    <a:pt x="62" y="4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28" name="Freeform 56"/>
            <p:cNvSpPr>
              <a:spLocks/>
            </p:cNvSpPr>
            <p:nvPr/>
          </p:nvSpPr>
          <p:spPr bwMode="auto">
            <a:xfrm>
              <a:off x="2230" y="2567"/>
              <a:ext cx="62" cy="4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0"/>
                </a:cxn>
                <a:cxn ang="0">
                  <a:pos x="11" y="0"/>
                </a:cxn>
                <a:cxn ang="0">
                  <a:pos x="11" y="21"/>
                </a:cxn>
                <a:cxn ang="0">
                  <a:pos x="62" y="21"/>
                </a:cxn>
                <a:cxn ang="0">
                  <a:pos x="62" y="32"/>
                </a:cxn>
                <a:cxn ang="0">
                  <a:pos x="11" y="32"/>
                </a:cxn>
                <a:cxn ang="0">
                  <a:pos x="11" y="48"/>
                </a:cxn>
                <a:cxn ang="0">
                  <a:pos x="0" y="48"/>
                </a:cxn>
              </a:cxnLst>
              <a:rect l="0" t="0" r="r" b="b"/>
              <a:pathLst>
                <a:path w="62" h="48">
                  <a:moveTo>
                    <a:pt x="0" y="48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1" y="21"/>
                  </a:lnTo>
                  <a:lnTo>
                    <a:pt x="62" y="21"/>
                  </a:lnTo>
                  <a:lnTo>
                    <a:pt x="62" y="32"/>
                  </a:lnTo>
                  <a:lnTo>
                    <a:pt x="11" y="32"/>
                  </a:lnTo>
                  <a:lnTo>
                    <a:pt x="11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29" name="Freeform 57"/>
            <p:cNvSpPr>
              <a:spLocks noEditPoints="1"/>
            </p:cNvSpPr>
            <p:nvPr/>
          </p:nvSpPr>
          <p:spPr bwMode="auto">
            <a:xfrm>
              <a:off x="2230" y="2502"/>
              <a:ext cx="62" cy="59"/>
            </a:xfrm>
            <a:custGeom>
              <a:avLst/>
              <a:gdLst/>
              <a:ahLst/>
              <a:cxnLst>
                <a:cxn ang="0">
                  <a:pos x="31" y="59"/>
                </a:cxn>
                <a:cxn ang="0">
                  <a:pos x="5" y="48"/>
                </a:cxn>
                <a:cxn ang="0">
                  <a:pos x="0" y="27"/>
                </a:cxn>
                <a:cxn ang="0">
                  <a:pos x="11" y="10"/>
                </a:cxn>
                <a:cxn ang="0">
                  <a:pos x="31" y="0"/>
                </a:cxn>
                <a:cxn ang="0">
                  <a:pos x="47" y="5"/>
                </a:cxn>
                <a:cxn ang="0">
                  <a:pos x="57" y="16"/>
                </a:cxn>
                <a:cxn ang="0">
                  <a:pos x="62" y="27"/>
                </a:cxn>
                <a:cxn ang="0">
                  <a:pos x="52" y="48"/>
                </a:cxn>
                <a:cxn ang="0">
                  <a:pos x="31" y="59"/>
                </a:cxn>
                <a:cxn ang="0">
                  <a:pos x="31" y="59"/>
                </a:cxn>
                <a:cxn ang="0">
                  <a:pos x="31" y="48"/>
                </a:cxn>
                <a:cxn ang="0">
                  <a:pos x="47" y="43"/>
                </a:cxn>
                <a:cxn ang="0">
                  <a:pos x="52" y="27"/>
                </a:cxn>
                <a:cxn ang="0">
                  <a:pos x="47" y="16"/>
                </a:cxn>
                <a:cxn ang="0">
                  <a:pos x="31" y="10"/>
                </a:cxn>
                <a:cxn ang="0">
                  <a:pos x="16" y="16"/>
                </a:cxn>
                <a:cxn ang="0">
                  <a:pos x="11" y="27"/>
                </a:cxn>
                <a:cxn ang="0">
                  <a:pos x="16" y="43"/>
                </a:cxn>
                <a:cxn ang="0">
                  <a:pos x="31" y="48"/>
                </a:cxn>
                <a:cxn ang="0">
                  <a:pos x="31" y="48"/>
                </a:cxn>
              </a:cxnLst>
              <a:rect l="0" t="0" r="r" b="b"/>
              <a:pathLst>
                <a:path w="62" h="59">
                  <a:moveTo>
                    <a:pt x="31" y="59"/>
                  </a:moveTo>
                  <a:lnTo>
                    <a:pt x="5" y="48"/>
                  </a:lnTo>
                  <a:lnTo>
                    <a:pt x="0" y="27"/>
                  </a:lnTo>
                  <a:lnTo>
                    <a:pt x="11" y="10"/>
                  </a:lnTo>
                  <a:lnTo>
                    <a:pt x="31" y="0"/>
                  </a:lnTo>
                  <a:lnTo>
                    <a:pt x="47" y="5"/>
                  </a:lnTo>
                  <a:lnTo>
                    <a:pt x="57" y="16"/>
                  </a:lnTo>
                  <a:lnTo>
                    <a:pt x="62" y="27"/>
                  </a:lnTo>
                  <a:lnTo>
                    <a:pt x="52" y="48"/>
                  </a:lnTo>
                  <a:lnTo>
                    <a:pt x="31" y="59"/>
                  </a:lnTo>
                  <a:lnTo>
                    <a:pt x="31" y="59"/>
                  </a:lnTo>
                  <a:close/>
                  <a:moveTo>
                    <a:pt x="31" y="48"/>
                  </a:moveTo>
                  <a:lnTo>
                    <a:pt x="47" y="43"/>
                  </a:lnTo>
                  <a:lnTo>
                    <a:pt x="52" y="27"/>
                  </a:lnTo>
                  <a:lnTo>
                    <a:pt x="47" y="16"/>
                  </a:lnTo>
                  <a:lnTo>
                    <a:pt x="31" y="10"/>
                  </a:lnTo>
                  <a:lnTo>
                    <a:pt x="16" y="16"/>
                  </a:lnTo>
                  <a:lnTo>
                    <a:pt x="11" y="27"/>
                  </a:lnTo>
                  <a:lnTo>
                    <a:pt x="16" y="43"/>
                  </a:lnTo>
                  <a:lnTo>
                    <a:pt x="31" y="48"/>
                  </a:lnTo>
                  <a:lnTo>
                    <a:pt x="31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30" name="Freeform 58"/>
            <p:cNvSpPr>
              <a:spLocks noEditPoints="1"/>
            </p:cNvSpPr>
            <p:nvPr/>
          </p:nvSpPr>
          <p:spPr bwMode="auto">
            <a:xfrm>
              <a:off x="2230" y="2437"/>
              <a:ext cx="83" cy="54"/>
            </a:xfrm>
            <a:custGeom>
              <a:avLst/>
              <a:gdLst/>
              <a:ahLst/>
              <a:cxnLst>
                <a:cxn ang="0">
                  <a:pos x="83" y="54"/>
                </a:cxn>
                <a:cxn ang="0">
                  <a:pos x="0" y="54"/>
                </a:cxn>
                <a:cxn ang="0">
                  <a:pos x="0" y="43"/>
                </a:cxn>
                <a:cxn ang="0">
                  <a:pos x="11" y="43"/>
                </a:cxn>
                <a:cxn ang="0">
                  <a:pos x="0" y="38"/>
                </a:cxn>
                <a:cxn ang="0">
                  <a:pos x="0" y="27"/>
                </a:cxn>
                <a:cxn ang="0">
                  <a:pos x="5" y="10"/>
                </a:cxn>
                <a:cxn ang="0">
                  <a:pos x="16" y="5"/>
                </a:cxn>
                <a:cxn ang="0">
                  <a:pos x="31" y="0"/>
                </a:cxn>
                <a:cxn ang="0">
                  <a:pos x="47" y="5"/>
                </a:cxn>
                <a:cxn ang="0">
                  <a:pos x="57" y="16"/>
                </a:cxn>
                <a:cxn ang="0">
                  <a:pos x="62" y="27"/>
                </a:cxn>
                <a:cxn ang="0">
                  <a:pos x="57" y="38"/>
                </a:cxn>
                <a:cxn ang="0">
                  <a:pos x="52" y="43"/>
                </a:cxn>
                <a:cxn ang="0">
                  <a:pos x="83" y="43"/>
                </a:cxn>
                <a:cxn ang="0">
                  <a:pos x="83" y="54"/>
                </a:cxn>
                <a:cxn ang="0">
                  <a:pos x="31" y="43"/>
                </a:cxn>
                <a:cxn ang="0">
                  <a:pos x="47" y="38"/>
                </a:cxn>
                <a:cxn ang="0">
                  <a:pos x="52" y="27"/>
                </a:cxn>
                <a:cxn ang="0">
                  <a:pos x="47" y="16"/>
                </a:cxn>
                <a:cxn ang="0">
                  <a:pos x="31" y="10"/>
                </a:cxn>
                <a:cxn ang="0">
                  <a:pos x="16" y="16"/>
                </a:cxn>
                <a:cxn ang="0">
                  <a:pos x="11" y="27"/>
                </a:cxn>
                <a:cxn ang="0">
                  <a:pos x="16" y="38"/>
                </a:cxn>
                <a:cxn ang="0">
                  <a:pos x="31" y="43"/>
                </a:cxn>
                <a:cxn ang="0">
                  <a:pos x="31" y="43"/>
                </a:cxn>
              </a:cxnLst>
              <a:rect l="0" t="0" r="r" b="b"/>
              <a:pathLst>
                <a:path w="83" h="54">
                  <a:moveTo>
                    <a:pt x="83" y="54"/>
                  </a:moveTo>
                  <a:lnTo>
                    <a:pt x="0" y="54"/>
                  </a:lnTo>
                  <a:lnTo>
                    <a:pt x="0" y="43"/>
                  </a:lnTo>
                  <a:lnTo>
                    <a:pt x="11" y="43"/>
                  </a:lnTo>
                  <a:lnTo>
                    <a:pt x="0" y="38"/>
                  </a:lnTo>
                  <a:lnTo>
                    <a:pt x="0" y="27"/>
                  </a:lnTo>
                  <a:lnTo>
                    <a:pt x="5" y="10"/>
                  </a:lnTo>
                  <a:lnTo>
                    <a:pt x="16" y="5"/>
                  </a:lnTo>
                  <a:lnTo>
                    <a:pt x="31" y="0"/>
                  </a:lnTo>
                  <a:lnTo>
                    <a:pt x="47" y="5"/>
                  </a:lnTo>
                  <a:lnTo>
                    <a:pt x="57" y="16"/>
                  </a:lnTo>
                  <a:lnTo>
                    <a:pt x="62" y="27"/>
                  </a:lnTo>
                  <a:lnTo>
                    <a:pt x="57" y="38"/>
                  </a:lnTo>
                  <a:lnTo>
                    <a:pt x="52" y="43"/>
                  </a:lnTo>
                  <a:lnTo>
                    <a:pt x="83" y="43"/>
                  </a:lnTo>
                  <a:lnTo>
                    <a:pt x="83" y="54"/>
                  </a:lnTo>
                  <a:close/>
                  <a:moveTo>
                    <a:pt x="31" y="43"/>
                  </a:moveTo>
                  <a:lnTo>
                    <a:pt x="47" y="38"/>
                  </a:lnTo>
                  <a:lnTo>
                    <a:pt x="52" y="27"/>
                  </a:lnTo>
                  <a:lnTo>
                    <a:pt x="47" y="16"/>
                  </a:lnTo>
                  <a:lnTo>
                    <a:pt x="31" y="10"/>
                  </a:lnTo>
                  <a:lnTo>
                    <a:pt x="16" y="16"/>
                  </a:lnTo>
                  <a:lnTo>
                    <a:pt x="11" y="27"/>
                  </a:lnTo>
                  <a:lnTo>
                    <a:pt x="16" y="38"/>
                  </a:lnTo>
                  <a:lnTo>
                    <a:pt x="31" y="43"/>
                  </a:lnTo>
                  <a:lnTo>
                    <a:pt x="31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31" name="Freeform 59"/>
            <p:cNvSpPr>
              <a:spLocks/>
            </p:cNvSpPr>
            <p:nvPr/>
          </p:nvSpPr>
          <p:spPr bwMode="auto">
            <a:xfrm>
              <a:off x="2209" y="2355"/>
              <a:ext cx="83" cy="33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83" y="11"/>
                </a:cxn>
                <a:cxn ang="0">
                  <a:pos x="16" y="11"/>
                </a:cxn>
                <a:cxn ang="0">
                  <a:pos x="26" y="22"/>
                </a:cxn>
                <a:cxn ang="0">
                  <a:pos x="32" y="33"/>
                </a:cxn>
                <a:cxn ang="0">
                  <a:pos x="21" y="33"/>
                </a:cxn>
                <a:cxn ang="0">
                  <a:pos x="11" y="17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83" y="0"/>
                </a:cxn>
              </a:cxnLst>
              <a:rect l="0" t="0" r="r" b="b"/>
              <a:pathLst>
                <a:path w="83" h="33">
                  <a:moveTo>
                    <a:pt x="83" y="0"/>
                  </a:moveTo>
                  <a:lnTo>
                    <a:pt x="83" y="11"/>
                  </a:lnTo>
                  <a:lnTo>
                    <a:pt x="16" y="11"/>
                  </a:lnTo>
                  <a:lnTo>
                    <a:pt x="26" y="22"/>
                  </a:lnTo>
                  <a:lnTo>
                    <a:pt x="32" y="33"/>
                  </a:lnTo>
                  <a:lnTo>
                    <a:pt x="21" y="33"/>
                  </a:lnTo>
                  <a:lnTo>
                    <a:pt x="11" y="17"/>
                  </a:ln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7" name="Line 11"/>
          <p:cNvSpPr>
            <a:spLocks noChangeShapeType="1"/>
          </p:cNvSpPr>
          <p:nvPr/>
        </p:nvSpPr>
        <p:spPr bwMode="auto">
          <a:xfrm flipH="1" flipV="1">
            <a:off x="2031638" y="4213185"/>
            <a:ext cx="401750" cy="101024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square" anchor="b">
            <a:spAutoFit/>
          </a:bodyPr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 rot="18921480">
            <a:off x="916521" y="4856560"/>
            <a:ext cx="8352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Образец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232" y="1844824"/>
            <a:ext cx="72208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39552" y="260648"/>
            <a:ext cx="7776864" cy="8338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4256" tIns="47128" rIns="94256" bIns="47128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Нейтронный </a:t>
            </a:r>
            <a:r>
              <a:rPr lang="ru-RU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урье-</a:t>
            </a:r>
            <a:r>
              <a:rPr lang="ru-RU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тресс-</a:t>
            </a:r>
            <a:r>
              <a:rPr lang="ru-RU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ифрактометр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ФСД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импульсном реакторе ИБР-2 (ОИЯИ,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Дубна)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40" name="Rectangle 252"/>
          <p:cNvSpPr>
            <a:spLocks noChangeArrowheads="1"/>
          </p:cNvSpPr>
          <p:nvPr/>
        </p:nvSpPr>
        <p:spPr bwMode="auto">
          <a:xfrm>
            <a:off x="827088" y="158096"/>
            <a:ext cx="7921376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2811463" algn="l"/>
              </a:tabLst>
              <a:defRPr/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Основные параметры дифрактометра ФСД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811463" algn="l"/>
              </a:tabLst>
              <a:defRPr/>
            </a:pPr>
            <a:endParaRPr lang="en-US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811463" algn="l"/>
              </a:tabLst>
              <a:defRPr/>
            </a:pPr>
            <a:r>
              <a:rPr lang="ru-RU" dirty="0" smtClean="0">
                <a:latin typeface="+mn-lt"/>
              </a:rPr>
              <a:t>Нейтроновод</a:t>
            </a:r>
            <a:r>
              <a:rPr lang="en-GB" dirty="0">
                <a:latin typeface="+mn-lt"/>
              </a:rPr>
              <a:t>		</a:t>
            </a:r>
            <a:r>
              <a:rPr lang="ru-RU" dirty="0" smtClean="0">
                <a:latin typeface="+mn-lt"/>
              </a:rPr>
              <a:t>зеркальный</a:t>
            </a:r>
            <a:r>
              <a:rPr lang="en-GB" dirty="0" smtClean="0">
                <a:latin typeface="+mn-lt"/>
              </a:rPr>
              <a:t>, </a:t>
            </a:r>
            <a:r>
              <a:rPr lang="ru-RU" dirty="0" smtClean="0"/>
              <a:t>с покрытием из </a:t>
            </a:r>
            <a:r>
              <a:rPr lang="en-US" dirty="0" smtClean="0">
                <a:latin typeface="+mn-lt"/>
              </a:rPr>
              <a:t>Ni </a:t>
            </a:r>
            <a:endParaRPr lang="ru-RU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811463" algn="l"/>
              </a:tabLst>
              <a:defRPr/>
            </a:pPr>
            <a:r>
              <a:rPr lang="ru-RU" dirty="0" smtClean="0">
                <a:latin typeface="+mn-lt"/>
              </a:rPr>
              <a:t>Сечение пучка на выходе</a:t>
            </a:r>
            <a:r>
              <a:rPr lang="en-US" dirty="0">
                <a:latin typeface="+mn-lt"/>
              </a:rPr>
              <a:t>		10</a:t>
            </a:r>
            <a:r>
              <a:rPr lang="ru-RU" dirty="0">
                <a:latin typeface="+mn-lt"/>
                <a:sym typeface="Symbol" pitchFamily="18" charset="2"/>
              </a:rPr>
              <a:t></a:t>
            </a:r>
            <a:r>
              <a:rPr lang="en-US" dirty="0">
                <a:latin typeface="+mn-lt"/>
              </a:rPr>
              <a:t>75 </a:t>
            </a:r>
            <a:r>
              <a:rPr lang="ru-RU" dirty="0" smtClean="0">
                <a:latin typeface="+mn-lt"/>
              </a:rPr>
              <a:t>мм</a:t>
            </a:r>
            <a:r>
              <a:rPr lang="en-US" baseline="30000" dirty="0" smtClean="0">
                <a:latin typeface="+mn-lt"/>
                <a:sym typeface="Symbol" pitchFamily="18" charset="2"/>
              </a:rPr>
              <a:t>2</a:t>
            </a:r>
            <a:endParaRPr lang="ru-RU" baseline="30000" dirty="0">
              <a:latin typeface="+mn-lt"/>
              <a:sym typeface="Symbol" pitchFamily="18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811463" algn="l"/>
              </a:tabLst>
              <a:defRPr/>
            </a:pPr>
            <a:r>
              <a:rPr lang="ru-RU" dirty="0" smtClean="0"/>
              <a:t>Расстояние замедлитель–образец </a:t>
            </a:r>
            <a:r>
              <a:rPr lang="en-US" dirty="0">
                <a:latin typeface="+mn-lt"/>
                <a:sym typeface="Symbol" pitchFamily="18" charset="2"/>
              </a:rPr>
              <a:t>	</a:t>
            </a:r>
            <a:r>
              <a:rPr lang="en-GB" dirty="0" smtClean="0">
                <a:latin typeface="+mn-lt"/>
                <a:sym typeface="Symbol" pitchFamily="18" charset="2"/>
              </a:rPr>
              <a:t>28.14 </a:t>
            </a:r>
            <a:r>
              <a:rPr lang="ru-RU" dirty="0" smtClean="0">
                <a:latin typeface="+mn-lt"/>
                <a:sym typeface="Symbol" pitchFamily="18" charset="2"/>
              </a:rPr>
              <a:t>м</a:t>
            </a:r>
            <a:endParaRPr lang="ru-RU" dirty="0">
              <a:latin typeface="+mn-lt"/>
              <a:sym typeface="Symbol" pitchFamily="18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811463" algn="l"/>
              </a:tabLst>
              <a:defRPr/>
            </a:pPr>
            <a:r>
              <a:rPr lang="ru-RU" dirty="0" smtClean="0"/>
              <a:t>Расстояние прерыватель–образец </a:t>
            </a:r>
            <a:r>
              <a:rPr lang="en-US" dirty="0">
                <a:latin typeface="+mn-lt"/>
                <a:sym typeface="Symbol" pitchFamily="18" charset="2"/>
              </a:rPr>
              <a:t>	5.55 </a:t>
            </a:r>
            <a:r>
              <a:rPr lang="ru-RU" dirty="0" smtClean="0">
                <a:latin typeface="+mn-lt"/>
                <a:sym typeface="Symbol" pitchFamily="18" charset="2"/>
              </a:rPr>
              <a:t>м</a:t>
            </a:r>
            <a:endParaRPr lang="ru-RU" dirty="0">
              <a:latin typeface="+mn-lt"/>
              <a:sym typeface="Symbol" pitchFamily="18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811463" algn="l"/>
              </a:tabLst>
              <a:defRPr/>
            </a:pPr>
            <a:r>
              <a:rPr lang="ru-RU" dirty="0" smtClean="0">
                <a:latin typeface="+mn-lt"/>
                <a:sym typeface="Symbol" pitchFamily="18" charset="2"/>
              </a:rPr>
              <a:t>Фурье-прерыватель</a:t>
            </a:r>
            <a:r>
              <a:rPr lang="en-US" dirty="0" smtClean="0">
                <a:latin typeface="+mn-lt"/>
                <a:sym typeface="Symbol" pitchFamily="18" charset="2"/>
              </a:rPr>
              <a:t> (</a:t>
            </a:r>
            <a:r>
              <a:rPr lang="ru-RU" dirty="0" smtClean="0">
                <a:latin typeface="+mn-lt"/>
                <a:sym typeface="Symbol" pitchFamily="18" charset="2"/>
              </a:rPr>
              <a:t>диск</a:t>
            </a:r>
            <a:r>
              <a:rPr lang="en-US" dirty="0" smtClean="0">
                <a:latin typeface="+mn-lt"/>
                <a:sym typeface="Symbol" pitchFamily="18" charset="2"/>
              </a:rPr>
              <a:t>)</a:t>
            </a:r>
            <a:r>
              <a:rPr lang="en-US" dirty="0">
                <a:latin typeface="+mn-lt"/>
                <a:sym typeface="Symbol" pitchFamily="18" charset="2"/>
              </a:rPr>
              <a:t>		</a:t>
            </a:r>
            <a:r>
              <a:rPr lang="ru-RU" dirty="0" smtClean="0"/>
              <a:t> высокопрочный</a:t>
            </a:r>
            <a:r>
              <a:rPr lang="en-US" dirty="0" smtClean="0">
                <a:latin typeface="+mn-lt"/>
                <a:sym typeface="Symbol" pitchFamily="18" charset="2"/>
              </a:rPr>
              <a:t> </a:t>
            </a:r>
            <a:r>
              <a:rPr lang="en-US" dirty="0">
                <a:latin typeface="+mn-lt"/>
                <a:sym typeface="Symbol" pitchFamily="18" charset="2"/>
              </a:rPr>
              <a:t>Al </a:t>
            </a:r>
            <a:r>
              <a:rPr lang="ru-RU" dirty="0" smtClean="0"/>
              <a:t>сплав</a:t>
            </a:r>
            <a:endParaRPr lang="ru-RU" dirty="0">
              <a:latin typeface="+mn-lt"/>
              <a:sym typeface="Symbol" pitchFamily="18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811463" algn="l"/>
              </a:tabLst>
              <a:defRPr/>
            </a:pPr>
            <a:r>
              <a:rPr lang="en-US" dirty="0">
                <a:latin typeface="+mn-lt"/>
                <a:sym typeface="Symbol" pitchFamily="18" charset="2"/>
              </a:rPr>
              <a:t>   </a:t>
            </a:r>
            <a:r>
              <a:rPr lang="ru-RU" dirty="0" smtClean="0">
                <a:latin typeface="+mn-lt"/>
                <a:sym typeface="Symbol" pitchFamily="18" charset="2"/>
              </a:rPr>
              <a:t>внешний диаметр</a:t>
            </a:r>
            <a:r>
              <a:rPr lang="en-US" dirty="0">
                <a:latin typeface="+mn-lt"/>
                <a:sym typeface="Symbol" pitchFamily="18" charset="2"/>
              </a:rPr>
              <a:t>		540 </a:t>
            </a:r>
            <a:r>
              <a:rPr lang="ru-RU" dirty="0" smtClean="0">
                <a:latin typeface="+mn-lt"/>
                <a:sym typeface="Symbol" pitchFamily="18" charset="2"/>
              </a:rPr>
              <a:t>мм</a:t>
            </a:r>
            <a:endParaRPr lang="ru-RU" dirty="0">
              <a:latin typeface="+mn-lt"/>
              <a:sym typeface="Symbol" pitchFamily="18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811463" algn="l"/>
              </a:tabLst>
              <a:defRPr/>
            </a:pPr>
            <a:r>
              <a:rPr lang="en-US" dirty="0">
                <a:latin typeface="+mn-lt"/>
                <a:sym typeface="Symbol" pitchFamily="18" charset="2"/>
              </a:rPr>
              <a:t>   </a:t>
            </a:r>
            <a:r>
              <a:rPr lang="ru-RU" dirty="0" smtClean="0">
                <a:latin typeface="+mn-lt"/>
                <a:sym typeface="Symbol" pitchFamily="18" charset="2"/>
              </a:rPr>
              <a:t>ширина щели</a:t>
            </a:r>
            <a:r>
              <a:rPr lang="en-US" dirty="0">
                <a:latin typeface="+mn-lt"/>
                <a:sym typeface="Symbol" pitchFamily="18" charset="2"/>
              </a:rPr>
              <a:t>		0.7 </a:t>
            </a:r>
            <a:r>
              <a:rPr lang="ru-RU" dirty="0" smtClean="0">
                <a:latin typeface="+mn-lt"/>
                <a:sym typeface="Symbol" pitchFamily="18" charset="2"/>
              </a:rPr>
              <a:t>мм</a:t>
            </a:r>
            <a:endParaRPr lang="ru-RU" dirty="0">
              <a:latin typeface="+mn-lt"/>
              <a:sym typeface="Symbol" pitchFamily="18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811463" algn="l"/>
              </a:tabLst>
              <a:defRPr/>
            </a:pPr>
            <a:r>
              <a:rPr lang="en-US" dirty="0">
                <a:latin typeface="+mn-lt"/>
                <a:sym typeface="Symbol" pitchFamily="18" charset="2"/>
              </a:rPr>
              <a:t> </a:t>
            </a:r>
            <a:r>
              <a:rPr lang="ru-RU" dirty="0" smtClean="0">
                <a:latin typeface="+mn-lt"/>
                <a:sym typeface="Symbol" pitchFamily="18" charset="2"/>
              </a:rPr>
              <a:t> кол-во</a:t>
            </a:r>
            <a:r>
              <a:rPr lang="ru-RU" dirty="0" smtClean="0"/>
              <a:t> щелей </a:t>
            </a:r>
            <a:r>
              <a:rPr lang="en-US" dirty="0">
                <a:latin typeface="+mn-lt"/>
                <a:sym typeface="Symbol" pitchFamily="18" charset="2"/>
              </a:rPr>
              <a:t>		</a:t>
            </a:r>
            <a:r>
              <a:rPr lang="en-GB" dirty="0">
                <a:latin typeface="+mn-lt"/>
                <a:sym typeface="Symbol" pitchFamily="18" charset="2"/>
              </a:rPr>
              <a:t>1024</a:t>
            </a:r>
            <a:endParaRPr lang="ru-RU" dirty="0">
              <a:latin typeface="+mn-lt"/>
              <a:sym typeface="Symbol" pitchFamily="18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811463" algn="l"/>
              </a:tabLst>
              <a:defRPr/>
            </a:pPr>
            <a:r>
              <a:rPr lang="en-US" dirty="0">
                <a:latin typeface="+mn-lt"/>
                <a:sym typeface="Symbol" pitchFamily="18" charset="2"/>
              </a:rPr>
              <a:t> </a:t>
            </a:r>
            <a:r>
              <a:rPr lang="ru-RU" dirty="0" smtClean="0">
                <a:latin typeface="+mn-lt"/>
                <a:sym typeface="Symbol" pitchFamily="18" charset="2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макс. скорость вращения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	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	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6000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об.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/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мин.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Symbol" pitchFamily="18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811463" algn="l"/>
              </a:tabLst>
              <a:defRPr/>
            </a:pPr>
            <a:r>
              <a:rPr lang="en-US" dirty="0">
                <a:latin typeface="+mn-lt"/>
                <a:sym typeface="Symbol" pitchFamily="18" charset="2"/>
              </a:rPr>
              <a:t> </a:t>
            </a:r>
            <a:r>
              <a:rPr lang="ru-RU" dirty="0" smtClean="0">
                <a:latin typeface="+mn-lt"/>
                <a:sym typeface="Symbol" pitchFamily="18" charset="2"/>
              </a:rPr>
              <a:t> </a:t>
            </a:r>
            <a:r>
              <a:rPr lang="ru-RU" dirty="0" smtClean="0"/>
              <a:t>макс. частота модуляции пучка </a:t>
            </a:r>
            <a:r>
              <a:rPr lang="en-GB" dirty="0">
                <a:latin typeface="+mn-lt"/>
                <a:sym typeface="Symbol" pitchFamily="18" charset="2"/>
              </a:rPr>
              <a:t>	100 </a:t>
            </a:r>
            <a:r>
              <a:rPr lang="ru-RU" dirty="0" smtClean="0">
                <a:latin typeface="+mn-lt"/>
                <a:sym typeface="Symbol" pitchFamily="18" charset="2"/>
              </a:rPr>
              <a:t>кГц</a:t>
            </a:r>
            <a:endParaRPr lang="ru-RU" dirty="0">
              <a:latin typeface="+mn-lt"/>
              <a:sym typeface="Symbol" pitchFamily="18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811463" algn="l"/>
              </a:tabLst>
              <a:defRPr/>
            </a:pPr>
            <a:r>
              <a:rPr lang="ru-RU" dirty="0" smtClean="0"/>
              <a:t>Ширина импульса тепловых нейтронов</a:t>
            </a:r>
            <a:r>
              <a:rPr lang="en-GB" dirty="0" smtClean="0">
                <a:latin typeface="+mn-lt"/>
                <a:sym typeface="Symbol" pitchFamily="18" charset="2"/>
              </a:rPr>
              <a:t>:</a:t>
            </a:r>
            <a:r>
              <a:rPr lang="en-GB" dirty="0">
                <a:latin typeface="+mn-lt"/>
                <a:sym typeface="Symbol" pitchFamily="18" charset="2"/>
              </a:rPr>
              <a:t>	</a:t>
            </a:r>
            <a:endParaRPr lang="ru-RU" dirty="0">
              <a:latin typeface="+mn-lt"/>
              <a:sym typeface="Symbol" pitchFamily="18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811463" algn="l"/>
              </a:tabLst>
              <a:defRPr/>
            </a:pPr>
            <a:r>
              <a:rPr lang="en-US" dirty="0">
                <a:latin typeface="+mn-lt"/>
                <a:sym typeface="Symbol" pitchFamily="18" charset="2"/>
              </a:rPr>
              <a:t> </a:t>
            </a:r>
            <a:r>
              <a:rPr lang="ru-RU" dirty="0" smtClean="0"/>
              <a:t>в режиме низкого разрешения</a:t>
            </a:r>
            <a:r>
              <a:rPr lang="en-GB" dirty="0">
                <a:latin typeface="+mn-lt"/>
                <a:sym typeface="Symbol" pitchFamily="18" charset="2"/>
              </a:rPr>
              <a:t>	</a:t>
            </a:r>
            <a:r>
              <a:rPr lang="en-GB" dirty="0" smtClean="0">
                <a:latin typeface="+mn-lt"/>
                <a:sym typeface="Symbol" pitchFamily="18" charset="2"/>
              </a:rPr>
              <a:t>320 </a:t>
            </a:r>
            <a:r>
              <a:rPr lang="ru-RU" dirty="0" smtClean="0">
                <a:latin typeface="+mn-lt"/>
                <a:sym typeface="Symbol" pitchFamily="18" charset="2"/>
              </a:rPr>
              <a:t>мкс</a:t>
            </a:r>
            <a:endParaRPr lang="ru-RU" dirty="0">
              <a:latin typeface="+mn-lt"/>
              <a:sym typeface="Symbol" pitchFamily="18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811463" algn="l"/>
              </a:tabLst>
              <a:defRPr/>
            </a:pPr>
            <a:r>
              <a:rPr lang="en-US" dirty="0">
                <a:latin typeface="+mn-lt"/>
                <a:sym typeface="Symbol" pitchFamily="18" charset="2"/>
              </a:rPr>
              <a:t> </a:t>
            </a:r>
            <a:r>
              <a:rPr lang="ru-RU" dirty="0" smtClean="0"/>
              <a:t>в режиме высокого разрешения</a:t>
            </a:r>
            <a:r>
              <a:rPr lang="en-GB" dirty="0">
                <a:latin typeface="+mn-lt"/>
                <a:sym typeface="Symbol" pitchFamily="18" charset="2"/>
              </a:rPr>
              <a:t>	</a:t>
            </a:r>
            <a:r>
              <a:rPr lang="en-US" dirty="0">
                <a:latin typeface="+mn-lt"/>
                <a:sym typeface="Symbol" pitchFamily="18" charset="2"/>
              </a:rPr>
              <a:t>9.8 </a:t>
            </a:r>
            <a:r>
              <a:rPr lang="ru-RU" dirty="0" smtClean="0">
                <a:latin typeface="+mn-lt"/>
                <a:sym typeface="Symbol" pitchFamily="18" charset="2"/>
              </a:rPr>
              <a:t>мкс</a:t>
            </a:r>
            <a:endParaRPr lang="ru-RU" dirty="0">
              <a:latin typeface="+mn-lt"/>
              <a:sym typeface="Symbol" pitchFamily="18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811463" algn="l"/>
              </a:tabLst>
              <a:defRPr/>
            </a:pPr>
            <a:r>
              <a:rPr lang="ru-RU" dirty="0" smtClean="0"/>
              <a:t>Разрешение детекторов</a:t>
            </a:r>
            <a:r>
              <a:rPr lang="en-US" dirty="0" smtClean="0">
                <a:latin typeface="+mn-lt"/>
                <a:sym typeface="Symbol" pitchFamily="18" charset="2"/>
              </a:rPr>
              <a:t>:</a:t>
            </a:r>
            <a:r>
              <a:rPr lang="en-US" dirty="0">
                <a:latin typeface="+mn-lt"/>
                <a:sym typeface="Symbol" pitchFamily="18" charset="2"/>
              </a:rPr>
              <a:t>	</a:t>
            </a:r>
            <a:endParaRPr lang="ru-RU" dirty="0">
              <a:latin typeface="+mn-lt"/>
              <a:sym typeface="Symbol" pitchFamily="18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811463" algn="l"/>
              </a:tabLst>
              <a:defRPr/>
            </a:pPr>
            <a:r>
              <a:rPr lang="en-GB" dirty="0">
                <a:latin typeface="+mn-lt"/>
                <a:sym typeface="Symbol" pitchFamily="18" charset="2"/>
              </a:rPr>
              <a:t>  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B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S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обратного рассеяния 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(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2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= 141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)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	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2.310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-3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811463" algn="l"/>
              </a:tabLst>
              <a:defRPr/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  ASTRA (2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= ±90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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		4.0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10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-3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811463" algn="l"/>
              </a:tabLst>
              <a:defRPr/>
            </a:pPr>
            <a:r>
              <a:rPr lang="ru-RU" dirty="0" smtClean="0"/>
              <a:t>Интервал длин волн</a:t>
            </a:r>
            <a:r>
              <a:rPr lang="en-US" dirty="0">
                <a:latin typeface="+mn-lt"/>
                <a:sym typeface="Symbol" pitchFamily="18" charset="2"/>
              </a:rPr>
              <a:t>	</a:t>
            </a:r>
            <a:r>
              <a:rPr lang="en-GB" dirty="0">
                <a:latin typeface="+mn-lt"/>
                <a:sym typeface="Symbol" pitchFamily="18" charset="2"/>
              </a:rPr>
              <a:t>	0.9 ÷ 8 Å</a:t>
            </a:r>
            <a:endParaRPr lang="ru-RU" dirty="0">
              <a:latin typeface="+mn-lt"/>
              <a:sym typeface="Symbol" pitchFamily="18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811463" algn="l"/>
              </a:tabLst>
              <a:defRPr/>
            </a:pPr>
            <a:r>
              <a:rPr lang="ru-RU" dirty="0" smtClean="0"/>
              <a:t>Поток нейтронов на образце</a:t>
            </a:r>
            <a:r>
              <a:rPr lang="en-GB" dirty="0" smtClean="0">
                <a:latin typeface="+mn-lt"/>
                <a:sym typeface="Symbol" pitchFamily="18" charset="2"/>
              </a:rPr>
              <a:t>:</a:t>
            </a:r>
            <a:r>
              <a:rPr lang="en-GB" dirty="0">
                <a:latin typeface="+mn-lt"/>
                <a:sym typeface="Symbol" pitchFamily="18" charset="2"/>
              </a:rPr>
              <a:t>	</a:t>
            </a:r>
            <a:endParaRPr lang="ru-RU" dirty="0">
              <a:latin typeface="+mn-lt"/>
              <a:sym typeface="Symbol" pitchFamily="18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811463" algn="l"/>
              </a:tabLst>
              <a:defRPr/>
            </a:pPr>
            <a:r>
              <a:rPr lang="en-US" dirty="0">
                <a:latin typeface="+mn-lt"/>
                <a:sym typeface="Symbol" pitchFamily="18" charset="2"/>
              </a:rPr>
              <a:t> </a:t>
            </a:r>
            <a:r>
              <a:rPr lang="ru-RU" dirty="0" smtClean="0">
                <a:latin typeface="+mn-lt"/>
                <a:sym typeface="Symbol" pitchFamily="18" charset="2"/>
              </a:rPr>
              <a:t> </a:t>
            </a:r>
            <a:r>
              <a:rPr lang="ru-RU" dirty="0" smtClean="0"/>
              <a:t>без </a:t>
            </a:r>
            <a:r>
              <a:rPr lang="ru-RU" dirty="0" err="1" smtClean="0"/>
              <a:t>фурье-прерывателя</a:t>
            </a:r>
            <a:r>
              <a:rPr lang="en-GB" dirty="0">
                <a:latin typeface="+mn-lt"/>
                <a:sym typeface="Symbol" pitchFamily="18" charset="2"/>
              </a:rPr>
              <a:t>		</a:t>
            </a:r>
            <a:r>
              <a:rPr lang="en-US" dirty="0">
                <a:latin typeface="+mn-lt"/>
                <a:sym typeface="Symbol" pitchFamily="18" charset="2"/>
              </a:rPr>
              <a:t>1.8</a:t>
            </a:r>
            <a:r>
              <a:rPr lang="ru-RU" dirty="0">
                <a:latin typeface="+mn-lt"/>
                <a:sym typeface="Symbol" pitchFamily="18" charset="2"/>
              </a:rPr>
              <a:t></a:t>
            </a:r>
            <a:r>
              <a:rPr lang="en-US" dirty="0">
                <a:latin typeface="+mn-lt"/>
              </a:rPr>
              <a:t>10</a:t>
            </a:r>
            <a:r>
              <a:rPr lang="en-US" baseline="30000" dirty="0">
                <a:latin typeface="+mn-lt"/>
                <a:sym typeface="Symbol" pitchFamily="18" charset="2"/>
              </a:rPr>
              <a:t>6</a:t>
            </a:r>
            <a:r>
              <a:rPr lang="en-US" dirty="0">
                <a:latin typeface="+mn-lt"/>
                <a:sym typeface="Symbol" pitchFamily="18" charset="2"/>
              </a:rPr>
              <a:t> </a:t>
            </a:r>
            <a:r>
              <a:rPr lang="ru-RU" dirty="0" err="1" smtClean="0">
                <a:latin typeface="+mn-lt"/>
                <a:sym typeface="Symbol" pitchFamily="18" charset="2"/>
              </a:rPr>
              <a:t>нейтр</a:t>
            </a:r>
            <a:r>
              <a:rPr lang="ru-RU" dirty="0" smtClean="0">
                <a:latin typeface="+mn-lt"/>
                <a:sym typeface="Symbol" pitchFamily="18" charset="2"/>
              </a:rPr>
              <a:t>.</a:t>
            </a:r>
            <a:r>
              <a:rPr lang="en-US" dirty="0" smtClean="0">
                <a:latin typeface="+mn-lt"/>
                <a:sym typeface="Symbol" pitchFamily="18" charset="2"/>
              </a:rPr>
              <a:t>/</a:t>
            </a:r>
            <a:r>
              <a:rPr lang="ru-RU" dirty="0" smtClean="0">
                <a:latin typeface="+mn-lt"/>
                <a:sym typeface="Symbol" pitchFamily="18" charset="2"/>
              </a:rPr>
              <a:t>см</a:t>
            </a:r>
            <a:r>
              <a:rPr lang="en-US" baseline="30000" dirty="0" smtClean="0">
                <a:latin typeface="+mn-lt"/>
                <a:sym typeface="Symbol" pitchFamily="18" charset="2"/>
              </a:rPr>
              <a:t>2</a:t>
            </a:r>
            <a:r>
              <a:rPr lang="en-US" dirty="0" smtClean="0">
                <a:latin typeface="+mn-lt"/>
                <a:sym typeface="Symbol" pitchFamily="18" charset="2"/>
              </a:rPr>
              <a:t>/</a:t>
            </a:r>
            <a:r>
              <a:rPr lang="ru-RU" dirty="0" smtClean="0">
                <a:latin typeface="+mn-lt"/>
                <a:sym typeface="Symbol" pitchFamily="18" charset="2"/>
              </a:rPr>
              <a:t>сек.</a:t>
            </a:r>
            <a:endParaRPr lang="ru-RU" dirty="0">
              <a:latin typeface="+mn-lt"/>
              <a:sym typeface="Symbol" pitchFamily="18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811463" algn="l"/>
              </a:tabLst>
              <a:defRPr/>
            </a:pPr>
            <a:r>
              <a:rPr lang="en-US" dirty="0">
                <a:latin typeface="+mn-lt"/>
                <a:sym typeface="Symbol" pitchFamily="18" charset="2"/>
              </a:rPr>
              <a:t> </a:t>
            </a:r>
            <a:r>
              <a:rPr lang="ru-RU" dirty="0" smtClean="0">
                <a:latin typeface="+mn-lt"/>
                <a:sym typeface="Symbol" pitchFamily="18" charset="2"/>
              </a:rPr>
              <a:t> </a:t>
            </a:r>
            <a:r>
              <a:rPr lang="ru-RU" dirty="0" smtClean="0"/>
              <a:t>с </a:t>
            </a:r>
            <a:r>
              <a:rPr lang="ru-RU" dirty="0" err="1" smtClean="0"/>
              <a:t>фурье-прерывателем</a:t>
            </a:r>
            <a:r>
              <a:rPr lang="en-GB" dirty="0">
                <a:latin typeface="+mn-lt"/>
                <a:sym typeface="Symbol" pitchFamily="18" charset="2"/>
              </a:rPr>
              <a:t>		</a:t>
            </a:r>
            <a:r>
              <a:rPr lang="en-US" dirty="0">
                <a:latin typeface="+mn-lt"/>
                <a:sym typeface="Symbol" pitchFamily="18" charset="2"/>
              </a:rPr>
              <a:t>3.7</a:t>
            </a:r>
            <a:r>
              <a:rPr lang="ru-RU" dirty="0">
                <a:latin typeface="+mn-lt"/>
                <a:sym typeface="Symbol" pitchFamily="18" charset="2"/>
              </a:rPr>
              <a:t></a:t>
            </a:r>
            <a:r>
              <a:rPr lang="en-US" dirty="0">
                <a:latin typeface="+mn-lt"/>
              </a:rPr>
              <a:t>10</a:t>
            </a:r>
            <a:r>
              <a:rPr lang="en-US" baseline="30000" dirty="0">
                <a:latin typeface="+mn-lt"/>
                <a:sym typeface="Symbol" pitchFamily="18" charset="2"/>
              </a:rPr>
              <a:t>5</a:t>
            </a:r>
            <a:r>
              <a:rPr lang="en-US" dirty="0">
                <a:latin typeface="+mn-lt"/>
                <a:sym typeface="Symbol" pitchFamily="18" charset="2"/>
              </a:rPr>
              <a:t> </a:t>
            </a:r>
            <a:r>
              <a:rPr lang="ru-RU" dirty="0" err="1" smtClean="0">
                <a:latin typeface="+mn-lt"/>
                <a:sym typeface="Symbol" pitchFamily="18" charset="2"/>
              </a:rPr>
              <a:t>нейтр</a:t>
            </a:r>
            <a:r>
              <a:rPr lang="ru-RU" dirty="0" smtClean="0">
                <a:latin typeface="+mn-lt"/>
                <a:sym typeface="Symbol" pitchFamily="18" charset="2"/>
              </a:rPr>
              <a:t>.</a:t>
            </a:r>
            <a:r>
              <a:rPr lang="en-US" dirty="0" smtClean="0">
                <a:latin typeface="+mn-lt"/>
                <a:sym typeface="Symbol" pitchFamily="18" charset="2"/>
              </a:rPr>
              <a:t>/</a:t>
            </a:r>
            <a:r>
              <a:rPr lang="ru-RU" dirty="0" smtClean="0">
                <a:latin typeface="+mn-lt"/>
                <a:sym typeface="Symbol" pitchFamily="18" charset="2"/>
              </a:rPr>
              <a:t>см</a:t>
            </a:r>
            <a:r>
              <a:rPr lang="en-US" baseline="30000" dirty="0" smtClean="0">
                <a:latin typeface="+mn-lt"/>
                <a:sym typeface="Symbol" pitchFamily="18" charset="2"/>
              </a:rPr>
              <a:t>2</a:t>
            </a:r>
            <a:r>
              <a:rPr lang="en-US" dirty="0" smtClean="0">
                <a:latin typeface="+mn-lt"/>
                <a:sym typeface="Symbol" pitchFamily="18" charset="2"/>
              </a:rPr>
              <a:t>/</a:t>
            </a:r>
            <a:r>
              <a:rPr lang="ru-RU" dirty="0" smtClean="0">
                <a:latin typeface="+mn-lt"/>
                <a:sym typeface="Symbol" pitchFamily="18" charset="2"/>
              </a:rPr>
              <a:t>сек.</a:t>
            </a:r>
            <a:endParaRPr lang="en-US" dirty="0">
              <a:latin typeface="+mn-lt"/>
              <a:sym typeface="Symbol" pitchFamily="18" charset="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980728"/>
            <a:ext cx="5400675" cy="441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 rot="-6867870">
            <a:off x="1874019" y="3189734"/>
            <a:ext cx="1633538" cy="2457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87624" y="5733256"/>
            <a:ext cx="1512863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 dirty="0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Tahoma" pitchFamily="34" charset="0"/>
              </a:rPr>
              <a:t>90º-</a:t>
            </a:r>
            <a:r>
              <a:rPr lang="ru-RU" sz="1600" b="0" dirty="0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Tahoma" pitchFamily="34" charset="0"/>
              </a:rPr>
              <a:t>детектор </a:t>
            </a:r>
            <a:r>
              <a:rPr lang="en-US" sz="1600" b="0" dirty="0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Tahoma" pitchFamily="34" charset="0"/>
              </a:rPr>
              <a:t>ASTRA</a:t>
            </a:r>
            <a:endParaRPr lang="en-US" sz="1600" b="0" dirty="0">
              <a:solidFill>
                <a:schemeClr val="bg1">
                  <a:lumMod val="50000"/>
                  <a:lumOff val="50000"/>
                </a:schemeClr>
              </a:solidFill>
              <a:effectLst/>
              <a:latin typeface="Tahoma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rot="10820463" flipH="1">
            <a:off x="6438876" y="3495328"/>
            <a:ext cx="287337" cy="2232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796136" y="5805264"/>
            <a:ext cx="1512888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0" dirty="0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Tahoma" pitchFamily="34" charset="0"/>
              </a:rPr>
              <a:t>Нейтроновод</a:t>
            </a:r>
            <a:endParaRPr lang="en-US" sz="1600" b="0" dirty="0">
              <a:solidFill>
                <a:schemeClr val="bg1">
                  <a:lumMod val="50000"/>
                  <a:lumOff val="50000"/>
                </a:schemeClr>
              </a:solidFill>
              <a:effectLst/>
              <a:latin typeface="Tahoma" pitchFamily="34" charset="0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rot="1008828" flipV="1">
            <a:off x="4697354" y="3423370"/>
            <a:ext cx="1198341" cy="253744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347864" y="5805264"/>
            <a:ext cx="165735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0" dirty="0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Tahoma" pitchFamily="34" charset="0"/>
              </a:rPr>
              <a:t>Место образца</a:t>
            </a:r>
            <a:endParaRPr lang="en-US" sz="1600" b="0" dirty="0">
              <a:solidFill>
                <a:schemeClr val="bg1">
                  <a:lumMod val="50000"/>
                  <a:lumOff val="50000"/>
                </a:schemeClr>
              </a:solidFill>
              <a:effectLst/>
              <a:latin typeface="Tahoma" pitchFamily="34" charset="0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rot="14732130" flipH="1">
            <a:off x="2668564" y="1177577"/>
            <a:ext cx="1949450" cy="1990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859958" y="6285160"/>
            <a:ext cx="1512888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0" dirty="0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Tahoma" pitchFamily="34" charset="0"/>
              </a:rPr>
              <a:t>Гониометр</a:t>
            </a:r>
            <a:endParaRPr lang="en-US" sz="1600" b="0" dirty="0">
              <a:solidFill>
                <a:schemeClr val="bg1">
                  <a:lumMod val="50000"/>
                  <a:lumOff val="50000"/>
                </a:schemeClr>
              </a:solidFill>
              <a:effectLst/>
              <a:latin typeface="Tahoma" pitchFamily="34" charset="0"/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rot="10820463" flipH="1">
            <a:off x="5585824" y="4269125"/>
            <a:ext cx="505069" cy="194554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827584" y="1052736"/>
            <a:ext cx="1512863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Tahoma" pitchFamily="34" charset="0"/>
              </a:rPr>
              <a:t>Д</a:t>
            </a:r>
            <a:r>
              <a:rPr lang="ru-RU" sz="1600" b="0" dirty="0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Tahoma" pitchFamily="34" charset="0"/>
              </a:rPr>
              <a:t>етектор обратного рассеяния </a:t>
            </a:r>
            <a:r>
              <a:rPr lang="en-US" sz="1600" b="0" dirty="0" smtClean="0">
                <a:solidFill>
                  <a:schemeClr val="bg1">
                    <a:lumMod val="50000"/>
                    <a:lumOff val="50000"/>
                  </a:schemeClr>
                </a:solidFill>
                <a:effectLst/>
                <a:latin typeface="Tahoma" pitchFamily="34" charset="0"/>
              </a:rPr>
              <a:t>BS</a:t>
            </a:r>
            <a:endParaRPr lang="en-US" sz="1600" b="0" dirty="0">
              <a:solidFill>
                <a:schemeClr val="bg1">
                  <a:lumMod val="50000"/>
                  <a:lumOff val="50000"/>
                </a:schemeClr>
              </a:solidFill>
              <a:effectLst/>
              <a:latin typeface="Tahoma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47664" y="188640"/>
            <a:ext cx="5951501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Основные узлы дифрактометра ФСД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5" name="Picture 27" descr="7_COUNTER_O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103" y="980728"/>
            <a:ext cx="2484897" cy="1598241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835696" y="0"/>
            <a:ext cx="58878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Детекторная система дифрактометра ФСД</a:t>
            </a:r>
            <a:endParaRPr lang="ru-RU" sz="2400" dirty="0">
              <a:latin typeface="+mj-lt"/>
            </a:endParaRPr>
          </a:p>
        </p:txBody>
      </p:sp>
      <p:pic>
        <p:nvPicPr>
          <p:cNvPr id="13" name="Рисунок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5064"/>
            <a:ext cx="35718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9" descr="ASSEMBLY_O_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4437112"/>
            <a:ext cx="33083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24" descr="LAYERS_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0" y="764704"/>
            <a:ext cx="32766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 descr="Fsddet"/>
          <p:cNvPicPr>
            <a:picLocks noChangeAspect="1" noChangeArrowheads="1"/>
          </p:cNvPicPr>
          <p:nvPr/>
        </p:nvPicPr>
        <p:blipFill>
          <a:blip r:embed="rId7" cstate="print"/>
          <a:srcRect l="5982" t="1687" r="7363" b="2625"/>
          <a:stretch>
            <a:fillRect/>
          </a:stretch>
        </p:blipFill>
        <p:spPr bwMode="auto">
          <a:xfrm>
            <a:off x="3347864" y="1844824"/>
            <a:ext cx="327164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510</Words>
  <Application>Microsoft Office PowerPoint</Application>
  <PresentationFormat>Экран (4:3)</PresentationFormat>
  <Paragraphs>110</Paragraphs>
  <Slides>22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Апекс</vt:lpstr>
      <vt:lpstr>Plot Document</vt:lpstr>
      <vt:lpstr>Graph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2011-05-04T07:42:58Z</dcterms:created>
  <dcterms:modified xsi:type="dcterms:W3CDTF">2015-02-16T11:37:07Z</dcterms:modified>
</cp:coreProperties>
</file>