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71" r:id="rId10"/>
    <p:sldId id="263" r:id="rId11"/>
    <p:sldId id="264" r:id="rId12"/>
    <p:sldId id="265" r:id="rId13"/>
    <p:sldId id="266" r:id="rId14"/>
    <p:sldId id="267" r:id="rId15"/>
    <p:sldId id="268" r:id="rId16"/>
    <p:sldId id="272" r:id="rId17"/>
    <p:sldId id="273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82" autoAdjust="0"/>
    <p:restoredTop sz="94660"/>
  </p:normalViewPr>
  <p:slideViewPr>
    <p:cSldViewPr snapToGrid="0">
      <p:cViewPr varScale="1">
        <p:scale>
          <a:sx n="86" d="100"/>
          <a:sy n="86" d="100"/>
        </p:scale>
        <p:origin x="725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BE863-E0F1-4752-BBE7-F4CAFEF056BC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B8EC2-F4F2-4D80-B58D-2421A303A1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155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1B22-CE4F-407E-9700-7ABFAE27C1AC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789B-D040-45A7-8379-87B2D5DC15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0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1B22-CE4F-407E-9700-7ABFAE27C1AC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789B-D040-45A7-8379-87B2D5DC15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9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1B22-CE4F-407E-9700-7ABFAE27C1AC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789B-D040-45A7-8379-87B2D5DC15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32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3C975D4-7CA7-401A-84D3-AA19C8B72C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1B22-CE4F-407E-9700-7ABFAE27C1AC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789B-D040-45A7-8379-87B2D5DC15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95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1B22-CE4F-407E-9700-7ABFAE27C1AC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789B-D040-45A7-8379-87B2D5DC15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79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1B22-CE4F-407E-9700-7ABFAE27C1AC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789B-D040-45A7-8379-87B2D5DC15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45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1B22-CE4F-407E-9700-7ABFAE27C1AC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789B-D040-45A7-8379-87B2D5DC15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9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1B22-CE4F-407E-9700-7ABFAE27C1AC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789B-D040-45A7-8379-87B2D5DC15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1B22-CE4F-407E-9700-7ABFAE27C1AC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789B-D040-45A7-8379-87B2D5DC15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95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1B22-CE4F-407E-9700-7ABFAE27C1AC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789B-D040-45A7-8379-87B2D5DC15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51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1B22-CE4F-407E-9700-7ABFAE27C1AC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789B-D040-45A7-8379-87B2D5DC15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08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D1B22-CE4F-407E-9700-7ABFAE27C1AC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C789B-D040-45A7-8379-87B2D5DC15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87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3.wmf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2.jpeg"/><Relationship Id="rId4" Type="http://schemas.openxmlformats.org/officeDocument/2006/relationships/image" Target="../media/image3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png"/><Relationship Id="rId7" Type="http://schemas.microsoft.com/office/2007/relationships/hdphoto" Target="../media/hdphoto2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0.png"/><Relationship Id="rId10" Type="http://schemas.openxmlformats.org/officeDocument/2006/relationships/image" Target="../media/image6.emf"/><Relationship Id="rId4" Type="http://schemas.openxmlformats.org/officeDocument/2006/relationships/image" Target="../media/image9.png"/><Relationship Id="rId9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4980" y="105410"/>
            <a:ext cx="8472805" cy="19759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altLang="ko-KR" sz="4000" b="1" dirty="0" smtClean="0">
                <a:solidFill>
                  <a:srgbClr val="FF0000"/>
                </a:solidFill>
                <a:latin typeface="Times New Roman" charset="0"/>
              </a:rPr>
              <a:t>Д</a:t>
            </a:r>
            <a:r>
              <a:rPr lang="en-US" altLang="ko-KR" sz="4000" b="1" dirty="0" err="1" smtClean="0">
                <a:solidFill>
                  <a:srgbClr val="FF0000"/>
                </a:solidFill>
                <a:latin typeface="Times New Roman" charset="0"/>
              </a:rPr>
              <a:t>ифрактометр</a:t>
            </a:r>
            <a:r>
              <a:rPr lang="en-US" altLang="ko-KR" sz="4000" b="1" dirty="0" smtClean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altLang="ko-KR" sz="4000" b="1" dirty="0" smtClean="0">
                <a:solidFill>
                  <a:srgbClr val="FF0000"/>
                </a:solidFill>
                <a:latin typeface="Times New Roman" charset="0"/>
              </a:rPr>
              <a:t>для исследований при высоких давлениях </a:t>
            </a:r>
            <a:endParaRPr lang="ko-KR" altLang="en-US" sz="40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000" b="1" dirty="0" smtClean="0">
                <a:solidFill>
                  <a:srgbClr val="FF0000"/>
                </a:solidFill>
                <a:latin typeface="Times New Roman" charset="0"/>
              </a:rPr>
              <a:t>ДН-6</a:t>
            </a:r>
            <a:endParaRPr lang="ko-KR" altLang="en-US" sz="40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6232" y="2113454"/>
            <a:ext cx="8886190" cy="9712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2000"/>
              </a:lnSpc>
            </a:pPr>
            <a:r>
              <a:rPr lang="en-US" altLang="ko-KR" sz="2800" b="1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С.Е. Кичанов, </a:t>
            </a:r>
            <a:r>
              <a:rPr lang="en-US" altLang="ko-KR" sz="2800" b="1" dirty="0">
                <a:solidFill>
                  <a:srgbClr val="2F559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Е.В. </a:t>
            </a:r>
            <a:r>
              <a:rPr lang="en-US" altLang="ko-KR" sz="2800" b="1" dirty="0" err="1">
                <a:solidFill>
                  <a:srgbClr val="2F559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Лукин</a:t>
            </a:r>
            <a:r>
              <a:rPr lang="en-US" altLang="ko-KR" sz="2800" b="1" dirty="0">
                <a:solidFill>
                  <a:srgbClr val="2F559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, Д.П</a:t>
            </a:r>
            <a:r>
              <a:rPr lang="en-US" altLang="ko-KR" sz="2800" b="1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. Козленко, </a:t>
            </a:r>
            <a:endParaRPr lang="ru-RU" altLang="ko-KR" sz="2800" b="1" dirty="0" smtClean="0">
              <a:solidFill>
                <a:srgbClr val="2F559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charset="0"/>
            </a:endParaRPr>
          </a:p>
          <a:p>
            <a:pPr algn="ctr">
              <a:lnSpc>
                <a:spcPct val="102000"/>
              </a:lnSpc>
            </a:pPr>
            <a:r>
              <a:rPr lang="en-US" altLang="ko-KR" sz="2800" b="1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Б.Н. Савенко</a:t>
            </a:r>
            <a:endParaRPr lang="ko-KR" altLang="en-US" sz="2800" b="1" dirty="0" smtClean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2210" y="3335430"/>
            <a:ext cx="1764938" cy="1706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00858"/>
              </p:ext>
            </p:extLst>
          </p:nvPr>
        </p:nvGraphicFramePr>
        <p:xfrm>
          <a:off x="3996372" y="3750831"/>
          <a:ext cx="3755451" cy="1399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5" r:id="rId4" imgW="1805400" imgH="672840" progId="">
                  <p:embed/>
                </p:oleObj>
              </mc:Choice>
              <mc:Fallback>
                <p:oleObj r:id="rId4" imgW="1805400" imgH="672840" progId="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6372" y="3750831"/>
                        <a:ext cx="3755451" cy="13995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172210" y="5454015"/>
            <a:ext cx="7124700" cy="4673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500" b="1" i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Объединенный институт ядерных исследований</a:t>
            </a:r>
            <a:endParaRPr lang="ko-KR" altLang="en-US" sz="2500" b="1" i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590675" y="5955030"/>
            <a:ext cx="4811395" cy="461645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Лаборатория нейтронной физики им. Франка</a:t>
            </a:r>
            <a:endParaRPr lang="ko-KR" altLang="en-US" sz="24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11835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294294"/>
              </p:ext>
            </p:extLst>
          </p:nvPr>
        </p:nvGraphicFramePr>
        <p:xfrm>
          <a:off x="268618" y="3514948"/>
          <a:ext cx="4605224" cy="3258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Graph" r:id="rId3" imgW="4276800" imgH="3024720" progId="Origin50.Graph">
                  <p:embed/>
                </p:oleObj>
              </mc:Choice>
              <mc:Fallback>
                <p:oleObj name="Graph" r:id="rId3" imgW="4276800" imgH="3024720" progId="Origin50.Graph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618" y="3514948"/>
                        <a:ext cx="4605224" cy="32586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479255"/>
              </p:ext>
            </p:extLst>
          </p:nvPr>
        </p:nvGraphicFramePr>
        <p:xfrm>
          <a:off x="5914662" y="3598681"/>
          <a:ext cx="3034237" cy="2147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Graph" r:id="rId5" imgW="4276800" imgH="3024720" progId="Origin50.Graph">
                  <p:embed/>
                </p:oleObj>
              </mc:Choice>
              <mc:Fallback>
                <p:oleObj name="Graph" r:id="rId5" imgW="4276800" imgH="3024720" progId="Origin50.Graph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4662" y="3598681"/>
                        <a:ext cx="3034237" cy="21471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327" y="1694809"/>
            <a:ext cx="1776634" cy="19084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52625" y="184785"/>
            <a:ext cx="5168900" cy="58483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Дифрактометр ДН-6: результаты</a:t>
            </a:r>
            <a:endParaRPr lang="ko-KR" altLang="en-US" sz="32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12420" y="680720"/>
            <a:ext cx="8449310" cy="14458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Индуцированный давлением фазовый переход в двойном перовскитном антисегнетоэлектрике PbMg</a:t>
            </a:r>
            <a:r>
              <a:rPr lang="en-US" altLang="ko-KR" sz="2400" b="1" baseline="-25000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1/2</a:t>
            </a:r>
            <a:r>
              <a:rPr lang="en-US" altLang="ko-KR" sz="24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W</a:t>
            </a:r>
            <a:r>
              <a:rPr lang="en-US" altLang="ko-KR" sz="2400" b="1" baseline="-25000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1/2</a:t>
            </a:r>
            <a:r>
              <a:rPr lang="en-US" altLang="ko-KR" sz="24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O</a:t>
            </a:r>
            <a:r>
              <a:rPr lang="en-US" altLang="ko-KR" sz="2400" b="1" baseline="-25000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3</a:t>
            </a:r>
            <a:endParaRPr lang="ko-KR" altLang="en-US" sz="24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96820" y="1771556"/>
            <a:ext cx="1776274" cy="892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75562" y="2677018"/>
            <a:ext cx="1670257" cy="9262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35705" y="1828800"/>
            <a:ext cx="2152015" cy="9029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Calibri" charset="0"/>
              </a:rPr>
              <a:t>Кубическая </a:t>
            </a:r>
            <a:r>
              <a:rPr lang="en-US" altLang="ko-KR" sz="1800" dirty="0" smtClean="0">
                <a:solidFill>
                  <a:srgbClr val="FF0000"/>
                </a:solidFill>
                <a:latin typeface="Calibri" charset="0"/>
              </a:rPr>
              <a:t>Fm3m</a:t>
            </a:r>
            <a:r>
              <a:rPr lang="en-US" altLang="ko-KR" sz="1800" dirty="0" smtClean="0">
                <a:solidFill>
                  <a:srgbClr val="000000"/>
                </a:solidFill>
                <a:latin typeface="Calibri" charset="0"/>
              </a:rPr>
              <a:t> параэлектрическая фаза</a:t>
            </a:r>
            <a:endParaRPr lang="ko-KR" altLang="en-US" sz="18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735705" y="2708275"/>
            <a:ext cx="2152015" cy="11734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Calibri" charset="0"/>
              </a:rPr>
              <a:t>Орторомбическая  </a:t>
            </a:r>
            <a:r>
              <a:rPr lang="en-US" altLang="ko-KR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Pnma</a:t>
            </a:r>
            <a:r>
              <a:rPr lang="en-US" altLang="ko-KR" sz="1800" dirty="0" smtClean="0">
                <a:solidFill>
                  <a:srgbClr val="000000"/>
                </a:solidFill>
                <a:latin typeface="Calibri" charset="0"/>
              </a:rPr>
              <a:t> антисегнетоэлектрическая фаза</a:t>
            </a:r>
            <a:endParaRPr lang="ko-KR" altLang="en-US" sz="18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914390" y="1875155"/>
            <a:ext cx="2882265" cy="1714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  <a:latin typeface="Calibri" charset="0"/>
              </a:rPr>
              <a:t>структурный механизм </a:t>
            </a:r>
            <a:r>
              <a:rPr lang="en-US" altLang="ko-KR" sz="1800" dirty="0" smtClean="0">
                <a:solidFill>
                  <a:srgbClr val="000000"/>
                </a:solidFill>
                <a:latin typeface="Calibri" charset="0"/>
              </a:rPr>
              <a:t>фазового перехода: </a:t>
            </a:r>
            <a:endParaRPr lang="ko-KR" altLang="en-US" sz="1800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Calibri" charset="0"/>
              </a:rPr>
              <a:t>барические коэфициенты параметров и объема элементарной, длин связей W-O and Mg-O</a:t>
            </a:r>
            <a:endParaRPr lang="ko-KR" altLang="en-US" sz="18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014839" y="5730875"/>
            <a:ext cx="2417841" cy="9712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10 точек по давлению:</a:t>
            </a:r>
            <a:endParaRPr lang="ko-KR" altLang="en-US" u="sng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ДН-12 – 200 ч</a:t>
            </a:r>
            <a:endParaRPr lang="ko-KR" altLang="en-US" sz="18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ДН-6  - 20 ч</a:t>
            </a:r>
            <a:endParaRPr lang="ko-KR" alt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99676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4422218" y="3827539"/>
          <a:ext cx="4096761" cy="2861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Graph" r:id="rId3" imgW="4154760" imgH="2901600" progId="Origin50.Graph">
                  <p:embed/>
                </p:oleObj>
              </mc:Choice>
              <mc:Fallback>
                <p:oleObj name="Graph" r:id="rId3" imgW="4154760" imgH="2901600" progId="Origin50.Graph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2218" y="3827539"/>
                        <a:ext cx="4096761" cy="2861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-242013" y="3827538"/>
          <a:ext cx="5078660" cy="3030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name="Graph" r:id="rId5" imgW="4154760" imgH="2901600" progId="Origin50.Graph">
                  <p:embed/>
                </p:oleObj>
              </mc:Choice>
              <mc:Fallback>
                <p:oleObj name="Graph" r:id="rId5" imgW="4154760" imgH="2901600" progId="Origin50.Graph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42013" y="3827538"/>
                        <a:ext cx="5078660" cy="30304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952625" y="161925"/>
            <a:ext cx="5168900" cy="58483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dirty="0" smtClean="0">
                <a:solidFill>
                  <a:srgbClr val="FF0000"/>
                </a:solidFill>
                <a:latin typeface="Times New Roman" charset="0"/>
              </a:rPr>
              <a:t>Дифрактометр ДН-6: результаты</a:t>
            </a:r>
            <a:endParaRPr lang="ko-KR" altLang="en-US" sz="32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12420" y="560666"/>
            <a:ext cx="8449310" cy="8140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Изучение кристаллической структуры при высоком давлении мультиферроика  DyMnO</a:t>
            </a:r>
            <a:r>
              <a:rPr lang="en-US" altLang="ko-KR" sz="2400" b="1" baseline="-25000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3</a:t>
            </a:r>
            <a:endParaRPr lang="ko-KR" altLang="en-US" sz="2400" b="1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6981" y="1767708"/>
            <a:ext cx="1817150" cy="1916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7515" y="1327785"/>
            <a:ext cx="3248025" cy="36957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Сложная магнитная структура</a:t>
            </a:r>
            <a:endParaRPr lang="ko-KR" altLang="en-US" sz="1800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970655" y="1270000"/>
            <a:ext cx="4791075" cy="14687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Исследование кристаллической структуры проблематично: </a:t>
            </a:r>
            <a:r>
              <a:rPr lang="en-US" altLang="ko-K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высокое</a:t>
            </a:r>
            <a:r>
              <a:rPr lang="en-US" altLang="ko-KR" sz="18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 </a:t>
            </a:r>
            <a:r>
              <a:rPr lang="en-US" altLang="ko-KR" sz="1800" b="1" u="sng" dirty="0" smtClean="0">
                <a:solidFill>
                  <a:srgbClr val="C55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сечение поглащения </a:t>
            </a:r>
            <a:r>
              <a:rPr lang="en-US" altLang="ko-K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у Dy</a:t>
            </a:r>
            <a:endParaRPr lang="ko-KR" altLang="en-US" sz="1800" b="1" dirty="0" smtClean="0"/>
          </a:p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Calibri"/>
                <a:sym typeface="Symbol" panose="05050102010706020507" pitchFamily="18" charset="2"/>
              </a:rPr>
              <a:t>~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Calibri"/>
              </a:rPr>
              <a:t>900 barn</a:t>
            </a:r>
            <a:endParaRPr lang="ko-KR" altLang="en-US" sz="32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970655" y="2569845"/>
            <a:ext cx="4791075" cy="7080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marL="0" indent="0" algn="ctr" defTabSz="91440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dirty="0" smtClean="0">
                <a:solidFill>
                  <a:srgbClr val="333F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Эксперименты на дифрактометре ДН-12 не осуществимы</a:t>
            </a:r>
            <a:endParaRPr lang="ko-KR" altLang="en-US" sz="2000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970655" y="3427730"/>
            <a:ext cx="4791075" cy="3924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Эксперименты на ДН-6 успешны</a:t>
            </a:r>
            <a:endParaRPr lang="ko-KR" alt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05088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7555" y="161925"/>
            <a:ext cx="7559675" cy="52324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 smtClean="0">
                <a:solidFill>
                  <a:srgbClr val="FF0000"/>
                </a:solidFill>
                <a:latin typeface="Times New Roman" charset="0"/>
              </a:rPr>
              <a:t>Дифрактометр ДН-6: методика сапфировых наковален</a:t>
            </a:r>
            <a:endParaRPr lang="ko-KR" altLang="en-US" sz="2800" b="1" dirty="0" smtClean="0"/>
          </a:p>
        </p:txBody>
      </p:sp>
      <p:grpSp>
        <p:nvGrpSpPr>
          <p:cNvPr id="3" name="Группа 2"/>
          <p:cNvGrpSpPr/>
          <p:nvPr/>
        </p:nvGrpSpPr>
        <p:grpSpPr>
          <a:xfrm>
            <a:off x="4458970" y="837565"/>
            <a:ext cx="918210" cy="868045"/>
            <a:chOff x="4458970" y="837565"/>
            <a:chExt cx="918210" cy="868045"/>
          </a:xfrm>
          <a:solidFill>
            <a:schemeClr val="bg1">
              <a:lumMod val="95000"/>
            </a:schemeClr>
          </a:solidFill>
        </p:grpSpPr>
        <p:sp>
          <p:nvSpPr>
            <p:cNvPr id="4" name="Rect 3"/>
            <p:cNvSpPr>
              <a:spLocks noGrp="1" noChangeArrowheads="1"/>
            </p:cNvSpPr>
            <p:nvPr/>
          </p:nvSpPr>
          <p:spPr>
            <a:xfrm>
              <a:off x="4458970" y="837565"/>
              <a:ext cx="918210" cy="420370"/>
            </a:xfrm>
            <a:prstGeom prst="trapezoid">
              <a:avLst>
                <a:gd name="adj" fmla="val 37683"/>
              </a:avLst>
            </a:prstGeom>
            <a:solidFill>
              <a:srgbClr val="F2F2F2"/>
            </a:solidFill>
            <a:ln w="12700" cap="flat" cmpd="sng">
              <a:solidFill>
                <a:srgbClr val="41719C">
                  <a:alpha val="100000"/>
                </a:srgbClr>
              </a:solidFill>
              <a:prstDash val="solid"/>
            </a:ln>
          </p:spPr>
          <p:txBody>
            <a:bodyPr wrap="square" lIns="0" tIns="0" rIns="0" bIns="0" anchor="ctr"/>
            <a:lstStyle/>
            <a:p>
              <a:pPr marL="0" indent="0" algn="ctr" defTabSz="508000">
                <a:lnSpc>
                  <a:spcPct val="129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000" dirty="0" smtClean="0"/>
            </a:p>
          </p:txBody>
        </p:sp>
        <p:sp>
          <p:nvSpPr>
            <p:cNvPr id="5" name="Rect 3"/>
            <p:cNvSpPr>
              <a:spLocks noGrp="1" noChangeArrowheads="1"/>
            </p:cNvSpPr>
            <p:nvPr/>
          </p:nvSpPr>
          <p:spPr>
            <a:xfrm rot="10800000">
              <a:off x="4458970" y="1257935"/>
              <a:ext cx="918210" cy="447675"/>
            </a:xfrm>
            <a:prstGeom prst="trapezoid">
              <a:avLst>
                <a:gd name="adj" fmla="val 0"/>
              </a:avLst>
            </a:prstGeom>
            <a:solidFill>
              <a:srgbClr val="F2F2F2"/>
            </a:solidFill>
            <a:ln w="12700" cap="flat" cmpd="sng">
              <a:solidFill>
                <a:srgbClr val="41719C">
                  <a:alpha val="100000"/>
                </a:srgbClr>
              </a:solidFill>
              <a:prstDash val="solid"/>
            </a:ln>
          </p:spPr>
          <p:txBody>
            <a:bodyPr wrap="square" lIns="0" tIns="0" rIns="0" bIns="0" anchor="ctr"/>
            <a:lstStyle/>
            <a:p>
              <a:pPr marL="0" indent="0" algn="ctr" defTabSz="508000">
                <a:lnSpc>
                  <a:spcPct val="129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000" dirty="0" smtClean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7322185" y="948690"/>
            <a:ext cx="753110" cy="643255"/>
            <a:chOff x="7322185" y="948690"/>
            <a:chExt cx="753110" cy="643255"/>
          </a:xfrm>
          <a:solidFill>
            <a:schemeClr val="bg1">
              <a:lumMod val="95000"/>
            </a:schemeClr>
          </a:solidFill>
        </p:grpSpPr>
        <p:sp>
          <p:nvSpPr>
            <p:cNvPr id="10" name="Rect 3"/>
            <p:cNvSpPr>
              <a:spLocks noGrp="1" noChangeArrowheads="1"/>
            </p:cNvSpPr>
            <p:nvPr/>
          </p:nvSpPr>
          <p:spPr>
            <a:xfrm>
              <a:off x="7322185" y="948690"/>
              <a:ext cx="753110" cy="311785"/>
            </a:xfrm>
            <a:prstGeom prst="trapezoid">
              <a:avLst>
                <a:gd name="adj" fmla="val 73671"/>
              </a:avLst>
            </a:prstGeom>
            <a:solidFill>
              <a:srgbClr val="F2F2F2"/>
            </a:solidFill>
            <a:ln w="12700" cap="flat" cmpd="sng">
              <a:solidFill>
                <a:srgbClr val="41719C">
                  <a:alpha val="100000"/>
                </a:srgbClr>
              </a:solidFill>
              <a:prstDash val="solid"/>
            </a:ln>
          </p:spPr>
          <p:txBody>
            <a:bodyPr wrap="square" lIns="0" tIns="0" rIns="0" bIns="0" anchor="ctr"/>
            <a:lstStyle/>
            <a:p>
              <a:pPr marL="0" indent="0" algn="ctr" defTabSz="508000">
                <a:lnSpc>
                  <a:spcPct val="129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000" dirty="0" smtClean="0"/>
            </a:p>
          </p:txBody>
        </p:sp>
        <p:sp>
          <p:nvSpPr>
            <p:cNvPr id="11" name="Rect 3"/>
            <p:cNvSpPr>
              <a:spLocks noGrp="1" noChangeArrowheads="1"/>
            </p:cNvSpPr>
            <p:nvPr/>
          </p:nvSpPr>
          <p:spPr>
            <a:xfrm rot="10800000">
              <a:off x="7322185" y="1260475"/>
              <a:ext cx="753110" cy="332105"/>
            </a:xfrm>
            <a:prstGeom prst="trapezoid">
              <a:avLst>
                <a:gd name="adj" fmla="val 0"/>
              </a:avLst>
            </a:prstGeom>
            <a:solidFill>
              <a:srgbClr val="F2F2F2"/>
            </a:solidFill>
            <a:ln w="12700" cap="flat" cmpd="sng">
              <a:solidFill>
                <a:srgbClr val="41719C">
                  <a:alpha val="100000"/>
                </a:srgbClr>
              </a:solidFill>
              <a:prstDash val="solid"/>
            </a:ln>
          </p:spPr>
          <p:txBody>
            <a:bodyPr wrap="square" lIns="0" tIns="0" rIns="0" bIns="0" anchor="ctr"/>
            <a:lstStyle/>
            <a:p>
              <a:pPr marL="0" indent="0" algn="ctr" defTabSz="508000">
                <a:lnSpc>
                  <a:spcPct val="129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000" dirty="0" smtClean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905885" y="1938655"/>
            <a:ext cx="1962785" cy="14077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300" b="1" dirty="0" smtClean="0"/>
          </a:p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H  = 1 мм</a:t>
            </a:r>
            <a:endParaRPr lang="ko-KR" altLang="en-US" sz="1200" b="1" dirty="0" smtClean="0"/>
          </a:p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D= 2 мм</a:t>
            </a:r>
            <a:endParaRPr lang="ko-KR" altLang="en-US" sz="1200" b="1" dirty="0" smtClean="0"/>
          </a:p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V~3 мм</a:t>
            </a:r>
            <a:r>
              <a:rPr lang="en-US" altLang="ko-KR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3</a:t>
            </a:r>
            <a:endParaRPr lang="ko-KR" altLang="en-US" sz="2400" b="1" dirty="0" smtClean="0"/>
          </a:p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P</a:t>
            </a:r>
            <a:r>
              <a:rPr lang="en-US" altLang="ko-KR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max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~8 ГПа</a:t>
            </a:r>
            <a:endParaRPr lang="ko-KR" altLang="en-US" sz="24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669030" y="1818640"/>
            <a:ext cx="3048635" cy="304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Диаметр площадки 4 мм</a:t>
            </a:r>
            <a:endParaRPr lang="ko-KR" altLang="en-US" sz="1600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725285" y="2070735"/>
            <a:ext cx="1960880" cy="18618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0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H  = 0.4 мм</a:t>
            </a:r>
            <a:endParaRPr lang="ko-KR" altLang="en-US" sz="10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D= 0.8 мм</a:t>
            </a:r>
            <a:endParaRPr lang="ko-KR" altLang="en-US" sz="11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V~0.2 мм</a:t>
            </a:r>
            <a:r>
              <a:rPr lang="en-US" altLang="ko-KR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3</a:t>
            </a:r>
            <a:endParaRPr lang="ko-KR" altLang="en-US" sz="24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P</a:t>
            </a:r>
            <a:r>
              <a:rPr lang="en-US" altLang="ko-KR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max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~13 ГПа</a:t>
            </a:r>
            <a:endParaRPr lang="ko-KR" altLang="en-US" sz="24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3600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6510020" y="1778635"/>
            <a:ext cx="2423160" cy="332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Диаметр площадки 2 мм </a:t>
            </a:r>
            <a:endParaRPr lang="ko-KR" altLang="en-US" sz="1600" b="1" dirty="0" smtClean="0"/>
          </a:p>
        </p:txBody>
      </p:sp>
      <p:sp>
        <p:nvSpPr>
          <p:cNvPr id="16" name="Стрелка вправо 15"/>
          <p:cNvSpPr/>
          <p:nvPr/>
        </p:nvSpPr>
        <p:spPr>
          <a:xfrm>
            <a:off x="6109335" y="1264285"/>
            <a:ext cx="651510" cy="2774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203771"/>
              </p:ext>
            </p:extLst>
          </p:nvPr>
        </p:nvGraphicFramePr>
        <p:xfrm>
          <a:off x="-485834" y="2996855"/>
          <a:ext cx="6033060" cy="3861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0" name="Graph" r:id="rId3" imgW="4150080" imgH="2895480" progId="Origin50.Graph">
                  <p:embed/>
                </p:oleObj>
              </mc:Choice>
              <mc:Fallback>
                <p:oleObj name="Graph" r:id="rId3" imgW="4150080" imgH="2895480" progId="Origin50.Graph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85834" y="2996855"/>
                        <a:ext cx="6033060" cy="38611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682490" y="4300855"/>
            <a:ext cx="4084320" cy="20758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Магнетит Fe</a:t>
            </a:r>
            <a:r>
              <a:rPr lang="en-US" altLang="ko-KR" sz="2400" b="1" baseline="-25000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3</a:t>
            </a:r>
            <a:r>
              <a:rPr lang="en-US" altLang="ko-KR" sz="24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O</a:t>
            </a:r>
            <a:r>
              <a:rPr lang="en-US" altLang="ko-KR" sz="2400" b="1" baseline="-25000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4</a:t>
            </a:r>
            <a:endParaRPr lang="ko-KR" altLang="en-US" sz="24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 Давление до 12.8 ГПа</a:t>
            </a:r>
            <a:endParaRPr lang="ko-KR" altLang="en-US" sz="18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Температура до 5 K</a:t>
            </a:r>
            <a:endParaRPr lang="ko-KR" altLang="en-US" sz="18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Время съемки одной P-T точки 4ч</a:t>
            </a:r>
            <a:endParaRPr lang="ko-KR" altLang="en-US" sz="18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Данные магнитной и кристаллической структуры</a:t>
            </a:r>
            <a:endParaRPr lang="ko-KR" altLang="en-US" sz="1800" b="1" dirty="0" smtClean="0"/>
          </a:p>
        </p:txBody>
      </p:sp>
      <p:pic>
        <p:nvPicPr>
          <p:cNvPr id="6" name="Picture 1" descr="/data/data/com.infraware.PolarisOfficeStdForTablet/files/.polaris_temp/fImage17512270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705" y="723998"/>
            <a:ext cx="3324896" cy="2711659"/>
          </a:xfrm>
          <a:prstGeom prst="rect">
            <a:avLst/>
          </a:prstGeom>
          <a:noFill/>
          <a:ln w="3175" cap="flat" cmpd="sng"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413781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37795" y="157480"/>
            <a:ext cx="8612505" cy="9556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 smtClean="0">
                <a:solidFill>
                  <a:srgbClr val="FF0000"/>
                </a:solidFill>
                <a:latin typeface="Times New Roman" charset="0"/>
              </a:rPr>
              <a:t>Дифрактометр ДН-6: методика алмазных наковален</a:t>
            </a:r>
            <a:endParaRPr lang="ko-KR" altLang="en-US" sz="2800" b="1" dirty="0" smtClean="0"/>
          </a:p>
        </p:txBody>
      </p:sp>
      <p:grpSp>
        <p:nvGrpSpPr>
          <p:cNvPr id="15" name="Группа 14"/>
          <p:cNvGrpSpPr/>
          <p:nvPr/>
        </p:nvGrpSpPr>
        <p:grpSpPr>
          <a:xfrm>
            <a:off x="476337" y="4721514"/>
            <a:ext cx="2005710" cy="1804895"/>
            <a:chOff x="4965539" y="1915992"/>
            <a:chExt cx="1006998" cy="873506"/>
          </a:xfrm>
          <a:solidFill>
            <a:schemeClr val="bg1">
              <a:lumMod val="95000"/>
            </a:schemeClr>
          </a:solidFill>
        </p:grpSpPr>
        <p:sp>
          <p:nvSpPr>
            <p:cNvPr id="13" name="Трапеция 12"/>
            <p:cNvSpPr/>
            <p:nvPr/>
          </p:nvSpPr>
          <p:spPr>
            <a:xfrm>
              <a:off x="4965539" y="1915992"/>
              <a:ext cx="1006998" cy="566737"/>
            </a:xfrm>
            <a:prstGeom prst="trapezoid">
              <a:avLst>
                <a:gd name="adj" fmla="val 7401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Трапеция 13"/>
            <p:cNvSpPr/>
            <p:nvPr/>
          </p:nvSpPr>
          <p:spPr>
            <a:xfrm rot="10800000">
              <a:off x="4965539" y="2482729"/>
              <a:ext cx="1006998" cy="306769"/>
            </a:xfrm>
            <a:prstGeom prst="trapezoid">
              <a:avLst>
                <a:gd name="adj" fmla="val 4904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1" name="Прямая со стрелкой 20"/>
          <p:cNvCxnSpPr>
            <a:stCxn id="22" idx="1"/>
            <a:endCxn id="13" idx="0"/>
          </p:cNvCxnSpPr>
          <p:nvPr/>
        </p:nvCxnSpPr>
        <p:spPr>
          <a:xfrm flipH="1" flipV="1">
            <a:off x="1479192" y="4721514"/>
            <a:ext cx="1089891" cy="7719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569210" y="5293360"/>
            <a:ext cx="3348355" cy="40005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Диаметр площадки от 0.4 до 1.2 мм</a:t>
            </a:r>
            <a:endParaRPr lang="ko-KR" altLang="en-US" sz="2000" b="1" dirty="0" smtClean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9800118"/>
              </p:ext>
            </p:extLst>
          </p:nvPr>
        </p:nvGraphicFramePr>
        <p:xfrm>
          <a:off x="2914818" y="995581"/>
          <a:ext cx="6178793" cy="4311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Graph" r:id="rId3" imgW="4150080" imgH="2895480" progId="Origin50.Graph">
                  <p:embed/>
                </p:oleObj>
              </mc:Choice>
              <mc:Fallback>
                <p:oleObj name="Graph" r:id="rId3" imgW="4150080" imgH="2895480" progId="Origin50.Graph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4818" y="995581"/>
                        <a:ext cx="6178793" cy="43114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768" y="1261560"/>
            <a:ext cx="2070540" cy="16518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01947" y="1048378"/>
            <a:ext cx="1013919" cy="10390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95768" y="3001854"/>
            <a:ext cx="2070540" cy="8609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9122" y="3892626"/>
            <a:ext cx="2489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Boehler-Almax</a:t>
            </a:r>
            <a:r>
              <a:rPr lang="en-US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Plate DAC</a:t>
            </a:r>
            <a:endParaRPr lang="ru-RU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870346" y="4722024"/>
            <a:ext cx="531304" cy="1171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556735" y="4721513"/>
            <a:ext cx="471550" cy="1171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479191" y="4721512"/>
            <a:ext cx="0" cy="1171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99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7" name="Picture 19" descr="G:\public\fe304_25GPa_P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8904" y="2109046"/>
            <a:ext cx="3538800" cy="471021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848" y="837945"/>
            <a:ext cx="3436560" cy="19355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7350" y="156210"/>
            <a:ext cx="8722995" cy="95821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 smtClean="0">
                <a:solidFill>
                  <a:srgbClr val="FF0000"/>
                </a:solidFill>
                <a:latin typeface="Times New Roman" charset="0"/>
              </a:rPr>
              <a:t>Дифрактометр ДН-6: методика алмазных наковален</a:t>
            </a:r>
            <a:endParaRPr lang="ko-KR" altLang="en-US" sz="2800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16774" t="13755" r="12986"/>
          <a:stretch/>
        </p:blipFill>
        <p:spPr>
          <a:xfrm>
            <a:off x="325855" y="718686"/>
            <a:ext cx="1551008" cy="2317555"/>
          </a:xfrm>
          <a:prstGeom prst="rect">
            <a:avLst/>
          </a:prstGeom>
        </p:spPr>
      </p:pic>
      <p:pic>
        <p:nvPicPr>
          <p:cNvPr id="27654" name="Picture 6" descr="Abstract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41" y="2930569"/>
            <a:ext cx="3505617" cy="161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89800" y="4937888"/>
            <a:ext cx="2968796" cy="137332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47587" y="6311209"/>
            <a:ext cx="2484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PRL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100, 045508 (2008)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9529" y="456855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</a:t>
            </a:r>
            <a:r>
              <a:rPr lang="de-DE" sz="1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</a:t>
            </a:r>
            <a:r>
              <a:rPr lang="de-DE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de-DE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r>
              <a:rPr 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de-DE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</a:t>
            </a:r>
            <a:r>
              <a:rPr 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(33), pp 13780–13786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55972" y="837565"/>
            <a:ext cx="4126938" cy="15991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Диаметр пов-ти – </a:t>
            </a:r>
            <a:r>
              <a:rPr lang="en-US" altLang="ko-K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0.</a:t>
            </a:r>
            <a:r>
              <a:rPr lang="ru-RU" altLang="ko-K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4</a:t>
            </a:r>
            <a:r>
              <a:rPr lang="en-US" altLang="ko-K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-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0.8 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мм</a:t>
            </a:r>
            <a:endParaRPr lang="ko-KR" altLang="en-US" sz="24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Объем об-ца – 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0.0</a:t>
            </a:r>
            <a:r>
              <a:rPr lang="ru-RU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2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мм</a:t>
            </a:r>
            <a:r>
              <a:rPr lang="en-US" altLang="ko-KR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3</a:t>
            </a:r>
            <a:r>
              <a:rPr lang="en-US" altLang="ko-K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</a:t>
            </a:r>
            <a:endParaRPr lang="ko-KR" altLang="en-US" sz="24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Давление - </a:t>
            </a:r>
            <a:r>
              <a:rPr lang="ru-RU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34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ГПа</a:t>
            </a:r>
            <a:endParaRPr lang="ko-KR" altLang="en-US" sz="24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Время экс-та– 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48 ч</a:t>
            </a:r>
            <a:endParaRPr lang="ko-KR" alt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86269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40" y="4543212"/>
            <a:ext cx="1592987" cy="2242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2513">
            <a:off x="3109426" y="4062329"/>
            <a:ext cx="2501658" cy="2585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1" b="97984" l="2605" r="9975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779821">
            <a:off x="6273639" y="4283804"/>
            <a:ext cx="3108503" cy="1635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8" b="95896" l="9942" r="898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988828">
            <a:off x="2601971" y="1116878"/>
            <a:ext cx="2362766" cy="3690147"/>
          </a:xfrm>
          <a:prstGeom prst="rect">
            <a:avLst/>
          </a:prstGeom>
        </p:spPr>
      </p:pic>
      <p:grpSp>
        <p:nvGrpSpPr>
          <p:cNvPr id="96" name="Группа 95"/>
          <p:cNvGrpSpPr/>
          <p:nvPr/>
        </p:nvGrpSpPr>
        <p:grpSpPr>
          <a:xfrm>
            <a:off x="490742" y="770809"/>
            <a:ext cx="3950231" cy="4060322"/>
            <a:chOff x="627145" y="847344"/>
            <a:chExt cx="1892665" cy="2693239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627145" y="1503004"/>
              <a:ext cx="601242" cy="1454726"/>
              <a:chOff x="2975078" y="4204394"/>
              <a:chExt cx="1195198" cy="2332954"/>
            </a:xfrm>
          </p:grpSpPr>
          <p:sp>
            <p:nvSpPr>
              <p:cNvPr id="19" name="Цилиндр 18"/>
              <p:cNvSpPr/>
              <p:nvPr/>
            </p:nvSpPr>
            <p:spPr>
              <a:xfrm rot="5400000">
                <a:off x="3397417" y="3958462"/>
                <a:ext cx="350520" cy="1195198"/>
              </a:xfrm>
              <a:prstGeom prst="can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Цилиндр 19"/>
              <p:cNvSpPr/>
              <p:nvPr/>
            </p:nvSpPr>
            <p:spPr>
              <a:xfrm rot="5400000">
                <a:off x="3397417" y="5627064"/>
                <a:ext cx="350520" cy="1195198"/>
              </a:xfrm>
              <a:prstGeom prst="can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2975078" y="4204394"/>
                <a:ext cx="320767" cy="917211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2975078" y="5620136"/>
                <a:ext cx="320767" cy="917211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3758598" y="4211537"/>
                <a:ext cx="283707" cy="917211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3758598" y="5620137"/>
                <a:ext cx="283707" cy="917211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Трапеция 13"/>
              <p:cNvSpPr/>
              <p:nvPr/>
            </p:nvSpPr>
            <p:spPr>
              <a:xfrm rot="5400000">
                <a:off x="2832014" y="5188647"/>
                <a:ext cx="636713" cy="350584"/>
              </a:xfrm>
              <a:prstGeom prst="trapezoi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Трапеция 14"/>
              <p:cNvSpPr/>
              <p:nvPr/>
            </p:nvSpPr>
            <p:spPr>
              <a:xfrm rot="16200000">
                <a:off x="3548656" y="5188647"/>
                <a:ext cx="636713" cy="350584"/>
              </a:xfrm>
              <a:prstGeom prst="trapezoi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авильный пятиугольник 16"/>
              <p:cNvSpPr/>
              <p:nvPr/>
            </p:nvSpPr>
            <p:spPr>
              <a:xfrm rot="16200000">
                <a:off x="3485874" y="5271526"/>
                <a:ext cx="223770" cy="184826"/>
              </a:xfrm>
              <a:prstGeom prst="pent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авильный пятиугольник 17"/>
              <p:cNvSpPr/>
              <p:nvPr/>
            </p:nvSpPr>
            <p:spPr>
              <a:xfrm rot="5400000">
                <a:off x="3295710" y="5282328"/>
                <a:ext cx="239589" cy="163222"/>
              </a:xfrm>
              <a:prstGeom prst="pent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9" name="Овал 28"/>
            <p:cNvSpPr/>
            <p:nvPr/>
          </p:nvSpPr>
          <p:spPr>
            <a:xfrm>
              <a:off x="711305" y="847344"/>
              <a:ext cx="353546" cy="2693239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1" name="Прямая со стрелкой 30"/>
            <p:cNvCxnSpPr>
              <a:stCxn id="18" idx="0"/>
              <a:endCxn id="29" idx="0"/>
            </p:cNvCxnSpPr>
            <p:nvPr/>
          </p:nvCxnSpPr>
          <p:spPr>
            <a:xfrm flipH="1" flipV="1">
              <a:off x="888078" y="847344"/>
              <a:ext cx="1677" cy="137870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>
              <a:stCxn id="18" idx="0"/>
              <a:endCxn id="29" idx="4"/>
            </p:cNvCxnSpPr>
            <p:nvPr/>
          </p:nvCxnSpPr>
          <p:spPr>
            <a:xfrm flipH="1">
              <a:off x="888078" y="2226045"/>
              <a:ext cx="1677" cy="131453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>
              <a:stCxn id="18" idx="0"/>
              <a:endCxn id="29" idx="2"/>
            </p:cNvCxnSpPr>
            <p:nvPr/>
          </p:nvCxnSpPr>
          <p:spPr>
            <a:xfrm flipH="1" flipV="1">
              <a:off x="711305" y="2193964"/>
              <a:ext cx="178450" cy="3208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>
              <a:stCxn id="18" idx="0"/>
              <a:endCxn id="29" idx="6"/>
            </p:cNvCxnSpPr>
            <p:nvPr/>
          </p:nvCxnSpPr>
          <p:spPr>
            <a:xfrm flipV="1">
              <a:off x="889755" y="2193964"/>
              <a:ext cx="175096" cy="3208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/>
            <p:cNvCxnSpPr>
              <a:stCxn id="17" idx="0"/>
              <a:endCxn id="29" idx="1"/>
            </p:cNvCxnSpPr>
            <p:nvPr/>
          </p:nvCxnSpPr>
          <p:spPr>
            <a:xfrm flipH="1" flipV="1">
              <a:off x="763081" y="1241760"/>
              <a:ext cx="130815" cy="98428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>
              <a:stCxn id="18" idx="0"/>
              <a:endCxn id="29" idx="5"/>
            </p:cNvCxnSpPr>
            <p:nvPr/>
          </p:nvCxnSpPr>
          <p:spPr>
            <a:xfrm>
              <a:off x="889755" y="2226045"/>
              <a:ext cx="123320" cy="92012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Овал 71"/>
            <p:cNvSpPr/>
            <p:nvPr/>
          </p:nvSpPr>
          <p:spPr>
            <a:xfrm>
              <a:off x="1891390" y="1186448"/>
              <a:ext cx="628419" cy="2015031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3" name="Прямая со стрелкой 72"/>
            <p:cNvCxnSpPr>
              <a:endCxn id="72" idx="0"/>
            </p:cNvCxnSpPr>
            <p:nvPr/>
          </p:nvCxnSpPr>
          <p:spPr>
            <a:xfrm flipV="1">
              <a:off x="905868" y="1186448"/>
              <a:ext cx="1299732" cy="107514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 стрелкой 73"/>
            <p:cNvCxnSpPr>
              <a:endCxn id="72" idx="4"/>
            </p:cNvCxnSpPr>
            <p:nvPr/>
          </p:nvCxnSpPr>
          <p:spPr>
            <a:xfrm>
              <a:off x="905868" y="2261594"/>
              <a:ext cx="1299732" cy="93988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 стрелкой 74"/>
            <p:cNvCxnSpPr>
              <a:endCxn id="72" idx="6"/>
            </p:cNvCxnSpPr>
            <p:nvPr/>
          </p:nvCxnSpPr>
          <p:spPr>
            <a:xfrm flipV="1">
              <a:off x="905868" y="2193964"/>
              <a:ext cx="1613942" cy="6763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 стрелкой 75"/>
            <p:cNvCxnSpPr>
              <a:endCxn id="72" idx="1"/>
            </p:cNvCxnSpPr>
            <p:nvPr/>
          </p:nvCxnSpPr>
          <p:spPr>
            <a:xfrm flipV="1">
              <a:off x="910009" y="1481543"/>
              <a:ext cx="1073411" cy="78005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 стрелкой 76"/>
            <p:cNvCxnSpPr>
              <a:endCxn id="72" idx="5"/>
            </p:cNvCxnSpPr>
            <p:nvPr/>
          </p:nvCxnSpPr>
          <p:spPr>
            <a:xfrm>
              <a:off x="905868" y="2261594"/>
              <a:ext cx="1521912" cy="64479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/>
          <p:cNvSpPr txBox="1"/>
          <p:nvPr/>
        </p:nvSpPr>
        <p:spPr>
          <a:xfrm>
            <a:off x="1094740" y="695960"/>
            <a:ext cx="1838960" cy="6464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Угол рассеяния </a:t>
            </a:r>
            <a:endParaRPr lang="ko-KR" altLang="en-US" sz="18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2</a:t>
            </a:r>
            <a:r>
              <a:rPr lang="en-US" altLang="ko-K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/>
                <a:ea typeface="Symbol"/>
              </a:rPr>
              <a:t></a:t>
            </a:r>
            <a:r>
              <a:rPr lang="en-US" altLang="ko-K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</a:rPr>
              <a:t>=90</a:t>
            </a:r>
            <a:r>
              <a:rPr lang="en-US" altLang="ko-KR" sz="1800" b="1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0</a:t>
            </a:r>
            <a:endParaRPr lang="ko-KR" altLang="en-US" sz="1800" b="1" dirty="0" smtClean="0"/>
          </a:p>
        </p:txBody>
      </p:sp>
      <p:sp>
        <p:nvSpPr>
          <p:cNvPr id="98" name="TextBox 97"/>
          <p:cNvSpPr txBox="1"/>
          <p:nvPr/>
        </p:nvSpPr>
        <p:spPr>
          <a:xfrm>
            <a:off x="4123286" y="901439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=40</a:t>
            </a:r>
            <a:r>
              <a:rPr lang="en-US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0</a:t>
            </a:r>
            <a:endParaRPr lang="ru-RU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9" name="Рисунок 9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251" y="860653"/>
            <a:ext cx="3555966" cy="26330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0" name="Стрелка вправо 99"/>
          <p:cNvSpPr/>
          <p:nvPr/>
        </p:nvSpPr>
        <p:spPr>
          <a:xfrm>
            <a:off x="1964027" y="5664541"/>
            <a:ext cx="832513" cy="370499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Стрелка вправо 100"/>
          <p:cNvSpPr/>
          <p:nvPr/>
        </p:nvSpPr>
        <p:spPr>
          <a:xfrm>
            <a:off x="5977133" y="5631691"/>
            <a:ext cx="832513" cy="370499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1268730" y="158115"/>
            <a:ext cx="6559550" cy="52324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 smtClean="0">
                <a:solidFill>
                  <a:srgbClr val="FF0000"/>
                </a:solidFill>
                <a:latin typeface="Times New Roman" charset="0"/>
              </a:rPr>
              <a:t>Дифрактометр ДН-6: перспективы</a:t>
            </a:r>
            <a:endParaRPr lang="ko-KR" alt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75745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27727" y="269272"/>
            <a:ext cx="6559550" cy="52324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 smtClean="0">
                <a:solidFill>
                  <a:srgbClr val="FF0000"/>
                </a:solidFill>
                <a:latin typeface="Times New Roman" charset="0"/>
              </a:rPr>
              <a:t>Дифрактометр ДН-6: перспективы</a:t>
            </a:r>
            <a:endParaRPr lang="ko-KR" altLang="en-US" sz="2800" b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341878" y="1415259"/>
            <a:ext cx="914400" cy="344453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1113" y="2979065"/>
            <a:ext cx="96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18</a:t>
            </a:r>
            <a:r>
              <a:rPr lang="en-US" dirty="0" smtClean="0"/>
              <a:t>0</a:t>
            </a:r>
            <a:r>
              <a:rPr lang="ru-RU" dirty="0" smtClean="0"/>
              <a:t> </a:t>
            </a:r>
            <a:r>
              <a:rPr lang="en-US" dirty="0" smtClean="0"/>
              <a:t>mm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57287" y="4947698"/>
            <a:ext cx="964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</a:t>
            </a:r>
            <a:r>
              <a:rPr lang="ru-RU" dirty="0" smtClean="0"/>
              <a:t> </a:t>
            </a:r>
            <a:r>
              <a:rPr lang="en-US" dirty="0" smtClean="0"/>
              <a:t>mm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710302" y="2854686"/>
            <a:ext cx="88776" cy="8877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770526" y="1558747"/>
            <a:ext cx="914402" cy="12959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4158" y="1045927"/>
            <a:ext cx="252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образца </a:t>
            </a:r>
            <a:endParaRPr lang="ru-RU" dirty="0"/>
          </a:p>
        </p:txBody>
      </p:sp>
      <p:pic>
        <p:nvPicPr>
          <p:cNvPr id="27650" name="Picture 2" descr="http://upload.wikimedia.org/wikipedia/commons/thumb/1/12/Paraboloid_of_Revolution.svg/2000px-Paraboloid_of_Revolution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80378" y="1331590"/>
            <a:ext cx="3179117" cy="361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 стрелкой 17"/>
          <p:cNvCxnSpPr/>
          <p:nvPr/>
        </p:nvCxnSpPr>
        <p:spPr>
          <a:xfrm>
            <a:off x="2421329" y="1558747"/>
            <a:ext cx="865883" cy="3047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2421329" y="2206716"/>
            <a:ext cx="725714" cy="966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400569" y="2697689"/>
            <a:ext cx="686041" cy="55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27650" idx="0"/>
          </p:cNvCxnSpPr>
          <p:nvPr/>
        </p:nvCxnSpPr>
        <p:spPr>
          <a:xfrm>
            <a:off x="2400569" y="3137527"/>
            <a:ext cx="66343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2379807" y="3727049"/>
            <a:ext cx="684191" cy="694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2379807" y="4135619"/>
            <a:ext cx="684191" cy="986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2358435" y="4625932"/>
            <a:ext cx="1081025" cy="1119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6643727" y="2798405"/>
            <a:ext cx="764557" cy="1450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6675874" y="3137527"/>
            <a:ext cx="721808" cy="2108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6702720" y="3045420"/>
            <a:ext cx="705564" cy="25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Овал 45"/>
          <p:cNvSpPr/>
          <p:nvPr/>
        </p:nvSpPr>
        <p:spPr>
          <a:xfrm flipH="1">
            <a:off x="7483595" y="3015066"/>
            <a:ext cx="86250" cy="1027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1113335" y="5526863"/>
            <a:ext cx="6788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Фокусирующее устройство для нейтронного пучка канала  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37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0"/>
          <p:cNvSpPr>
            <a:spLocks noGrp="1" noChangeArrowheads="1"/>
          </p:cNvSpPr>
          <p:nvPr>
            <p:ph type="title"/>
          </p:nvPr>
        </p:nvSpPr>
        <p:spPr>
          <a:xfrm>
            <a:off x="628650" y="267335"/>
            <a:ext cx="7886700" cy="1325880"/>
          </a:xfrm>
        </p:spPr>
        <p:txBody>
          <a:bodyPr wrap="square" lIns="91440" tIns="45720" rIns="91440" bIns="45720" anchor="ctr">
            <a:normAutofit fontScale="90000"/>
          </a:bodyPr>
          <a:lstStyle/>
          <a:p>
            <a:pPr marL="0" indent="0" algn="ctr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300" b="1" dirty="0" smtClean="0">
                <a:solidFill>
                  <a:srgbClr val="FF0000"/>
                </a:solidFill>
                <a:latin typeface="Times New Roman" charset="0"/>
              </a:rPr>
              <a:t>Возможности дифрактометра </a:t>
            </a:r>
            <a:r>
              <a:rPr lang="en-US" altLang="ko-KR" sz="2300" b="1" dirty="0" smtClean="0">
                <a:solidFill>
                  <a:srgbClr val="FF0000"/>
                </a:solidFill>
                <a:latin typeface="Times New Roman" charset="0"/>
              </a:rPr>
              <a:t>ДН-</a:t>
            </a:r>
            <a:r>
              <a:rPr lang="ru-RU" altLang="ko-KR" sz="2300" b="1" dirty="0" smtClean="0">
                <a:solidFill>
                  <a:srgbClr val="FF0000"/>
                </a:solidFill>
                <a:latin typeface="Times New Roman" charset="0"/>
              </a:rPr>
              <a:t>6</a:t>
            </a:r>
            <a:r>
              <a:rPr lang="en-US" altLang="ko-KR" sz="2300" b="1" dirty="0" smtClean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altLang="ko-KR" sz="2300" b="1" dirty="0" smtClean="0">
                <a:solidFill>
                  <a:srgbClr val="FF0000"/>
                </a:solidFill>
                <a:latin typeface="Times New Roman" charset="0"/>
              </a:rPr>
              <a:t>в сравнении с аналогичными дифрактометрами на других европейских нейтронных центрах.</a:t>
            </a:r>
            <a:br>
              <a:rPr lang="en-US" altLang="ko-KR" sz="2300" b="1" dirty="0" smtClean="0">
                <a:solidFill>
                  <a:srgbClr val="FF0000"/>
                </a:solidFill>
                <a:latin typeface="Times New Roman" charset="0"/>
              </a:rPr>
            </a:br>
            <a:endParaRPr lang="ko-KR" altLang="en-US" sz="2300" b="1" dirty="0" smtClean="0"/>
          </a:p>
        </p:txBody>
      </p:sp>
      <p:graphicFrame>
        <p:nvGraphicFramePr>
          <p:cNvPr id="5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054014"/>
              </p:ext>
            </p:extLst>
          </p:nvPr>
        </p:nvGraphicFramePr>
        <p:xfrm>
          <a:off x="285750" y="1343697"/>
          <a:ext cx="8400415" cy="5347082"/>
        </p:xfrm>
        <a:graphic>
          <a:graphicData uri="http://schemas.openxmlformats.org/drawingml/2006/table">
            <a:tbl>
              <a:tblPr firstRow="1" bandRow="1"/>
              <a:tblGrid>
                <a:gridCol w="1855038"/>
                <a:gridCol w="161722"/>
                <a:gridCol w="2183130"/>
                <a:gridCol w="2163445"/>
                <a:gridCol w="2037080"/>
              </a:tblGrid>
              <a:tr h="813435">
                <a:tc>
                  <a:txBody>
                    <a:bodyPr/>
                    <a:lstStyle/>
                    <a:p>
                      <a:pPr marL="0" indent="0" algn="l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ko-KR" altLang="en-US" sz="10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600" b="1" dirty="0" smtClean="0">
                          <a:solidFill>
                            <a:srgbClr val="548235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charset="0"/>
                        </a:rPr>
                        <a:t>Дифрактометр </a:t>
                      </a:r>
                      <a:r>
                        <a:rPr lang="en-US" altLang="ko-KR" sz="1600" b="1" dirty="0" smtClean="0">
                          <a:solidFill>
                            <a:srgbClr val="548235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charset="0"/>
                        </a:rPr>
                        <a:t>ДН-</a:t>
                      </a:r>
                      <a:r>
                        <a:rPr lang="ru-RU" altLang="ko-KR" sz="1600" b="1" dirty="0" smtClean="0">
                          <a:solidFill>
                            <a:srgbClr val="548235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charset="0"/>
                        </a:rPr>
                        <a:t>6</a:t>
                      </a:r>
                      <a:r>
                        <a:rPr lang="en-US" altLang="ko-KR" sz="16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charset="0"/>
                        </a:rPr>
                        <a:t> </a:t>
                      </a:r>
                      <a:r>
                        <a:rPr lang="en-US" altLang="ko-KR" sz="16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charset="0"/>
                        </a:rPr>
                        <a:t>на ИБР-2М</a:t>
                      </a:r>
                      <a:endParaRPr lang="ko-KR" altLang="en-US" sz="16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ko-KR" altLang="en-US" sz="16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600" b="1" dirty="0" smtClean="0">
                          <a:solidFill>
                            <a:srgbClr val="548235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charset="0"/>
                        </a:rPr>
                        <a:t>Дифрактометр G6.1 </a:t>
                      </a:r>
                      <a:r>
                        <a:rPr lang="en-US" altLang="ko-KR" sz="16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charset="0"/>
                        </a:rPr>
                        <a:t>на LLB </a:t>
                      </a:r>
                      <a:endParaRPr lang="ko-KR" altLang="en-US" sz="16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600" b="1" dirty="0" smtClean="0">
                          <a:solidFill>
                            <a:srgbClr val="548235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charset="0"/>
                        </a:rPr>
                        <a:t>Дифрактометр Pearl</a:t>
                      </a:r>
                      <a:r>
                        <a:rPr lang="en-US" altLang="ko-KR" sz="16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charset="0"/>
                        </a:rPr>
                        <a:t> на ISIS RAL </a:t>
                      </a:r>
                      <a:endParaRPr lang="ko-KR" altLang="en-US" sz="16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</a:tr>
              <a:tr h="572770"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600" b="1" dirty="0" smtClean="0">
                          <a:solidFill>
                            <a:srgbClr val="000000"/>
                          </a:solidFill>
                          <a:latin typeface="Arial" charset="0"/>
                        </a:rPr>
                        <a:t>Межплоскостные расстояния</a:t>
                      </a:r>
                      <a:endParaRPr lang="ko-KR" altLang="en-US" sz="16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0.6-</a:t>
                      </a:r>
                      <a:r>
                        <a:rPr lang="ru-RU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6</a:t>
                      </a: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Å</a:t>
                      </a: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3-60 Å</a:t>
                      </a: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0.5-3.2 Å</a:t>
                      </a: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</a:tr>
              <a:tr h="1173480"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600" b="1" dirty="0" smtClean="0">
                          <a:solidFill>
                            <a:srgbClr val="CC0066"/>
                          </a:solidFill>
                          <a:latin typeface="Arial" charset="0"/>
                        </a:rPr>
                        <a:t>Возможности</a:t>
                      </a:r>
                      <a:endParaRPr lang="ko-KR" altLang="en-US" sz="16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dirty="0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Кристаллическая и </a:t>
                      </a:r>
                      <a:r>
                        <a:rPr lang="en-US" altLang="ko-KR" sz="1800" dirty="0" err="1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магнитная</a:t>
                      </a:r>
                      <a:r>
                        <a:rPr lang="en-US" altLang="ko-KR" sz="1800" dirty="0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1800" dirty="0" err="1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структура</a:t>
                      </a: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altLang="ko-KR" sz="1800" dirty="0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М</a:t>
                      </a:r>
                      <a:r>
                        <a:rPr lang="en-US" altLang="ko-KR" sz="1800" dirty="0" err="1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агнитная</a:t>
                      </a:r>
                      <a:r>
                        <a:rPr lang="en-US" altLang="ko-KR" sz="1800" dirty="0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1800" dirty="0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структура</a:t>
                      </a: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altLang="ko-KR" sz="1800" dirty="0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К</a:t>
                      </a:r>
                      <a:r>
                        <a:rPr lang="en-US" altLang="ko-KR" sz="1800" dirty="0" err="1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ристаллическая</a:t>
                      </a:r>
                      <a:r>
                        <a:rPr lang="en-US" altLang="ko-KR" sz="1800" dirty="0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1800" dirty="0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структура</a:t>
                      </a: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</a:tr>
              <a:tr h="1443990"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600" b="1" dirty="0" smtClean="0">
                          <a:solidFill>
                            <a:srgbClr val="000000"/>
                          </a:solidFill>
                          <a:latin typeface="Arial" charset="0"/>
                        </a:rPr>
                        <a:t>Диапазон давлений</a:t>
                      </a:r>
                      <a:endParaRPr lang="ko-KR" altLang="en-US" sz="16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altLang="ko-KR" sz="1800" b="1" dirty="0" smtClean="0">
                          <a:solidFill>
                            <a:srgbClr val="FF0000"/>
                          </a:solidFill>
                          <a:latin typeface="Times New Roman" charset="0"/>
                        </a:rPr>
                        <a:t>13</a:t>
                      </a:r>
                      <a:r>
                        <a:rPr lang="en-US" altLang="ko-KR" sz="1800" b="1" dirty="0" smtClean="0">
                          <a:solidFill>
                            <a:srgbClr val="FF0000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1800" b="1" dirty="0" smtClean="0">
                          <a:solidFill>
                            <a:srgbClr val="FF0000"/>
                          </a:solidFill>
                          <a:latin typeface="Times New Roman" charset="0"/>
                        </a:rPr>
                        <a:t>ГПа </a:t>
                      </a: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(Сапфировые </a:t>
                      </a:r>
                      <a:r>
                        <a:rPr lang="en-US" altLang="ko-KR" sz="1800" dirty="0" err="1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наковальни</a:t>
                      </a: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)</a:t>
                      </a:r>
                      <a:endParaRPr lang="ru-RU" altLang="ko-KR" sz="1800" dirty="0" smtClean="0">
                        <a:solidFill>
                          <a:srgbClr val="000000"/>
                        </a:solidFill>
                        <a:latin typeface="Times New Roman" charset="0"/>
                      </a:endParaRPr>
                    </a:p>
                    <a:p>
                      <a:pPr marL="342900" marR="0" indent="-342900" algn="ctr" defTabSz="914400" rtl="0" eaLnBrk="1" fontAlgn="auto" latinLnBrk="0" hangingPunct="1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rgbClr val="FF0000"/>
                          </a:solidFill>
                          <a:latin typeface="Times New Roman" charset="0"/>
                        </a:rPr>
                        <a:t>34</a:t>
                      </a:r>
                      <a:r>
                        <a:rPr lang="en-US" altLang="ko-KR" sz="1800" b="1" dirty="0" smtClean="0">
                          <a:solidFill>
                            <a:srgbClr val="FF0000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1800" b="1" dirty="0" err="1" smtClean="0">
                          <a:solidFill>
                            <a:srgbClr val="FF0000"/>
                          </a:solidFill>
                          <a:latin typeface="Times New Roman" charset="0"/>
                        </a:rPr>
                        <a:t>ГПа</a:t>
                      </a:r>
                      <a:r>
                        <a:rPr lang="en-US" altLang="ko-KR" sz="1800" b="1" dirty="0" smtClean="0">
                          <a:solidFill>
                            <a:srgbClr val="FF0000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(</a:t>
                      </a:r>
                      <a:r>
                        <a:rPr lang="en-US" altLang="ko-KR" sz="1800" dirty="0" err="1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азмазные</a:t>
                      </a: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1800" dirty="0" err="1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наковальни</a:t>
                      </a: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)</a:t>
                      </a:r>
                      <a:endParaRPr lang="ko-KR" altLang="en-US" sz="1800" dirty="0" smtClean="0"/>
                    </a:p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ctr" defTabSz="914400" rtl="0" eaLnBrk="1" fontAlgn="auto" latinLnBrk="0" hangingPunct="1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7 </a:t>
                      </a: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ГПа (</a:t>
                      </a:r>
                      <a:r>
                        <a:rPr lang="en-US" altLang="ko-KR" sz="1800" dirty="0" err="1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сапфировые</a:t>
                      </a: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1800" dirty="0" err="1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наковални</a:t>
                      </a: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)</a:t>
                      </a:r>
                      <a:endParaRPr lang="ko-KR" altLang="en-US" sz="1800" dirty="0" smtClean="0"/>
                    </a:p>
                    <a:p>
                      <a:pPr marL="342900" marR="0" indent="-342900" algn="ctr" defTabSz="914400" rtl="0" eaLnBrk="1" fontAlgn="auto" latinLnBrk="0" hangingPunct="1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20 </a:t>
                      </a:r>
                      <a:r>
                        <a:rPr lang="en-US" altLang="ko-KR" sz="1800" dirty="0" err="1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ГПа</a:t>
                      </a: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 (</a:t>
                      </a:r>
                      <a:r>
                        <a:rPr lang="en-US" altLang="ko-KR" sz="1800" dirty="0" err="1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азмазные</a:t>
                      </a: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1800" dirty="0" err="1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наковальни</a:t>
                      </a: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)</a:t>
                      </a: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10ГПа (наковальни из карбида вольфрама)</a:t>
                      </a:r>
                      <a:endParaRPr lang="ko-KR" altLang="en-US" sz="1800" dirty="0" smtClean="0"/>
                    </a:p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</a:tr>
              <a:tr h="481330">
                <a:tc gridSpan="5">
                  <a:txBody>
                    <a:bodyPr/>
                    <a:lstStyle/>
                    <a:p>
                      <a:pPr marL="0" indent="0" algn="l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ko-KR" alt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ko-KR" alt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ko-KR" altLang="en-US" dirty="0" smtClean="0"/>
                    </a:p>
                  </a:txBody>
                  <a:tcPr/>
                </a:tc>
              </a:tr>
              <a:tr h="361950">
                <a:tc gridSpan="2"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400" b="1" dirty="0" smtClean="0">
                          <a:solidFill>
                            <a:srgbClr val="FF0000"/>
                          </a:solidFill>
                          <a:latin typeface="Arial" charset="0"/>
                        </a:rPr>
                        <a:t>Время эксперимента</a:t>
                      </a:r>
                      <a:endParaRPr lang="ko-KR" altLang="en-US" sz="14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altLang="ko-KR" sz="1800" b="1" dirty="0" smtClean="0">
                          <a:solidFill>
                            <a:srgbClr val="FF0000"/>
                          </a:solidFill>
                          <a:latin typeface="Times New Roman" charset="0"/>
                        </a:rPr>
                        <a:t>2</a:t>
                      </a:r>
                      <a:r>
                        <a:rPr lang="en-US" altLang="ko-KR" sz="1800" b="1" dirty="0" smtClean="0">
                          <a:solidFill>
                            <a:srgbClr val="FF0000"/>
                          </a:solidFill>
                          <a:latin typeface="Times New Roman" charset="0"/>
                        </a:rPr>
                        <a:t>-24 </a:t>
                      </a:r>
                      <a:r>
                        <a:rPr lang="en-US" altLang="ko-KR" sz="1800" b="1" dirty="0" smtClean="0">
                          <a:solidFill>
                            <a:srgbClr val="FF0000"/>
                          </a:solidFill>
                          <a:latin typeface="Times New Roman" charset="0"/>
                        </a:rPr>
                        <a:t>ч</a:t>
                      </a:r>
                      <a:endParaRPr lang="ko-KR" altLang="en-US" sz="18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b="1" dirty="0" smtClean="0">
                          <a:solidFill>
                            <a:srgbClr val="FF0000"/>
                          </a:solidFill>
                          <a:latin typeface="Times New Roman" charset="0"/>
                        </a:rPr>
                        <a:t>4-12 ч</a:t>
                      </a:r>
                      <a:endParaRPr lang="ko-KR" altLang="en-US" sz="18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b="1" dirty="0" smtClean="0">
                          <a:solidFill>
                            <a:srgbClr val="FF0000"/>
                          </a:solidFill>
                          <a:latin typeface="Times New Roman" charset="0"/>
                        </a:rPr>
                        <a:t>4-10 ч</a:t>
                      </a:r>
                      <a:endParaRPr lang="ko-KR" altLang="en-US" sz="18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273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745" y="2322195"/>
            <a:ext cx="7708900" cy="19392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Спасибо за Ваше внимание</a:t>
            </a:r>
            <a:endParaRPr lang="ko-KR" altLang="en-US" sz="6000" b="1" dirty="0" smtClean="0"/>
          </a:p>
        </p:txBody>
      </p:sp>
    </p:spTree>
    <p:extLst>
      <p:ext uri="{BB962C8B-B14F-4D97-AF65-F5344CB8AC3E}">
        <p14:creationId xmlns:p14="http://schemas.microsoft.com/office/powerpoint/2010/main" val="77431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403225" y="157480"/>
            <a:ext cx="835850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Нейтронная дифракция при высоких давлениях</a:t>
            </a:r>
            <a:endParaRPr lang="ko-KR" altLang="en-US" sz="3000" b="1" dirty="0" smtClean="0"/>
          </a:p>
        </p:txBody>
      </p:sp>
      <p:pic>
        <p:nvPicPr>
          <p:cNvPr id="16388" name="Picture 4" descr="The pressure dependence of the unit cell volume of R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43" y="2809063"/>
            <a:ext cx="3579464" cy="253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3726" y="5575008"/>
            <a:ext cx="421866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50" b="1" i="1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Dubrovinsky</a:t>
            </a:r>
            <a:r>
              <a:rPr lang="en-US" sz="1050" b="1" i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L. et al. Implementation of micro-ball </a:t>
            </a:r>
            <a:r>
              <a:rPr lang="en-US" sz="1050" b="1" i="1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nanodiamond</a:t>
            </a:r>
            <a:r>
              <a:rPr lang="en-US" sz="1050" b="1" i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anvils for high-pressure studies above 6</a:t>
            </a:r>
            <a:r>
              <a:rPr lang="en-US" sz="1050" b="1" i="1" dirty="0" smtClean="0">
                <a:solidFill>
                  <a:srgbClr val="33333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 </a:t>
            </a:r>
            <a:r>
              <a:rPr lang="en-US" sz="1050" b="1" i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Mbar. Nat. </a:t>
            </a:r>
            <a:r>
              <a:rPr lang="en-US" sz="1050" b="1" i="1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Commun</a:t>
            </a:r>
            <a:r>
              <a:rPr lang="en-US" sz="1050" b="1" i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 3:1163 </a:t>
            </a:r>
            <a:r>
              <a:rPr lang="en-US" sz="1050" b="1" i="1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doi</a:t>
            </a:r>
            <a:r>
              <a:rPr lang="en-US" sz="1050" b="1" i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: 10.1038/ncomms2160 (2012).</a:t>
            </a:r>
            <a:endParaRPr lang="ru-RU" sz="105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70510" y="871220"/>
            <a:ext cx="4008755" cy="646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Синхротронный источник</a:t>
            </a:r>
            <a:endParaRPr lang="ko-KR" altLang="en-US" sz="18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Поток на образце  </a:t>
            </a:r>
            <a:endParaRPr lang="ko-KR" altLang="en-US" sz="1800" b="1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4752340" y="826770"/>
            <a:ext cx="4008755" cy="9232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Нейтронный источник</a:t>
            </a:r>
            <a:endParaRPr lang="ko-KR" altLang="en-US" sz="18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Поток на образце  </a:t>
            </a:r>
            <a:endParaRPr lang="ko-KR" altLang="en-US" sz="18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1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6123874" y="1434109"/>
            <a:ext cx="9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D60093"/>
                </a:solidFill>
              </a:rPr>
              <a:t>~10</a:t>
            </a:r>
            <a:r>
              <a:rPr lang="en-US" b="1" baseline="30000" dirty="0" smtClean="0">
                <a:solidFill>
                  <a:srgbClr val="D60093"/>
                </a:solidFill>
              </a:rPr>
              <a:t>6</a:t>
            </a:r>
            <a:r>
              <a:rPr lang="en-US" b="1" dirty="0" smtClean="0">
                <a:solidFill>
                  <a:srgbClr val="D60093"/>
                </a:solidFill>
              </a:rPr>
              <a:t>-10</a:t>
            </a:r>
            <a:r>
              <a:rPr lang="en-US" b="1" baseline="30000" dirty="0" smtClean="0">
                <a:solidFill>
                  <a:srgbClr val="D60093"/>
                </a:solidFill>
              </a:rPr>
              <a:t>9</a:t>
            </a:r>
            <a:endParaRPr lang="ru-RU" baseline="30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698268" y="1492661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~10</a:t>
            </a:r>
            <a:r>
              <a:rPr lang="en-US" b="1" baseline="30000" dirty="0" smtClean="0">
                <a:solidFill>
                  <a:srgbClr val="FF0000"/>
                </a:solidFill>
              </a:rPr>
              <a:t>16</a:t>
            </a:r>
            <a:r>
              <a:rPr lang="en-US" b="1" dirty="0" smtClean="0">
                <a:solidFill>
                  <a:srgbClr val="FF0000"/>
                </a:solidFill>
              </a:rPr>
              <a:t>-10</a:t>
            </a:r>
            <a:r>
              <a:rPr lang="en-US" b="1" baseline="30000" dirty="0" smtClean="0">
                <a:solidFill>
                  <a:srgbClr val="FF0000"/>
                </a:solidFill>
              </a:rPr>
              <a:t>18</a:t>
            </a:r>
            <a:endParaRPr lang="ru-RU" baseline="300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18355" y="2449830"/>
            <a:ext cx="4363085" cy="414909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u="sng" dirty="0" smtClean="0">
                <a:solidFill>
                  <a:srgbClr val="FF0000"/>
                </a:solidFill>
                <a:latin typeface="Times New Roman" charset="0"/>
              </a:rPr>
              <a:t>Магнитная структура</a:t>
            </a:r>
            <a:endParaRPr lang="ko-KR" altLang="en-US" sz="1800" b="1" u="sng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1" u="sng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магнитный фазовый или спин-переориентационный переходы</a:t>
            </a:r>
            <a:endParaRPr lang="ko-KR" altLang="en-US" sz="1800" b="1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1" dirty="0" smtClean="0"/>
          </a:p>
          <a:p>
            <a:pPr marL="0" lv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Font typeface="Times New Roman"/>
              <a:buChar char="•"/>
            </a:pPr>
            <a:r>
              <a:rPr lang="en-US" altLang="ko-KR" sz="1800" b="1" dirty="0" smtClean="0">
                <a:solidFill>
                  <a:srgbClr val="CC3300"/>
                </a:solidFill>
                <a:latin typeface="Times New Roman" charset="0"/>
              </a:rPr>
              <a:t>Соединения содержащие легкие эл-ты:</a:t>
            </a:r>
            <a:endParaRPr lang="ko-KR" altLang="en-US" sz="1800" b="1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dirty="0" smtClean="0">
                <a:solidFill>
                  <a:srgbClr val="CC3300"/>
                </a:solidFill>
                <a:latin typeface="Times New Roman" charset="0"/>
              </a:rPr>
              <a:t>H, D, Li, O …    </a:t>
            </a:r>
            <a:endParaRPr lang="ko-KR" altLang="en-US" sz="1800" b="1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1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dirty="0" smtClean="0">
                <a:solidFill>
                  <a:srgbClr val="7030A0"/>
                </a:solidFill>
                <a:latin typeface="Times New Roman" charset="0"/>
              </a:rPr>
              <a:t>Структурный фазовый переход в молекулярных кристаллах, гидридах, гидратах и др...</a:t>
            </a:r>
            <a:endParaRPr lang="ko-KR" altLang="en-US" sz="1800" b="1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1" dirty="0" smtClean="0"/>
          </a:p>
          <a:p>
            <a:pPr marL="0" lv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Font typeface="Times New Roman"/>
              <a:buChar char="•"/>
            </a:pPr>
            <a:r>
              <a:rPr lang="en-US" altLang="ko-KR" sz="1800" b="1" dirty="0" smtClean="0">
                <a:solidFill>
                  <a:srgbClr val="CC3300"/>
                </a:solidFill>
                <a:latin typeface="Times New Roman" charset="0"/>
              </a:rPr>
              <a:t>Высокая проникающая способность: камеры давления, печи, магниты, рефрижераторы.</a:t>
            </a:r>
            <a:endParaRPr lang="ko-KR" altLang="en-US" sz="1800" b="1" dirty="0" smtClean="0"/>
          </a:p>
        </p:txBody>
      </p:sp>
      <p:grpSp>
        <p:nvGrpSpPr>
          <p:cNvPr id="12" name="Группа 11"/>
          <p:cNvGrpSpPr/>
          <p:nvPr/>
        </p:nvGrpSpPr>
        <p:grpSpPr>
          <a:xfrm>
            <a:off x="6756971" y="4132497"/>
            <a:ext cx="998095" cy="518338"/>
            <a:chOff x="3678381" y="5333899"/>
            <a:chExt cx="1648232" cy="965122"/>
          </a:xfrm>
        </p:grpSpPr>
        <p:sp>
          <p:nvSpPr>
            <p:cNvPr id="28" name="Овал 27"/>
            <p:cNvSpPr/>
            <p:nvPr/>
          </p:nvSpPr>
          <p:spPr>
            <a:xfrm>
              <a:off x="3678381" y="5333899"/>
              <a:ext cx="1105088" cy="9651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Heavy</a:t>
              </a:r>
            </a:p>
            <a:p>
              <a:pPr algn="ctr"/>
              <a:r>
                <a:rPr lang="en-US" sz="900" dirty="0" smtClean="0"/>
                <a:t>atom</a:t>
              </a:r>
              <a:endParaRPr lang="ru-RU" sz="900" dirty="0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5040502" y="5682040"/>
              <a:ext cx="286111" cy="26884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H</a:t>
              </a:r>
              <a:endParaRPr lang="ru-RU" sz="1400" dirty="0"/>
            </a:p>
          </p:txBody>
        </p:sp>
        <p:cxnSp>
          <p:nvCxnSpPr>
            <p:cNvPr id="30" name="Прямая соединительная линия 29"/>
            <p:cNvCxnSpPr>
              <a:stCxn id="28" idx="6"/>
              <a:endCxn id="29" idx="2"/>
            </p:cNvCxnSpPr>
            <p:nvPr/>
          </p:nvCxnSpPr>
          <p:spPr>
            <a:xfrm>
              <a:off x="4783468" y="5816460"/>
              <a:ext cx="2570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Стрелка вверх 35"/>
          <p:cNvSpPr/>
          <p:nvPr/>
        </p:nvSpPr>
        <p:spPr>
          <a:xfrm rot="2579788">
            <a:off x="7103606" y="2283492"/>
            <a:ext cx="288032" cy="856336"/>
          </a:xfrm>
          <a:prstGeom prst="upArrow">
            <a:avLst/>
          </a:prstGeom>
          <a:solidFill>
            <a:srgbClr val="0070C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верх 36"/>
          <p:cNvSpPr/>
          <p:nvPr/>
        </p:nvSpPr>
        <p:spPr>
          <a:xfrm rot="19007435">
            <a:off x="7905100" y="2320286"/>
            <a:ext cx="288032" cy="856336"/>
          </a:xfrm>
          <a:prstGeom prst="upArrow">
            <a:avLst/>
          </a:prstGeom>
          <a:solidFill>
            <a:srgbClr val="0070C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6925038" y="2543798"/>
            <a:ext cx="506130" cy="372819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39" name="Овал 38"/>
          <p:cNvSpPr/>
          <p:nvPr/>
        </p:nvSpPr>
        <p:spPr>
          <a:xfrm>
            <a:off x="7791683" y="2575429"/>
            <a:ext cx="506130" cy="372819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1096010" y="1837055"/>
            <a:ext cx="2433955" cy="6464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i="1" dirty="0" smtClean="0">
                <a:solidFill>
                  <a:srgbClr val="7030A0"/>
                </a:solidFill>
                <a:latin typeface="Times New Roman" charset="0"/>
              </a:rPr>
              <a:t>V ~µм</a:t>
            </a:r>
            <a:r>
              <a:rPr lang="en-US" altLang="ko-KR" sz="1800" b="1" i="1" baseline="30000" dirty="0" smtClean="0">
                <a:solidFill>
                  <a:srgbClr val="7030A0"/>
                </a:solidFill>
                <a:latin typeface="Times New Roman" charset="0"/>
              </a:rPr>
              <a:t>3</a:t>
            </a:r>
            <a:endParaRPr lang="ko-KR" altLang="en-US" sz="1800" b="1" i="1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i="1" dirty="0" smtClean="0">
                <a:solidFill>
                  <a:srgbClr val="7030A0"/>
                </a:solidFill>
                <a:latin typeface="Times New Roman" charset="0"/>
              </a:rPr>
              <a:t>Экспозиция ~ 1 сек</a:t>
            </a:r>
            <a:endParaRPr lang="ko-KR" altLang="en-US" sz="1800" b="1" i="1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5354320" y="1732915"/>
            <a:ext cx="2534920" cy="6464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i="1" dirty="0" smtClean="0">
                <a:solidFill>
                  <a:srgbClr val="7030A0"/>
                </a:solidFill>
                <a:latin typeface="Times New Roman" charset="0"/>
              </a:rPr>
              <a:t>V ~10-100 мм</a:t>
            </a:r>
            <a:r>
              <a:rPr lang="en-US" altLang="ko-KR" sz="1800" b="1" i="1" baseline="30000" dirty="0" smtClean="0">
                <a:solidFill>
                  <a:srgbClr val="7030A0"/>
                </a:solidFill>
                <a:latin typeface="Times New Roman" charset="0"/>
              </a:rPr>
              <a:t>3</a:t>
            </a:r>
            <a:endParaRPr lang="ko-KR" altLang="en-US" sz="1800" b="1" i="1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i="1" dirty="0" smtClean="0">
                <a:solidFill>
                  <a:srgbClr val="7030A0"/>
                </a:solidFill>
                <a:latin typeface="Times New Roman" charset="0"/>
              </a:rPr>
              <a:t>Экспозиция  ~ 2-10 ч</a:t>
            </a:r>
            <a:endParaRPr lang="ko-KR" altLang="en-US" sz="18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11991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78155" y="94615"/>
            <a:ext cx="8209915" cy="1327150"/>
          </a:xfrm>
        </p:spPr>
        <p:txBody>
          <a:bodyPr wrap="square" lIns="91440" tIns="45720" rIns="91440" bIns="45720" anchor="ctr">
            <a:normAutofit/>
          </a:bodyPr>
          <a:lstStyle/>
          <a:p>
            <a:pPr marL="0" indent="0" algn="ctr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Нейтронная дифракция при высоких давлениях: современные установки на ведущих мировых нейтронных центрах</a:t>
            </a:r>
            <a:endParaRPr lang="ko-KR" altLang="en-US" sz="2500" b="1" dirty="0" smtClean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82245" y="1304925"/>
            <a:ext cx="8465820" cy="239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marL="0" indent="0" algn="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44500" algn="l"/>
              </a:tabLst>
            </a:pPr>
            <a:r>
              <a:rPr lang="en-US" altLang="ko-KR" sz="1800" b="1" dirty="0" smtClean="0">
                <a:solidFill>
                  <a:srgbClr val="2F5597"/>
                </a:solidFill>
                <a:latin typeface="Calibri" charset="0"/>
              </a:rPr>
              <a:t>LLB (Франция): G6.1, ILL (Франция): D20, ISIS (Великобритания) – Pearl, </a:t>
            </a:r>
            <a:endParaRPr lang="ko-KR" altLang="en-US" sz="1800" b="1" dirty="0" smtClean="0"/>
          </a:p>
          <a:p>
            <a:pPr marL="0" indent="0" algn="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dirty="0" smtClean="0">
                <a:solidFill>
                  <a:srgbClr val="2F5597"/>
                </a:solidFill>
                <a:latin typeface="Calibri" charset="0"/>
              </a:rPr>
              <a:t>PSI (Швейцария): HRPT, SNS (США):SNAP, J-Parc (Япония): PLANET</a:t>
            </a:r>
            <a:endParaRPr lang="ko-KR" altLang="en-US" sz="18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ИБР-2 (Россия):</a:t>
            </a:r>
            <a:r>
              <a:rPr lang="en-US" altLang="ko-KR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 </a:t>
            </a:r>
            <a:endParaRPr lang="ko-KR" altLang="en-US" sz="2400" b="1" u="sng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ДН-12 и </a:t>
            </a:r>
            <a:r>
              <a:rPr lang="en-US" altLang="ko-KR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новый</a:t>
            </a:r>
            <a:r>
              <a:rPr lang="en-US" altLang="ko-KR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 </a:t>
            </a:r>
            <a:r>
              <a:rPr lang="en-US" altLang="ko-KR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ДН-6 </a:t>
            </a:r>
            <a:r>
              <a:rPr lang="en-US" altLang="ko-KR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дифрактометр</a:t>
            </a:r>
            <a:endParaRPr lang="ko-KR" altLang="en-US" sz="2400" b="1" u="sng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1100"/>
              </a:spcBef>
              <a:spcAft>
                <a:spcPts val="0"/>
              </a:spcAft>
              <a:buFontTx/>
              <a:buNone/>
            </a:pPr>
            <a:endParaRPr lang="ko-KR" altLang="en-US" sz="1800" dirty="0" smtClean="0"/>
          </a:p>
        </p:txBody>
      </p:sp>
      <p:sp>
        <p:nvSpPr>
          <p:cNvPr id="8" name="Rect 3"/>
          <p:cNvSpPr>
            <a:spLocks noGrp="1" noChangeArrowheads="1"/>
          </p:cNvSpPr>
          <p:nvPr/>
        </p:nvSpPr>
        <p:spPr>
          <a:xfrm>
            <a:off x="265430" y="3081020"/>
            <a:ext cx="5826760" cy="17760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9525" cap="flat" cmpd="sng">
            <a:noFill/>
            <a:prstDash/>
          </a:ln>
        </p:spPr>
      </p:sp>
      <p:sp>
        <p:nvSpPr>
          <p:cNvPr id="9" name="Rect 3"/>
          <p:cNvSpPr>
            <a:spLocks noGrp="1" noChangeArrowheads="1"/>
          </p:cNvSpPr>
          <p:nvPr/>
        </p:nvSpPr>
        <p:spPr>
          <a:xfrm>
            <a:off x="93345" y="4881245"/>
            <a:ext cx="4408805" cy="1776095"/>
          </a:xfrm>
          <a:prstGeom prst="rect">
            <a:avLst/>
          </a:prstGeom>
          <a:noFill/>
          <a:ln w="9525" cap="flat" cmpd="sng">
            <a:noFill/>
            <a:prstDash/>
          </a:ln>
        </p:spPr>
        <p:txBody>
          <a:bodyPr wrap="square" lIns="91440" tIns="45720" rIns="91440" bIns="45720" anchor="t">
            <a:spAutoFit/>
          </a:bodyPr>
          <a:lstStyle/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600" b="1" dirty="0" smtClean="0">
                <a:solidFill>
                  <a:srgbClr val="843C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Плотность потока на образце:</a:t>
            </a:r>
            <a:r>
              <a:rPr lang="en-US" altLang="ko-KR" sz="16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  </a:t>
            </a:r>
            <a:r>
              <a:rPr lang="en-US" altLang="ko-KR" sz="1600" b="1" dirty="0" smtClean="0">
                <a:solidFill>
                  <a:srgbClr val="38572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1.5x10</a:t>
            </a:r>
            <a:r>
              <a:rPr lang="en-US" altLang="ko-KR" sz="1600" b="1" baseline="30000" dirty="0" smtClean="0">
                <a:solidFill>
                  <a:srgbClr val="38572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6</a:t>
            </a:r>
            <a:r>
              <a:rPr lang="en-US" altLang="ko-KR" sz="1600" b="1" dirty="0" smtClean="0">
                <a:solidFill>
                  <a:srgbClr val="38572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n/см</a:t>
            </a:r>
            <a:r>
              <a:rPr lang="en-US" altLang="ko-KR" sz="1600" b="1" baseline="30000" dirty="0" smtClean="0">
                <a:solidFill>
                  <a:srgbClr val="38572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2</a:t>
            </a:r>
            <a:r>
              <a:rPr lang="en-US" altLang="ko-KR" sz="1600" b="1" dirty="0" smtClean="0">
                <a:solidFill>
                  <a:srgbClr val="38572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/с</a:t>
            </a:r>
            <a:endParaRPr lang="ko-KR" altLang="en-US" sz="1600" b="1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600" b="1" dirty="0" smtClean="0">
                <a:solidFill>
                  <a:srgbClr val="843C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Длина канала:</a:t>
            </a:r>
            <a:r>
              <a:rPr lang="en-US" altLang="ko-KR" sz="16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	               	     </a:t>
            </a:r>
            <a:r>
              <a:rPr lang="en-US" altLang="ko-KR" sz="1600" b="1" dirty="0" smtClean="0">
                <a:solidFill>
                  <a:srgbClr val="38572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26.0 м</a:t>
            </a:r>
            <a:endParaRPr lang="ko-KR" altLang="en-US" sz="1600" b="1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600" b="1" dirty="0" smtClean="0">
                <a:solidFill>
                  <a:srgbClr val="843C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Диапазоны:</a:t>
            </a:r>
            <a:r>
              <a:rPr lang="en-US" altLang="ko-K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</a:t>
            </a:r>
            <a:r>
              <a:rPr lang="en-US" altLang="ko-KR" sz="16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  </a:t>
            </a:r>
            <a:endParaRPr lang="ko-KR" altLang="en-US" sz="1600" b="1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6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	</a:t>
            </a:r>
            <a:r>
              <a:rPr lang="en-US" altLang="ko-K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длина волны</a:t>
            </a:r>
            <a:r>
              <a:rPr lang="en-US" altLang="ko-KR" sz="16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	    </a:t>
            </a:r>
            <a:r>
              <a:rPr lang="en-US" altLang="ko-KR" sz="1600" b="1" dirty="0" smtClean="0">
                <a:solidFill>
                  <a:srgbClr val="38572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0.8 - 10 Å</a:t>
            </a:r>
            <a:endParaRPr lang="ko-KR" altLang="en-US" sz="1600" b="1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6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                 </a:t>
            </a:r>
            <a:r>
              <a:rPr lang="en-US" altLang="ko-K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углы рассеяния</a:t>
            </a:r>
            <a:r>
              <a:rPr lang="en-US" altLang="ko-KR" sz="16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	     </a:t>
            </a:r>
            <a:r>
              <a:rPr lang="en-US" altLang="ko-KR" sz="1600" b="1" dirty="0" smtClean="0">
                <a:solidFill>
                  <a:srgbClr val="38572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45° - 135°</a:t>
            </a:r>
            <a:endParaRPr lang="ko-KR" altLang="en-US" sz="1600" b="1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6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                 </a:t>
            </a:r>
            <a:r>
              <a:rPr lang="en-US" altLang="ko-K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межплоскостные</a:t>
            </a:r>
            <a:r>
              <a:rPr lang="en-US" altLang="ko-KR" sz="16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         </a:t>
            </a:r>
            <a:r>
              <a:rPr lang="en-US" altLang="ko-KR" sz="1600" b="1" dirty="0" smtClean="0">
                <a:solidFill>
                  <a:srgbClr val="38572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0.6 - 13 Å</a:t>
            </a:r>
            <a:endParaRPr lang="ko-KR" altLang="en-US" sz="1600" b="1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600" b="1" dirty="0" smtClean="0"/>
          </a:p>
        </p:txBody>
      </p:sp>
      <p:sp>
        <p:nvSpPr>
          <p:cNvPr id="849" name="Rect 3"/>
          <p:cNvSpPr>
            <a:spLocks noGrp="1" noChangeArrowheads="1"/>
          </p:cNvSpPr>
          <p:nvPr/>
        </p:nvSpPr>
        <p:spPr>
          <a:xfrm>
            <a:off x="4572000" y="4926330"/>
            <a:ext cx="4572000" cy="1508125"/>
          </a:xfrm>
          <a:prstGeom prst="rect">
            <a:avLst/>
          </a:prstGeom>
          <a:noFill/>
          <a:ln w="0" cap="flat" cmpd="sng">
            <a:noFill/>
            <a:prstDash/>
          </a:ln>
        </p:spPr>
        <p:txBody>
          <a:bodyPr wrap="square" lIns="0" tIns="0" rIns="0" bIns="0" anchor="t"/>
          <a:lstStyle/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600" b="1" dirty="0" smtClean="0">
                <a:solidFill>
                  <a:srgbClr val="843C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Разрешение : </a:t>
            </a:r>
            <a:endParaRPr lang="ko-KR" altLang="en-US" sz="1600" b="1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6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	</a:t>
            </a:r>
            <a:r>
              <a:rPr lang="en-US" altLang="ko-K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при 2</a:t>
            </a:r>
            <a:r>
              <a:rPr lang="en-US" altLang="ko-K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/>
                <a:ea typeface="Symbol"/>
              </a:rPr>
              <a:t></a:t>
            </a:r>
            <a:r>
              <a:rPr lang="en-US" altLang="ko-K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</a:rPr>
              <a:t>=90</a:t>
            </a:r>
            <a:r>
              <a:rPr lang="en-US" altLang="ko-K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/>
                <a:ea typeface="Symbol"/>
              </a:rPr>
              <a:t></a:t>
            </a:r>
            <a:r>
              <a:rPr lang="en-US" altLang="ko-KR" sz="16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</a:rPr>
              <a:t>	    </a:t>
            </a:r>
            <a:r>
              <a:rPr lang="en-US" altLang="ko-KR" sz="1600" b="1" dirty="0" smtClean="0">
                <a:solidFill>
                  <a:srgbClr val="38572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0.022</a:t>
            </a:r>
            <a:endParaRPr lang="ko-KR" altLang="en-US" sz="1600" b="1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6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	</a:t>
            </a:r>
            <a:r>
              <a:rPr lang="en-US" altLang="ko-K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при 2</a:t>
            </a:r>
            <a:r>
              <a:rPr lang="en-US" altLang="ko-K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/>
                <a:ea typeface="Symbol"/>
              </a:rPr>
              <a:t></a:t>
            </a:r>
            <a:r>
              <a:rPr lang="en-US" altLang="ko-K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</a:rPr>
              <a:t>=135</a:t>
            </a:r>
            <a:r>
              <a:rPr lang="en-US" altLang="ko-K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/>
                <a:ea typeface="Symbol"/>
              </a:rPr>
              <a:t></a:t>
            </a:r>
            <a:r>
              <a:rPr lang="en-US" altLang="ko-K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altLang="ko-KR" sz="16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                </a:t>
            </a:r>
            <a:r>
              <a:rPr lang="en-US" altLang="ko-KR" sz="1600" b="1" dirty="0" smtClean="0">
                <a:solidFill>
                  <a:srgbClr val="38572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0.012 </a:t>
            </a:r>
            <a:endParaRPr lang="ko-KR" altLang="en-US" sz="1600" b="1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600" b="1" dirty="0" smtClean="0">
                <a:solidFill>
                  <a:srgbClr val="843C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Объем образца:</a:t>
            </a:r>
            <a:r>
              <a:rPr lang="en-US" altLang="ko-KR" sz="16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		    </a:t>
            </a:r>
            <a:r>
              <a:rPr lang="en-US" altLang="ko-KR" sz="1600" b="1" dirty="0" smtClean="0">
                <a:solidFill>
                  <a:srgbClr val="38572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0.5-3 мм</a:t>
            </a:r>
            <a:r>
              <a:rPr lang="en-US" altLang="ko-KR" sz="1600" b="1" baseline="30000" dirty="0" smtClean="0">
                <a:solidFill>
                  <a:srgbClr val="38572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3</a:t>
            </a:r>
            <a:endParaRPr lang="ko-KR" altLang="en-US" sz="1600" b="1" dirty="0" smtClean="0"/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600" b="1" dirty="0" smtClean="0">
                <a:solidFill>
                  <a:srgbClr val="843C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Диапазон давлений: </a:t>
            </a:r>
            <a:r>
              <a:rPr lang="en-US" altLang="ko-KR" sz="16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	    </a:t>
            </a:r>
            <a:r>
              <a:rPr lang="en-US" altLang="ko-KR" sz="1600" b="1" dirty="0" smtClean="0">
                <a:solidFill>
                  <a:srgbClr val="38572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0-8 ГПа</a:t>
            </a:r>
            <a:endParaRPr lang="ko-KR" altLang="en-US" sz="1600" b="1" dirty="0" smtClean="0"/>
          </a:p>
          <a:p>
            <a:pPr marL="0" indent="0" algn="l" defTabSz="50800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600" b="1" dirty="0" smtClean="0">
                <a:solidFill>
                  <a:srgbClr val="38572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Диапазон температур</a:t>
            </a:r>
            <a:r>
              <a:rPr lang="en-US" altLang="ko-KR" sz="16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	</a:t>
            </a:r>
            <a:r>
              <a:rPr lang="en-US" altLang="ko-KR" sz="1600" b="1" dirty="0" smtClean="0">
                <a:solidFill>
                  <a:srgbClr val="38572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   10 - 300 К</a:t>
            </a:r>
            <a:endParaRPr lang="ko-KR" altLang="en-US" sz="1600" b="1" dirty="0" smtClean="0"/>
          </a:p>
        </p:txBody>
      </p:sp>
      <p:pic>
        <p:nvPicPr>
          <p:cNvPr id="10" name="Фильм_Детектор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438" b="12356"/>
          <a:stretch/>
        </p:blipFill>
        <p:spPr>
          <a:xfrm>
            <a:off x="6181315" y="3234727"/>
            <a:ext cx="2549935" cy="169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9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0"/>
          <p:cNvSpPr>
            <a:spLocks noGrp="1" noChangeArrowheads="1"/>
          </p:cNvSpPr>
          <p:nvPr>
            <p:ph type="title"/>
          </p:nvPr>
        </p:nvSpPr>
        <p:spPr>
          <a:xfrm>
            <a:off x="628650" y="267335"/>
            <a:ext cx="7886700" cy="1325880"/>
          </a:xfrm>
        </p:spPr>
        <p:txBody>
          <a:bodyPr wrap="square" lIns="91440" tIns="45720" rIns="91440" bIns="45720" anchor="ctr">
            <a:normAutofit fontScale="90000"/>
          </a:bodyPr>
          <a:lstStyle/>
          <a:p>
            <a:pPr marL="0" indent="0" algn="ctr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300" b="1" dirty="0" smtClean="0">
                <a:solidFill>
                  <a:srgbClr val="FF0000"/>
                </a:solidFill>
                <a:latin typeface="Times New Roman" charset="0"/>
              </a:rPr>
              <a:t>Возможности дифрактометра ДН-12 в сравнении с аналогичными дифрактометрами на других европейских нейтронных центрах.</a:t>
            </a:r>
            <a:br>
              <a:rPr lang="en-US" altLang="ko-KR" sz="2300" b="1" dirty="0" smtClean="0">
                <a:solidFill>
                  <a:srgbClr val="FF0000"/>
                </a:solidFill>
                <a:latin typeface="Times New Roman" charset="0"/>
              </a:rPr>
            </a:br>
            <a:endParaRPr lang="ko-KR" altLang="en-US" sz="2300" b="1" dirty="0" smtClean="0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285750" y="5387975"/>
            <a:ext cx="8229600" cy="1155065"/>
          </a:xfrm>
        </p:spPr>
        <p:txBody>
          <a:bodyPr wrap="square" lIns="91440" tIns="45720" rIns="91440" bIns="45720" anchor="t">
            <a:normAutofit fontScale="77500" lnSpcReduction="20000"/>
          </a:bodyPr>
          <a:lstStyle/>
          <a:p>
            <a:pPr marL="228600" indent="-228600" algn="l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2500" dirty="0" smtClean="0"/>
          </a:p>
          <a:p>
            <a:pPr marL="0" indent="0" algn="ctr" defTabSz="914400" latinLnBrk="0">
              <a:lnSpc>
                <a:spcPct val="92000"/>
              </a:lnSpc>
              <a:spcBef>
                <a:spcPts val="1000"/>
              </a:spcBef>
              <a:spcAft>
                <a:spcPts val="0"/>
              </a:spcAft>
              <a:buFontTx/>
              <a:buNone/>
            </a:pPr>
            <a:r>
              <a:rPr lang="en-US" altLang="ko-KR" sz="2200" b="1" dirty="0" smtClean="0">
                <a:solidFill>
                  <a:srgbClr val="00B050"/>
                </a:solidFill>
                <a:latin typeface="Times New Roman" charset="0"/>
              </a:rPr>
              <a:t>To expand the pressure range in experiments at IBR-2M, </a:t>
            </a:r>
            <a:r>
              <a:rPr lang="en-US" altLang="ko-KR" sz="2200" b="1" dirty="0" smtClean="0">
                <a:solidFill>
                  <a:srgbClr val="FF0000"/>
                </a:solidFill>
                <a:latin typeface="Times New Roman" charset="0"/>
              </a:rPr>
              <a:t>neutron </a:t>
            </a:r>
            <a:r>
              <a:rPr lang="en-US" altLang="ko-KR" sz="2200" b="1" dirty="0" smtClean="0">
                <a:solidFill>
                  <a:srgbClr val="000000"/>
                </a:solidFill>
                <a:latin typeface="Times New Roman" charset="0"/>
              </a:rPr>
              <a:t>Поток нейтронов и телесный угол детекторной системы </a:t>
            </a:r>
            <a:r>
              <a:rPr lang="en-US" altLang="ko-KR" sz="2200" b="1" dirty="0" smtClean="0">
                <a:solidFill>
                  <a:srgbClr val="FF0000"/>
                </a:solidFill>
                <a:latin typeface="Times New Roman" charset="0"/>
              </a:rPr>
              <a:t>должны быть увеличены</a:t>
            </a:r>
            <a:endParaRPr lang="ko-KR" altLang="en-US" sz="2200" b="1" dirty="0" smtClean="0"/>
          </a:p>
          <a:p>
            <a:pPr marL="0" indent="0" algn="ctr" defTabSz="914400" latinLnBrk="0">
              <a:lnSpc>
                <a:spcPct val="92000"/>
              </a:lnSpc>
              <a:spcBef>
                <a:spcPts val="1000"/>
              </a:spcBef>
              <a:spcAft>
                <a:spcPts val="0"/>
              </a:spcAft>
              <a:buFontTx/>
              <a:buNone/>
            </a:pPr>
            <a:r>
              <a:rPr lang="en-US" altLang="ko-KR" sz="2200" b="1" dirty="0" smtClean="0">
                <a:solidFill>
                  <a:srgbClr val="FF0000"/>
                </a:solidFill>
                <a:latin typeface="Times New Roman" charset="0"/>
              </a:rPr>
              <a:t>tector system</a:t>
            </a:r>
            <a:r>
              <a:rPr lang="en-US" altLang="ko-KR" sz="2200" b="1" dirty="0" smtClean="0">
                <a:solidFill>
                  <a:srgbClr val="00B050"/>
                </a:solidFill>
                <a:latin typeface="Times New Roman" charset="0"/>
              </a:rPr>
              <a:t> should be increased</a:t>
            </a:r>
            <a:endParaRPr lang="ko-KR" altLang="en-US" sz="2200" b="1" dirty="0" smtClean="0"/>
          </a:p>
        </p:txBody>
      </p:sp>
      <p:graphicFrame>
        <p:nvGraphicFramePr>
          <p:cNvPr id="6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016204"/>
              </p:ext>
            </p:extLst>
          </p:nvPr>
        </p:nvGraphicFramePr>
        <p:xfrm>
          <a:off x="285750" y="1343697"/>
          <a:ext cx="8400415" cy="5384166"/>
        </p:xfrm>
        <a:graphic>
          <a:graphicData uri="http://schemas.openxmlformats.org/drawingml/2006/table">
            <a:tbl>
              <a:tblPr firstRow="1" bandRow="1"/>
              <a:tblGrid>
                <a:gridCol w="1855038"/>
                <a:gridCol w="161722"/>
                <a:gridCol w="2183130"/>
                <a:gridCol w="2163445"/>
                <a:gridCol w="2037080"/>
              </a:tblGrid>
              <a:tr h="813435">
                <a:tc>
                  <a:txBody>
                    <a:bodyPr/>
                    <a:lstStyle/>
                    <a:p>
                      <a:pPr marL="0" indent="0" algn="l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ko-KR" altLang="en-US" sz="10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600" b="1" dirty="0" smtClean="0">
                          <a:solidFill>
                            <a:srgbClr val="548235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charset="0"/>
                        </a:rPr>
                        <a:t>Дифрактометр ДН-12</a:t>
                      </a:r>
                      <a:r>
                        <a:rPr lang="en-US" altLang="ko-KR" sz="16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charset="0"/>
                        </a:rPr>
                        <a:t> на ИБР-2М</a:t>
                      </a:r>
                      <a:endParaRPr lang="ko-KR" altLang="en-US" sz="16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ko-KR" altLang="en-US" sz="16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600" b="1" dirty="0" smtClean="0">
                          <a:solidFill>
                            <a:srgbClr val="548235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charset="0"/>
                        </a:rPr>
                        <a:t>Дифрактометр G6.1 </a:t>
                      </a:r>
                      <a:r>
                        <a:rPr lang="en-US" altLang="ko-KR" sz="16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charset="0"/>
                        </a:rPr>
                        <a:t>на LLB </a:t>
                      </a:r>
                      <a:endParaRPr lang="ko-KR" altLang="en-US" sz="16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600" b="1" dirty="0" smtClean="0">
                          <a:solidFill>
                            <a:srgbClr val="548235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charset="0"/>
                        </a:rPr>
                        <a:t>Дифрактометр Pearl</a:t>
                      </a:r>
                      <a:r>
                        <a:rPr lang="en-US" altLang="ko-KR" sz="16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charset="0"/>
                        </a:rPr>
                        <a:t> на ISIS RAL </a:t>
                      </a:r>
                      <a:endParaRPr lang="ko-KR" altLang="en-US" sz="16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</a:tr>
              <a:tr h="572770"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600" b="1" dirty="0" smtClean="0">
                          <a:solidFill>
                            <a:srgbClr val="000000"/>
                          </a:solidFill>
                          <a:latin typeface="Arial" charset="0"/>
                        </a:rPr>
                        <a:t>Межплоскостные расстояния</a:t>
                      </a:r>
                      <a:endParaRPr lang="ko-KR" altLang="en-US" sz="16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0.6-12 Å</a:t>
                      </a: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3-60 Å</a:t>
                      </a: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0.5-3.2 Å</a:t>
                      </a: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</a:tr>
              <a:tr h="1173480"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600" b="1" dirty="0" smtClean="0">
                          <a:solidFill>
                            <a:srgbClr val="CC0066"/>
                          </a:solidFill>
                          <a:latin typeface="Arial" charset="0"/>
                        </a:rPr>
                        <a:t>Возможности</a:t>
                      </a:r>
                      <a:endParaRPr lang="ko-KR" altLang="en-US" sz="16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dirty="0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Кристаллическая и магнитная структура одновременно</a:t>
                      </a: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altLang="ko-KR" sz="1800" dirty="0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М</a:t>
                      </a:r>
                      <a:r>
                        <a:rPr lang="en-US" altLang="ko-KR" sz="1800" dirty="0" err="1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агнитная</a:t>
                      </a:r>
                      <a:r>
                        <a:rPr lang="en-US" altLang="ko-KR" sz="1800" dirty="0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1800" dirty="0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структура</a:t>
                      </a: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altLang="ko-KR" sz="1800" dirty="0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К</a:t>
                      </a:r>
                      <a:r>
                        <a:rPr lang="en-US" altLang="ko-KR" sz="1800" dirty="0" err="1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ристаллическая</a:t>
                      </a:r>
                      <a:r>
                        <a:rPr lang="en-US" altLang="ko-KR" sz="1800" dirty="0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1800" dirty="0" smtClean="0">
                          <a:solidFill>
                            <a:srgbClr val="CC0066"/>
                          </a:solidFill>
                          <a:latin typeface="Times New Roman" charset="0"/>
                        </a:rPr>
                        <a:t>структура</a:t>
                      </a: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</a:tr>
              <a:tr h="1443990"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600" b="1" dirty="0" smtClean="0">
                          <a:solidFill>
                            <a:srgbClr val="000000"/>
                          </a:solidFill>
                          <a:latin typeface="Arial" charset="0"/>
                        </a:rPr>
                        <a:t>Диапазон давлений</a:t>
                      </a:r>
                      <a:endParaRPr lang="ko-KR" altLang="en-US" sz="16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8 ГПа (Сапфировые наковальни)</a:t>
                      </a: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20 ГПа (азмазные наковальни)</a:t>
                      </a:r>
                      <a:endParaRPr lang="ko-KR" altLang="en-US" sz="1800" dirty="0" smtClean="0"/>
                    </a:p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7 ГПа (сапфировые наковални)</a:t>
                      </a: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Times New Roman" charset="0"/>
                        </a:rPr>
                        <a:t>10ГПа (наковальни из карбида вольфрама)</a:t>
                      </a:r>
                      <a:endParaRPr lang="ko-KR" altLang="en-US" sz="1800" dirty="0" smtClean="0"/>
                    </a:p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</a:tr>
              <a:tr h="481330">
                <a:tc gridSpan="5">
                  <a:txBody>
                    <a:bodyPr/>
                    <a:lstStyle/>
                    <a:p>
                      <a:pPr marL="0" indent="0" algn="l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ko-KR" altLang="en-US" sz="1800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ko-KR" alt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ko-KR" alt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ko-KR" altLang="en-US" dirty="0" smtClean="0"/>
                    </a:p>
                  </a:txBody>
                  <a:tcPr/>
                </a:tc>
              </a:tr>
              <a:tr h="361950">
                <a:tc gridSpan="2"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400" b="1" dirty="0" smtClean="0">
                          <a:solidFill>
                            <a:srgbClr val="FF0000"/>
                          </a:solidFill>
                          <a:latin typeface="Arial" charset="0"/>
                        </a:rPr>
                        <a:t>Время эксперимента</a:t>
                      </a:r>
                      <a:endParaRPr lang="ko-KR" altLang="en-US" sz="14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b="1" dirty="0" smtClean="0">
                          <a:solidFill>
                            <a:srgbClr val="FF0000"/>
                          </a:solidFill>
                          <a:latin typeface="Times New Roman" charset="0"/>
                        </a:rPr>
                        <a:t>12-24 ч</a:t>
                      </a:r>
                      <a:endParaRPr lang="ko-KR" altLang="en-US" sz="18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b="1" dirty="0" smtClean="0">
                          <a:solidFill>
                            <a:srgbClr val="FF0000"/>
                          </a:solidFill>
                          <a:latin typeface="Times New Roman" charset="0"/>
                        </a:rPr>
                        <a:t>4-12 ч</a:t>
                      </a:r>
                      <a:endParaRPr lang="ko-KR" altLang="en-US" sz="18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b="1" dirty="0" smtClean="0">
                          <a:solidFill>
                            <a:srgbClr val="FF0000"/>
                          </a:solidFill>
                          <a:latin typeface="Times New Roman" charset="0"/>
                        </a:rPr>
                        <a:t>4-10 ч</a:t>
                      </a:r>
                      <a:endParaRPr lang="ko-KR" altLang="en-US" sz="1800" b="1" dirty="0" smtClean="0"/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</a:tr>
            </a:tbl>
          </a:graphicData>
        </a:graphic>
      </p:graphicFrame>
      <p:sp>
        <p:nvSpPr>
          <p:cNvPr id="2" name="5-конечная звезда 1"/>
          <p:cNvSpPr/>
          <p:nvPr/>
        </p:nvSpPr>
        <p:spPr>
          <a:xfrm>
            <a:off x="2486317" y="3522401"/>
            <a:ext cx="389890" cy="24384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2509452" y="2443520"/>
            <a:ext cx="389890" cy="24384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4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59" name="Picture 47" descr="G:\Dn\DN-6\Scheme DN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461" y="2187865"/>
            <a:ext cx="8747907" cy="216272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686221"/>
            <a:ext cx="3582785" cy="3636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Фоновый прерыватель</a:t>
            </a:r>
            <a:endParaRPr lang="ko-KR" altLang="en-US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9132" y="2260310"/>
            <a:ext cx="3180871" cy="363689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Головная часть нейроновода</a:t>
            </a:r>
            <a:endParaRPr lang="ko-KR" altLang="en-US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7698" y="3767664"/>
            <a:ext cx="3413948" cy="3636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91440" tIns="45720" rIns="91440" bIns="45720" anchor="t">
            <a:spAutoFit/>
          </a:bodyPr>
          <a:lstStyle/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Хвостовая часть нейтроновода</a:t>
            </a:r>
            <a:endParaRPr lang="ko-KR" altLang="en-US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68493" y="1838882"/>
            <a:ext cx="1526187" cy="646203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Детекторная</a:t>
            </a:r>
            <a:endParaRPr lang="ko-KR" altLang="en-US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система</a:t>
            </a:r>
            <a:endParaRPr lang="ko-KR" altLang="en-US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Picture 10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3" y="4219307"/>
            <a:ext cx="1910413" cy="138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03" y="1146846"/>
            <a:ext cx="2301275" cy="90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45" y="4189685"/>
            <a:ext cx="1112335" cy="119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312" y="1220512"/>
            <a:ext cx="1082073" cy="76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0"/>
          <p:cNvSpPr txBox="1">
            <a:spLocks noChangeArrowheads="1"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wrap="square" lIns="91440" tIns="45720" rIns="91440" bIns="45720" anchor="ctr">
            <a:normAutofit lnSpcReduction="10000"/>
          </a:bodyPr>
          <a:lstStyle/>
          <a:p>
            <a:pPr marL="0" indent="0" algn="ctr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Новый высокоинтенсивный дифрактометр ДН-6 на 6 канале реактора ИБР-2</a:t>
            </a:r>
            <a:b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</a:br>
            <a:endParaRPr lang="ko-KR" altLang="en-US" sz="2800" b="1" dirty="0" smtClean="0">
              <a:latin typeface="Calibri"/>
              <a:ea typeface="Calibri"/>
            </a:endParaRPr>
          </a:p>
        </p:txBody>
      </p:sp>
      <p:pic>
        <p:nvPicPr>
          <p:cNvPr id="15" name="Picture 102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505" y="628144"/>
            <a:ext cx="2087339" cy="1267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670457"/>
              </p:ext>
            </p:extLst>
          </p:nvPr>
        </p:nvGraphicFramePr>
        <p:xfrm>
          <a:off x="6715427" y="4642633"/>
          <a:ext cx="2243285" cy="2110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6" name="CorelDRAW" r:id="rId9" imgW="6540120" imgH="6132960" progId="">
                  <p:embed/>
                </p:oleObj>
              </mc:Choice>
              <mc:Fallback>
                <p:oleObj name="CorelDRAW" r:id="rId9" imgW="6540120" imgH="6132960" progId="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427" y="4642633"/>
                        <a:ext cx="2243285" cy="21101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Стрелка вниз 1"/>
          <p:cNvSpPr/>
          <p:nvPr/>
        </p:nvSpPr>
        <p:spPr>
          <a:xfrm rot="2304965">
            <a:off x="7893047" y="4440835"/>
            <a:ext cx="381000" cy="10662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70949" y="5773500"/>
            <a:ext cx="3589252" cy="657359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marL="342900" lvl="0" indent="-34290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548235"/>
              </a:buClr>
              <a:buFont typeface="+mj-lt"/>
              <a:buAutoNum type="arabicPeriod"/>
            </a:pPr>
            <a:r>
              <a:rPr lang="en-US" altLang="ko-KR" sz="18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Наиболее яркий канал</a:t>
            </a:r>
            <a:endParaRPr lang="ko-KR" altLang="en-US" sz="1800" b="1" dirty="0" smtClean="0"/>
          </a:p>
          <a:p>
            <a:pPr marL="285750" lvl="0" indent="-28575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548235"/>
              </a:buClr>
              <a:buFont typeface="+mj-lt"/>
              <a:buAutoNum type="arabicPeriod"/>
            </a:pPr>
            <a:r>
              <a:rPr lang="en-US" altLang="ko-KR" sz="18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 </a:t>
            </a:r>
            <a:r>
              <a:rPr lang="en-US" altLang="ko-KR" sz="1800" b="1" dirty="0" err="1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Холодный</a:t>
            </a:r>
            <a:r>
              <a:rPr lang="en-US" altLang="ko-KR" sz="18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 замедлитель (</a:t>
            </a:r>
            <a:r>
              <a:rPr lang="en-US" altLang="ko-KR" sz="18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201</a:t>
            </a:r>
            <a:r>
              <a:rPr lang="ru-RU" altLang="ko-KR" sz="18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9</a:t>
            </a:r>
            <a:r>
              <a:rPr lang="en-US" altLang="ko-KR" sz="1800" b="1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)</a:t>
            </a:r>
            <a:endParaRPr lang="ko-KR" altLang="en-US" sz="1800" b="1" dirty="0" smtClean="0"/>
          </a:p>
        </p:txBody>
      </p:sp>
      <p:sp>
        <p:nvSpPr>
          <p:cNvPr id="20" name="Левая фигурная скобка 19"/>
          <p:cNvSpPr/>
          <p:nvPr/>
        </p:nvSpPr>
        <p:spPr>
          <a:xfrm rot="16200000">
            <a:off x="748514" y="3386515"/>
            <a:ext cx="210395" cy="218486"/>
          </a:xfrm>
          <a:prstGeom prst="leftBrac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Левая фигурная скобка 20"/>
          <p:cNvSpPr/>
          <p:nvPr/>
        </p:nvSpPr>
        <p:spPr>
          <a:xfrm rot="5400000">
            <a:off x="2778939" y="844946"/>
            <a:ext cx="203651" cy="3738520"/>
          </a:xfrm>
          <a:prstGeom prst="leftBrac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Левая фигурная скобка 21"/>
          <p:cNvSpPr/>
          <p:nvPr/>
        </p:nvSpPr>
        <p:spPr>
          <a:xfrm rot="16200000">
            <a:off x="5646894" y="2489654"/>
            <a:ext cx="203651" cy="1935345"/>
          </a:xfrm>
          <a:prstGeom prst="leftBrac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6902506" y="2459979"/>
            <a:ext cx="566443" cy="6392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7873745"/>
              </p:ext>
            </p:extLst>
          </p:nvPr>
        </p:nvGraphicFramePr>
        <p:xfrm>
          <a:off x="4469855" y="4524899"/>
          <a:ext cx="1678913" cy="1272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7" name="CorelDRAW" r:id="rId11" imgW="8156753" imgH="4413504" progId="CorelDRAW.Graphic.13">
                  <p:embed/>
                </p:oleObj>
              </mc:Choice>
              <mc:Fallback>
                <p:oleObj name="CorelDRAW" r:id="rId11" imgW="8156753" imgH="4413504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9855" y="4524899"/>
                        <a:ext cx="1678913" cy="12724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85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Ç¥ 3"/>
          <p:cNvGraphicFramePr>
            <a:graphicFrameLocks noGrp="1"/>
          </p:cNvGraphicFramePr>
          <p:nvPr/>
        </p:nvGraphicFramePr>
        <p:xfrm>
          <a:off x="294640" y="1100455"/>
          <a:ext cx="8300720" cy="5430901"/>
        </p:xfrm>
        <a:graphic>
          <a:graphicData uri="http://schemas.openxmlformats.org/drawingml/2006/table">
            <a:tbl>
              <a:tblPr firstRow="1" bandRow="1"/>
              <a:tblGrid>
                <a:gridCol w="3883660"/>
                <a:gridCol w="2018030"/>
                <a:gridCol w="2399030"/>
              </a:tblGrid>
              <a:tr h="392430">
                <a:tc>
                  <a:txBody>
                    <a:bodyPr/>
                    <a:lstStyle/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Параметры</a:t>
                      </a:r>
                      <a:endParaRPr lang="ko-KR" altLang="en-US" sz="2000" dirty="0" smtClean="0"/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ДН-6</a:t>
                      </a:r>
                      <a:endParaRPr lang="ko-KR" altLang="en-US" sz="2000" dirty="0" smtClean="0"/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ДН-12</a:t>
                      </a:r>
                      <a:endParaRPr lang="ko-KR" altLang="en-US" sz="2000" dirty="0" smtClean="0"/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</a:tr>
              <a:tr h="693420">
                <a:tc>
                  <a:txBody>
                    <a:bodyPr/>
                    <a:lstStyle/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203864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 Плотность потока в положении образца</a:t>
                      </a:r>
                      <a:endParaRPr lang="ko-KR" altLang="en-US" sz="2000" b="1" dirty="0" smtClean="0"/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 ~6</a:t>
                      </a:r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/>
                          <a:ea typeface="Symbol"/>
                        </a:rPr>
                        <a:t></a:t>
                      </a:r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/>
                          <a:ea typeface="Calibri"/>
                        </a:rPr>
                        <a:t>10</a:t>
                      </a:r>
                      <a:r>
                        <a:rPr lang="en-US" altLang="ko-KR" sz="2000" b="1" baseline="30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6</a:t>
                      </a:r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 n/см</a:t>
                      </a:r>
                      <a:r>
                        <a:rPr lang="en-US" altLang="ko-KR" sz="2000" b="1" baseline="30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2</a:t>
                      </a:r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/с</a:t>
                      </a:r>
                      <a:endParaRPr lang="ko-KR" altLang="en-US" sz="2000" b="1" dirty="0" smtClean="0"/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 ~1.5</a:t>
                      </a: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/>
                          <a:ea typeface="Symbol"/>
                        </a:rPr>
                        <a:t></a:t>
                      </a: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/>
                          <a:ea typeface="Calibri"/>
                        </a:rPr>
                        <a:t>10</a:t>
                      </a:r>
                      <a:r>
                        <a:rPr lang="en-US" altLang="ko-KR" sz="2000" b="1" baseline="30000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6</a:t>
                      </a: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 n/см</a:t>
                      </a:r>
                      <a:r>
                        <a:rPr lang="en-US" altLang="ko-KR" sz="2000" b="1" baseline="30000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2</a:t>
                      </a: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/с</a:t>
                      </a:r>
                      <a:endParaRPr lang="ko-KR" altLang="en-US" sz="2000" b="1" dirty="0" smtClean="0"/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</a:tr>
              <a:tr h="994410">
                <a:tc>
                  <a:txBody>
                    <a:bodyPr/>
                    <a:lstStyle/>
                    <a:p>
                      <a:pPr marL="0" indent="0" algn="l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203864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Расстояниe:</a:t>
                      </a:r>
                      <a:endParaRPr lang="ko-KR" altLang="en-US" sz="2000" b="1" dirty="0" smtClean="0"/>
                    </a:p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203864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               Замедлитель-образец</a:t>
                      </a:r>
                      <a:endParaRPr lang="ko-KR" altLang="en-US" sz="2000" b="1" dirty="0" smtClean="0"/>
                    </a:p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203864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               образец-детектор</a:t>
                      </a:r>
                      <a:endParaRPr lang="ko-KR" altLang="en-US" sz="2000" b="1" dirty="0" smtClean="0"/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ko-KR" altLang="en-US" sz="2000" b="1" dirty="0" smtClean="0"/>
                    </a:p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30.0 м</a:t>
                      </a:r>
                      <a:endParaRPr lang="ko-KR" altLang="en-US" sz="2000" b="1" dirty="0" smtClean="0"/>
                    </a:p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 0.5 м</a:t>
                      </a:r>
                      <a:endParaRPr lang="ko-KR" altLang="en-US" sz="2000" b="1" dirty="0" smtClean="0"/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ko-KR" altLang="en-US" sz="2000" b="1" dirty="0" smtClean="0"/>
                    </a:p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26.0 м</a:t>
                      </a:r>
                      <a:endParaRPr lang="ko-KR" altLang="en-US" sz="2000" b="1" dirty="0" smtClean="0"/>
                    </a:p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 0.4 м</a:t>
                      </a:r>
                      <a:endParaRPr lang="ko-KR" altLang="en-US" sz="2000" b="1" dirty="0" smtClean="0"/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</a:tr>
              <a:tr h="693420">
                <a:tc>
                  <a:txBody>
                    <a:bodyPr/>
                    <a:lstStyle/>
                    <a:p>
                      <a:pPr marL="0" indent="0" algn="l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203864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Разрешение </a:t>
                      </a:r>
                      <a:r>
                        <a:rPr lang="en-US" altLang="ko-KR" sz="2000" b="1" dirty="0" smtClean="0">
                          <a:solidFill>
                            <a:srgbClr val="203864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/>
                          <a:ea typeface="Symbol"/>
                        </a:rPr>
                        <a:t></a:t>
                      </a:r>
                      <a:r>
                        <a:rPr lang="en-US" altLang="ko-KR" sz="2000" b="1" dirty="0" smtClean="0">
                          <a:solidFill>
                            <a:srgbClr val="203864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/>
                          <a:ea typeface="Calibri"/>
                        </a:rPr>
                        <a:t>d/d (d=2 Å)</a:t>
                      </a:r>
                      <a:endParaRPr lang="ko-KR" altLang="en-US" sz="2000" b="1" dirty="0" smtClean="0"/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 2</a:t>
                      </a:r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/>
                          <a:ea typeface="Symbol"/>
                        </a:rPr>
                        <a:t></a:t>
                      </a:r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/>
                          <a:ea typeface="Calibri"/>
                        </a:rPr>
                        <a:t>=90</a:t>
                      </a:r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/>
                          <a:ea typeface="Symbol"/>
                        </a:rPr>
                        <a:t></a:t>
                      </a:r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/>
                          <a:ea typeface="Calibri"/>
                        </a:rPr>
                        <a:t>: 0.011</a:t>
                      </a:r>
                      <a:endParaRPr lang="ko-KR" altLang="en-US" sz="2000" b="1" dirty="0" smtClean="0"/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2</a:t>
                      </a: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/>
                          <a:ea typeface="Symbol"/>
                        </a:rPr>
                        <a:t></a:t>
                      </a: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/>
                          <a:ea typeface="Calibri"/>
                        </a:rPr>
                        <a:t>=90</a:t>
                      </a: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/>
                          <a:ea typeface="Symbol"/>
                        </a:rPr>
                        <a:t></a:t>
                      </a: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/>
                          <a:ea typeface="Calibri"/>
                        </a:rPr>
                        <a:t>: 0.012</a:t>
                      </a:r>
                      <a:endParaRPr lang="ko-KR" altLang="en-US" sz="2000" b="1" dirty="0" smtClean="0"/>
                    </a:p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2</a:t>
                      </a: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/>
                          <a:ea typeface="Symbol"/>
                        </a:rPr>
                        <a:t></a:t>
                      </a: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/>
                          <a:ea typeface="Calibri"/>
                        </a:rPr>
                        <a:t>=45.5</a:t>
                      </a: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/>
                          <a:ea typeface="Symbol"/>
                        </a:rPr>
                        <a:t></a:t>
                      </a: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/>
                          <a:ea typeface="Calibri"/>
                        </a:rPr>
                        <a:t>: 0.022</a:t>
                      </a:r>
                      <a:endParaRPr lang="ko-KR" altLang="en-US" sz="2000" b="1" dirty="0" smtClean="0"/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</a:tr>
              <a:tr h="693420">
                <a:tc>
                  <a:txBody>
                    <a:bodyPr/>
                    <a:lstStyle/>
                    <a:p>
                      <a:pPr marL="0" indent="0" algn="l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203864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Время съемки одной точки по давлению</a:t>
                      </a:r>
                      <a:endParaRPr lang="ko-KR" altLang="en-US" sz="2000" b="1" dirty="0" smtClean="0"/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dirty="0" smtClean="0">
                          <a:solidFill>
                            <a:srgbClr val="000000"/>
                          </a:solidFill>
                          <a:latin typeface="Calibri" charset="0"/>
                        </a:rPr>
                        <a:t> </a:t>
                      </a:r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2-20 ч</a:t>
                      </a:r>
                      <a:endParaRPr lang="ko-KR" altLang="en-US" sz="2000" b="1" dirty="0" smtClean="0"/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12-36 ч</a:t>
                      </a:r>
                      <a:endParaRPr lang="ko-KR" altLang="en-US" sz="2000" b="1" dirty="0" smtClean="0"/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</a:tr>
              <a:tr h="392430">
                <a:tc>
                  <a:txBody>
                    <a:bodyPr/>
                    <a:lstStyle/>
                    <a:p>
                      <a:pPr marL="0" indent="0" algn="l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203864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Объем образца</a:t>
                      </a:r>
                      <a:endParaRPr lang="ko-KR" altLang="en-US" sz="2000" b="1" dirty="0" smtClean="0"/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 0.003-2 мм</a:t>
                      </a:r>
                      <a:r>
                        <a:rPr lang="en-US" altLang="ko-KR" sz="2000" b="1" baseline="30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3</a:t>
                      </a:r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 </a:t>
                      </a:r>
                      <a:endParaRPr lang="ko-KR" altLang="en-US" sz="2000" b="1" dirty="0" smtClean="0"/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 0.01-2 мм</a:t>
                      </a:r>
                      <a:r>
                        <a:rPr lang="en-US" altLang="ko-KR" sz="2000" b="1" baseline="30000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3</a:t>
                      </a: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 </a:t>
                      </a:r>
                      <a:endParaRPr lang="ko-KR" altLang="en-US" sz="2000" b="1" dirty="0" smtClean="0"/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</a:tr>
              <a:tr h="1462405">
                <a:tc>
                  <a:txBody>
                    <a:bodyPr/>
                    <a:lstStyle/>
                    <a:p>
                      <a:pPr marL="0" indent="0" algn="l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203864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Диапазон давлений</a:t>
                      </a:r>
                      <a:endParaRPr lang="ko-KR" altLang="en-US" sz="2000" b="1" dirty="0" smtClean="0"/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 </a:t>
                      </a:r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40 GPa (DAC)</a:t>
                      </a:r>
                      <a:endParaRPr lang="ko-KR" altLang="en-US" sz="2000" b="1" dirty="0" smtClean="0"/>
                    </a:p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 10 GPa (WC)</a:t>
                      </a:r>
                      <a:endParaRPr lang="ko-KR" altLang="en-US" sz="2000" b="1" dirty="0" smtClean="0"/>
                    </a:p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 8 GPa (сапфир)</a:t>
                      </a:r>
                      <a:endParaRPr lang="ko-KR" altLang="en-US" sz="2000" b="1" dirty="0" smtClean="0"/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10 GPa (WC)</a:t>
                      </a:r>
                      <a:endParaRPr lang="ko-KR" altLang="en-US" sz="2000" b="1" dirty="0" smtClean="0"/>
                    </a:p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b="1" dirty="0" smtClean="0">
                          <a:solidFill>
                            <a:srgbClr val="2E75B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charset="0"/>
                        </a:rPr>
                        <a:t> 8 GPa (сапфир)</a:t>
                      </a:r>
                      <a:endParaRPr lang="ko-KR" altLang="en-US" sz="2000" b="1" dirty="0" smtClean="0"/>
                    </a:p>
                    <a:p>
                      <a:pPr marL="0" indent="0" algn="ctr" defTabSz="914400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ko-KR" altLang="en-US" sz="2000" b="1" dirty="0" smtClean="0">
                        <a:latin typeface="arial"/>
                        <a:ea typeface="arial"/>
                      </a:endParaRPr>
                    </a:p>
                  </a:txBody>
                  <a:tcPr>
                    <a:lnL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3065" y="6053967"/>
            <a:ext cx="8293735" cy="4690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altLang="ko-KR" sz="2400" b="1" dirty="0" smtClean="0">
                <a:solidFill>
                  <a:srgbClr val="C55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Прирост</a:t>
            </a:r>
            <a:r>
              <a:rPr lang="en-US" altLang="ko-KR" sz="2400" b="1" dirty="0" smtClean="0">
                <a:solidFill>
                  <a:srgbClr val="C55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</a:t>
            </a:r>
            <a:r>
              <a:rPr lang="ru-RU" altLang="ko-KR" sz="2400" b="1" dirty="0" smtClean="0">
                <a:solidFill>
                  <a:srgbClr val="C55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в</a:t>
            </a:r>
            <a:r>
              <a:rPr lang="en-US" altLang="ko-KR" sz="2400" b="1" dirty="0" smtClean="0">
                <a:solidFill>
                  <a:srgbClr val="C55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</a:t>
            </a:r>
            <a:r>
              <a:rPr lang="ru-RU" altLang="ko-KR" sz="2400" b="1" dirty="0" smtClean="0">
                <a:solidFill>
                  <a:srgbClr val="C55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светосиле</a:t>
            </a:r>
            <a:r>
              <a:rPr lang="en-US" altLang="ko-KR" sz="2400" b="1" dirty="0" smtClean="0">
                <a:solidFill>
                  <a:srgbClr val="C55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</a:t>
            </a:r>
            <a:r>
              <a:rPr lang="en-US" altLang="ko-KR" sz="2400" b="1" dirty="0" smtClean="0">
                <a:solidFill>
                  <a:srgbClr val="C55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в 12 раз</a:t>
            </a:r>
            <a:endParaRPr lang="ko-KR" altLang="en-US" sz="2400" b="1" dirty="0" smtClean="0"/>
          </a:p>
        </p:txBody>
      </p:sp>
      <p:sp>
        <p:nvSpPr>
          <p:cNvPr id="5" name="Rectangle 0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wrap="square" lIns="91440" tIns="45720" rIns="91440" bIns="45720" anchor="ctr">
            <a:normAutofit/>
          </a:bodyPr>
          <a:lstStyle/>
          <a:p>
            <a:pPr marL="0" indent="0" algn="ctr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Новый высокоинтенсивный дифрактометр ДН-6</a:t>
            </a:r>
            <a:b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</a:br>
            <a:endParaRPr lang="ko-KR" altLang="en-US" sz="2800" b="1" dirty="0" smtClean="0">
              <a:latin typeface="Calibri Light"/>
              <a:ea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2705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49824" y="1400537"/>
            <a:ext cx="3438144" cy="48845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344" name="Rectangle 0"/>
          <p:cNvSpPr>
            <a:spLocks noGrp="1" noChangeArrowheads="1"/>
          </p:cNvSpPr>
          <p:nvPr>
            <p:ph type="title"/>
          </p:nvPr>
        </p:nvSpPr>
        <p:spPr>
          <a:xfrm>
            <a:off x="457200" y="20955"/>
            <a:ext cx="8229600" cy="1143000"/>
          </a:xfrm>
        </p:spPr>
        <p:txBody>
          <a:bodyPr wrap="square" lIns="91440" tIns="45720" rIns="91440" bIns="45720" anchor="ctr">
            <a:normAutofit/>
          </a:bodyPr>
          <a:lstStyle/>
          <a:p>
            <a:pPr marL="0" indent="0" algn="ctr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Дифрактометр ДН-6: детекторная система</a:t>
            </a:r>
            <a:b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</a:br>
            <a:endParaRPr lang="ko-KR" altLang="en-US" sz="2400" b="1" dirty="0" smtClean="0"/>
          </a:p>
        </p:txBody>
      </p:sp>
      <p:pic>
        <p:nvPicPr>
          <p:cNvPr id="11268" name="Picture 10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52" y="4177687"/>
            <a:ext cx="3867077" cy="2560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255" y="4177687"/>
            <a:ext cx="2140236" cy="1232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49570" y="1531620"/>
            <a:ext cx="3437890" cy="46412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 defTabSz="914400" latinLnBrk="0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96</a:t>
            </a:r>
            <a:r>
              <a:rPr lang="en-US" altLang="ko-K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детекторных элементов</a:t>
            </a:r>
            <a:endParaRPr lang="ko-KR" altLang="en-US" sz="2000" b="1" dirty="0" smtClean="0"/>
          </a:p>
          <a:p>
            <a:pPr marL="0" indent="0" algn="ctr" defTabSz="914400" latinLnBrk="0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6</a:t>
            </a:r>
            <a:r>
              <a:rPr lang="en-US" altLang="ko-K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детекторных колец</a:t>
            </a:r>
            <a:endParaRPr lang="ko-KR" altLang="en-US" sz="2000" b="1" dirty="0" smtClean="0"/>
          </a:p>
          <a:p>
            <a:pPr marL="0" indent="0" algn="ctr" defTabSz="914400" latinLnBrk="0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He</a:t>
            </a:r>
            <a:r>
              <a:rPr lang="en-US" altLang="ko-KR" sz="2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3+</a:t>
            </a:r>
            <a:r>
              <a:rPr lang="en-US" altLang="ko-K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</a:t>
            </a:r>
            <a:r>
              <a:rPr lang="en-US" altLang="ko-K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наполнение (4 bar)</a:t>
            </a:r>
            <a:endParaRPr lang="ko-KR" altLang="en-US" sz="2000" b="1" dirty="0" smtClean="0"/>
          </a:p>
          <a:p>
            <a:pPr marL="0" indent="0" algn="ctr" defTabSz="914400" latinLnBrk="0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20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Электроника</a:t>
            </a:r>
            <a:r>
              <a:rPr lang="en-US" altLang="ko-K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для контроля эксперимента и накопления экспериментальных данных</a:t>
            </a:r>
            <a:endParaRPr lang="ko-KR" altLang="en-US" sz="2000" b="1" dirty="0" smtClean="0"/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2000" b="1" dirty="0" smtClean="0"/>
          </a:p>
          <a:p>
            <a:pPr marL="0" indent="0" algn="ctr" defTabSz="914400" latinLnBrk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Специальное програмное обеспечение </a:t>
            </a:r>
            <a:r>
              <a:rPr lang="en-US" altLang="ko-K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дла контроля эксперимента и конвертации данных</a:t>
            </a:r>
            <a:endParaRPr lang="ko-KR" altLang="en-US" sz="2000" b="1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552" y="1056158"/>
            <a:ext cx="5094967" cy="289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4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01125" cy="11430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Камеры высокого давления с сапфировыми наковальнями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9" name="Picture 2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662" y="1170781"/>
            <a:ext cx="3394075" cy="45259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0" name="Picture 3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444" y="1170781"/>
            <a:ext cx="3182318" cy="45259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00857" y="2090334"/>
            <a:ext cx="1556598" cy="2235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AutoShape 8"/>
          <p:cNvSpPr>
            <a:spLocks noChangeArrowheads="1"/>
          </p:cNvSpPr>
          <p:nvPr/>
        </p:nvSpPr>
        <p:spPr bwMode="auto">
          <a:xfrm rot="8599913">
            <a:off x="1808163" y="3463925"/>
            <a:ext cx="2346325" cy="50165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0662" y="5908879"/>
            <a:ext cx="856646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89810" y="5908880"/>
            <a:ext cx="75510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Максимальное давление - </a:t>
            </a: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ГПа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 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экспозиции – 2-3 часа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06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79" name="Rectangle 19"/>
          <p:cNvSpPr>
            <a:spLocks noChangeArrowheads="1"/>
          </p:cNvSpPr>
          <p:nvPr/>
        </p:nvSpPr>
        <p:spPr bwMode="auto">
          <a:xfrm>
            <a:off x="0" y="2066925"/>
            <a:ext cx="9144000" cy="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83643"/>
            <a:ext cx="3357586" cy="2823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с двумя скругленными соседними углами 8"/>
          <p:cNvSpPr/>
          <p:nvPr/>
        </p:nvSpPr>
        <p:spPr>
          <a:xfrm>
            <a:off x="571472" y="3788348"/>
            <a:ext cx="2071702" cy="1683339"/>
          </a:xfrm>
          <a:prstGeom prst="round2SameRect">
            <a:avLst>
              <a:gd name="adj1" fmla="val 3733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Дуга 5"/>
          <p:cNvSpPr/>
          <p:nvPr/>
        </p:nvSpPr>
        <p:spPr>
          <a:xfrm rot="5400000">
            <a:off x="1266204" y="3469058"/>
            <a:ext cx="694102" cy="684743"/>
          </a:xfrm>
          <a:prstGeom prst="arc">
            <a:avLst>
              <a:gd name="adj1" fmla="val 16117090"/>
              <a:gd name="adj2" fmla="val 536077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816258" y="3324714"/>
            <a:ext cx="1643074" cy="500066"/>
            <a:chOff x="1214414" y="1928802"/>
            <a:chExt cx="3143272" cy="107236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214414" y="1928802"/>
              <a:ext cx="3143272" cy="107157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 rot="5400000" flipH="1" flipV="1">
              <a:off x="1535885" y="2464587"/>
              <a:ext cx="107157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rot="5400000" flipH="1" flipV="1">
              <a:off x="2894001" y="2463793"/>
              <a:ext cx="107157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Группа 16"/>
          <p:cNvGrpSpPr/>
          <p:nvPr/>
        </p:nvGrpSpPr>
        <p:grpSpPr>
          <a:xfrm rot="10800000">
            <a:off x="517892" y="1653602"/>
            <a:ext cx="2214578" cy="1928828"/>
            <a:chOff x="571472" y="2500302"/>
            <a:chExt cx="4429156" cy="3929094"/>
          </a:xfrm>
          <a:solidFill>
            <a:schemeClr val="bg1">
              <a:lumMod val="95000"/>
            </a:schemeClr>
          </a:solidFill>
        </p:grpSpPr>
        <p:sp>
          <p:nvSpPr>
            <p:cNvPr id="18" name="Прямоугольник с двумя скругленными соседними углами 17"/>
            <p:cNvSpPr/>
            <p:nvPr/>
          </p:nvSpPr>
          <p:spPr>
            <a:xfrm>
              <a:off x="571472" y="3000372"/>
              <a:ext cx="4429156" cy="3429024"/>
            </a:xfrm>
            <a:prstGeom prst="round2SameRect">
              <a:avLst>
                <a:gd name="adj1" fmla="val 37335"/>
                <a:gd name="adj2" fmla="val 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Дуга 18"/>
            <p:cNvSpPr/>
            <p:nvPr/>
          </p:nvSpPr>
          <p:spPr>
            <a:xfrm rot="5400000">
              <a:off x="2312438" y="2259532"/>
              <a:ext cx="1018655" cy="1500196"/>
            </a:xfrm>
            <a:prstGeom prst="arc">
              <a:avLst>
                <a:gd name="adj1" fmla="val 16117090"/>
                <a:gd name="adj2" fmla="val 5459320"/>
              </a:avLst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0" name="Скругленный прямоугольник 19"/>
          <p:cNvSpPr/>
          <p:nvPr/>
        </p:nvSpPr>
        <p:spPr>
          <a:xfrm>
            <a:off x="1257854" y="3113537"/>
            <a:ext cx="698938" cy="1000132"/>
          </a:xfrm>
          <a:prstGeom prst="roundRect">
            <a:avLst>
              <a:gd name="adj" fmla="val 41667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1544182" y="3085476"/>
            <a:ext cx="142875" cy="214315"/>
          </a:xfrm>
          <a:custGeom>
            <a:avLst/>
            <a:gdLst>
              <a:gd name="connsiteX0" fmla="*/ 63796 w 170121"/>
              <a:gd name="connsiteY0" fmla="*/ 127591 h 350875"/>
              <a:gd name="connsiteX1" fmla="*/ 170121 w 170121"/>
              <a:gd name="connsiteY1" fmla="*/ 138223 h 350875"/>
              <a:gd name="connsiteX2" fmla="*/ 85061 w 170121"/>
              <a:gd name="connsiteY2" fmla="*/ 350875 h 350875"/>
              <a:gd name="connsiteX3" fmla="*/ 0 w 170121"/>
              <a:gd name="connsiteY3" fmla="*/ 223284 h 350875"/>
              <a:gd name="connsiteX4" fmla="*/ 31898 w 170121"/>
              <a:gd name="connsiteY4" fmla="*/ 0 h 350875"/>
              <a:gd name="connsiteX5" fmla="*/ 63796 w 170121"/>
              <a:gd name="connsiteY5" fmla="*/ 127591 h 3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121" h="350875">
                <a:moveTo>
                  <a:pt x="63796" y="127591"/>
                </a:moveTo>
                <a:lnTo>
                  <a:pt x="170121" y="138223"/>
                </a:lnTo>
                <a:lnTo>
                  <a:pt x="85061" y="350875"/>
                </a:lnTo>
                <a:lnTo>
                  <a:pt x="0" y="223284"/>
                </a:lnTo>
                <a:lnTo>
                  <a:pt x="31898" y="0"/>
                </a:lnTo>
                <a:lnTo>
                  <a:pt x="63796" y="127591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113669"/>
            <a:ext cx="3357586" cy="240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Группа 23"/>
          <p:cNvGrpSpPr/>
          <p:nvPr/>
        </p:nvGrpSpPr>
        <p:grpSpPr>
          <a:xfrm>
            <a:off x="3786182" y="1785926"/>
            <a:ext cx="2714644" cy="714380"/>
            <a:chOff x="3357554" y="2071678"/>
            <a:chExt cx="2714644" cy="714380"/>
          </a:xfrm>
          <a:solidFill>
            <a:schemeClr val="accent2"/>
          </a:solidFill>
        </p:grpSpPr>
        <p:sp>
          <p:nvSpPr>
            <p:cNvPr id="22" name="Овал 21"/>
            <p:cNvSpPr/>
            <p:nvPr/>
          </p:nvSpPr>
          <p:spPr>
            <a:xfrm>
              <a:off x="3357554" y="2071678"/>
              <a:ext cx="714380" cy="714380"/>
            </a:xfrm>
            <a:prstGeom prst="ellips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071934" y="2285992"/>
              <a:ext cx="2000264" cy="285752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"/>
            <a:ext cx="48000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0" y="0"/>
            <a:ext cx="90011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Камеры высокого давления с сапфировыми наковальнями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31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139 L -0.27674 0.244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1" y="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853</Words>
  <Application>Microsoft Office PowerPoint</Application>
  <PresentationFormat>Экран (4:3)</PresentationFormat>
  <Paragraphs>203</Paragraphs>
  <Slides>18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30" baseType="lpstr">
      <vt:lpstr>arial unicode ms</vt:lpstr>
      <vt:lpstr>맑은 고딕</vt:lpstr>
      <vt:lpstr>Arial</vt:lpstr>
      <vt:lpstr>Arial</vt:lpstr>
      <vt:lpstr>Arial Narrow</vt:lpstr>
      <vt:lpstr>Calibri</vt:lpstr>
      <vt:lpstr>Calibri Light</vt:lpstr>
      <vt:lpstr>Symbol</vt:lpstr>
      <vt:lpstr>Times New Roman</vt:lpstr>
      <vt:lpstr>Тема Office</vt:lpstr>
      <vt:lpstr>CorelDRAW</vt:lpstr>
      <vt:lpstr>Graph</vt:lpstr>
      <vt:lpstr>Презентация PowerPoint</vt:lpstr>
      <vt:lpstr>Презентация PowerPoint</vt:lpstr>
      <vt:lpstr>Нейтронная дифракция при высоких давлениях: современные установки на ведущих мировых нейтронных центрах</vt:lpstr>
      <vt:lpstr>Возможности дифрактометра ДН-12 в сравнении с аналогичными дифрактометрами на других европейских нейтронных центрах. </vt:lpstr>
      <vt:lpstr>Презентация PowerPoint</vt:lpstr>
      <vt:lpstr>Новый высокоинтенсивный дифрактометр ДН-6 </vt:lpstr>
      <vt:lpstr>Дифрактометр ДН-6: детекторная система </vt:lpstr>
      <vt:lpstr>Камеры высокого давления с сапфировыми наковальнями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Возможности дифрактометра ДН-6 в сравнении с аналогичными дифрактометрами на других европейских нейтронных центрах.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 Kichanov</dc:creator>
  <cp:lastModifiedBy>Kichanov</cp:lastModifiedBy>
  <cp:revision>117</cp:revision>
  <dcterms:created xsi:type="dcterms:W3CDTF">2013-07-26T11:27:35Z</dcterms:created>
  <dcterms:modified xsi:type="dcterms:W3CDTF">2015-02-12T12:00:44Z</dcterms:modified>
</cp:coreProperties>
</file>