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21"/>
  </p:notesMasterIdLst>
  <p:sldIdLst>
    <p:sldId id="256" r:id="rId2"/>
    <p:sldId id="279" r:id="rId3"/>
    <p:sldId id="257" r:id="rId4"/>
    <p:sldId id="258" r:id="rId5"/>
    <p:sldId id="259" r:id="rId6"/>
    <p:sldId id="269" r:id="rId7"/>
    <p:sldId id="275" r:id="rId8"/>
    <p:sldId id="274" r:id="rId9"/>
    <p:sldId id="261" r:id="rId10"/>
    <p:sldId id="262" r:id="rId11"/>
    <p:sldId id="263" r:id="rId12"/>
    <p:sldId id="264" r:id="rId13"/>
    <p:sldId id="266" r:id="rId14"/>
    <p:sldId id="280" r:id="rId15"/>
    <p:sldId id="281" r:id="rId16"/>
    <p:sldId id="282" r:id="rId17"/>
    <p:sldId id="267" r:id="rId18"/>
    <p:sldId id="283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1E5"/>
    <a:srgbClr val="4B4B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704" autoAdjust="0"/>
  </p:normalViewPr>
  <p:slideViewPr>
    <p:cSldViewPr>
      <p:cViewPr varScale="1">
        <p:scale>
          <a:sx n="84" d="100"/>
          <a:sy n="84" d="100"/>
        </p:scale>
        <p:origin x="-143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946EA-3008-469B-B5D5-6ABE1F525653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2BCB0A-B773-4183-AFE6-EEDADE5B2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4956D-C86B-4CA8-AA65-055BC457F4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B494D-DF40-43BC-BE67-5BBC03BDCC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F1A68-E449-41E0-A077-22E3CAB9CE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62B30-F3F8-4245-9212-44C100C5EC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Совет. Добавьте сюда свои заметки докладчика.</a:t>
            </a: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F8AFC-F712-4657-A864-9A89304ED3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E14B4-A00E-4D0E-AE6A-1CB2FA573F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Совет. Добавьте сюда свои заметки докладчика.</a:t>
            </a: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1172F-9AFD-456F-8317-41B6A5FAAC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Совет. Добавьте сюда свои заметки докладчика.</a:t>
            </a: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15AF7-381F-42B0-9819-DAA8FC3246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24EEC-ADE7-42AE-B5F3-57CFC842B4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Совет. Добавьте сюда свои заметки докладчика.</a:t>
            </a: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BCFF4-5CC3-4B0E-8A49-3A363B5C73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C4004-791A-46E4-A224-5EE7A17DD7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D4C0F-6678-40D5-86FA-AACC8EC8E7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5100C2-0261-4192-B438-714283330FD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97CD1-9089-4539-B03E-C6EA2A1B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6B2D3-52C2-4480-B558-2A39F3E6316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4E7DDF-5673-402F-ADA7-66D702736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08D3F0-69BB-4DEF-BAAE-D2557E3B80A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BFFBC6-56A1-4145-889E-265EA0781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14688-63AC-408C-938B-07A62733530C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A34547-0706-4D9E-8769-7BA3D1B7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0C8425-36D3-4CB9-88C3-6240DFA7590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F085D-7F51-488B-A538-762C671B7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e 8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1033463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8FFEF-07B1-4450-82A8-01D28C577DE4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B272E-B4B3-4C5A-8DBF-CC6F2022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B426E-087F-4050-A52B-537BE3D4C97E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B963C-9038-4E5A-8480-24A25163D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7FA3A-57FD-46EA-90FE-2BF7833D62A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A2B86-9D99-47B4-B8AA-1C59C75AA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60AB3-A118-4902-A49C-A5D0F6E8234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1CFFC3-2CAE-430D-9C32-EBA03B536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7243A-2D4C-46A4-9307-6E510D09E27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393BD-BA67-44E6-BA18-CC2E8BBD8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C1394-2669-4AB7-B09E-788A95B7C87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64AC7-F8AD-43CF-AFB0-D3B3166E0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297525-2098-4490-BD6D-426FBE74E33C}" type="datetimeFigureOut">
              <a:rPr lang="en-US"/>
              <a:pPr>
                <a:defRPr/>
              </a:pPr>
              <a:t>2/18/2015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2D68E8C-10D8-4402-B40D-BF9EEF4DEA5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lnSpc>
          <a:spcPts val="3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lnSpc>
          <a:spcPts val="3000"/>
        </a:lnSpc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ubtitle 2"/>
          <p:cNvSpPr>
            <a:spLocks noGrp="1"/>
          </p:cNvSpPr>
          <p:nvPr>
            <p:ph type="subTitle" idx="1"/>
          </p:nvPr>
        </p:nvSpPr>
        <p:spPr>
          <a:xfrm>
            <a:off x="1403350" y="4797425"/>
            <a:ext cx="7407275" cy="1752600"/>
          </a:xfrm>
        </p:spPr>
        <p:txBody>
          <a:bodyPr/>
          <a:lstStyle/>
          <a:p>
            <a:pPr marL="73025" eaLnBrk="1" hangingPunct="1"/>
            <a:r>
              <a:rPr lang="ru-RU" sz="1800" smtClean="0">
                <a:solidFill>
                  <a:srgbClr val="320E04"/>
                </a:solidFill>
              </a:rPr>
              <a:t>Сарапин Глеб Владимирович (ПИЯФ НИЦ КИ)</a:t>
            </a:r>
          </a:p>
          <a:p>
            <a:pPr marL="73025" eaLnBrk="1" hangingPunct="1"/>
            <a:endParaRPr lang="ru-RU" sz="1800" smtClean="0">
              <a:solidFill>
                <a:srgbClr val="320E04"/>
              </a:solidFill>
            </a:endParaRPr>
          </a:p>
        </p:txBody>
      </p:sp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rbel" pitchFamily="34" charset="0"/>
              </a:rPr>
              <a:t>18</a:t>
            </a:r>
            <a:r>
              <a:rPr lang="ru-RU" dirty="0">
                <a:latin typeface="Corbel" pitchFamily="34" charset="0"/>
              </a:rPr>
              <a:t> февраля 2015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813" y="1196975"/>
            <a:ext cx="7056635" cy="1006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Порошковая нейтронная дифракция на </a:t>
            </a: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</a:t>
            </a:r>
            <a:r>
              <a:rPr lang="ru-RU" sz="3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1-x</a:t>
            </a: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Sr</a:t>
            </a:r>
            <a:r>
              <a:rPr lang="ru-RU" sz="3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x</a:t>
            </a: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MnO</a:t>
            </a:r>
            <a:r>
              <a:rPr lang="ru-RU" sz="3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3</a:t>
            </a: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манганитах.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6013" y="152400"/>
            <a:ext cx="7723187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Ритвельдовская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обработка порошковой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нейтронограммы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образце </a:t>
            </a:r>
            <a:r>
              <a:rPr lang="ru-RU" sz="2400" baseline="30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sz="2400" baseline="-25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0.32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400" baseline="-25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0.18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400" baseline="-25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400" baseline="-25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температуре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 вставке при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).</a:t>
            </a:r>
          </a:p>
        </p:txBody>
      </p:sp>
      <p:pic>
        <p:nvPicPr>
          <p:cNvPr id="92162" name="Picture 7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81113"/>
            <a:ext cx="79216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2" descr="В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133600"/>
            <a:ext cx="29511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547813" y="1484313"/>
          <a:ext cx="6394450" cy="4321175"/>
        </p:xfrm>
        <a:graphic>
          <a:graphicData uri="http://schemas.openxmlformats.org/presentationml/2006/ole">
            <p:oleObj spid="_x0000_s14342" r:id="rId4" imgW="33915240" imgH="25682400" progId="">
              <p:embed/>
            </p:oleObj>
          </a:graphicData>
        </a:graphic>
      </p:graphicFrame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1042988" y="0"/>
            <a:ext cx="8101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rbel" pitchFamily="34" charset="0"/>
              </a:rPr>
              <a:t>Температурная зависимость соотношения двух кристаллических фаз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1042988" y="2565400"/>
          <a:ext cx="3816350" cy="2695575"/>
        </p:xfrm>
        <a:graphic>
          <a:graphicData uri="http://schemas.openxmlformats.org/presentationml/2006/ole">
            <p:oleObj spid="_x0000_s12305" r:id="rId4" imgW="33467040" imgH="24757560" progId="">
              <p:embed/>
            </p:oleObj>
          </a:graphicData>
        </a:graphic>
      </p:graphicFrame>
      <p:sp>
        <p:nvSpPr>
          <p:cNvPr id="123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2308" name="Rectangle 4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>             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2309" name="Прямоугольник 9"/>
          <p:cNvSpPr>
            <a:spLocks noChangeArrowheads="1"/>
          </p:cNvSpPr>
          <p:nvPr/>
        </p:nvSpPr>
        <p:spPr bwMode="auto">
          <a:xfrm>
            <a:off x="1116013" y="1268413"/>
            <a:ext cx="3816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Температурные зависимости постоянных элементарной ячейки для двух кристаллических фаз (I и II)</a:t>
            </a:r>
          </a:p>
        </p:txBody>
      </p:sp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4932363" y="2565400"/>
          <a:ext cx="4211637" cy="2616200"/>
        </p:xfrm>
        <a:graphic>
          <a:graphicData uri="http://schemas.openxmlformats.org/presentationml/2006/ole">
            <p:oleObj spid="_x0000_s12306" r:id="rId5" imgW="37066680" imgH="25791840" progId="">
              <p:embed/>
            </p:oleObj>
          </a:graphicData>
        </a:graphic>
      </p:graphicFrame>
      <p:sp>
        <p:nvSpPr>
          <p:cNvPr id="12310" name="Прямоугольник 6"/>
          <p:cNvSpPr>
            <a:spLocks noChangeArrowheads="1"/>
          </p:cNvSpPr>
          <p:nvPr/>
        </p:nvSpPr>
        <p:spPr bwMode="auto">
          <a:xfrm>
            <a:off x="5292725" y="1125538"/>
            <a:ext cx="3563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Температурные зависимости объемов элементарной ячейки для двух кристаллических фаз и угла моноколинности для фазы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042988" y="1196975"/>
          <a:ext cx="4033837" cy="2779713"/>
        </p:xfrm>
        <a:graphic>
          <a:graphicData uri="http://schemas.openxmlformats.org/presentationml/2006/ole">
            <p:oleObj spid="_x0000_s8203" r:id="rId4" imgW="33636240" imgH="25026120" progId="">
              <p:embed/>
            </p:oleObj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5140325" y="1196975"/>
          <a:ext cx="4003675" cy="2813050"/>
        </p:xfrm>
        <a:graphic>
          <a:graphicData uri="http://schemas.openxmlformats.org/presentationml/2006/ole">
            <p:oleObj spid="_x0000_s8204" r:id="rId5" imgW="133542360" imgH="106656840" progId="">
              <p:embed/>
            </p:oleObj>
          </a:graphicData>
        </a:graphic>
      </p:graphicFrame>
      <p:sp>
        <p:nvSpPr>
          <p:cNvPr id="82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8206" name="Rectangle 4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ea typeface="Times New Roman" pitchFamily="18" charset="0"/>
                <a:cs typeface="Arial" charset="0"/>
              </a:rPr>
              <a:t>                        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8207" name="Прямоугольник 10"/>
          <p:cNvSpPr>
            <a:spLocks noChangeArrowheads="1"/>
          </p:cNvSpPr>
          <p:nvPr/>
        </p:nvSpPr>
        <p:spPr bwMode="auto">
          <a:xfrm>
            <a:off x="1042988" y="0"/>
            <a:ext cx="810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rbel" pitchFamily="34" charset="0"/>
              </a:rPr>
              <a:t>Температурные зависимости длин </a:t>
            </a:r>
            <a:r>
              <a:rPr lang="en-US" sz="2400">
                <a:latin typeface="Gill Sans MT" pitchFamily="34" charset="0"/>
              </a:rPr>
              <a:t>Mn</a:t>
            </a:r>
            <a:r>
              <a:rPr lang="ru-RU" sz="2400">
                <a:latin typeface="Corbel" pitchFamily="34" charset="0"/>
              </a:rPr>
              <a:t>–</a:t>
            </a:r>
            <a:r>
              <a:rPr lang="en-US" sz="2400">
                <a:latin typeface="Gill Sans MT" pitchFamily="34" charset="0"/>
              </a:rPr>
              <a:t>O</a:t>
            </a:r>
            <a:r>
              <a:rPr lang="ru-RU" sz="2400">
                <a:latin typeface="Corbel" pitchFamily="34" charset="0"/>
              </a:rPr>
              <a:t> связей в MnO</a:t>
            </a:r>
            <a:r>
              <a:rPr lang="ru-RU" sz="2400" baseline="-25000">
                <a:latin typeface="Corbel" pitchFamily="34" charset="0"/>
              </a:rPr>
              <a:t>6</a:t>
            </a:r>
            <a:r>
              <a:rPr lang="ru-RU" sz="2400">
                <a:latin typeface="Corbel" pitchFamily="34" charset="0"/>
              </a:rPr>
              <a:t> октаэдрах для фазы I и фазы II </a:t>
            </a:r>
            <a:r>
              <a:rPr lang="ru-RU" sz="2400" baseline="30000">
                <a:latin typeface="Corbel" pitchFamily="34" charset="0"/>
              </a:rPr>
              <a:t> 154</a:t>
            </a:r>
            <a:r>
              <a:rPr lang="en-US" sz="2400">
                <a:latin typeface="Gill Sans MT" pitchFamily="34" charset="0"/>
              </a:rPr>
              <a:t>Sm</a:t>
            </a:r>
            <a:r>
              <a:rPr lang="ru-RU" sz="2400" baseline="-25000">
                <a:latin typeface="Corbel" pitchFamily="34" charset="0"/>
              </a:rPr>
              <a:t>0.32</a:t>
            </a:r>
            <a:r>
              <a:rPr lang="en-US" sz="2400">
                <a:latin typeface="Gill Sans MT" pitchFamily="34" charset="0"/>
              </a:rPr>
              <a:t>Pr</a:t>
            </a:r>
            <a:r>
              <a:rPr lang="ru-RU" sz="2400" baseline="-25000">
                <a:latin typeface="Corbel" pitchFamily="34" charset="0"/>
              </a:rPr>
              <a:t>0.18</a:t>
            </a:r>
            <a:r>
              <a:rPr lang="en-US" sz="2400">
                <a:latin typeface="Gill Sans MT" pitchFamily="34" charset="0"/>
              </a:rPr>
              <a:t>Sr</a:t>
            </a:r>
            <a:r>
              <a:rPr lang="ru-RU" sz="2400" baseline="-25000">
                <a:latin typeface="Corbel" pitchFamily="34" charset="0"/>
              </a:rPr>
              <a:t>0.5</a:t>
            </a:r>
            <a:r>
              <a:rPr lang="en-US" sz="2400">
                <a:latin typeface="Gill Sans MT" pitchFamily="34" charset="0"/>
              </a:rPr>
              <a:t>MnO</a:t>
            </a:r>
            <a:r>
              <a:rPr lang="ru-RU" sz="2400" baseline="-25000">
                <a:latin typeface="Corbel" pitchFamily="34" charset="0"/>
              </a:rPr>
              <a:t>3</a:t>
            </a:r>
            <a:r>
              <a:rPr lang="ru-RU" sz="2400">
                <a:latin typeface="Corbel" pitchFamily="34" charset="0"/>
              </a:rPr>
              <a:t> соединения</a:t>
            </a:r>
          </a:p>
        </p:txBody>
      </p:sp>
      <p:sp>
        <p:nvSpPr>
          <p:cNvPr id="8208" name="TextBox 9"/>
          <p:cNvSpPr txBox="1">
            <a:spLocks noChangeArrowheads="1"/>
          </p:cNvSpPr>
          <p:nvPr/>
        </p:nvSpPr>
        <p:spPr bwMode="auto">
          <a:xfrm>
            <a:off x="5435600" y="4076700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Кристаллическая структура перовскита:</a:t>
            </a:r>
          </a:p>
        </p:txBody>
      </p:sp>
      <p:sp>
        <p:nvSpPr>
          <p:cNvPr id="8209" name="Прямоугольник 13"/>
          <p:cNvSpPr>
            <a:spLocks noChangeArrowheads="1"/>
          </p:cNvSpPr>
          <p:nvPr/>
        </p:nvSpPr>
        <p:spPr bwMode="auto">
          <a:xfrm>
            <a:off x="1042988" y="4149725"/>
            <a:ext cx="403383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rbel" pitchFamily="34" charset="0"/>
              </a:rPr>
              <a:t>Разница в величинах расстояний </a:t>
            </a:r>
            <a:r>
              <a:rPr lang="en-US">
                <a:latin typeface="Gill Sans MT" pitchFamily="34" charset="0"/>
              </a:rPr>
              <a:t>Mn</a:t>
            </a:r>
            <a:r>
              <a:rPr lang="ru-RU">
                <a:latin typeface="Corbel" pitchFamily="34" charset="0"/>
              </a:rPr>
              <a:t>-</a:t>
            </a:r>
            <a:r>
              <a:rPr lang="en-US">
                <a:latin typeface="Gill Sans MT" pitchFamily="34" charset="0"/>
              </a:rPr>
              <a:t>O</a:t>
            </a:r>
            <a:r>
              <a:rPr lang="ru-RU">
                <a:latin typeface="Corbel" pitchFamily="34" charset="0"/>
              </a:rPr>
              <a:t>, приведенных на рисунке, указывает на наличие в исследуемом соединении Ян-Теллеровских искажений </a:t>
            </a:r>
            <a:r>
              <a:rPr lang="en-US">
                <a:latin typeface="Gill Sans MT" pitchFamily="34" charset="0"/>
              </a:rPr>
              <a:t>MnO</a:t>
            </a:r>
            <a:r>
              <a:rPr lang="ru-RU" baseline="-25000">
                <a:latin typeface="Corbel" pitchFamily="34" charset="0"/>
              </a:rPr>
              <a:t>6</a:t>
            </a:r>
            <a:r>
              <a:rPr lang="ru-RU">
                <a:latin typeface="Corbel" pitchFamily="34" charset="0"/>
              </a:rPr>
              <a:t> октаэдров. Эти искажения относительно невелики, особенно в ромбической структуре, но их характер для двух фаз разительно отличается.</a:t>
            </a:r>
          </a:p>
        </p:txBody>
      </p:sp>
      <p:pic>
        <p:nvPicPr>
          <p:cNvPr id="8210" name="Picture 10" descr="Рисун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213" y="4646613"/>
            <a:ext cx="388778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6156325" y="4797425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O1</a:t>
            </a: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 flipV="1">
            <a:off x="6372225" y="515778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 flipH="1">
            <a:off x="6084888" y="5734050"/>
            <a:ext cx="287337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6372225" y="5734050"/>
            <a:ext cx="576263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5580063" y="6092825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O22</a:t>
            </a: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7019925" y="5661025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O21</a:t>
            </a:r>
            <a:endParaRPr lang="ru-RU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3"/>
          <p:cNvSpPr txBox="1">
            <a:spLocks noChangeArrowheads="1"/>
          </p:cNvSpPr>
          <p:nvPr/>
        </p:nvSpPr>
        <p:spPr bwMode="auto">
          <a:xfrm>
            <a:off x="323850" y="0"/>
            <a:ext cx="84963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Verdana" pitchFamily="34" charset="0"/>
              </a:rPr>
              <a:t>Смешанные манганиты – мультиферроики</a:t>
            </a:r>
          </a:p>
        </p:txBody>
      </p:sp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3348038" y="908050"/>
            <a:ext cx="174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99"/>
                </a:solidFill>
                <a:latin typeface="Verdana" pitchFamily="34" charset="0"/>
              </a:rPr>
              <a:t>Yb</a:t>
            </a:r>
            <a:r>
              <a:rPr lang="ru-RU" baseline="-25000">
                <a:solidFill>
                  <a:srgbClr val="990099"/>
                </a:solidFill>
                <a:latin typeface="Verdana" pitchFamily="34" charset="0"/>
              </a:rPr>
              <a:t>1-</a:t>
            </a:r>
            <a:r>
              <a:rPr lang="en-US" baseline="-25000">
                <a:solidFill>
                  <a:srgbClr val="990099"/>
                </a:solidFill>
                <a:latin typeface="Verdana" pitchFamily="34" charset="0"/>
              </a:rPr>
              <a:t>x</a:t>
            </a:r>
            <a:r>
              <a:rPr lang="en-US">
                <a:solidFill>
                  <a:srgbClr val="990099"/>
                </a:solidFill>
                <a:latin typeface="Verdana" pitchFamily="34" charset="0"/>
              </a:rPr>
              <a:t>Sr</a:t>
            </a:r>
            <a:r>
              <a:rPr lang="en-US" baseline="-25000">
                <a:solidFill>
                  <a:srgbClr val="990099"/>
                </a:solidFill>
                <a:latin typeface="Verdana" pitchFamily="34" charset="0"/>
              </a:rPr>
              <a:t>x</a:t>
            </a:r>
            <a:r>
              <a:rPr lang="en-US">
                <a:solidFill>
                  <a:srgbClr val="990099"/>
                </a:solidFill>
                <a:latin typeface="Verdana" pitchFamily="34" charset="0"/>
              </a:rPr>
              <a:t>MnO</a:t>
            </a:r>
            <a:r>
              <a:rPr lang="ru-RU" baseline="-25000">
                <a:solidFill>
                  <a:srgbClr val="990099"/>
                </a:solidFill>
                <a:latin typeface="Verdana" pitchFamily="34" charset="0"/>
              </a:rPr>
              <a:t>3 </a:t>
            </a:r>
            <a:endParaRPr lang="ru-RU">
              <a:solidFill>
                <a:srgbClr val="990099"/>
              </a:solidFill>
              <a:latin typeface="Verdana" pitchFamily="34" charset="0"/>
            </a:endParaRP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 cstate="print"/>
          <a:srcRect t="7706" r="20769"/>
          <a:stretch>
            <a:fillRect/>
          </a:stretch>
        </p:blipFill>
        <p:spPr bwMode="auto">
          <a:xfrm>
            <a:off x="107950" y="1412875"/>
            <a:ext cx="59483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9700" y="1268413"/>
            <a:ext cx="1081088" cy="1439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589588"/>
            <a:ext cx="1512887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31" name="Text Box 17"/>
          <p:cNvSpPr txBox="1">
            <a:spLocks noChangeArrowheads="1"/>
          </p:cNvSpPr>
          <p:nvPr/>
        </p:nvSpPr>
        <p:spPr bwMode="auto">
          <a:xfrm>
            <a:off x="6875463" y="90805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919288"/>
            <a:r>
              <a:rPr lang="ru-RU" sz="2000" i="1">
                <a:solidFill>
                  <a:srgbClr val="0070C0"/>
                </a:solidFill>
                <a:latin typeface="Verdana" pitchFamily="34" charset="0"/>
              </a:rPr>
              <a:t>Идея</a:t>
            </a:r>
            <a:endParaRPr lang="ru-RU" sz="20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3432" name="TextBox 7"/>
          <p:cNvSpPr txBox="1">
            <a:spLocks noChangeArrowheads="1"/>
          </p:cNvSpPr>
          <p:nvPr/>
        </p:nvSpPr>
        <p:spPr bwMode="auto">
          <a:xfrm>
            <a:off x="6011863" y="1268413"/>
            <a:ext cx="298767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Calibri" pitchFamily="34" charset="0"/>
              </a:rPr>
              <a:t>Частичное дырочное допирование </a:t>
            </a:r>
            <a:r>
              <a:rPr lang="en-US">
                <a:solidFill>
                  <a:srgbClr val="FF0000"/>
                </a:solidFill>
                <a:latin typeface="Calibri" pitchFamily="34" charset="0"/>
                <a:cs typeface="Arial" charset="0"/>
              </a:rPr>
              <a:t>YbMnO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3 </a:t>
            </a:r>
            <a:r>
              <a:rPr lang="ru-RU">
                <a:latin typeface="Calibri" pitchFamily="34" charset="0"/>
              </a:rPr>
              <a:t>манганита-мультиферроика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Sr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</a:rPr>
              <a:t>2+ </a:t>
            </a:r>
            <a:r>
              <a:rPr lang="ru-RU">
                <a:latin typeface="Calibri" pitchFamily="34" charset="0"/>
              </a:rPr>
              <a:t>с большим ионным радиусом позволяет перейти из области так называемых «геометрических» сегнетоэлектриков </a:t>
            </a:r>
            <a:r>
              <a:rPr lang="en-US">
                <a:solidFill>
                  <a:srgbClr val="FF0000"/>
                </a:solidFill>
                <a:latin typeface="Calibri" pitchFamily="34" charset="0"/>
                <a:cs typeface="Arial" charset="0"/>
              </a:rPr>
              <a:t>YMnO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ru-RU">
                <a:latin typeface="Calibri" pitchFamily="34" charset="0"/>
              </a:rPr>
              <a:t>-типа в область "магнитных" сегнетоэлектриков </a:t>
            </a:r>
            <a:r>
              <a:rPr lang="en-US">
                <a:solidFill>
                  <a:srgbClr val="FF0000"/>
                </a:solidFill>
                <a:latin typeface="Calibri" pitchFamily="34" charset="0"/>
                <a:cs typeface="Arial" charset="0"/>
              </a:rPr>
              <a:t>TbMnO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ru-RU">
                <a:latin typeface="Calibri" pitchFamily="34" charset="0"/>
              </a:rPr>
              <a:t> типа. </a:t>
            </a:r>
          </a:p>
        </p:txBody>
      </p:sp>
      <p:pic>
        <p:nvPicPr>
          <p:cNvPr id="103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92600"/>
            <a:ext cx="28321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Line 12"/>
          <p:cNvSpPr>
            <a:spLocks noChangeShapeType="1"/>
          </p:cNvSpPr>
          <p:nvPr/>
        </p:nvSpPr>
        <p:spPr bwMode="auto">
          <a:xfrm>
            <a:off x="8243888" y="5013325"/>
            <a:ext cx="0" cy="215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35" name="Line 5"/>
          <p:cNvSpPr>
            <a:spLocks noChangeShapeType="1"/>
          </p:cNvSpPr>
          <p:nvPr/>
        </p:nvSpPr>
        <p:spPr bwMode="auto">
          <a:xfrm>
            <a:off x="6948488" y="4652963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36" name="TextBox 15"/>
          <p:cNvSpPr txBox="1">
            <a:spLocks noChangeArrowheads="1"/>
          </p:cNvSpPr>
          <p:nvPr/>
        </p:nvSpPr>
        <p:spPr bwMode="auto">
          <a:xfrm>
            <a:off x="7885113" y="4652963"/>
            <a:ext cx="704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7030A0"/>
                </a:solidFill>
                <a:latin typeface="Calibri" pitchFamily="34" charset="0"/>
              </a:rPr>
              <a:t>YbMnO</a:t>
            </a:r>
            <a:r>
              <a:rPr lang="en-US" sz="1200" baseline="-25000">
                <a:solidFill>
                  <a:srgbClr val="7030A0"/>
                </a:solidFill>
                <a:latin typeface="Calibri" pitchFamily="34" charset="0"/>
              </a:rPr>
              <a:t>3</a:t>
            </a:r>
            <a:endParaRPr lang="ru-RU" sz="1200" baseline="-250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3437" name="TextBox 16"/>
          <p:cNvSpPr txBox="1">
            <a:spLocks noChangeArrowheads="1"/>
          </p:cNvSpPr>
          <p:nvPr/>
        </p:nvSpPr>
        <p:spPr bwMode="auto">
          <a:xfrm>
            <a:off x="6516688" y="4365625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00"/>
                </a:solidFill>
                <a:latin typeface="Calibri" pitchFamily="34" charset="0"/>
              </a:rPr>
              <a:t>Yb</a:t>
            </a:r>
            <a:r>
              <a:rPr lang="en-US" sz="1200" baseline="-25000">
                <a:solidFill>
                  <a:srgbClr val="FF3300"/>
                </a:solidFill>
                <a:latin typeface="Calibri" pitchFamily="34" charset="0"/>
              </a:rPr>
              <a:t>0.6</a:t>
            </a:r>
            <a:r>
              <a:rPr lang="en-US" sz="1200">
                <a:solidFill>
                  <a:srgbClr val="FF3300"/>
                </a:solidFill>
                <a:latin typeface="Calibri" pitchFamily="34" charset="0"/>
              </a:rPr>
              <a:t>Sr</a:t>
            </a:r>
            <a:r>
              <a:rPr lang="en-US" sz="1200" baseline="-25000">
                <a:solidFill>
                  <a:srgbClr val="FF3300"/>
                </a:solidFill>
                <a:latin typeface="Calibri" pitchFamily="34" charset="0"/>
              </a:rPr>
              <a:t>0.4</a:t>
            </a:r>
            <a:r>
              <a:rPr lang="en-US" sz="1200">
                <a:solidFill>
                  <a:srgbClr val="FF3300"/>
                </a:solidFill>
                <a:latin typeface="Calibri" pitchFamily="34" charset="0"/>
              </a:rPr>
              <a:t>MnO</a:t>
            </a:r>
            <a:r>
              <a:rPr lang="en-US" sz="1200" baseline="-25000">
                <a:solidFill>
                  <a:srgbClr val="FF3300"/>
                </a:solidFill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1"/>
          <p:cNvPicPr>
            <a:picLocks noChangeAspect="1"/>
          </p:cNvPicPr>
          <p:nvPr/>
        </p:nvPicPr>
        <p:blipFill>
          <a:blip r:embed="rId2" cstate="print"/>
          <a:srcRect l="7915" t="13898" r="12466" b="3845"/>
          <a:stretch>
            <a:fillRect/>
          </a:stretch>
        </p:blipFill>
        <p:spPr bwMode="auto">
          <a:xfrm>
            <a:off x="292100" y="431800"/>
            <a:ext cx="5437188" cy="4211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3473450" y="76200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99"/>
                </a:solidFill>
                <a:latin typeface="Verdana" pitchFamily="34" charset="0"/>
              </a:rPr>
              <a:t>Yb</a:t>
            </a:r>
            <a:r>
              <a:rPr lang="ru-RU" baseline="-25000">
                <a:solidFill>
                  <a:srgbClr val="990099"/>
                </a:solidFill>
                <a:latin typeface="Verdana" pitchFamily="34" charset="0"/>
              </a:rPr>
              <a:t>0.6</a:t>
            </a:r>
            <a:r>
              <a:rPr lang="en-US">
                <a:solidFill>
                  <a:srgbClr val="990099"/>
                </a:solidFill>
                <a:latin typeface="Verdana" pitchFamily="34" charset="0"/>
              </a:rPr>
              <a:t>Sr</a:t>
            </a:r>
            <a:r>
              <a:rPr lang="ru-RU" baseline="-25000">
                <a:solidFill>
                  <a:srgbClr val="990099"/>
                </a:solidFill>
                <a:latin typeface="Verdana" pitchFamily="34" charset="0"/>
              </a:rPr>
              <a:t>0.4</a:t>
            </a:r>
            <a:r>
              <a:rPr lang="en-US">
                <a:solidFill>
                  <a:srgbClr val="990099"/>
                </a:solidFill>
                <a:latin typeface="Verdana" pitchFamily="34" charset="0"/>
              </a:rPr>
              <a:t>MnO</a:t>
            </a:r>
            <a:r>
              <a:rPr lang="ru-RU" baseline="-25000">
                <a:solidFill>
                  <a:srgbClr val="990099"/>
                </a:solidFill>
                <a:latin typeface="Verdana" pitchFamily="34" charset="0"/>
              </a:rPr>
              <a:t>3 </a:t>
            </a:r>
            <a:endParaRPr lang="ru-RU">
              <a:solidFill>
                <a:srgbClr val="990099"/>
              </a:solidFill>
              <a:latin typeface="Verdana" pitchFamily="34" charset="0"/>
            </a:endParaRPr>
          </a:p>
        </p:txBody>
      </p:sp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441325" y="4676775"/>
            <a:ext cx="84248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Calibri" pitchFamily="34" charset="0"/>
              </a:rPr>
              <a:t>Экспериментальные нейтронограммы соединения </a:t>
            </a:r>
            <a:r>
              <a:rPr lang="ru-RU" sz="1200">
                <a:solidFill>
                  <a:srgbClr val="990099"/>
                </a:solidFill>
                <a:latin typeface="Calibri" pitchFamily="34" charset="0"/>
              </a:rPr>
              <a:t>Yb</a:t>
            </a:r>
            <a:r>
              <a:rPr lang="ru-RU" sz="1200" baseline="-25000">
                <a:solidFill>
                  <a:srgbClr val="990099"/>
                </a:solidFill>
                <a:latin typeface="Calibri" pitchFamily="34" charset="0"/>
              </a:rPr>
              <a:t>0.6</a:t>
            </a:r>
            <a:r>
              <a:rPr lang="ru-RU" sz="1200">
                <a:solidFill>
                  <a:srgbClr val="990099"/>
                </a:solidFill>
                <a:latin typeface="Calibri" pitchFamily="34" charset="0"/>
              </a:rPr>
              <a:t>Sr</a:t>
            </a:r>
            <a:r>
              <a:rPr lang="ru-RU" sz="1200" baseline="-25000">
                <a:solidFill>
                  <a:srgbClr val="990099"/>
                </a:solidFill>
                <a:latin typeface="Calibri" pitchFamily="34" charset="0"/>
              </a:rPr>
              <a:t>0.4</a:t>
            </a:r>
            <a:r>
              <a:rPr lang="ru-RU" sz="1200">
                <a:solidFill>
                  <a:srgbClr val="990099"/>
                </a:solidFill>
                <a:latin typeface="Calibri" pitchFamily="34" charset="0"/>
              </a:rPr>
              <a:t>MnO</a:t>
            </a:r>
            <a:r>
              <a:rPr lang="ru-RU" sz="1200" baseline="-25000">
                <a:solidFill>
                  <a:srgbClr val="990099"/>
                </a:solidFill>
                <a:latin typeface="Calibri" pitchFamily="34" charset="0"/>
              </a:rPr>
              <a:t>3</a:t>
            </a:r>
            <a:r>
              <a:rPr lang="ru-RU" sz="1200">
                <a:latin typeface="Calibri" pitchFamily="34" charset="0"/>
              </a:rPr>
              <a:t>, измеренные на дифрактометре </a:t>
            </a:r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SSPD</a:t>
            </a:r>
            <a:r>
              <a:rPr lang="ru-RU" sz="1200">
                <a:latin typeface="Calibri" pitchFamily="34" charset="0"/>
              </a:rPr>
              <a:t> в диапазоне температур от гелиевых до комнатной. Красные нейтронограммы, измеренные в области температур </a:t>
            </a:r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2.5 – 80 К</a:t>
            </a:r>
            <a:r>
              <a:rPr lang="ru-RU" sz="1200">
                <a:latin typeface="Calibri" pitchFamily="34" charset="0"/>
              </a:rPr>
              <a:t>, соответствуют магнитному упорядочению обеих кристаллических фаз, гексагональной и ромбической. В области температур </a:t>
            </a:r>
            <a:r>
              <a:rPr lang="ru-RU" sz="1200">
                <a:solidFill>
                  <a:srgbClr val="005A9E"/>
                </a:solidFill>
                <a:latin typeface="Calibri" pitchFamily="34" charset="0"/>
              </a:rPr>
              <a:t>85 – 130 К</a:t>
            </a:r>
            <a:r>
              <a:rPr lang="ru-RU" sz="1200">
                <a:latin typeface="Calibri" pitchFamily="34" charset="0"/>
              </a:rPr>
              <a:t>, которой соответствуют синие нейтронограммы, наблюдается магнитное упорядочение только ромбической фазы, а область температур </a:t>
            </a:r>
            <a:r>
              <a:rPr lang="ru-RU" sz="1200">
                <a:solidFill>
                  <a:srgbClr val="7030A0"/>
                </a:solidFill>
                <a:latin typeface="Calibri" pitchFamily="34" charset="0"/>
              </a:rPr>
              <a:t>135 К и выше</a:t>
            </a:r>
            <a:r>
              <a:rPr lang="ru-RU" sz="1200">
                <a:latin typeface="Calibri" pitchFamily="34" charset="0"/>
              </a:rPr>
              <a:t>, где нейтронограммы обозначены фиолетовым цветом, соответствует парамагнитному состоянию образца. Стрелкой с надписью </a:t>
            </a:r>
            <a:r>
              <a:rPr lang="ru-RU" sz="1200">
                <a:solidFill>
                  <a:srgbClr val="005A9E"/>
                </a:solidFill>
                <a:latin typeface="Calibri" pitchFamily="34" charset="0"/>
              </a:rPr>
              <a:t>«С»</a:t>
            </a:r>
            <a:r>
              <a:rPr lang="ru-RU" sz="1200">
                <a:latin typeface="Calibri" pitchFamily="34" charset="0"/>
              </a:rPr>
              <a:t> отмечен первый и самый мощный магнитный рефлекс </a:t>
            </a:r>
            <a:r>
              <a:rPr lang="en-US" sz="1200">
                <a:latin typeface="Calibri" pitchFamily="34" charset="0"/>
              </a:rPr>
              <a:t>C</a:t>
            </a:r>
            <a:r>
              <a:rPr lang="ru-RU" sz="1200">
                <a:latin typeface="Calibri" pitchFamily="34" charset="0"/>
              </a:rPr>
              <a:t>-типа антиферромагнитной структуры ромбической </a:t>
            </a:r>
            <a:r>
              <a:rPr lang="en-US" sz="1200" i="1">
                <a:solidFill>
                  <a:srgbClr val="00B050"/>
                </a:solidFill>
                <a:latin typeface="Calibri" pitchFamily="34" charset="0"/>
              </a:rPr>
              <a:t>Pbnm</a:t>
            </a:r>
            <a:r>
              <a:rPr lang="ru-RU" sz="1200">
                <a:latin typeface="Calibri" pitchFamily="34" charset="0"/>
              </a:rPr>
              <a:t> фазы. Стрелкой с надписью </a:t>
            </a:r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«Г2» </a:t>
            </a:r>
            <a:r>
              <a:rPr lang="ru-RU" sz="1200">
                <a:latin typeface="Calibri" pitchFamily="34" charset="0"/>
              </a:rPr>
              <a:t>отмечен первый и самый мощный магнитный рефлекс Г2-типа антиферромагнитной структуры гексагональной </a:t>
            </a:r>
            <a:r>
              <a:rPr lang="en-US" sz="1200" i="1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ru-RU" sz="1200" i="1">
                <a:solidFill>
                  <a:srgbClr val="00B050"/>
                </a:solidFill>
                <a:latin typeface="Calibri" pitchFamily="34" charset="0"/>
              </a:rPr>
              <a:t>6</a:t>
            </a:r>
            <a:r>
              <a:rPr lang="ru-RU" sz="1200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sz="1200" i="1">
                <a:solidFill>
                  <a:srgbClr val="00B050"/>
                </a:solidFill>
                <a:latin typeface="Calibri" pitchFamily="34" charset="0"/>
              </a:rPr>
              <a:t>cm</a:t>
            </a:r>
            <a:r>
              <a:rPr lang="ru-RU" sz="12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фазы. 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8" name="Стрелка вниз 7"/>
          <p:cNvSpPr>
            <a:spLocks/>
          </p:cNvSpPr>
          <p:nvPr/>
        </p:nvSpPr>
        <p:spPr>
          <a:xfrm>
            <a:off x="2051050" y="2354263"/>
            <a:ext cx="71438" cy="274637"/>
          </a:xfrm>
          <a:prstGeom prst="downArrow">
            <a:avLst/>
          </a:prstGeom>
          <a:solidFill>
            <a:srgbClr val="FFCCFF"/>
          </a:solidFill>
          <a:ln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04454" name="TextBox 5"/>
          <p:cNvSpPr txBox="1">
            <a:spLocks noChangeArrowheads="1"/>
          </p:cNvSpPr>
          <p:nvPr/>
        </p:nvSpPr>
        <p:spPr bwMode="auto">
          <a:xfrm>
            <a:off x="1914525" y="2001838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70C0"/>
                </a:solidFill>
                <a:latin typeface="Calibri" pitchFamily="34" charset="0"/>
              </a:rPr>
              <a:t>C</a:t>
            </a:r>
            <a:endParaRPr lang="ru-RU" sz="1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Стрелка вниз 9"/>
          <p:cNvSpPr>
            <a:spLocks/>
          </p:cNvSpPr>
          <p:nvPr/>
        </p:nvSpPr>
        <p:spPr>
          <a:xfrm>
            <a:off x="2268538" y="2354263"/>
            <a:ext cx="69850" cy="2746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456" name="TextBox 6"/>
          <p:cNvSpPr txBox="1">
            <a:spLocks noChangeArrowheads="1"/>
          </p:cNvSpPr>
          <p:nvPr/>
        </p:nvSpPr>
        <p:spPr bwMode="auto">
          <a:xfrm>
            <a:off x="2109788" y="2001838"/>
            <a:ext cx="452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Г2</a:t>
            </a:r>
          </a:p>
        </p:txBody>
      </p:sp>
      <p:pic>
        <p:nvPicPr>
          <p:cNvPr id="1044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587625"/>
            <a:ext cx="1397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96188" y="2492375"/>
            <a:ext cx="2889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72225" y="2492375"/>
            <a:ext cx="144463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46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350" y="836613"/>
            <a:ext cx="13827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1" name="TextBox 10"/>
          <p:cNvSpPr txBox="1">
            <a:spLocks noChangeArrowheads="1"/>
          </p:cNvSpPr>
          <p:nvPr/>
        </p:nvSpPr>
        <p:spPr bwMode="auto">
          <a:xfrm>
            <a:off x="6826250" y="42211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99"/>
                </a:solidFill>
                <a:latin typeface="Calibri" pitchFamily="34" charset="0"/>
              </a:rPr>
              <a:t>С-тип</a:t>
            </a:r>
          </a:p>
        </p:txBody>
      </p:sp>
      <p:sp>
        <p:nvSpPr>
          <p:cNvPr id="104462" name="Прямоугольник 15"/>
          <p:cNvSpPr>
            <a:spLocks noChangeArrowheads="1"/>
          </p:cNvSpPr>
          <p:nvPr/>
        </p:nvSpPr>
        <p:spPr bwMode="auto">
          <a:xfrm>
            <a:off x="1619250" y="2205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Calibri" pitchFamily="34" charset="0"/>
              </a:rPr>
              <a:t>h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3" name="Прямоугольник 16"/>
          <p:cNvSpPr>
            <a:spLocks noChangeArrowheads="1"/>
          </p:cNvSpPr>
          <p:nvPr/>
        </p:nvSpPr>
        <p:spPr bwMode="auto">
          <a:xfrm>
            <a:off x="3348038" y="2133600"/>
            <a:ext cx="284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Calibri" pitchFamily="34" charset="0"/>
              </a:rPr>
              <a:t>h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4" name="Прямоугольник 17"/>
          <p:cNvSpPr>
            <a:spLocks noChangeArrowheads="1"/>
          </p:cNvSpPr>
          <p:nvPr/>
        </p:nvSpPr>
        <p:spPr bwMode="auto">
          <a:xfrm>
            <a:off x="3851275" y="2420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Calibri" pitchFamily="34" charset="0"/>
              </a:rPr>
              <a:t>h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5" name="Прямоугольник 18"/>
          <p:cNvSpPr>
            <a:spLocks noChangeArrowheads="1"/>
          </p:cNvSpPr>
          <p:nvPr/>
        </p:nvSpPr>
        <p:spPr bwMode="auto">
          <a:xfrm>
            <a:off x="4932363" y="12684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Calibri" pitchFamily="34" charset="0"/>
              </a:rPr>
              <a:t>h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6" name="Прямоугольник 19"/>
          <p:cNvSpPr>
            <a:spLocks noChangeArrowheads="1"/>
          </p:cNvSpPr>
          <p:nvPr/>
        </p:nvSpPr>
        <p:spPr bwMode="auto">
          <a:xfrm>
            <a:off x="2700338" y="22764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o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7" name="Прямоугольник 20"/>
          <p:cNvSpPr>
            <a:spLocks noChangeArrowheads="1"/>
          </p:cNvSpPr>
          <p:nvPr/>
        </p:nvSpPr>
        <p:spPr bwMode="auto">
          <a:xfrm>
            <a:off x="4284663" y="620713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o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04468" name="Прямоугольник 22"/>
          <p:cNvSpPr>
            <a:spLocks noChangeArrowheads="1"/>
          </p:cNvSpPr>
          <p:nvPr/>
        </p:nvSpPr>
        <p:spPr bwMode="auto">
          <a:xfrm>
            <a:off x="5292725" y="24923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o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909638"/>
            <a:ext cx="1922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981075"/>
            <a:ext cx="16160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81075"/>
            <a:ext cx="16160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Line 21"/>
          <p:cNvSpPr>
            <a:spLocks noChangeShapeType="1"/>
          </p:cNvSpPr>
          <p:nvPr/>
        </p:nvSpPr>
        <p:spPr bwMode="auto">
          <a:xfrm>
            <a:off x="3348038" y="1917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477" name="Text Box 22"/>
          <p:cNvSpPr txBox="1">
            <a:spLocks noChangeArrowheads="1"/>
          </p:cNvSpPr>
          <p:nvPr/>
        </p:nvSpPr>
        <p:spPr bwMode="auto">
          <a:xfrm>
            <a:off x="5345113" y="172085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</a:t>
            </a:r>
            <a:endParaRPr lang="ru-RU">
              <a:latin typeface="Calibri" pitchFamily="34" charset="0"/>
            </a:endParaRPr>
          </a:p>
        </p:txBody>
      </p:sp>
      <p:sp>
        <p:nvSpPr>
          <p:cNvPr id="105478" name="Text Box 27"/>
          <p:cNvSpPr txBox="1">
            <a:spLocks noChangeArrowheads="1"/>
          </p:cNvSpPr>
          <p:nvPr/>
        </p:nvSpPr>
        <p:spPr bwMode="auto">
          <a:xfrm>
            <a:off x="2052638" y="2925763"/>
            <a:ext cx="104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99"/>
                </a:solidFill>
                <a:latin typeface="Calibri" pitchFamily="34" charset="0"/>
              </a:rPr>
              <a:t>Y</a:t>
            </a:r>
            <a:r>
              <a:rPr lang="en-US">
                <a:solidFill>
                  <a:srgbClr val="990099"/>
                </a:solidFill>
                <a:latin typeface="Calibri" pitchFamily="34" charset="0"/>
              </a:rPr>
              <a:t>bMnO</a:t>
            </a:r>
            <a:r>
              <a:rPr lang="ru-RU" baseline="-25000">
                <a:solidFill>
                  <a:srgbClr val="990099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5479" name="Text Box 28"/>
          <p:cNvSpPr txBox="1">
            <a:spLocks noChangeArrowheads="1"/>
          </p:cNvSpPr>
          <p:nvPr/>
        </p:nvSpPr>
        <p:spPr bwMode="auto">
          <a:xfrm>
            <a:off x="4911725" y="2944813"/>
            <a:ext cx="1693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0.6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Sr</a:t>
            </a:r>
            <a:r>
              <a:rPr lang="en-US" baseline="-25000">
                <a:solidFill>
                  <a:srgbClr val="FF0000"/>
                </a:solidFill>
                <a:latin typeface="Calibri" pitchFamily="34" charset="0"/>
              </a:rPr>
              <a:t>0.4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MnO</a:t>
            </a:r>
            <a:r>
              <a:rPr lang="ru-RU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baseline="-25000">
              <a:latin typeface="Calibri" pitchFamily="34" charset="0"/>
            </a:endParaRPr>
          </a:p>
        </p:txBody>
      </p:sp>
      <p:sp>
        <p:nvSpPr>
          <p:cNvPr id="105480" name="Text Box 29"/>
          <p:cNvSpPr txBox="1">
            <a:spLocks noChangeArrowheads="1"/>
          </p:cNvSpPr>
          <p:nvPr/>
        </p:nvSpPr>
        <p:spPr bwMode="auto">
          <a:xfrm>
            <a:off x="5724525" y="3357563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Calibri" pitchFamily="34" charset="0"/>
              </a:rPr>
              <a:t>orthorhombic</a:t>
            </a:r>
            <a:r>
              <a:rPr lang="ru-RU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(</a:t>
            </a:r>
            <a:r>
              <a:rPr lang="ru-RU" i="1">
                <a:solidFill>
                  <a:srgbClr val="FF0000"/>
                </a:solidFill>
                <a:latin typeface="Calibri" pitchFamily="34" charset="0"/>
              </a:rPr>
              <a:t>Pbnm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105481" name="Text Box 30"/>
          <p:cNvSpPr txBox="1">
            <a:spLocks noChangeArrowheads="1"/>
          </p:cNvSpPr>
          <p:nvPr/>
        </p:nvSpPr>
        <p:spPr bwMode="auto">
          <a:xfrm>
            <a:off x="1836738" y="3357563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Calibri" pitchFamily="34" charset="0"/>
              </a:rPr>
              <a:t>hexagonal </a:t>
            </a:r>
            <a:endParaRPr lang="en-US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(</a:t>
            </a:r>
            <a:r>
              <a:rPr lang="ru-RU" i="1">
                <a:solidFill>
                  <a:srgbClr val="FF0000"/>
                </a:solidFill>
                <a:latin typeface="Calibri" pitchFamily="34" charset="0"/>
              </a:rPr>
              <a:t>P6</a:t>
            </a:r>
            <a:r>
              <a:rPr lang="ru-RU" i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i="1">
                <a:solidFill>
                  <a:srgbClr val="FF0000"/>
                </a:solidFill>
                <a:latin typeface="Calibri" pitchFamily="34" charset="0"/>
              </a:rPr>
              <a:t>cm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105482" name="Text Box 31"/>
          <p:cNvSpPr txBox="1">
            <a:spLocks noChangeArrowheads="1"/>
          </p:cNvSpPr>
          <p:nvPr/>
        </p:nvSpPr>
        <p:spPr bwMode="auto">
          <a:xfrm>
            <a:off x="4140200" y="3357563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Calibri" pitchFamily="34" charset="0"/>
              </a:rPr>
              <a:t>hexagonal </a:t>
            </a:r>
            <a:endParaRPr lang="en-US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(</a:t>
            </a:r>
            <a:r>
              <a:rPr lang="ru-RU" i="1">
                <a:solidFill>
                  <a:srgbClr val="FF0000"/>
                </a:solidFill>
                <a:latin typeface="Calibri" pitchFamily="34" charset="0"/>
              </a:rPr>
              <a:t>P6</a:t>
            </a:r>
            <a:r>
              <a:rPr lang="ru-RU" i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i="1">
                <a:solidFill>
                  <a:srgbClr val="FF0000"/>
                </a:solidFill>
                <a:latin typeface="Calibri" pitchFamily="34" charset="0"/>
              </a:rPr>
              <a:t>cm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940425" y="4076700"/>
            <a:ext cx="935038" cy="288925"/>
          </a:xfrm>
          <a:prstGeom prst="ellips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wrap="none" lIns="88392" tIns="44196" rIns="88392" bIns="44196" anchor="ctr"/>
          <a:lstStyle/>
          <a:p>
            <a:pPr defTabSz="8826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>
                <a:solidFill>
                  <a:srgbClr val="FF9999"/>
                </a:solidFill>
              </a:ln>
              <a:solidFill>
                <a:srgbClr val="990099"/>
              </a:solidFill>
              <a:latin typeface="+mn-lt"/>
            </a:endParaRPr>
          </a:p>
        </p:txBody>
      </p:sp>
      <p:sp>
        <p:nvSpPr>
          <p:cNvPr id="105484" name="Text Box 45"/>
          <p:cNvSpPr txBox="1">
            <a:spLocks noChangeArrowheads="1"/>
          </p:cNvSpPr>
          <p:nvPr/>
        </p:nvSpPr>
        <p:spPr bwMode="auto">
          <a:xfrm>
            <a:off x="5940425" y="4076700"/>
            <a:ext cx="9874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67" tIns="52733" rIns="105467" bIns="52733">
            <a:spAutoFit/>
          </a:bodyPr>
          <a:lstStyle/>
          <a:p>
            <a:pPr defTabSz="1054100"/>
            <a:r>
              <a:rPr lang="en-US" sz="1400">
                <a:solidFill>
                  <a:srgbClr val="990099"/>
                </a:solidFill>
                <a:latin typeface="Calibri" pitchFamily="34" charset="0"/>
              </a:rPr>
              <a:t>Mn</a:t>
            </a:r>
            <a:r>
              <a:rPr lang="en-US" sz="1400" baseline="30000">
                <a:solidFill>
                  <a:srgbClr val="990099"/>
                </a:solidFill>
                <a:latin typeface="Calibri" pitchFamily="34" charset="0"/>
              </a:rPr>
              <a:t>3+ </a:t>
            </a:r>
            <a:r>
              <a:rPr lang="en-US" sz="1400">
                <a:solidFill>
                  <a:srgbClr val="990099"/>
                </a:solidFill>
                <a:latin typeface="Calibri" pitchFamily="34" charset="0"/>
              </a:rPr>
              <a:t>- JT </a:t>
            </a:r>
            <a:endParaRPr lang="ru-RU" sz="140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17" name="Oval 46"/>
          <p:cNvSpPr>
            <a:spLocks noChangeArrowheads="1"/>
          </p:cNvSpPr>
          <p:nvPr/>
        </p:nvSpPr>
        <p:spPr bwMode="auto">
          <a:xfrm>
            <a:off x="3995738" y="4076700"/>
            <a:ext cx="1368425" cy="288925"/>
          </a:xfrm>
          <a:prstGeom prst="ellips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wrap="none" lIns="88392" tIns="44196" rIns="88392" bIns="44196" anchor="ctr"/>
          <a:lstStyle/>
          <a:p>
            <a:pPr defTabSz="8826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>
                <a:solidFill>
                  <a:srgbClr val="FF9999"/>
                </a:solidFill>
              </a:ln>
              <a:solidFill>
                <a:srgbClr val="990099"/>
              </a:solidFill>
              <a:latin typeface="+mn-lt"/>
            </a:endParaRPr>
          </a:p>
        </p:txBody>
      </p:sp>
      <p:sp>
        <p:nvSpPr>
          <p:cNvPr id="105486" name="Text Box 45"/>
          <p:cNvSpPr txBox="1">
            <a:spLocks noChangeArrowheads="1"/>
          </p:cNvSpPr>
          <p:nvPr/>
        </p:nvSpPr>
        <p:spPr bwMode="auto">
          <a:xfrm>
            <a:off x="4067175" y="4076700"/>
            <a:ext cx="13350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467" tIns="52733" rIns="105467" bIns="52733">
            <a:spAutoFit/>
          </a:bodyPr>
          <a:lstStyle/>
          <a:p>
            <a:pPr defTabSz="1054100"/>
            <a:r>
              <a:rPr lang="en-US" sz="1400">
                <a:solidFill>
                  <a:srgbClr val="990099"/>
                </a:solidFill>
                <a:latin typeface="Calibri" pitchFamily="34" charset="0"/>
              </a:rPr>
              <a:t>Mn</a:t>
            </a:r>
            <a:r>
              <a:rPr lang="en-US" sz="1400" baseline="30000">
                <a:solidFill>
                  <a:srgbClr val="990099"/>
                </a:solidFill>
                <a:latin typeface="Calibri" pitchFamily="34" charset="0"/>
              </a:rPr>
              <a:t>3+ </a:t>
            </a:r>
            <a:r>
              <a:rPr lang="en-US" sz="1400">
                <a:solidFill>
                  <a:srgbClr val="990099"/>
                </a:solidFill>
                <a:latin typeface="Calibri" pitchFamily="34" charset="0"/>
              </a:rPr>
              <a:t>- non JT </a:t>
            </a:r>
            <a:endParaRPr lang="ru-RU" sz="140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105487" name="TextBox 18"/>
          <p:cNvSpPr txBox="1">
            <a:spLocks noChangeArrowheads="1"/>
          </p:cNvSpPr>
          <p:nvPr/>
        </p:nvSpPr>
        <p:spPr bwMode="auto">
          <a:xfrm>
            <a:off x="2484438" y="188913"/>
            <a:ext cx="4179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5A9E"/>
                </a:solidFill>
                <a:latin typeface="Tahoma" pitchFamily="34" charset="0"/>
                <a:cs typeface="Tahoma" pitchFamily="34" charset="0"/>
              </a:rPr>
              <a:t>Кристаллические структуры</a:t>
            </a:r>
          </a:p>
        </p:txBody>
      </p:sp>
      <p:sp>
        <p:nvSpPr>
          <p:cNvPr id="105488" name="Text Box 30"/>
          <p:cNvSpPr txBox="1">
            <a:spLocks noChangeArrowheads="1"/>
          </p:cNvSpPr>
          <p:nvPr/>
        </p:nvSpPr>
        <p:spPr bwMode="auto">
          <a:xfrm>
            <a:off x="7235825" y="1484313"/>
            <a:ext cx="385763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52733" rIns="0" bIns="52733">
            <a:spAutoFit/>
          </a:bodyPr>
          <a:lstStyle/>
          <a:p>
            <a:pPr defTabSz="1919288"/>
            <a:r>
              <a:rPr lang="en-US" sz="1200">
                <a:latin typeface="Calibri" pitchFamily="34" charset="0"/>
              </a:rPr>
              <a:t>Yb/Sr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5489" name="Text Box 31"/>
          <p:cNvSpPr txBox="1">
            <a:spLocks noChangeArrowheads="1"/>
          </p:cNvSpPr>
          <p:nvPr/>
        </p:nvSpPr>
        <p:spPr bwMode="auto">
          <a:xfrm>
            <a:off x="7235825" y="1700213"/>
            <a:ext cx="214313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52733" rIns="0" bIns="52733">
            <a:spAutoFit/>
          </a:bodyPr>
          <a:lstStyle/>
          <a:p>
            <a:pPr defTabSz="1919288"/>
            <a:r>
              <a:rPr lang="en-US" sz="1200">
                <a:latin typeface="Calibri" pitchFamily="34" charset="0"/>
              </a:rPr>
              <a:t>Mn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5490" name="Text Box 33"/>
          <p:cNvSpPr txBox="1">
            <a:spLocks noChangeArrowheads="1"/>
          </p:cNvSpPr>
          <p:nvPr/>
        </p:nvSpPr>
        <p:spPr bwMode="auto">
          <a:xfrm>
            <a:off x="7308850" y="1916113"/>
            <a:ext cx="287338" cy="28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52733" rIns="105467" bIns="52733">
            <a:spAutoFit/>
          </a:bodyPr>
          <a:lstStyle/>
          <a:p>
            <a:pPr algn="just" defTabSz="1919288">
              <a:lnSpc>
                <a:spcPct val="95000"/>
              </a:lnSpc>
            </a:pPr>
            <a:r>
              <a:rPr lang="en-US" sz="1200">
                <a:latin typeface="Calibri" pitchFamily="34" charset="0"/>
              </a:rPr>
              <a:t>O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5491" name="TextBox 22"/>
          <p:cNvSpPr txBox="1">
            <a:spLocks noChangeArrowheads="1"/>
          </p:cNvSpPr>
          <p:nvPr/>
        </p:nvSpPr>
        <p:spPr bwMode="auto">
          <a:xfrm>
            <a:off x="1331913" y="4941888"/>
            <a:ext cx="225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Calibri" pitchFamily="34" charset="0"/>
              </a:rPr>
              <a:t>σ</a:t>
            </a:r>
            <a:r>
              <a:rPr lang="fr-FR" baseline="3000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7030A0"/>
                </a:solidFill>
                <a:latin typeface="Calibri" pitchFamily="34" charset="0"/>
              </a:rPr>
              <a:t> = ∑</a:t>
            </a:r>
            <a:r>
              <a:rPr lang="fr-FR" i="1">
                <a:solidFill>
                  <a:srgbClr val="7030A0"/>
                </a:solidFill>
                <a:latin typeface="Calibri" pitchFamily="34" charset="0"/>
              </a:rPr>
              <a:t>x</a:t>
            </a:r>
            <a:r>
              <a:rPr lang="fr-FR" i="1" baseline="-25000">
                <a:solidFill>
                  <a:srgbClr val="7030A0"/>
                </a:solidFill>
                <a:latin typeface="Calibri" pitchFamily="34" charset="0"/>
              </a:rPr>
              <a:t>i</a:t>
            </a:r>
            <a:r>
              <a:rPr lang="fr-FR" i="1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fr-FR" i="1" baseline="-25000">
                <a:solidFill>
                  <a:srgbClr val="7030A0"/>
                </a:solidFill>
                <a:latin typeface="Calibri" pitchFamily="34" charset="0"/>
              </a:rPr>
              <a:t>i</a:t>
            </a:r>
            <a:r>
              <a:rPr lang="fr-FR" baseline="3000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7030A0"/>
                </a:solidFill>
                <a:latin typeface="Calibri" pitchFamily="34" charset="0"/>
              </a:rPr>
              <a:t> - &lt;</a:t>
            </a:r>
            <a:r>
              <a:rPr lang="fr-FR" i="1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fr-FR" i="1" baseline="-2500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fr-FR">
                <a:solidFill>
                  <a:srgbClr val="7030A0"/>
                </a:solidFill>
                <a:latin typeface="Calibri" pitchFamily="34" charset="0"/>
              </a:rPr>
              <a:t>&gt;</a:t>
            </a:r>
            <a:r>
              <a:rPr lang="fr-FR" baseline="3000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7030A0"/>
                </a:solidFill>
                <a:latin typeface="Calibri" pitchFamily="34" charset="0"/>
              </a:rPr>
              <a:t> =0</a:t>
            </a:r>
            <a:endParaRPr lang="ru-RU" baseline="300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5492" name="TextBox 23"/>
          <p:cNvSpPr txBox="1">
            <a:spLocks noChangeArrowheads="1"/>
          </p:cNvSpPr>
          <p:nvPr/>
        </p:nvSpPr>
        <p:spPr bwMode="auto">
          <a:xfrm>
            <a:off x="4211638" y="4941888"/>
            <a:ext cx="332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  <a:latin typeface="Calibri" pitchFamily="34" charset="0"/>
              </a:rPr>
              <a:t>σ</a:t>
            </a:r>
            <a:r>
              <a:rPr lang="fr-FR" baseline="3000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FF3300"/>
                </a:solidFill>
                <a:latin typeface="Calibri" pitchFamily="34" charset="0"/>
              </a:rPr>
              <a:t> = ∑</a:t>
            </a:r>
            <a:r>
              <a:rPr lang="fr-FR" i="1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fr-FR" i="1" baseline="-25000">
                <a:solidFill>
                  <a:srgbClr val="FF3300"/>
                </a:solidFill>
                <a:latin typeface="Calibri" pitchFamily="34" charset="0"/>
              </a:rPr>
              <a:t>i</a:t>
            </a:r>
            <a:r>
              <a:rPr lang="fr-FR" i="1">
                <a:solidFill>
                  <a:srgbClr val="FF3300"/>
                </a:solidFill>
                <a:latin typeface="Calibri" pitchFamily="34" charset="0"/>
              </a:rPr>
              <a:t>r</a:t>
            </a:r>
            <a:r>
              <a:rPr lang="fr-FR" i="1" baseline="-25000">
                <a:solidFill>
                  <a:srgbClr val="FF3300"/>
                </a:solidFill>
                <a:latin typeface="Calibri" pitchFamily="34" charset="0"/>
              </a:rPr>
              <a:t>i</a:t>
            </a:r>
            <a:r>
              <a:rPr lang="fr-FR" baseline="3000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FF3300"/>
                </a:solidFill>
                <a:latin typeface="Calibri" pitchFamily="34" charset="0"/>
              </a:rPr>
              <a:t> - &lt;</a:t>
            </a:r>
            <a:r>
              <a:rPr lang="fr-FR" i="1">
                <a:solidFill>
                  <a:srgbClr val="FF3300"/>
                </a:solidFill>
                <a:latin typeface="Calibri" pitchFamily="34" charset="0"/>
              </a:rPr>
              <a:t>r</a:t>
            </a:r>
            <a:r>
              <a:rPr lang="fr-FR" i="1" baseline="-25000">
                <a:solidFill>
                  <a:srgbClr val="FF3300"/>
                </a:solidFill>
                <a:latin typeface="Calibri" pitchFamily="34" charset="0"/>
              </a:rPr>
              <a:t>A</a:t>
            </a:r>
            <a:r>
              <a:rPr lang="fr-FR">
                <a:solidFill>
                  <a:srgbClr val="FF3300"/>
                </a:solidFill>
                <a:latin typeface="Calibri" pitchFamily="34" charset="0"/>
              </a:rPr>
              <a:t>&gt;</a:t>
            </a:r>
            <a:r>
              <a:rPr lang="fr-FR" baseline="3000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FF3300"/>
                </a:solidFill>
                <a:latin typeface="Calibri" pitchFamily="34" charset="0"/>
              </a:rPr>
              <a:t> = 0.01724 Å</a:t>
            </a:r>
            <a:r>
              <a:rPr lang="fr-FR" baseline="30000">
                <a:solidFill>
                  <a:srgbClr val="FF3300"/>
                </a:solidFill>
                <a:latin typeface="Calibri" pitchFamily="34" charset="0"/>
              </a:rPr>
              <a:t>2</a:t>
            </a:r>
            <a:endParaRPr lang="ru-RU" baseline="3000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Заключение: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1043608" y="1268760"/>
            <a:ext cx="78501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dirty="0">
                <a:ea typeface="Times New Roman" pitchFamily="18" charset="0"/>
                <a:cs typeface="Arial" charset="0"/>
              </a:rPr>
              <a:t>На соединении </a:t>
            </a:r>
            <a:r>
              <a:rPr lang="en-US" dirty="0" err="1">
                <a:ea typeface="Times New Roman" pitchFamily="18" charset="0"/>
                <a:cs typeface="Arial" charset="0"/>
              </a:rPr>
              <a:t>Sm</a:t>
            </a:r>
            <a:r>
              <a:rPr lang="ru-RU" baseline="-30000" dirty="0">
                <a:ea typeface="Times New Roman" pitchFamily="18" charset="0"/>
                <a:cs typeface="Arial" charset="0"/>
              </a:rPr>
              <a:t>0.32</a:t>
            </a:r>
            <a:r>
              <a:rPr lang="en-US" dirty="0">
                <a:ea typeface="Times New Roman" pitchFamily="18" charset="0"/>
                <a:cs typeface="Arial" charset="0"/>
              </a:rPr>
              <a:t>Pr</a:t>
            </a:r>
            <a:r>
              <a:rPr lang="ru-RU" baseline="-30000" dirty="0">
                <a:ea typeface="Times New Roman" pitchFamily="18" charset="0"/>
                <a:cs typeface="Arial" charset="0"/>
              </a:rPr>
              <a:t>0.18</a:t>
            </a:r>
            <a:r>
              <a:rPr lang="en-US" dirty="0" err="1">
                <a:ea typeface="Times New Roman" pitchFamily="18" charset="0"/>
                <a:cs typeface="Arial" charset="0"/>
              </a:rPr>
              <a:t>Sr</a:t>
            </a:r>
            <a:r>
              <a:rPr lang="ru-RU" baseline="-30000" dirty="0">
                <a:ea typeface="Times New Roman" pitchFamily="18" charset="0"/>
                <a:cs typeface="Arial" charset="0"/>
              </a:rPr>
              <a:t>0.5</a:t>
            </a:r>
            <a:r>
              <a:rPr lang="en-US" dirty="0" err="1">
                <a:ea typeface="Times New Roman" pitchFamily="18" charset="0"/>
                <a:cs typeface="Arial" charset="0"/>
              </a:rPr>
              <a:t>MnO</a:t>
            </a:r>
            <a:r>
              <a:rPr lang="ru-RU" baseline="-30000" dirty="0">
                <a:ea typeface="Times New Roman" pitchFamily="18" charset="0"/>
                <a:cs typeface="Arial" charset="0"/>
              </a:rPr>
              <a:t>3</a:t>
            </a:r>
            <a:r>
              <a:rPr lang="ru-RU" dirty="0">
                <a:ea typeface="Times New Roman" pitchFamily="18" charset="0"/>
                <a:cs typeface="Arial" charset="0"/>
              </a:rPr>
              <a:t> обнаружено существование структурного фазового перехода от высокотемпературной ромбической </a:t>
            </a:r>
            <a:r>
              <a:rPr lang="en-US" i="1" dirty="0" err="1">
                <a:ea typeface="Times New Roman" pitchFamily="18" charset="0"/>
                <a:cs typeface="Arial" charset="0"/>
              </a:rPr>
              <a:t>Pbnm</a:t>
            </a:r>
            <a:r>
              <a:rPr lang="ru-RU" dirty="0">
                <a:ea typeface="Times New Roman" pitchFamily="18" charset="0"/>
                <a:cs typeface="Arial" charset="0"/>
              </a:rPr>
              <a:t> фазы к смеси двух фаз: ромбической </a:t>
            </a:r>
            <a:r>
              <a:rPr lang="en-US" i="1" dirty="0" err="1">
                <a:ea typeface="Times New Roman" pitchFamily="18" charset="0"/>
                <a:cs typeface="Arial" charset="0"/>
              </a:rPr>
              <a:t>Pbnm</a:t>
            </a:r>
            <a:r>
              <a:rPr lang="en-US" i="1" dirty="0">
                <a:ea typeface="Times New Roman" pitchFamily="18" charset="0"/>
                <a:cs typeface="Arial" charset="0"/>
              </a:rPr>
              <a:t> </a:t>
            </a:r>
            <a:r>
              <a:rPr lang="ru-RU" dirty="0">
                <a:ea typeface="Times New Roman" pitchFamily="18" charset="0"/>
                <a:cs typeface="Arial" charset="0"/>
              </a:rPr>
              <a:t>и моноклинной </a:t>
            </a:r>
            <a:r>
              <a:rPr lang="ru-RU" i="1" dirty="0">
                <a:ea typeface="Times New Roman" pitchFamily="18" charset="0"/>
                <a:cs typeface="Arial" charset="0"/>
              </a:rPr>
              <a:t>Р2</a:t>
            </a:r>
            <a:r>
              <a:rPr lang="ru-RU" i="1" baseline="-30000" dirty="0">
                <a:ea typeface="Times New Roman" pitchFamily="18" charset="0"/>
                <a:cs typeface="Arial" charset="0"/>
              </a:rPr>
              <a:t>1</a:t>
            </a:r>
            <a:r>
              <a:rPr lang="ru-RU" i="1" dirty="0">
                <a:ea typeface="Times New Roman" pitchFamily="18" charset="0"/>
                <a:cs typeface="Arial" charset="0"/>
              </a:rPr>
              <a:t>/</a:t>
            </a:r>
            <a:r>
              <a:rPr lang="en-US" i="1" dirty="0">
                <a:ea typeface="Times New Roman" pitchFamily="18" charset="0"/>
                <a:cs typeface="Arial" charset="0"/>
              </a:rPr>
              <a:t>m</a:t>
            </a:r>
            <a:r>
              <a:rPr lang="ru-RU" i="1" dirty="0">
                <a:ea typeface="Times New Roman" pitchFamily="18" charset="0"/>
                <a:cs typeface="Arial" charset="0"/>
              </a:rPr>
              <a:t>.</a:t>
            </a:r>
            <a:r>
              <a:rPr lang="ru-RU" dirty="0">
                <a:ea typeface="Times New Roman" pitchFamily="18" charset="0"/>
                <a:cs typeface="Arial" charset="0"/>
              </a:rPr>
              <a:t> С понижением температуры количество ромбической фазы плавно уменьшается и, соответственно, увеличивается количество моноклинной фазы. Ниже </a:t>
            </a:r>
            <a:r>
              <a:rPr lang="ru-RU" i="1" dirty="0">
                <a:ea typeface="Times New Roman" pitchFamily="18" charset="0"/>
                <a:cs typeface="Arial" charset="0"/>
              </a:rPr>
              <a:t>Т</a:t>
            </a:r>
            <a:r>
              <a:rPr lang="ru-RU" dirty="0">
                <a:ea typeface="Times New Roman" pitchFamily="18" charset="0"/>
                <a:cs typeface="Arial" charset="0"/>
              </a:rPr>
              <a:t> ≈ 100 </a:t>
            </a:r>
            <a:r>
              <a:rPr lang="en-US" dirty="0">
                <a:ea typeface="Times New Roman" pitchFamily="18" charset="0"/>
                <a:cs typeface="Arial" charset="0"/>
              </a:rPr>
              <a:t>K</a:t>
            </a:r>
            <a:r>
              <a:rPr lang="ru-RU" dirty="0">
                <a:ea typeface="Times New Roman" pitchFamily="18" charset="0"/>
                <a:cs typeface="Arial" charset="0"/>
              </a:rPr>
              <a:t> перераспределение между фазами прекращается. </a:t>
            </a:r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dirty="0">
                <a:ea typeface="Times New Roman" pitchFamily="18" charset="0"/>
                <a:cs typeface="Arial" charset="0"/>
              </a:rPr>
              <a:t>Анализ магнитного вклада в экспериментальные </a:t>
            </a:r>
            <a:r>
              <a:rPr lang="ru-RU" dirty="0" err="1">
                <a:ea typeface="Times New Roman" pitchFamily="18" charset="0"/>
                <a:cs typeface="Arial" charset="0"/>
              </a:rPr>
              <a:t>нейтронограммы</a:t>
            </a:r>
            <a:r>
              <a:rPr lang="ru-RU" dirty="0">
                <a:ea typeface="Times New Roman" pitchFamily="18" charset="0"/>
                <a:cs typeface="Arial" charset="0"/>
              </a:rPr>
              <a:t> при низких температурах указывает, что основное магнитное состояние исследуемого соединения является </a:t>
            </a:r>
            <a:r>
              <a:rPr lang="ru-RU" dirty="0" err="1">
                <a:ea typeface="Times New Roman" pitchFamily="18" charset="0"/>
                <a:cs typeface="Arial" charset="0"/>
              </a:rPr>
              <a:t>фазоразделенным</a:t>
            </a:r>
            <a:r>
              <a:rPr lang="ru-RU" dirty="0">
                <a:ea typeface="Times New Roman" pitchFamily="18" charset="0"/>
                <a:cs typeface="Arial" charset="0"/>
              </a:rPr>
              <a:t> и представляет собой смесь трех магнитных фаз, образующихся при разных температурах: ферромагнитной и двух антиферромагнитных </a:t>
            </a:r>
            <a:r>
              <a:rPr lang="ru-RU" i="1" dirty="0">
                <a:ea typeface="Times New Roman" pitchFamily="18" charset="0"/>
                <a:cs typeface="Arial" charset="0"/>
              </a:rPr>
              <a:t>А</a:t>
            </a:r>
            <a:r>
              <a:rPr lang="ru-RU" dirty="0">
                <a:ea typeface="Times New Roman" pitchFamily="18" charset="0"/>
                <a:cs typeface="Arial" charset="0"/>
              </a:rPr>
              <a:t>-типа и зарядоупорядоченной </a:t>
            </a:r>
            <a:r>
              <a:rPr lang="ru-RU" i="1" dirty="0" err="1">
                <a:ea typeface="Times New Roman" pitchFamily="18" charset="0"/>
                <a:cs typeface="Arial" charset="0"/>
              </a:rPr>
              <a:t>СЕ</a:t>
            </a:r>
            <a:r>
              <a:rPr lang="ru-RU" dirty="0" err="1">
                <a:ea typeface="Times New Roman" pitchFamily="18" charset="0"/>
                <a:cs typeface="Arial" charset="0"/>
              </a:rPr>
              <a:t>-типа</a:t>
            </a:r>
            <a:r>
              <a:rPr lang="ru-RU" dirty="0">
                <a:ea typeface="Times New Roman" pitchFamily="18" charset="0"/>
                <a:cs typeface="Arial" charset="0"/>
              </a:rPr>
              <a:t>. Ферромагнитное упорядочение формируется в районе комнатной температуры в ромбической </a:t>
            </a:r>
            <a:r>
              <a:rPr lang="en-US" i="1" dirty="0" err="1">
                <a:ea typeface="Times New Roman" pitchFamily="18" charset="0"/>
                <a:cs typeface="Arial" charset="0"/>
              </a:rPr>
              <a:t>Pbnm</a:t>
            </a:r>
            <a:r>
              <a:rPr lang="ru-RU" dirty="0">
                <a:ea typeface="Times New Roman" pitchFamily="18" charset="0"/>
                <a:cs typeface="Arial" charset="0"/>
              </a:rPr>
              <a:t> структуре и проявляется только в этой фазе вплоть до гелиевых температур. Антиферромагнитные состояния </a:t>
            </a:r>
            <a:r>
              <a:rPr lang="ru-RU" i="1" dirty="0">
                <a:ea typeface="Times New Roman" pitchFamily="18" charset="0"/>
                <a:cs typeface="Arial" charset="0"/>
              </a:rPr>
              <a:t>А</a:t>
            </a:r>
            <a:r>
              <a:rPr lang="ru-RU" dirty="0">
                <a:ea typeface="Times New Roman" pitchFamily="18" charset="0"/>
                <a:cs typeface="Arial" charset="0"/>
              </a:rPr>
              <a:t>-типа (</a:t>
            </a:r>
            <a:r>
              <a:rPr lang="ru-RU" i="1" dirty="0">
                <a:ea typeface="Times New Roman" pitchFamily="18" charset="0"/>
                <a:cs typeface="Arial" charset="0"/>
              </a:rPr>
              <a:t>Т</a:t>
            </a:r>
            <a:r>
              <a:rPr lang="en-US" i="1" baseline="-30000" dirty="0">
                <a:ea typeface="Times New Roman" pitchFamily="18" charset="0"/>
                <a:cs typeface="Arial" charset="0"/>
              </a:rPr>
              <a:t>N </a:t>
            </a:r>
            <a:r>
              <a:rPr lang="ru-RU" dirty="0">
                <a:ea typeface="Times New Roman" pitchFamily="18" charset="0"/>
                <a:cs typeface="Arial" charset="0"/>
              </a:rPr>
              <a:t>≈ 170 </a:t>
            </a:r>
            <a:r>
              <a:rPr lang="en-US" dirty="0">
                <a:ea typeface="Times New Roman" pitchFamily="18" charset="0"/>
                <a:cs typeface="Arial" charset="0"/>
              </a:rPr>
              <a:t>K</a:t>
            </a:r>
            <a:r>
              <a:rPr lang="ru-RU" dirty="0">
                <a:ea typeface="Times New Roman" pitchFamily="18" charset="0"/>
                <a:cs typeface="Arial" charset="0"/>
              </a:rPr>
              <a:t>) и </a:t>
            </a:r>
            <a:r>
              <a:rPr lang="ru-RU" i="1" dirty="0" err="1">
                <a:ea typeface="Times New Roman" pitchFamily="18" charset="0"/>
                <a:cs typeface="Arial" charset="0"/>
              </a:rPr>
              <a:t>СЕ-</a:t>
            </a:r>
            <a:r>
              <a:rPr lang="ru-RU" dirty="0" err="1">
                <a:ea typeface="Times New Roman" pitchFamily="18" charset="0"/>
                <a:cs typeface="Arial" charset="0"/>
              </a:rPr>
              <a:t>типа</a:t>
            </a:r>
            <a:r>
              <a:rPr lang="ru-RU" dirty="0">
                <a:ea typeface="Times New Roman" pitchFamily="18" charset="0"/>
                <a:cs typeface="Arial" charset="0"/>
              </a:rPr>
              <a:t> (</a:t>
            </a:r>
            <a:r>
              <a:rPr lang="ru-RU" i="1" dirty="0">
                <a:ea typeface="Times New Roman" pitchFamily="18" charset="0"/>
                <a:cs typeface="Arial" charset="0"/>
              </a:rPr>
              <a:t>Т</a:t>
            </a:r>
            <a:r>
              <a:rPr lang="en-US" i="1" baseline="-30000" dirty="0">
                <a:ea typeface="Times New Roman" pitchFamily="18" charset="0"/>
                <a:cs typeface="Arial" charset="0"/>
              </a:rPr>
              <a:t>N </a:t>
            </a:r>
            <a:r>
              <a:rPr lang="ru-RU" dirty="0">
                <a:ea typeface="Times New Roman" pitchFamily="18" charset="0"/>
                <a:cs typeface="Arial" charset="0"/>
              </a:rPr>
              <a:t>≈ 120 </a:t>
            </a:r>
            <a:r>
              <a:rPr lang="en-US" dirty="0">
                <a:ea typeface="Times New Roman" pitchFamily="18" charset="0"/>
                <a:cs typeface="Arial" charset="0"/>
              </a:rPr>
              <a:t>K</a:t>
            </a:r>
            <a:r>
              <a:rPr lang="ru-RU" dirty="0">
                <a:ea typeface="Times New Roman" pitchFamily="18" charset="0"/>
                <a:cs typeface="Arial" charset="0"/>
              </a:rPr>
              <a:t>) формируются в моноклинной кристаллической фазе</a:t>
            </a:r>
            <a:r>
              <a:rPr lang="ru-RU" dirty="0" smtClean="0">
                <a:ea typeface="Times New Roman" pitchFamily="18" charset="0"/>
                <a:cs typeface="Arial" charset="0"/>
              </a:rPr>
              <a:t>.</a:t>
            </a:r>
            <a:endParaRPr lang="en-US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115616" y="1202269"/>
            <a:ext cx="80283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3. 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егирование стронцием частично преобразует гексагональную структуру Yb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более плотно упакованную ромбическую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перовскитную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фазу.  Образованная кристаллическая структура есть смесь ромбической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Pbnm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(содержащей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Ян-Теллеровские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3+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ионы) и гексагональной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(без ЯТ ионов) фаз.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tabLst>
                <a:tab pos="6350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Обе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гексагональная и ромбическая фазы показывают совершенно разное магнитное поведение. Магнитное упорядочение гексагональной кристаллографической фазы обнаруживается при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≈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80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Магнитная структура представляет собой сильно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фрустрированную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треугольную магнитную подсистему со скошенным спиновым упорядочением магнитных моментов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плоскости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lang="ru-RU" i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типа. Величина магнитного момента ионов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Mn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2.6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составляет 2.9(1)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µ</a:t>
            </a:r>
            <a:r>
              <a:rPr lang="en-US" i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Фаза с ромбической кристаллографической структурой показывает магнитное упорядочение при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≈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130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Формируется магнитная структура, предположительно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-типа.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Заключение: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WordArt 6"/>
          <p:cNvSpPr>
            <a:spLocks noChangeArrowheads="1" noChangeShapeType="1" noTextEdit="1"/>
          </p:cNvSpPr>
          <p:nvPr/>
        </p:nvSpPr>
        <p:spPr bwMode="auto">
          <a:xfrm>
            <a:off x="1403350" y="2420938"/>
            <a:ext cx="7345363" cy="1023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7231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97425"/>
            <a:ext cx="723741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10"/>
          <p:cNvSpPr>
            <a:spLocks noChangeAspect="1"/>
          </p:cNvSpPr>
          <p:nvPr/>
        </p:nvSpPr>
        <p:spPr bwMode="auto">
          <a:xfrm rot="-5400000">
            <a:off x="2310606" y="3386932"/>
            <a:ext cx="392113" cy="2349500"/>
          </a:xfrm>
          <a:prstGeom prst="leftBrace">
            <a:avLst>
              <a:gd name="adj1" fmla="val 49932"/>
              <a:gd name="adj2" fmla="val 50000"/>
            </a:avLst>
          </a:prstGeom>
          <a:noFill/>
          <a:ln w="7937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971550" y="188913"/>
            <a:ext cx="7200900" cy="98425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>
                <a:cs typeface="Arial" charset="0"/>
              </a:rPr>
              <a:t>Манганиты РЗЭ – </a:t>
            </a:r>
            <a:r>
              <a:rPr lang="en-US" sz="2800" i="1">
                <a:solidFill>
                  <a:srgbClr val="FF0000"/>
                </a:solidFill>
                <a:cs typeface="Arial" charset="0"/>
              </a:rPr>
              <a:t>CMR</a:t>
            </a:r>
            <a:r>
              <a:rPr lang="en-US" sz="2800" i="1">
                <a:cs typeface="Arial" charset="0"/>
              </a:rPr>
              <a:t> </a:t>
            </a:r>
            <a:r>
              <a:rPr lang="ru-RU" sz="2800" i="1">
                <a:cs typeface="Arial" charset="0"/>
              </a:rPr>
              <a:t>или </a:t>
            </a:r>
            <a:r>
              <a:rPr lang="ru-RU" sz="2800" i="1">
                <a:solidFill>
                  <a:srgbClr val="7030A0"/>
                </a:solidFill>
                <a:cs typeface="Arial" charset="0"/>
              </a:rPr>
              <a:t>мультиферроизм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diagramme"/>
          <p:cNvPicPr>
            <a:picLocks noChangeAspect="1" noChangeArrowheads="1"/>
          </p:cNvPicPr>
          <p:nvPr/>
        </p:nvPicPr>
        <p:blipFill>
          <a:blip r:embed="rId3" cstate="print"/>
          <a:srcRect l="7158" r="17896"/>
          <a:stretch>
            <a:fillRect/>
          </a:stretch>
        </p:blipFill>
        <p:spPr bwMode="auto">
          <a:xfrm>
            <a:off x="1042988" y="1268413"/>
            <a:ext cx="5160962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042988" y="6400800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Kurbakov, A.I. Electronic, structural and magnetic phase diagram of Sm</a:t>
            </a:r>
            <a:r>
              <a:rPr lang="en-US" sz="1200" baseline="-25000">
                <a:solidFill>
                  <a:srgbClr val="FF0000"/>
                </a:solidFill>
              </a:rPr>
              <a:t>1-x</a:t>
            </a:r>
            <a:r>
              <a:rPr lang="en-US" sz="1200">
                <a:solidFill>
                  <a:srgbClr val="FF0000"/>
                </a:solidFill>
              </a:rPr>
              <a:t>Sr</a:t>
            </a:r>
            <a:r>
              <a:rPr lang="en-US" sz="1200" baseline="-25000">
                <a:solidFill>
                  <a:srgbClr val="FF0000"/>
                </a:solidFill>
              </a:rPr>
              <a:t>x</a:t>
            </a:r>
            <a:r>
              <a:rPr lang="en-US" sz="1200">
                <a:solidFill>
                  <a:srgbClr val="FF0000"/>
                </a:solidFill>
              </a:rPr>
              <a:t>MnO</a:t>
            </a:r>
            <a:r>
              <a:rPr lang="en-US" sz="1200" baseline="-25000">
                <a:solidFill>
                  <a:srgbClr val="FF0000"/>
                </a:solidFill>
              </a:rPr>
              <a:t>3</a:t>
            </a:r>
            <a:r>
              <a:rPr lang="en-US" sz="1200">
                <a:solidFill>
                  <a:srgbClr val="FF0000"/>
                </a:solidFill>
              </a:rPr>
              <a:t> manganites / A.I. Kurbakov // J. Magn. Magn. Mater.</a:t>
            </a:r>
            <a:r>
              <a:rPr lang="nl-NL" sz="1200">
                <a:solidFill>
                  <a:srgbClr val="FF0000"/>
                </a:solidFill>
              </a:rPr>
              <a:t> –</a:t>
            </a:r>
            <a:r>
              <a:rPr lang="en-US" sz="1200">
                <a:solidFill>
                  <a:srgbClr val="FF0000"/>
                </a:solidFill>
              </a:rPr>
              <a:t> 2010.</a:t>
            </a:r>
            <a:r>
              <a:rPr lang="nl-NL" sz="1200">
                <a:solidFill>
                  <a:srgbClr val="FF0000"/>
                </a:solidFill>
              </a:rPr>
              <a:t> –</a:t>
            </a:r>
            <a:r>
              <a:rPr lang="en-US" sz="1200">
                <a:solidFill>
                  <a:srgbClr val="FF0000"/>
                </a:solidFill>
              </a:rPr>
              <a:t> V. 322.</a:t>
            </a:r>
            <a:r>
              <a:rPr lang="nl-NL" sz="1200">
                <a:solidFill>
                  <a:srgbClr val="FF0000"/>
                </a:solidFill>
              </a:rPr>
              <a:t> –</a:t>
            </a:r>
            <a:r>
              <a:rPr lang="en-US" sz="1200">
                <a:solidFill>
                  <a:srgbClr val="FF0000"/>
                </a:solidFill>
              </a:rPr>
              <a:t> P. 967-972.</a:t>
            </a:r>
            <a:r>
              <a:rPr lang="ru-RU" sz="1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71550" y="333375"/>
            <a:ext cx="817245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solidFill>
                  <a:srgbClr val="000000"/>
                </a:solidFill>
                <a:latin typeface="Corbel" pitchFamily="34" charset="0"/>
              </a:rPr>
              <a:t>Два фазовых </a:t>
            </a:r>
            <a:r>
              <a:rPr lang="ru-RU" sz="1700" i="1">
                <a:solidFill>
                  <a:srgbClr val="000000"/>
                </a:solidFill>
                <a:latin typeface="Corbel" pitchFamily="34" charset="0"/>
              </a:rPr>
              <a:t>перехода</a:t>
            </a:r>
            <a:r>
              <a:rPr lang="ru-RU" sz="1600" i="1">
                <a:solidFill>
                  <a:srgbClr val="000000"/>
                </a:solidFill>
                <a:latin typeface="Corbel" pitchFamily="34" charset="0"/>
              </a:rPr>
              <a:t> на соединении </a:t>
            </a:r>
            <a:r>
              <a:rPr lang="ru-RU" sz="16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16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16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6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16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16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1">
                <a:solidFill>
                  <a:srgbClr val="000000"/>
                </a:solidFill>
                <a:latin typeface="Corbel" pitchFamily="34" charset="0"/>
              </a:rPr>
              <a:t> при понижении температуры:</a:t>
            </a:r>
            <a:r>
              <a:rPr lang="ru-RU" sz="1600" i="1">
                <a:latin typeface="Corbel" pitchFamily="34" charset="0"/>
              </a:rPr>
              <a:t> </a:t>
            </a:r>
          </a:p>
          <a:p>
            <a:pPr algn="ctr"/>
            <a:endParaRPr lang="ru-RU" sz="1600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042988" y="765175"/>
            <a:ext cx="8101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</a:t>
            </a:r>
            <a:r>
              <a:rPr lang="ru-RU" sz="2400">
                <a:cs typeface="Arial" charset="0"/>
              </a:rPr>
              <a:t>М диэлектрик → </a:t>
            </a:r>
            <a:r>
              <a:rPr lang="en-US" sz="2400">
                <a:cs typeface="Arial" charset="0"/>
              </a:rPr>
              <a:t>AF</a:t>
            </a:r>
            <a:r>
              <a:rPr lang="ru-RU" sz="2400">
                <a:cs typeface="Arial" charset="0"/>
              </a:rPr>
              <a:t>+</a:t>
            </a:r>
            <a:r>
              <a:rPr lang="en-US" sz="2400">
                <a:cs typeface="Arial" charset="0"/>
              </a:rPr>
              <a:t>F</a:t>
            </a:r>
            <a:r>
              <a:rPr lang="ru-RU" sz="2400">
                <a:cs typeface="Arial" charset="0"/>
              </a:rPr>
              <a:t> диэлектрик → </a:t>
            </a:r>
            <a:r>
              <a:rPr lang="en-US" sz="2400">
                <a:cs typeface="Arial" charset="0"/>
              </a:rPr>
              <a:t>AF</a:t>
            </a:r>
            <a:r>
              <a:rPr lang="ru-RU" sz="2400">
                <a:cs typeface="Arial" charset="0"/>
              </a:rPr>
              <a:t>+</a:t>
            </a:r>
            <a:r>
              <a:rPr lang="en-US" sz="2400">
                <a:cs typeface="Arial" charset="0"/>
              </a:rPr>
              <a:t>F</a:t>
            </a:r>
            <a:r>
              <a:rPr lang="ru-RU" sz="2400">
                <a:cs typeface="Arial" charset="0"/>
              </a:rPr>
              <a:t> металл 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651500" y="1916113"/>
            <a:ext cx="3276600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i="1">
                <a:solidFill>
                  <a:srgbClr val="000000"/>
                </a:solidFill>
                <a:latin typeface="Corbel" pitchFamily="34" charset="0"/>
              </a:rPr>
              <a:t>Два фазовых перехода на соединении</a:t>
            </a:r>
            <a:r>
              <a:rPr lang="ru-RU" sz="17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Pr</a:t>
            </a:r>
            <a:r>
              <a:rPr lang="en-US" sz="17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17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7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1700" i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1700" i="1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700" i="1">
                <a:solidFill>
                  <a:srgbClr val="000000"/>
                </a:solidFill>
                <a:latin typeface="Corbel" pitchFamily="34" charset="0"/>
              </a:rPr>
              <a:t>при понижении температуры:</a:t>
            </a:r>
            <a:r>
              <a:rPr lang="ru-RU" sz="1700" i="1">
                <a:latin typeface="Corbel" pitchFamily="34" charset="0"/>
              </a:rPr>
              <a:t> </a:t>
            </a:r>
          </a:p>
          <a:p>
            <a:pPr algn="ctr"/>
            <a:endParaRPr lang="ru-RU" sz="1700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5724525" y="2997200"/>
            <a:ext cx="34194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</a:t>
            </a:r>
            <a:r>
              <a:rPr lang="ru-RU" sz="2400">
                <a:cs typeface="Arial" charset="0"/>
              </a:rPr>
              <a:t>М диэлектрик → </a:t>
            </a:r>
            <a:endParaRPr lang="en-US" sz="2400">
              <a:cs typeface="Arial" charset="0"/>
            </a:endParaRPr>
          </a:p>
          <a:p>
            <a:pPr algn="ctr"/>
            <a:r>
              <a:rPr lang="en-US" sz="2400">
                <a:cs typeface="Arial" charset="0"/>
              </a:rPr>
              <a:t>F</a:t>
            </a:r>
            <a:r>
              <a:rPr lang="ru-RU" sz="2400">
                <a:cs typeface="Arial" charset="0"/>
              </a:rPr>
              <a:t> металл → </a:t>
            </a:r>
            <a:endParaRPr lang="en-US" sz="2400">
              <a:cs typeface="Arial" charset="0"/>
            </a:endParaRPr>
          </a:p>
          <a:p>
            <a:pPr algn="ctr"/>
            <a:r>
              <a:rPr lang="ru-RU" sz="2400">
                <a:cs typeface="Arial" charset="0"/>
              </a:rPr>
              <a:t>А</a:t>
            </a:r>
            <a:r>
              <a:rPr lang="en-US" sz="2400">
                <a:cs typeface="Arial" charset="0"/>
              </a:rPr>
              <a:t>F</a:t>
            </a:r>
            <a:r>
              <a:rPr lang="ru-RU" sz="2400">
                <a:cs typeface="Arial" charset="0"/>
              </a:rPr>
              <a:t> диэлектрик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56" name="TextBox 10"/>
          <p:cNvSpPr txBox="1">
            <a:spLocks noChangeArrowheads="1"/>
          </p:cNvSpPr>
          <p:nvPr/>
        </p:nvSpPr>
        <p:spPr bwMode="auto">
          <a:xfrm>
            <a:off x="971550" y="476250"/>
            <a:ext cx="8172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Данные результаты ясно показывают, что только заменой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обратно можно решительно изменить магнито-транспортные свойства манганитов.</a:t>
            </a:r>
            <a:endParaRPr lang="ru-RU" sz="2400" b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8457" name="TextBox 13"/>
          <p:cNvSpPr txBox="1">
            <a:spLocks noChangeArrowheads="1"/>
          </p:cNvSpPr>
          <p:nvPr/>
        </p:nvSpPr>
        <p:spPr bwMode="auto">
          <a:xfrm>
            <a:off x="971550" y="1844675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000000"/>
                </a:solidFill>
                <a:latin typeface="Gill Sans MT" pitchFamily="34" charset="0"/>
                <a:ea typeface="宋体"/>
                <a:cs typeface="宋体"/>
              </a:rPr>
              <a:t>⇒</a:t>
            </a:r>
            <a:r>
              <a:rPr lang="ru-RU" altLang="zh-CN" sz="3200">
                <a:solidFill>
                  <a:srgbClr val="000000"/>
                </a:solidFill>
                <a:latin typeface="Corbel" pitchFamily="34" charset="0"/>
                <a:cs typeface="华文中宋"/>
              </a:rPr>
              <a:t> </a:t>
            </a:r>
            <a:r>
              <a:rPr lang="ru-RU" altLang="zh-CN" sz="3200" b="1">
                <a:solidFill>
                  <a:srgbClr val="000000"/>
                </a:solidFill>
                <a:latin typeface="Times New Roman" pitchFamily="18" charset="0"/>
                <a:cs typeface="华文中宋"/>
              </a:rPr>
              <a:t>исследуем</a:t>
            </a:r>
            <a:r>
              <a:rPr lang="ru-RU" altLang="zh-CN" sz="3200">
                <a:latin typeface="Corbel" pitchFamily="34" charset="0"/>
                <a:cs typeface="华文中宋"/>
              </a:rPr>
              <a:t> </a:t>
            </a: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sz="3200">
                <a:solidFill>
                  <a:srgbClr val="262626"/>
                </a:solidFill>
                <a:latin typeface="Gill Sans MT" pitchFamily="34" charset="0"/>
              </a:rPr>
              <a:t>)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58" name="Line 12"/>
          <p:cNvSpPr>
            <a:spLocks noChangeShapeType="1"/>
          </p:cNvSpPr>
          <p:nvPr/>
        </p:nvSpPr>
        <p:spPr bwMode="auto">
          <a:xfrm>
            <a:off x="7596188" y="2492375"/>
            <a:ext cx="792162" cy="7921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3"/>
          <p:cNvSpPr>
            <a:spLocks noChangeShapeType="1"/>
          </p:cNvSpPr>
          <p:nvPr/>
        </p:nvSpPr>
        <p:spPr bwMode="auto">
          <a:xfrm flipH="1">
            <a:off x="6516688" y="2492375"/>
            <a:ext cx="720725" cy="7921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6156325" y="3357563"/>
          <a:ext cx="152400" cy="393700"/>
        </p:xfrm>
        <a:graphic>
          <a:graphicData uri="http://schemas.openxmlformats.org/presentationml/2006/ole">
            <p:oleObj spid="_x0000_s18453" name="Equation" r:id="rId4" imgW="152334" imgH="393529" progId="">
              <p:embed/>
            </p:oleObj>
          </a:graphicData>
        </a:graphic>
      </p:graphicFrame>
      <p:sp>
        <p:nvSpPr>
          <p:cNvPr id="18460" name="Text Box 16"/>
          <p:cNvSpPr txBox="1">
            <a:spLocks noChangeArrowheads="1"/>
          </p:cNvSpPr>
          <p:nvPr/>
        </p:nvSpPr>
        <p:spPr bwMode="auto">
          <a:xfrm>
            <a:off x="6300788" y="3357563"/>
            <a:ext cx="67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Mn</a:t>
            </a:r>
            <a:r>
              <a:rPr lang="en-US" baseline="30000"/>
              <a:t>3+</a:t>
            </a:r>
            <a:endParaRPr lang="ru-RU" baseline="30000"/>
          </a:p>
        </p:txBody>
      </p:sp>
      <p:sp>
        <p:nvSpPr>
          <p:cNvPr id="18461" name="Text Box 17"/>
          <p:cNvSpPr txBox="1">
            <a:spLocks noChangeArrowheads="1"/>
          </p:cNvSpPr>
          <p:nvPr/>
        </p:nvSpPr>
        <p:spPr bwMode="auto">
          <a:xfrm>
            <a:off x="8243888" y="3357563"/>
            <a:ext cx="67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Mn</a:t>
            </a:r>
            <a:r>
              <a:rPr lang="en-US" baseline="30000"/>
              <a:t>4+</a:t>
            </a:r>
            <a:endParaRPr lang="ru-RU" baseline="30000"/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8101013" y="3357563"/>
          <a:ext cx="152400" cy="393700"/>
        </p:xfrm>
        <a:graphic>
          <a:graphicData uri="http://schemas.openxmlformats.org/presentationml/2006/ole">
            <p:oleObj spid="_x0000_s18454" name="Equation" r:id="rId5" imgW="152334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3"/>
          <p:cNvSpPr txBox="1">
            <a:spLocks noChangeArrowheads="1"/>
          </p:cNvSpPr>
          <p:nvPr/>
        </p:nvSpPr>
        <p:spPr bwMode="auto">
          <a:xfrm>
            <a:off x="971550" y="26035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000000"/>
                </a:solidFill>
                <a:latin typeface="Gill Sans MT" pitchFamily="34" charset="0"/>
                <a:ea typeface="宋体"/>
                <a:cs typeface="宋体"/>
              </a:rPr>
              <a:t>⇒</a:t>
            </a:r>
            <a:r>
              <a:rPr lang="ru-RU" altLang="zh-CN" sz="3200">
                <a:solidFill>
                  <a:srgbClr val="000000"/>
                </a:solidFill>
                <a:latin typeface="Corbel" pitchFamily="34" charset="0"/>
                <a:cs typeface="华文中宋"/>
              </a:rPr>
              <a:t> </a:t>
            </a:r>
            <a:r>
              <a:rPr lang="ru-RU" altLang="zh-CN" sz="3200" b="1">
                <a:solidFill>
                  <a:srgbClr val="000000"/>
                </a:solidFill>
                <a:latin typeface="Times New Roman" pitchFamily="18" charset="0"/>
                <a:cs typeface="华文中宋"/>
              </a:rPr>
              <a:t>исследуем</a:t>
            </a:r>
            <a:r>
              <a:rPr lang="ru-RU" altLang="zh-CN" sz="3200">
                <a:latin typeface="Corbel" pitchFamily="34" charset="0"/>
                <a:cs typeface="华文中宋"/>
              </a:rPr>
              <a:t> </a:t>
            </a: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sz="3200">
                <a:solidFill>
                  <a:srgbClr val="262626"/>
                </a:solidFill>
                <a:latin typeface="Gill Sans MT" pitchFamily="34" charset="0"/>
              </a:rPr>
              <a:t>)</a:t>
            </a:r>
            <a:r>
              <a:rPr lang="en-US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3200" baseline="-250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530" name="Прямоугольник 7"/>
          <p:cNvSpPr>
            <a:spLocks noChangeArrowheads="1"/>
          </p:cNvSpPr>
          <p:nvPr/>
        </p:nvSpPr>
        <p:spPr bwMode="auto">
          <a:xfrm>
            <a:off x="1403350" y="836613"/>
            <a:ext cx="741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cs typeface="Arial" charset="0"/>
              </a:rPr>
              <a:t>Было обнаружено, что у соединения </a:t>
            </a:r>
          </a:p>
          <a:p>
            <a:pPr algn="ctr"/>
            <a:endParaRPr lang="ru-RU">
              <a:cs typeface="Arial" charset="0"/>
            </a:endParaRPr>
          </a:p>
          <a:p>
            <a:pPr algn="ctr"/>
            <a:r>
              <a:rPr lang="en-US" sz="3200">
                <a:cs typeface="Arial" charset="0"/>
              </a:rPr>
              <a:t>Sm</a:t>
            </a:r>
            <a:r>
              <a:rPr lang="ru-RU" sz="3200" baseline="-25000">
                <a:cs typeface="Arial" charset="0"/>
              </a:rPr>
              <a:t>0.32</a:t>
            </a:r>
            <a:r>
              <a:rPr lang="en-US" sz="3200">
                <a:cs typeface="Arial" charset="0"/>
              </a:rPr>
              <a:t>Pr</a:t>
            </a:r>
            <a:r>
              <a:rPr lang="ru-RU" sz="3200" baseline="-25000">
                <a:cs typeface="Arial" charset="0"/>
              </a:rPr>
              <a:t>0.18</a:t>
            </a:r>
            <a:r>
              <a:rPr lang="en-US" sz="3200">
                <a:cs typeface="Arial" charset="0"/>
              </a:rPr>
              <a:t>Sr</a:t>
            </a:r>
            <a:r>
              <a:rPr lang="ru-RU" sz="3200" baseline="-25000">
                <a:cs typeface="Arial" charset="0"/>
              </a:rPr>
              <a:t>0.5</a:t>
            </a:r>
            <a:r>
              <a:rPr lang="en-US" sz="3200">
                <a:cs typeface="Arial" charset="0"/>
              </a:rPr>
              <a:t>MnO</a:t>
            </a:r>
            <a:r>
              <a:rPr lang="ru-RU" sz="3200" baseline="-25000">
                <a:cs typeface="Arial" charset="0"/>
              </a:rPr>
              <a:t>3 </a:t>
            </a:r>
          </a:p>
          <a:p>
            <a:pPr algn="ctr"/>
            <a:endParaRPr lang="ru-RU" sz="3200" baseline="-25000">
              <a:cs typeface="Arial" charset="0"/>
            </a:endParaRPr>
          </a:p>
          <a:p>
            <a:pPr algn="ctr"/>
            <a:r>
              <a:rPr lang="ru-RU" sz="2400">
                <a:cs typeface="Arial" charset="0"/>
              </a:rPr>
              <a:t>наблюдается максимальный эффект </a:t>
            </a:r>
            <a:r>
              <a:rPr lang="en-US" sz="2400">
                <a:cs typeface="Arial" charset="0"/>
              </a:rPr>
              <a:t>CMR</a:t>
            </a:r>
            <a:r>
              <a:rPr lang="ru-RU" sz="2400">
                <a:cs typeface="Arial" charset="0"/>
              </a:rPr>
              <a:t>.</a:t>
            </a:r>
          </a:p>
        </p:txBody>
      </p:sp>
      <p:pic>
        <p:nvPicPr>
          <p:cNvPr id="22531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727325"/>
            <a:ext cx="511175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5"/>
          <p:cNvSpPr>
            <a:spLocks noChangeArrowheads="1"/>
          </p:cNvSpPr>
          <p:nvPr/>
        </p:nvSpPr>
        <p:spPr bwMode="auto">
          <a:xfrm>
            <a:off x="1042988" y="1412875"/>
            <a:ext cx="810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orbel" pitchFamily="34" charset="0"/>
              </a:rPr>
              <a:t>Основные типы коллинеарных магнитных структур: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216152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Магнитные структуры манганитов</a:t>
            </a:r>
            <a:endParaRPr lang="ru-RU" dirty="0">
              <a:solidFill>
                <a:srgbClr val="374C81"/>
              </a:solidFill>
              <a:effectLst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t="9129" b="2998"/>
          <a:stretch>
            <a:fillRect/>
          </a:stretch>
        </p:blipFill>
        <p:spPr bwMode="auto">
          <a:xfrm>
            <a:off x="1547813" y="1989138"/>
            <a:ext cx="66246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773238"/>
            <a:ext cx="4443412" cy="4905375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1116013" y="333375"/>
            <a:ext cx="8027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6025">
              <a:lnSpc>
                <a:spcPct val="85000"/>
              </a:lnSpc>
              <a:defRPr/>
            </a:pPr>
            <a:r>
              <a:rPr lang="ru-RU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Магнитная структура </a:t>
            </a:r>
            <a:r>
              <a:rPr lang="ru-RU" sz="4400" i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СЕ</a:t>
            </a:r>
            <a:r>
              <a:rPr lang="ru-RU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-типа при зарядовом упорядочении </a:t>
            </a:r>
            <a:r>
              <a:rPr lang="en-US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Mn</a:t>
            </a:r>
            <a:r>
              <a:rPr lang="en-US" sz="4400" baseline="300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3+</a:t>
            </a:r>
            <a:r>
              <a:rPr lang="en-US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  <a:r>
              <a:rPr lang="ru-RU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и </a:t>
            </a:r>
            <a:r>
              <a:rPr lang="en-US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Mn</a:t>
            </a:r>
            <a:r>
              <a:rPr lang="en-US" sz="4400" baseline="300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4+</a:t>
            </a:r>
            <a:endParaRPr lang="ru-RU" sz="4400" baseline="3000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Rectangle 5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04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290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097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3492500" y="0"/>
          <a:ext cx="5940425" cy="4075113"/>
        </p:xfrm>
        <a:graphic>
          <a:graphicData uri="http://schemas.openxmlformats.org/presentationml/2006/ole">
            <p:oleObj spid="_x0000_s89097" name="Graph" r:id="rId4" imgW="66984840" imgH="45916200" progId="">
              <p:embed/>
            </p:oleObj>
          </a:graphicData>
        </a:graphic>
      </p:graphicFrame>
      <p:pic>
        <p:nvPicPr>
          <p:cNvPr id="89105" name="Picture 9"/>
          <p:cNvPicPr>
            <a:picLocks noChangeArrowheads="1"/>
          </p:cNvPicPr>
          <p:nvPr/>
        </p:nvPicPr>
        <p:blipFill>
          <a:blip r:embed="rId5" cstate="print"/>
          <a:srcRect t="-261" r="-93" b="-424"/>
          <a:stretch>
            <a:fillRect/>
          </a:stretch>
        </p:blipFill>
        <p:spPr bwMode="auto">
          <a:xfrm>
            <a:off x="2555875" y="3500438"/>
            <a:ext cx="32766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6" name="Rectangle 1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5146675" y="4356100"/>
          <a:ext cx="3997325" cy="2501900"/>
        </p:xfrm>
        <a:graphic>
          <a:graphicData uri="http://schemas.openxmlformats.org/presentationml/2006/ole">
            <p:oleObj spid="_x0000_s89101" name="Graph" r:id="rId6" imgW="64976400" imgH="43400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Нейтронная дифракция: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0114" name="Picture 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49500"/>
            <a:ext cx="61452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9"/>
          <p:cNvSpPr txBox="1">
            <a:spLocks noChangeArrowheads="1"/>
          </p:cNvSpPr>
          <p:nvPr/>
        </p:nvSpPr>
        <p:spPr bwMode="auto">
          <a:xfrm>
            <a:off x="1042988" y="1484313"/>
            <a:ext cx="615632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Corbel" pitchFamily="34" charset="0"/>
              </a:rPr>
              <a:t>Экспериментальные порошковые нейтронограммы, измеренные на образце </a:t>
            </a:r>
            <a:r>
              <a:rPr lang="en-US">
                <a:cs typeface="Arial" charset="0"/>
              </a:rPr>
              <a:t>Sm</a:t>
            </a:r>
            <a:r>
              <a:rPr lang="ru-RU" baseline="-25000">
                <a:cs typeface="Arial" charset="0"/>
              </a:rPr>
              <a:t>0.32</a:t>
            </a:r>
            <a:r>
              <a:rPr lang="en-US">
                <a:cs typeface="Arial" charset="0"/>
              </a:rPr>
              <a:t>Pr</a:t>
            </a:r>
            <a:r>
              <a:rPr lang="ru-RU" baseline="-25000">
                <a:cs typeface="Arial" charset="0"/>
              </a:rPr>
              <a:t>0.18</a:t>
            </a:r>
            <a:r>
              <a:rPr lang="en-US">
                <a:cs typeface="Arial" charset="0"/>
              </a:rPr>
              <a:t>Sr</a:t>
            </a:r>
            <a:r>
              <a:rPr lang="ru-RU" baseline="-25000">
                <a:cs typeface="Arial" charset="0"/>
              </a:rPr>
              <a:t>0.5</a:t>
            </a:r>
            <a:r>
              <a:rPr lang="en-US">
                <a:cs typeface="Arial" charset="0"/>
              </a:rPr>
              <a:t>MnO</a:t>
            </a:r>
            <a:r>
              <a:rPr lang="ru-RU" baseline="-25000">
                <a:cs typeface="Arial" charset="0"/>
              </a:rPr>
              <a:t>3 </a:t>
            </a:r>
            <a:r>
              <a:rPr lang="ru-RU">
                <a:solidFill>
                  <a:srgbClr val="000000"/>
                </a:solidFill>
                <a:latin typeface="Corbel" pitchFamily="34" charset="0"/>
              </a:rPr>
              <a:t>при разных температурах.</a:t>
            </a:r>
          </a:p>
        </p:txBody>
      </p:sp>
      <p:sp>
        <p:nvSpPr>
          <p:cNvPr id="90116" name="Прямоугольник 8"/>
          <p:cNvSpPr>
            <a:spLocks noChangeArrowheads="1"/>
          </p:cNvSpPr>
          <p:nvPr/>
        </p:nvSpPr>
        <p:spPr bwMode="auto">
          <a:xfrm>
            <a:off x="7164388" y="0"/>
            <a:ext cx="1979612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173538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 магнитное состояние исследуемого соединения является фазоразделенным и представляет собой смесь трех магнитных фаз, образующихся при разных температурах: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упорядочение формируется в районе комнатной температуры. Оно соответствует высокотемпературной ромбической структуре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единственной, существующей при температурах начала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упорядочения. При низких температурах, вплоть до гелиевых, можно однозначно утверждать, что ферромагнетизм проявляется только в фазе I.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состояние формируется при </a:t>
            </a:r>
            <a:r>
              <a:rPr lang="ru-RU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3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3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≈ 170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состояние формируется при </a:t>
            </a:r>
            <a:r>
              <a:rPr lang="ru-RU" sz="13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≈ 120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Оба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AF</a:t>
            </a:r>
            <a:r>
              <a:rPr lang="ru-RU" sz="1300">
                <a:latin typeface="Times New Roman" pitchFamily="18" charset="0"/>
              </a:rPr>
              <a:t> 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</a:rPr>
              <a:t>состояния развиваются в моноклинной кристаллической фазе 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II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я часть диплома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Основная часть диплома</Template>
  <TotalTime>0</TotalTime>
  <Words>1020</Words>
  <Application>Microsoft Office PowerPoint</Application>
  <PresentationFormat>Экран (4:3)</PresentationFormat>
  <Paragraphs>98</Paragraphs>
  <Slides>19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Основная часть диплома</vt:lpstr>
      <vt:lpstr>Equation</vt:lpstr>
      <vt:lpstr>Graph</vt:lpstr>
      <vt:lpstr>Слайд 1</vt:lpstr>
      <vt:lpstr>Слайд 2</vt:lpstr>
      <vt:lpstr>Слайд 3</vt:lpstr>
      <vt:lpstr>Слайд 4</vt:lpstr>
      <vt:lpstr>Слайд 5</vt:lpstr>
      <vt:lpstr>Магнитные структуры манганитов</vt:lpstr>
      <vt:lpstr>Слайд 7</vt:lpstr>
      <vt:lpstr>Слайд 8</vt:lpstr>
      <vt:lpstr>Нейтронная дифракция: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Заключение:</vt:lpstr>
      <vt:lpstr>Заключение:</vt:lpstr>
      <vt:lpstr>Слайд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8</cp:revision>
  <dcterms:created xsi:type="dcterms:W3CDTF">2014-05-13T13:08:20Z</dcterms:created>
  <dcterms:modified xsi:type="dcterms:W3CDTF">2015-02-18T03:57:23Z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