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71" r:id="rId4"/>
    <p:sldId id="256" r:id="rId5"/>
    <p:sldId id="257" r:id="rId6"/>
    <p:sldId id="282" r:id="rId7"/>
    <p:sldId id="259" r:id="rId8"/>
    <p:sldId id="270" r:id="rId9"/>
    <p:sldId id="261" r:id="rId10"/>
    <p:sldId id="262" r:id="rId11"/>
    <p:sldId id="260" r:id="rId12"/>
    <p:sldId id="275" r:id="rId13"/>
    <p:sldId id="274" r:id="rId14"/>
    <p:sldId id="277" r:id="rId15"/>
    <p:sldId id="278" r:id="rId16"/>
    <p:sldId id="267" r:id="rId17"/>
    <p:sldId id="279" r:id="rId18"/>
    <p:sldId id="285" r:id="rId19"/>
    <p:sldId id="269" r:id="rId20"/>
    <p:sldId id="266" r:id="rId21"/>
    <p:sldId id="273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67" autoAdjust="0"/>
  </p:normalViewPr>
  <p:slideViewPr>
    <p:cSldViewPr>
      <p:cViewPr>
        <p:scale>
          <a:sx n="85" d="100"/>
          <a:sy n="85" d="100"/>
        </p:scale>
        <p:origin x="-792" y="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03EA7-604B-4EA5-8DBA-77EEC01B96A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74FF1-2E22-42AF-B85A-843B3FE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7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4FF1-2E22-42AF-B85A-843B3FE7643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4FF1-2E22-42AF-B85A-843B3FE7643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8ED381-50C9-4FBD-B21F-E3F764BF3143}" type="slidenum">
              <a:rPr lang="ru-RU">
                <a:solidFill>
                  <a:srgbClr val="000000"/>
                </a:solidFill>
              </a:rPr>
              <a:pPr eaLnBrk="1" hangingPunct="1"/>
              <a:t>19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24-1BEE-420F-9CA8-6384048437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AD2D-DDE4-48DC-8345-83CF85A0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24-1BEE-420F-9CA8-6384048437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AD2D-DDE4-48DC-8345-83CF85A0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24-1BEE-420F-9CA8-6384048437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AD2D-DDE4-48DC-8345-83CF85A0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DD5C98-C92F-4362-898C-075BB797A2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2B2F4B-C504-4880-BC6E-2F755076F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62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4A3C96-10E5-48B1-8C2B-824A4A5979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9B9602-F1DB-4CEF-89E4-CF417C67A5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5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4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5A3163-0CD8-49CD-B4AC-0492A9370B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D4DB73-7191-4897-B8A9-571B1E5FD4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9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4DE21D-856A-4E79-A6A6-1B9D85DC80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1CCD08-BBFB-420B-986E-DCB1743C81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45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47" indent="0">
              <a:buNone/>
              <a:defRPr sz="2000" b="1"/>
            </a:lvl2pPr>
            <a:lvl3pPr marL="911485" indent="0">
              <a:buNone/>
              <a:defRPr sz="1800" b="1"/>
            </a:lvl3pPr>
            <a:lvl4pPr marL="1367234" indent="0">
              <a:buNone/>
              <a:defRPr sz="1600" b="1"/>
            </a:lvl4pPr>
            <a:lvl5pPr marL="1822976" indent="0">
              <a:buNone/>
              <a:defRPr sz="1600" b="1"/>
            </a:lvl5pPr>
            <a:lvl6pPr marL="2278723" indent="0">
              <a:buNone/>
              <a:defRPr sz="1600" b="1"/>
            </a:lvl6pPr>
            <a:lvl7pPr marL="2734467" indent="0">
              <a:buNone/>
              <a:defRPr sz="1600" b="1"/>
            </a:lvl7pPr>
            <a:lvl8pPr marL="3190210" indent="0">
              <a:buNone/>
              <a:defRPr sz="1600" b="1"/>
            </a:lvl8pPr>
            <a:lvl9pPr marL="36459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47" indent="0">
              <a:buNone/>
              <a:defRPr sz="2000" b="1"/>
            </a:lvl2pPr>
            <a:lvl3pPr marL="911485" indent="0">
              <a:buNone/>
              <a:defRPr sz="1800" b="1"/>
            </a:lvl3pPr>
            <a:lvl4pPr marL="1367234" indent="0">
              <a:buNone/>
              <a:defRPr sz="1600" b="1"/>
            </a:lvl4pPr>
            <a:lvl5pPr marL="1822976" indent="0">
              <a:buNone/>
              <a:defRPr sz="1600" b="1"/>
            </a:lvl5pPr>
            <a:lvl6pPr marL="2278723" indent="0">
              <a:buNone/>
              <a:defRPr sz="1600" b="1"/>
            </a:lvl6pPr>
            <a:lvl7pPr marL="2734467" indent="0">
              <a:buNone/>
              <a:defRPr sz="1600" b="1"/>
            </a:lvl7pPr>
            <a:lvl8pPr marL="3190210" indent="0">
              <a:buNone/>
              <a:defRPr sz="1600" b="1"/>
            </a:lvl8pPr>
            <a:lvl9pPr marL="36459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D96FAA-0BC7-4D06-9B75-2CD08D7912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98F947-57CA-4942-9A77-5A7F9B461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80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3630A7-A780-4258-8144-4C2FF50DF4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DB9868-2DFD-47CC-9590-0E60AA02A5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09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155E1C-710D-4EF1-9DCE-C9DDAC2BD5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76F5F4-136E-40CC-A28B-395C277D75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5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3" y="143512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47" indent="0">
              <a:buNone/>
              <a:defRPr sz="1200"/>
            </a:lvl2pPr>
            <a:lvl3pPr marL="911485" indent="0">
              <a:buNone/>
              <a:defRPr sz="1000"/>
            </a:lvl3pPr>
            <a:lvl4pPr marL="1367234" indent="0">
              <a:buNone/>
              <a:defRPr sz="900"/>
            </a:lvl4pPr>
            <a:lvl5pPr marL="1822976" indent="0">
              <a:buNone/>
              <a:defRPr sz="900"/>
            </a:lvl5pPr>
            <a:lvl6pPr marL="2278723" indent="0">
              <a:buNone/>
              <a:defRPr sz="900"/>
            </a:lvl6pPr>
            <a:lvl7pPr marL="2734467" indent="0">
              <a:buNone/>
              <a:defRPr sz="900"/>
            </a:lvl7pPr>
            <a:lvl8pPr marL="3190210" indent="0">
              <a:buNone/>
              <a:defRPr sz="900"/>
            </a:lvl8pPr>
            <a:lvl9pPr marL="36459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590E51-E429-42DF-BA36-B9F343A6D2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B0917C-BC6A-43C9-A81F-B510460F6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3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24-1BEE-420F-9CA8-6384048437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AD2D-DDE4-48DC-8345-83CF85A0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747" indent="0">
              <a:buNone/>
              <a:defRPr sz="2800"/>
            </a:lvl2pPr>
            <a:lvl3pPr marL="911485" indent="0">
              <a:buNone/>
              <a:defRPr sz="2400"/>
            </a:lvl3pPr>
            <a:lvl4pPr marL="1367234" indent="0">
              <a:buNone/>
              <a:defRPr sz="2000"/>
            </a:lvl4pPr>
            <a:lvl5pPr marL="1822976" indent="0">
              <a:buNone/>
              <a:defRPr sz="2000"/>
            </a:lvl5pPr>
            <a:lvl6pPr marL="2278723" indent="0">
              <a:buNone/>
              <a:defRPr sz="2000"/>
            </a:lvl6pPr>
            <a:lvl7pPr marL="2734467" indent="0">
              <a:buNone/>
              <a:defRPr sz="2000"/>
            </a:lvl7pPr>
            <a:lvl8pPr marL="3190210" indent="0">
              <a:buNone/>
              <a:defRPr sz="2000"/>
            </a:lvl8pPr>
            <a:lvl9pPr marL="3645952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47" indent="0">
              <a:buNone/>
              <a:defRPr sz="1200"/>
            </a:lvl2pPr>
            <a:lvl3pPr marL="911485" indent="0">
              <a:buNone/>
              <a:defRPr sz="1000"/>
            </a:lvl3pPr>
            <a:lvl4pPr marL="1367234" indent="0">
              <a:buNone/>
              <a:defRPr sz="900"/>
            </a:lvl4pPr>
            <a:lvl5pPr marL="1822976" indent="0">
              <a:buNone/>
              <a:defRPr sz="900"/>
            </a:lvl5pPr>
            <a:lvl6pPr marL="2278723" indent="0">
              <a:buNone/>
              <a:defRPr sz="900"/>
            </a:lvl6pPr>
            <a:lvl7pPr marL="2734467" indent="0">
              <a:buNone/>
              <a:defRPr sz="900"/>
            </a:lvl7pPr>
            <a:lvl8pPr marL="3190210" indent="0">
              <a:buNone/>
              <a:defRPr sz="900"/>
            </a:lvl8pPr>
            <a:lvl9pPr marL="36459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9BA43-B0E8-4AD8-9346-E63939AEB1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147799-5E0F-482F-BB6B-3D90B100B6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09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02306A-3C47-491D-AE68-64D86B54F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557D2B-18EF-490E-B72F-A5E1017B02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80F5E3-3C35-4EB5-B92A-A86E425FEB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283CBA-E87E-4A2D-B146-F663CF2FF0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28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9738F-8C1A-44E7-83CF-A511FE33D2C4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664D-D507-4274-ACD5-3B7461D3E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09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9883-F523-4990-8568-4AE7A4F0274F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0DB-45F2-4ED1-95FB-F7C91B303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29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6E2C-9E13-4030-A21E-229E4FF765DE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8F79-EE6A-47B2-89B3-27FB979FE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49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1" y="2495550"/>
            <a:ext cx="67294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37463" y="2495550"/>
            <a:ext cx="6729412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C0EA-CDA1-4D73-81FD-B873FEA3F04B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DE33-534A-4013-B732-363372F15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77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7" indent="0">
              <a:buNone/>
              <a:defRPr sz="2000" b="1"/>
            </a:lvl2pPr>
            <a:lvl3pPr marL="913512" indent="0">
              <a:buNone/>
              <a:defRPr sz="1800" b="1"/>
            </a:lvl3pPr>
            <a:lvl4pPr marL="1370270" indent="0">
              <a:buNone/>
              <a:defRPr sz="1600" b="1"/>
            </a:lvl4pPr>
            <a:lvl5pPr marL="1827025" indent="0">
              <a:buNone/>
              <a:defRPr sz="1600" b="1"/>
            </a:lvl5pPr>
            <a:lvl6pPr marL="2283781" indent="0">
              <a:buNone/>
              <a:defRPr sz="1600" b="1"/>
            </a:lvl6pPr>
            <a:lvl7pPr marL="2740540" indent="0">
              <a:buNone/>
              <a:defRPr sz="1600" b="1"/>
            </a:lvl7pPr>
            <a:lvl8pPr marL="3197295" indent="0">
              <a:buNone/>
              <a:defRPr sz="1600" b="1"/>
            </a:lvl8pPr>
            <a:lvl9pPr marL="36540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7" indent="0">
              <a:buNone/>
              <a:defRPr sz="2000" b="1"/>
            </a:lvl2pPr>
            <a:lvl3pPr marL="913512" indent="0">
              <a:buNone/>
              <a:defRPr sz="1800" b="1"/>
            </a:lvl3pPr>
            <a:lvl4pPr marL="1370270" indent="0">
              <a:buNone/>
              <a:defRPr sz="1600" b="1"/>
            </a:lvl4pPr>
            <a:lvl5pPr marL="1827025" indent="0">
              <a:buNone/>
              <a:defRPr sz="1600" b="1"/>
            </a:lvl5pPr>
            <a:lvl6pPr marL="2283781" indent="0">
              <a:buNone/>
              <a:defRPr sz="1600" b="1"/>
            </a:lvl6pPr>
            <a:lvl7pPr marL="2740540" indent="0">
              <a:buNone/>
              <a:defRPr sz="1600" b="1"/>
            </a:lvl7pPr>
            <a:lvl8pPr marL="3197295" indent="0">
              <a:buNone/>
              <a:defRPr sz="1600" b="1"/>
            </a:lvl8pPr>
            <a:lvl9pPr marL="36540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AA287-819A-4AFD-8A29-72C3666B38C0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58C15-8FAA-4463-9B1C-F7857A88D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78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9B33-864F-4F49-8711-8B40757AEA91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199D9-615D-4AE3-B8B2-D8514F28A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14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1FE14-317E-4FBA-8EE3-E15F89DDBF34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D3FB-67E3-4F72-A346-0DE616950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24-1BEE-420F-9CA8-6384048437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AD2D-DDE4-48DC-8345-83CF85A0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57" indent="0">
              <a:buNone/>
              <a:defRPr sz="1200"/>
            </a:lvl2pPr>
            <a:lvl3pPr marL="913512" indent="0">
              <a:buNone/>
              <a:defRPr sz="1000"/>
            </a:lvl3pPr>
            <a:lvl4pPr marL="1370270" indent="0">
              <a:buNone/>
              <a:defRPr sz="900"/>
            </a:lvl4pPr>
            <a:lvl5pPr marL="1827025" indent="0">
              <a:buNone/>
              <a:defRPr sz="900"/>
            </a:lvl5pPr>
            <a:lvl6pPr marL="2283781" indent="0">
              <a:buNone/>
              <a:defRPr sz="900"/>
            </a:lvl6pPr>
            <a:lvl7pPr marL="2740540" indent="0">
              <a:buNone/>
              <a:defRPr sz="900"/>
            </a:lvl7pPr>
            <a:lvl8pPr marL="3197295" indent="0">
              <a:buNone/>
              <a:defRPr sz="900"/>
            </a:lvl8pPr>
            <a:lvl9pPr marL="3654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4381-EA96-4F0B-8A1B-E7C4A0DE4577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F25A-5E3F-44C4-8CF5-35BE77242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4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57" indent="0">
              <a:buNone/>
              <a:defRPr sz="2800"/>
            </a:lvl2pPr>
            <a:lvl3pPr marL="913512" indent="0">
              <a:buNone/>
              <a:defRPr sz="2400"/>
            </a:lvl3pPr>
            <a:lvl4pPr marL="1370270" indent="0">
              <a:buNone/>
              <a:defRPr sz="2000"/>
            </a:lvl4pPr>
            <a:lvl5pPr marL="1827025" indent="0">
              <a:buNone/>
              <a:defRPr sz="2000"/>
            </a:lvl5pPr>
            <a:lvl6pPr marL="2283781" indent="0">
              <a:buNone/>
              <a:defRPr sz="2000"/>
            </a:lvl6pPr>
            <a:lvl7pPr marL="2740540" indent="0">
              <a:buNone/>
              <a:defRPr sz="2000"/>
            </a:lvl7pPr>
            <a:lvl8pPr marL="3197295" indent="0">
              <a:buNone/>
              <a:defRPr sz="2000"/>
            </a:lvl8pPr>
            <a:lvl9pPr marL="36540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57" indent="0">
              <a:buNone/>
              <a:defRPr sz="1200"/>
            </a:lvl2pPr>
            <a:lvl3pPr marL="913512" indent="0">
              <a:buNone/>
              <a:defRPr sz="1000"/>
            </a:lvl3pPr>
            <a:lvl4pPr marL="1370270" indent="0">
              <a:buNone/>
              <a:defRPr sz="900"/>
            </a:lvl4pPr>
            <a:lvl5pPr marL="1827025" indent="0">
              <a:buNone/>
              <a:defRPr sz="900"/>
            </a:lvl5pPr>
            <a:lvl6pPr marL="2283781" indent="0">
              <a:buNone/>
              <a:defRPr sz="900"/>
            </a:lvl6pPr>
            <a:lvl7pPr marL="2740540" indent="0">
              <a:buNone/>
              <a:defRPr sz="900"/>
            </a:lvl7pPr>
            <a:lvl8pPr marL="3197295" indent="0">
              <a:buNone/>
              <a:defRPr sz="900"/>
            </a:lvl8pPr>
            <a:lvl9pPr marL="3654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BC33D-FF64-4525-8FAA-6ED23A3EF30A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4A847-2EC7-4AB9-978E-EF6C8E35A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66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FD32-D11B-41C2-8F19-2E3F8EB88E0F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B956-D587-4309-9D7E-D4BEA3FDD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12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4863" y="428625"/>
            <a:ext cx="3402012" cy="9123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7" y="428625"/>
            <a:ext cx="10056813" cy="9123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07270-4674-44B8-87FF-DC564CC98978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560F-1A1C-4ECC-99FC-BF1D14819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7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24-1BEE-420F-9CA8-6384048437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AD2D-DDE4-48DC-8345-83CF85A0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24-1BEE-420F-9CA8-6384048437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AD2D-DDE4-48DC-8345-83CF85A0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24-1BEE-420F-9CA8-6384048437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AD2D-DDE4-48DC-8345-83CF85A0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24-1BEE-420F-9CA8-6384048437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AD2D-DDE4-48DC-8345-83CF85A0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24-1BEE-420F-9CA8-6384048437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AD2D-DDE4-48DC-8345-83CF85A0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CF24-1BEE-420F-9CA8-6384048437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AD2D-DDE4-48DC-8345-83CF85A0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CF24-1BEE-420F-9CA8-63840484374B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AD2D-DDE4-48DC-8345-83CF85A0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42" tIns="45576" rIns="91142" bIns="455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42" tIns="45576" rIns="91142" bIns="45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142" tIns="45576" rIns="91142" bIns="45576" rtlCol="0" anchor="ctr"/>
          <a:lstStyle>
            <a:lvl1pPr algn="l" defTabSz="911485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142" tIns="45576" rIns="91142" bIns="45576" rtlCol="0" anchor="ctr"/>
          <a:lstStyle>
            <a:lvl1pPr algn="ctr" defTabSz="911485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142" tIns="45576" rIns="91142" bIns="45576" rtlCol="0" anchor="ctr"/>
          <a:lstStyle>
            <a:lvl1pPr algn="r" defTabSz="911485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950EF-73E8-48DF-8150-6F797A066C9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3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463" indent="-2270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591" indent="-227881" algn="l" defTabSz="9114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42" indent="-227881" algn="l" defTabSz="9114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084" indent="-227881" algn="l" defTabSz="9114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824" indent="-227881" algn="l" defTabSz="9114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47" algn="l" defTabSz="911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85" algn="l" defTabSz="911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34" algn="l" defTabSz="911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976" algn="l" defTabSz="911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723" algn="l" defTabSz="911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467" algn="l" defTabSz="911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210" algn="l" defTabSz="911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952" algn="l" defTabSz="911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9" tIns="45676" rIns="91349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9" tIns="45676" rIns="91349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349" tIns="45676" rIns="91349" bIns="4567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1225" fontAlgn="base">
              <a:spcBef>
                <a:spcPct val="0"/>
              </a:spcBef>
              <a:spcAft>
                <a:spcPct val="0"/>
              </a:spcAft>
              <a:defRPr/>
            </a:pPr>
            <a:fld id="{ED379D5F-5DEF-4379-8D42-4B5CDB01B474}" type="datetimeFigureOut">
              <a:rPr lang="ru-RU">
                <a:cs typeface="Arial" charset="0"/>
              </a:rPr>
              <a:pPr defTabSz="911225"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18.02.2015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349" tIns="45676" rIns="91349" bIns="4567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122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349" tIns="45676" rIns="91349" bIns="4567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1225" fontAlgn="base">
              <a:spcBef>
                <a:spcPct val="0"/>
              </a:spcBef>
              <a:spcAft>
                <a:spcPct val="0"/>
              </a:spcAft>
              <a:defRPr/>
            </a:pPr>
            <a:fld id="{AABBDB86-4A53-4AF7-88B7-0F878281BD08}" type="slidenum">
              <a:rPr lang="ru-RU">
                <a:cs typeface="Arial" charset="0"/>
              </a:rPr>
              <a:pPr defTabSz="91122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3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283138" algn="ctr" defTabSz="9133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566275" algn="ctr" defTabSz="9133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849410" algn="ctr" defTabSz="9133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132548" algn="ctr" defTabSz="9133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58" indent="-228380" algn="l" defTabSz="9135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18" indent="-228380" algn="l" defTabSz="9135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75" indent="-228380" algn="l" defTabSz="9135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30" indent="-228380" algn="l" defTabSz="9135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7" algn="l" defTabSz="913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2" algn="l" defTabSz="913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70" algn="l" defTabSz="913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25" algn="l" defTabSz="913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81" algn="l" defTabSz="913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40" algn="l" defTabSz="913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95" algn="l" defTabSz="913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51" algn="l" defTabSz="913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495" y="264071"/>
            <a:ext cx="8517332" cy="1261884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Дифракционные исследования в отделе нейтронных экспериментальных </a:t>
            </a:r>
          </a:p>
          <a:p>
            <a:r>
              <a:rPr lang="ru-RU" sz="2000" b="1" dirty="0" smtClean="0"/>
              <a:t>                         станций ККСНИ НИЦ «Курчатовский институт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Эм В.Т.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705" y="1833333"/>
            <a:ext cx="8208912" cy="4801314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Сотрудничество в области дифракции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Московский государственный университет приборостроения и информатики</a:t>
            </a:r>
          </a:p>
          <a:p>
            <a:pPr marL="342900" indent="-342900"/>
            <a:r>
              <a:rPr lang="en-US" dirty="0" smtClean="0"/>
              <a:t>2. </a:t>
            </a:r>
            <a:r>
              <a:rPr lang="ru-RU" dirty="0" smtClean="0"/>
              <a:t>Институт физики высоких давлений РАН (Троицк)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3.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Институт физики твердого тела  РАН (Черноголовка)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4.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Тамбовский государственный университет (Тамбов)</a:t>
            </a:r>
          </a:p>
          <a:p>
            <a:pPr marL="342900" lvl="0" indent="-342900">
              <a:buAutoNum type="arabicPeriod" startAt="5"/>
            </a:pPr>
            <a:r>
              <a:rPr lang="ru-RU" dirty="0" smtClean="0">
                <a:solidFill>
                  <a:prstClr val="black"/>
                </a:solidFill>
              </a:rPr>
              <a:t>Всероссийский научно-исследовательский институт неорганических материалов (Москва)</a:t>
            </a:r>
          </a:p>
          <a:p>
            <a:pPr marL="342900" lvl="0" indent="-342900">
              <a:buAutoNum type="arabicPeriod" startAt="5"/>
            </a:pPr>
            <a:r>
              <a:rPr lang="ru-RU" dirty="0" smtClean="0">
                <a:solidFill>
                  <a:prstClr val="black"/>
                </a:solidFill>
              </a:rPr>
              <a:t>Московский институт стали и сплавов (Москва)</a:t>
            </a:r>
          </a:p>
          <a:p>
            <a:pPr marL="342900" lvl="0" indent="-342900">
              <a:buAutoNum type="arabicPeriod" startAt="5"/>
            </a:pPr>
            <a:r>
              <a:rPr lang="ru-RU" dirty="0" smtClean="0">
                <a:solidFill>
                  <a:prstClr val="black"/>
                </a:solidFill>
              </a:rPr>
              <a:t>Институт ядерных исследований РАН (Троицк)</a:t>
            </a:r>
          </a:p>
          <a:p>
            <a:pPr marL="342900" lvl="0" indent="-342900">
              <a:buAutoNum type="arabicPeriod" startAt="5"/>
            </a:pPr>
            <a:r>
              <a:rPr lang="ru-RU" dirty="0" smtClean="0">
                <a:solidFill>
                  <a:prstClr val="black"/>
                </a:solidFill>
              </a:rPr>
              <a:t>Институт физики металлов </a:t>
            </a:r>
            <a:r>
              <a:rPr lang="ru-RU" dirty="0" err="1" smtClean="0">
                <a:solidFill>
                  <a:prstClr val="black"/>
                </a:solidFill>
              </a:rPr>
              <a:t>УрО</a:t>
            </a:r>
            <a:r>
              <a:rPr lang="ru-RU" dirty="0" smtClean="0">
                <a:solidFill>
                  <a:prstClr val="black"/>
                </a:solidFill>
              </a:rPr>
              <a:t> РАН (Екатеринбург)</a:t>
            </a:r>
          </a:p>
          <a:p>
            <a:pPr marL="342900" lvl="0" indent="-342900">
              <a:buAutoNum type="arabicPeriod" startAt="5"/>
            </a:pPr>
            <a:r>
              <a:rPr lang="ru-RU" dirty="0" smtClean="0">
                <a:solidFill>
                  <a:prstClr val="black"/>
                </a:solidFill>
              </a:rPr>
              <a:t>Институт Химии твердого тела </a:t>
            </a:r>
            <a:r>
              <a:rPr lang="ru-RU" dirty="0" err="1" smtClean="0">
                <a:solidFill>
                  <a:prstClr val="black"/>
                </a:solidFill>
              </a:rPr>
              <a:t>УрО</a:t>
            </a:r>
            <a:r>
              <a:rPr lang="ru-RU" dirty="0" smtClean="0">
                <a:solidFill>
                  <a:prstClr val="black"/>
                </a:solidFill>
              </a:rPr>
              <a:t> РАН (Екатеринбург)</a:t>
            </a:r>
          </a:p>
          <a:p>
            <a:pPr marL="342900" lvl="0" indent="-342900">
              <a:buAutoNum type="arabicPeriod" startAt="5"/>
            </a:pPr>
            <a:r>
              <a:rPr lang="ru-RU" dirty="0" smtClean="0">
                <a:solidFill>
                  <a:prstClr val="black"/>
                </a:solidFill>
              </a:rPr>
              <a:t>Объединенный институт ядерных исследований (Дубна)</a:t>
            </a:r>
          </a:p>
          <a:p>
            <a:pPr marL="342900" lvl="0" indent="-342900">
              <a:buAutoNum type="arabicPeriod" startAt="5"/>
            </a:pPr>
            <a:r>
              <a:rPr lang="ru-RU" dirty="0" smtClean="0">
                <a:solidFill>
                  <a:prstClr val="black"/>
                </a:solidFill>
              </a:rPr>
              <a:t>Национальный исследовательский ядерный университет МИФИ (Москва)</a:t>
            </a:r>
          </a:p>
          <a:p>
            <a:pPr marL="342900" lvl="0" indent="-342900">
              <a:buAutoNum type="arabicPeriod" startAt="5"/>
            </a:pPr>
            <a:r>
              <a:rPr lang="ru-RU" dirty="0" smtClean="0">
                <a:solidFill>
                  <a:prstClr val="black"/>
                </a:solidFill>
              </a:rPr>
              <a:t>Институт ядерной физики (Реж, Чехия)</a:t>
            </a:r>
          </a:p>
          <a:p>
            <a:pPr marL="342900" lvl="0" indent="-342900">
              <a:buAutoNum type="arabicPeriod" startAt="5"/>
            </a:pPr>
            <a:r>
              <a:rPr lang="en-US" dirty="0" smtClean="0">
                <a:solidFill>
                  <a:prstClr val="black"/>
                </a:solidFill>
              </a:rPr>
              <a:t>ESRF (</a:t>
            </a:r>
            <a:r>
              <a:rPr lang="ru-RU" dirty="0" smtClean="0">
                <a:solidFill>
                  <a:prstClr val="black"/>
                </a:solidFill>
              </a:rPr>
              <a:t>Гренобль, Франция)</a:t>
            </a:r>
          </a:p>
          <a:p>
            <a:pPr marL="342900" lvl="0" indent="-342900">
              <a:buAutoNum type="arabicPeriod" startAt="5"/>
            </a:pPr>
            <a:r>
              <a:rPr lang="ru-RU" dirty="0" smtClean="0">
                <a:solidFill>
                  <a:prstClr val="black"/>
                </a:solidFill>
              </a:rPr>
              <a:t>КАЕ</a:t>
            </a:r>
            <a:r>
              <a:rPr lang="en-US" dirty="0" smtClean="0">
                <a:solidFill>
                  <a:prstClr val="black"/>
                </a:solidFill>
              </a:rPr>
              <a:t>RI (</a:t>
            </a:r>
            <a:r>
              <a:rPr lang="ru-RU" dirty="0" err="1" smtClean="0">
                <a:solidFill>
                  <a:prstClr val="black"/>
                </a:solidFill>
              </a:rPr>
              <a:t>Тэджон</a:t>
            </a:r>
            <a:r>
              <a:rPr lang="ru-RU" dirty="0" smtClean="0">
                <a:solidFill>
                  <a:prstClr val="black"/>
                </a:solidFill>
              </a:rPr>
              <a:t>, Южная Корея)</a:t>
            </a:r>
          </a:p>
          <a:p>
            <a:pPr marL="342900" lvl="0" indent="-342900">
              <a:buAutoNum type="arabicPeriod" startAt="5"/>
            </a:pPr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3551" y="411125"/>
            <a:ext cx="4536503" cy="461665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B9EAC5">
                    <a:lumMod val="2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Длиннопериодные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9EAC5">
                    <a:lumMod val="2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B9EAC5">
                    <a:lumMod val="2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структуры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839788"/>
            <a:ext cx="7848872" cy="33855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(опаловые матрицы, фотонные кристаллы, решётки пор, выделения в сплавах и др.)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537510" y="287955"/>
            <a:ext cx="3129575" cy="523220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ru-RU" sz="2800" i="1" dirty="0" err="1"/>
              <a:t>а</a:t>
            </a:r>
            <a:r>
              <a:rPr lang="ru-RU" i="1" dirty="0" err="1" smtClean="0"/>
              <a:t>решетки</a:t>
            </a:r>
            <a:r>
              <a:rPr lang="ru-RU" i="1" dirty="0" smtClean="0"/>
              <a:t>  &gt;&gt;  </a:t>
            </a:r>
            <a:r>
              <a:rPr lang="en-US" sz="2000" i="1" dirty="0" smtClean="0"/>
              <a:t>R</a:t>
            </a:r>
            <a:r>
              <a:rPr lang="ru-RU" i="1" dirty="0" err="1" smtClean="0"/>
              <a:t>межатомн</a:t>
            </a:r>
            <a:r>
              <a:rPr lang="ru-RU" i="1" dirty="0" smtClean="0"/>
              <a:t>. 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410486"/>
            <a:ext cx="2232248" cy="123623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 smtClean="0"/>
              <a:t>Опалы: </a:t>
            </a:r>
            <a:r>
              <a:rPr lang="en-US" dirty="0" smtClean="0"/>
              <a:t> (</a:t>
            </a:r>
            <a:r>
              <a:rPr lang="en-US" dirty="0" smtClean="0">
                <a:ea typeface="Calibri"/>
                <a:cs typeface="Times New Roman"/>
              </a:rPr>
              <a:t>SiO</a:t>
            </a:r>
            <a:r>
              <a:rPr lang="en-US" baseline="-25000" dirty="0" smtClean="0">
                <a:ea typeface="Calibri"/>
                <a:cs typeface="Times New Roman"/>
              </a:rPr>
              <a:t>2</a:t>
            </a:r>
            <a:r>
              <a:rPr lang="en-US" dirty="0" smtClean="0">
                <a:ea typeface="Calibri"/>
                <a:cs typeface="Times New Roman"/>
              </a:rPr>
              <a:t>·nH</a:t>
            </a:r>
            <a:r>
              <a:rPr lang="en-US" baseline="-25000" dirty="0" smtClean="0">
                <a:ea typeface="Calibri"/>
                <a:cs typeface="Times New Roman"/>
              </a:rPr>
              <a:t>2</a:t>
            </a:r>
            <a:r>
              <a:rPr lang="en-US" dirty="0" smtClean="0">
                <a:ea typeface="Calibri"/>
                <a:cs typeface="Times New Roman"/>
              </a:rPr>
              <a:t>O)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ea typeface="Calibri"/>
                <a:cs typeface="Times New Roman"/>
              </a:rPr>
              <a:t>Естественные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ea typeface="Calibri"/>
                <a:cs typeface="Times New Roman"/>
              </a:rPr>
              <a:t>ТЕХНОМАШ (Т)</a:t>
            </a:r>
            <a:endParaRPr lang="ru-RU" sz="16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ea typeface="Calibri"/>
                <a:cs typeface="Times New Roman"/>
              </a:rPr>
              <a:t>ИФТТ </a:t>
            </a:r>
            <a:r>
              <a:rPr lang="ru-RU" sz="1600" dirty="0" smtClean="0">
                <a:ea typeface="Calibri"/>
                <a:cs typeface="Times New Roman"/>
              </a:rPr>
              <a:t>РАН     (Ч)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9" y="2682234"/>
            <a:ext cx="2093193" cy="226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5081224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Участок </a:t>
            </a:r>
            <a:r>
              <a:rPr lang="ru-RU" sz="1600" dirty="0">
                <a:latin typeface="Times New Roman"/>
                <a:ea typeface="Times New Roman"/>
              </a:rPr>
              <a:t>однослойной плен­ки с </a:t>
            </a:r>
            <a:r>
              <a:rPr lang="ru-RU" sz="1600" dirty="0" err="1">
                <a:latin typeface="Times New Roman"/>
                <a:ea typeface="Times New Roman"/>
              </a:rPr>
              <a:t>плотнейшей</a:t>
            </a:r>
            <a:r>
              <a:rPr lang="ru-RU" sz="1600" dirty="0">
                <a:latin typeface="Times New Roman"/>
                <a:ea typeface="Times New Roman"/>
              </a:rPr>
              <a:t> упаковкой </a:t>
            </a:r>
            <a:r>
              <a:rPr lang="en-US" sz="1600" dirty="0" err="1">
                <a:latin typeface="Times New Roman"/>
                <a:ea typeface="Times New Roman"/>
              </a:rPr>
              <a:t>SiO</a:t>
            </a:r>
            <a:r>
              <a:rPr lang="ru-RU" sz="1600" baseline="-25000" dirty="0">
                <a:latin typeface="Times New Roman"/>
                <a:ea typeface="Times New Roman"/>
              </a:rPr>
              <a:t>2</a:t>
            </a:r>
            <a:r>
              <a:rPr lang="ru-RU" sz="1600" dirty="0">
                <a:latin typeface="Times New Roman"/>
                <a:ea typeface="Times New Roman"/>
              </a:rPr>
              <a:t> -сфер размером 1.05 мкм. Изображение полу­чено с помощью сканирующего </a:t>
            </a:r>
            <a:r>
              <a:rPr lang="ru-RU" sz="1600" dirty="0" smtClean="0">
                <a:latin typeface="Times New Roman"/>
                <a:ea typeface="Times New Roman"/>
              </a:rPr>
              <a:t>электронного </a:t>
            </a:r>
            <a:r>
              <a:rPr lang="ru-RU" sz="1600" dirty="0">
                <a:latin typeface="Times New Roman"/>
                <a:ea typeface="Times New Roman"/>
              </a:rPr>
              <a:t>микроскопа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071670" y="3857628"/>
            <a:ext cx="714380" cy="64294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14612" y="4429132"/>
            <a:ext cx="2244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Базовые составляющие</a:t>
            </a:r>
            <a:endParaRPr lang="en-US" sz="1600" dirty="0" smtClean="0"/>
          </a:p>
          <a:p>
            <a:r>
              <a:rPr lang="en-US" sz="1600" dirty="0" smtClean="0"/>
              <a:t>   </a:t>
            </a:r>
            <a:r>
              <a:rPr lang="ru-RU" sz="1600" dirty="0" smtClean="0"/>
              <a:t>     (</a:t>
            </a:r>
            <a:r>
              <a:rPr lang="en-US" sz="1600" dirty="0" smtClean="0"/>
              <a:t>0</a:t>
            </a:r>
            <a:r>
              <a:rPr lang="ru-RU" sz="1600" dirty="0" smtClean="0"/>
              <a:t>.3 – 1.4мкм)</a:t>
            </a:r>
            <a:endParaRPr lang="ru-RU" sz="1600" dirty="0"/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357298"/>
            <a:ext cx="4138913" cy="307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92080" y="4500522"/>
            <a:ext cx="279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Диаграмма состояния </a:t>
            </a:r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5286388"/>
            <a:ext cx="3960440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Сочетание </a:t>
            </a:r>
            <a:r>
              <a:rPr lang="ru-RU" sz="1400" dirty="0" err="1" smtClean="0"/>
              <a:t>ультрамалоугловой</a:t>
            </a:r>
            <a:r>
              <a:rPr lang="ru-RU" sz="1400" dirty="0" smtClean="0"/>
              <a:t> (для </a:t>
            </a:r>
            <a:r>
              <a:rPr lang="ru-RU" sz="1400" dirty="0" err="1" smtClean="0"/>
              <a:t>сверхрешеток</a:t>
            </a:r>
            <a:r>
              <a:rPr lang="ru-RU" sz="1400" dirty="0" smtClean="0"/>
              <a:t>) и  </a:t>
            </a:r>
            <a:r>
              <a:rPr lang="ru-RU" sz="1400" dirty="0" err="1" smtClean="0"/>
              <a:t>широкоугловой</a:t>
            </a:r>
            <a:r>
              <a:rPr lang="ru-RU" sz="1400" dirty="0" smtClean="0"/>
              <a:t> (для базовых составляющих) дифракции нейтронов</a:t>
            </a:r>
            <a:r>
              <a:rPr lang="ru-RU" dirty="0" smtClean="0"/>
              <a:t>. </a:t>
            </a:r>
          </a:p>
          <a:p>
            <a:r>
              <a:rPr lang="ru-RU" sz="1400" dirty="0" smtClean="0"/>
              <a:t>Нейтроны – ДИСК,  СТОИК</a:t>
            </a:r>
          </a:p>
          <a:p>
            <a:r>
              <a:rPr lang="ru-RU" sz="1400" dirty="0" smtClean="0"/>
              <a:t>СИ – МЕДИАНА, ДИКСИ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СФК\перва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1152"/>
            <a:ext cx="5260340" cy="36760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87824" y="276617"/>
            <a:ext cx="2763257" cy="40011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Базовые составляющие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746496"/>
            <a:ext cx="564836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dirty="0" err="1" smtClean="0">
                <a:ea typeface="Calibri"/>
                <a:cs typeface="Times New Roman"/>
              </a:rPr>
              <a:t>Нейтронограммы</a:t>
            </a:r>
            <a:r>
              <a:rPr lang="ru-RU" dirty="0" smtClean="0">
                <a:ea typeface="Calibri"/>
                <a:cs typeface="Times New Roman"/>
              </a:rPr>
              <a:t> синтетического фотонного </a:t>
            </a:r>
            <a:r>
              <a:rPr lang="ru-RU" dirty="0" err="1" smtClean="0">
                <a:ea typeface="Calibri"/>
                <a:cs typeface="Times New Roman"/>
              </a:rPr>
              <a:t>кристлла</a:t>
            </a:r>
            <a:r>
              <a:rPr lang="ru-RU" dirty="0" smtClean="0">
                <a:ea typeface="Calibri"/>
                <a:cs typeface="Times New Roman"/>
              </a:rPr>
              <a:t> на основе </a:t>
            </a:r>
            <a:r>
              <a:rPr lang="en-US" dirty="0" smtClean="0">
                <a:ea typeface="Calibri"/>
                <a:cs typeface="Times New Roman"/>
              </a:rPr>
              <a:t>SiO</a:t>
            </a:r>
            <a:r>
              <a:rPr lang="en-US" baseline="-25000" dirty="0" smtClean="0">
                <a:ea typeface="Calibri"/>
                <a:cs typeface="Times New Roman"/>
              </a:rPr>
              <a:t>2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, природного благородного опала и β-</a:t>
            </a:r>
            <a:r>
              <a:rPr lang="ru-RU" dirty="0" err="1" smtClean="0">
                <a:ea typeface="Calibri"/>
                <a:cs typeface="Times New Roman"/>
              </a:rPr>
              <a:t>кристобалита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(образец  природного халцедона)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1081" y="2348880"/>
            <a:ext cx="3213407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Аморфные шарики в большинстве</a:t>
            </a:r>
          </a:p>
          <a:p>
            <a:r>
              <a:rPr lang="ru-RU" sz="1600" dirty="0" smtClean="0"/>
              <a:t>случаев на </a:t>
            </a:r>
            <a:r>
              <a:rPr lang="ru-RU" sz="1600" dirty="0" err="1" smtClean="0"/>
              <a:t>кристобалитной</a:t>
            </a:r>
            <a:r>
              <a:rPr lang="ru-RU" sz="1600" dirty="0" smtClean="0"/>
              <a:t>, а не на кварцевой основе 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476672"/>
            <a:ext cx="2722733" cy="677108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2000" b="1" dirty="0" err="1" smtClean="0"/>
              <a:t>Сверхрешётки</a:t>
            </a:r>
            <a:r>
              <a:rPr lang="ru-RU" sz="2000" b="1" dirty="0" smtClean="0"/>
              <a:t> 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малоугловая</a:t>
            </a:r>
            <a:r>
              <a:rPr lang="ru-RU" dirty="0" smtClean="0"/>
              <a:t> дифракция)</a:t>
            </a:r>
            <a:endParaRPr lang="ru-RU" dirty="0"/>
          </a:p>
        </p:txBody>
      </p:sp>
      <p:pic>
        <p:nvPicPr>
          <p:cNvPr id="6" name="Рисунок 5" descr="C:\Users\User\Documents\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9557"/>
            <a:ext cx="4273550" cy="302387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171935" y="4929639"/>
            <a:ext cx="67687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Данные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малоугловой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дифракции синтетического опала: 1- синхротронной (λ=0,5Å);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2- нейтронной (λ=1,54Å)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188955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r>
              <a:rPr lang="en-US" i="1" dirty="0" smtClean="0"/>
              <a:t> </a:t>
            </a:r>
            <a:r>
              <a:rPr lang="en-US" i="1" dirty="0" smtClean="0">
                <a:latin typeface="Cambria Math"/>
                <a:ea typeface="Cambria Math"/>
              </a:rPr>
              <a:t>~  </a:t>
            </a:r>
            <a:r>
              <a:rPr lang="en-US" dirty="0" smtClean="0">
                <a:latin typeface="Cambria Math"/>
                <a:ea typeface="Cambria Math"/>
              </a:rPr>
              <a:t>1100</a:t>
            </a:r>
            <a:r>
              <a:rPr lang="ru-RU" dirty="0" err="1" smtClean="0">
                <a:latin typeface="Cambria Math"/>
                <a:ea typeface="Cambria Math"/>
              </a:rPr>
              <a:t>нм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32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:\К отчету по 705 гранту\картинки для отчета по опалам\опал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8442"/>
            <a:ext cx="4833620" cy="3398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80175" y="4672880"/>
            <a:ext cx="3376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Малоугловая</a:t>
            </a:r>
            <a:r>
              <a:rPr lang="ru-RU" sz="1600" dirty="0" smtClean="0"/>
              <a:t> дифракция нейтронов </a:t>
            </a:r>
          </a:p>
          <a:p>
            <a:r>
              <a:rPr lang="ru-RU" sz="1600" dirty="0" smtClean="0"/>
              <a:t>на </a:t>
            </a:r>
            <a:r>
              <a:rPr lang="ru-RU" sz="1600" dirty="0" err="1" smtClean="0"/>
              <a:t>сверхрешётке</a:t>
            </a:r>
            <a:r>
              <a:rPr lang="ru-RU" sz="1600" dirty="0" smtClean="0"/>
              <a:t> опала (Ч)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47123" y="138118"/>
            <a:ext cx="2722733" cy="677108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2000" b="1" dirty="0" err="1" smtClean="0"/>
              <a:t>Сверхрешётки</a:t>
            </a:r>
            <a:r>
              <a:rPr lang="ru-RU" sz="2000" b="1" dirty="0" smtClean="0"/>
              <a:t> 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малоугловая</a:t>
            </a:r>
            <a:r>
              <a:rPr lang="ru-RU" dirty="0" smtClean="0"/>
              <a:t> дифракция)</a:t>
            </a:r>
            <a:endParaRPr lang="ru-RU" dirty="0"/>
          </a:p>
        </p:txBody>
      </p:sp>
      <p:pic>
        <p:nvPicPr>
          <p:cNvPr id="7" name="Рисунок 6" descr="C:\Users\user\Downloads\GFDESXYTRSYU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110740" cy="1630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469855" y="3452146"/>
            <a:ext cx="34879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Зависимость межплоскостного расстояния </a:t>
            </a:r>
          </a:p>
          <a:p>
            <a:r>
              <a:rPr lang="ru-RU" sz="1400" dirty="0" smtClean="0"/>
              <a:t>(200) кубической сверхструктуры опала от</a:t>
            </a:r>
          </a:p>
          <a:p>
            <a:r>
              <a:rPr lang="ru-RU" sz="1400" dirty="0" smtClean="0"/>
              <a:t> диаметра глобулы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60500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31"/>
            <a:ext cx="468052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2854" y="2727401"/>
            <a:ext cx="4581194" cy="835613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Нейтронограммы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синтетического фотонного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кристалла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на основе SiO</a:t>
            </a:r>
            <a:r>
              <a:rPr lang="ru-RU" sz="1400" baseline="-25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(Т): 1- исходный синтетический опал;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2- синий опал, полученный при 1000</a:t>
            </a:r>
            <a:r>
              <a:rPr lang="ru-RU" sz="1400" baseline="30000" dirty="0" smtClean="0">
                <a:latin typeface="Times New Roman"/>
                <a:ea typeface="Calibri"/>
                <a:cs typeface="Times New Roman"/>
              </a:rPr>
              <a:t>о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ea typeface="Calibri"/>
                <a:cs typeface="Times New Roman"/>
              </a:rPr>
              <a:t>C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(10мин)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29624"/>
            <a:ext cx="310200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Термическое воздействие (Т)</a:t>
            </a:r>
            <a:endParaRPr lang="ru-RU" b="1" dirty="0"/>
          </a:p>
        </p:txBody>
      </p:sp>
      <p:pic>
        <p:nvPicPr>
          <p:cNvPr id="7" name="Рисунок 6" descr="C:\Users\User\Desktop\рис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00" y="760612"/>
            <a:ext cx="2519909" cy="151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16505" y="5193093"/>
            <a:ext cx="2592376" cy="954107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Нейтронограммы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опала (Т),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отожженного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1147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-10мин (синий)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при 1500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-10мин (черный)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673622" y="3982085"/>
            <a:ext cx="4878387" cy="2622550"/>
            <a:chOff x="1240851" y="3841576"/>
            <a:chExt cx="4878387" cy="26225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851" y="3841576"/>
              <a:ext cx="4878387" cy="2622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Прямая со стрелкой 2"/>
            <p:cNvCxnSpPr/>
            <p:nvPr/>
          </p:nvCxnSpPr>
          <p:spPr>
            <a:xfrm flipV="1">
              <a:off x="2411760" y="4189325"/>
              <a:ext cx="576064" cy="6330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>
              <a:off x="2316533" y="4653136"/>
              <a:ext cx="959324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663788" y="3861048"/>
              <a:ext cx="1537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1147</a:t>
              </a:r>
              <a:r>
                <a:rPr lang="ru-RU" sz="1600" b="1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 - синий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0830" y="4336592"/>
              <a:ext cx="1701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1500</a:t>
              </a:r>
              <a:r>
                <a:rPr lang="ru-RU" sz="1600" b="1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 - чёрный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5320381" y="2309595"/>
            <a:ext cx="3500091" cy="835613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– исходный синтетический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опал;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– природный благородный опал; </a:t>
            </a: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- синий опал, полученный при 1000</a:t>
            </a:r>
            <a:r>
              <a:rPr lang="ru-RU" sz="1400" baseline="30000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C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80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478902"/>
            <a:ext cx="279102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Термическое воздействие</a:t>
            </a:r>
            <a:endParaRPr lang="ru-RU" b="1" dirty="0"/>
          </a:p>
        </p:txBody>
      </p:sp>
      <p:pic>
        <p:nvPicPr>
          <p:cNvPr id="5" name="Рисунок 4" descr="C:\Users\user\Downloads\5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20" y="1268760"/>
            <a:ext cx="5935980" cy="2758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18574" y="4149080"/>
            <a:ext cx="7945913" cy="797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b="1" dirty="0" smtClean="0">
                <a:ea typeface="Calibri"/>
                <a:cs typeface="Times New Roman"/>
              </a:rPr>
              <a:t> </a:t>
            </a:r>
            <a:r>
              <a:rPr lang="ru-RU" sz="1400" b="1" dirty="0">
                <a:ea typeface="Calibri"/>
                <a:cs typeface="Times New Roman"/>
              </a:rPr>
              <a:t>Данные </a:t>
            </a:r>
            <a:r>
              <a:rPr lang="ru-RU" sz="1400" b="1" dirty="0" err="1">
                <a:ea typeface="Calibri"/>
                <a:cs typeface="Times New Roman"/>
              </a:rPr>
              <a:t>термогравиметрии</a:t>
            </a:r>
            <a:r>
              <a:rPr lang="ru-RU" sz="1400" b="1" dirty="0">
                <a:ea typeface="Calibri"/>
                <a:cs typeface="Times New Roman"/>
              </a:rPr>
              <a:t> при нагревании до 1400</a:t>
            </a:r>
            <a:r>
              <a:rPr lang="ru-RU" sz="1400" b="1" baseline="30000" dirty="0">
                <a:ea typeface="Calibri"/>
                <a:cs typeface="Times New Roman"/>
              </a:rPr>
              <a:t>о</a:t>
            </a:r>
            <a:r>
              <a:rPr lang="ru-RU" sz="1400" b="1" dirty="0">
                <a:ea typeface="Calibri"/>
                <a:cs typeface="Times New Roman"/>
              </a:rPr>
              <a:t>C для исходного синтетического опала (1) и   синего опала, полученного при 1000</a:t>
            </a:r>
            <a:r>
              <a:rPr lang="ru-RU" sz="1400" b="1" baseline="30000" dirty="0">
                <a:ea typeface="Calibri"/>
                <a:cs typeface="Times New Roman"/>
              </a:rPr>
              <a:t>о</a:t>
            </a:r>
            <a:r>
              <a:rPr lang="ru-RU" sz="1400" b="1" dirty="0">
                <a:ea typeface="Calibri"/>
                <a:cs typeface="Times New Roman"/>
              </a:rPr>
              <a:t>C (2)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28" y="5157192"/>
            <a:ext cx="659965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Фазовые переходы отсутствуют, за исключением </a:t>
            </a:r>
            <a:r>
              <a:rPr lang="ru-RU" dirty="0"/>
              <a:t> </a:t>
            </a:r>
            <a:r>
              <a:rPr lang="ru-RU" dirty="0" smtClean="0"/>
              <a:t>потери воды и </a:t>
            </a:r>
          </a:p>
          <a:p>
            <a:r>
              <a:rPr lang="ru-RU" dirty="0" smtClean="0"/>
              <a:t>водородосодержащей компоненты. </a:t>
            </a:r>
          </a:p>
          <a:p>
            <a:r>
              <a:rPr lang="ru-RU" dirty="0" smtClean="0"/>
              <a:t>С потерей воды изменяется цвет: белый → синий → чёрный</a:t>
            </a:r>
          </a:p>
        </p:txBody>
      </p:sp>
    </p:spTree>
    <p:extLst>
      <p:ext uri="{BB962C8B-B14F-4D97-AF65-F5344CB8AC3E}">
        <p14:creationId xmlns:p14="http://schemas.microsoft.com/office/powerpoint/2010/main" val="118464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61" y="404664"/>
            <a:ext cx="46121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71" y="318026"/>
            <a:ext cx="4678272" cy="333412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13" y="3501008"/>
            <a:ext cx="4078986" cy="286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20810" y="86667"/>
            <a:ext cx="323131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Термическое воздействие (Ч)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59" y="6165304"/>
            <a:ext cx="4392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Малоугловая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дифракция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кристобалитное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стекло)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550835"/>
              </p:ext>
            </p:extLst>
          </p:nvPr>
        </p:nvGraphicFramePr>
        <p:xfrm>
          <a:off x="3267371" y="4293096"/>
          <a:ext cx="5752977" cy="841248"/>
        </p:xfrm>
        <a:graphic>
          <a:graphicData uri="http://schemas.openxmlformats.org/drawingml/2006/table">
            <a:tbl>
              <a:tblPr/>
              <a:tblGrid>
                <a:gridCol w="1495277"/>
                <a:gridCol w="1068055"/>
                <a:gridCol w="1637685"/>
                <a:gridCol w="1551960"/>
              </a:tblGrid>
              <a:tr h="14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ТЕХНОМАШ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Исх. 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</a:t>
                      </a:r>
                      <a:r>
                        <a:rPr lang="ru-RU" sz="1200" b="1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(10мин) синий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1500</a:t>
                      </a:r>
                      <a:r>
                        <a:rPr lang="ru-RU" sz="1200" b="1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(10мин) чёрный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Черноголовка (ИФТТ)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Исх. 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</a:t>
                      </a:r>
                      <a:r>
                        <a:rPr lang="ru-RU" sz="1200" b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(10мин - 2ч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белый (серый)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1500</a:t>
                      </a:r>
                      <a:r>
                        <a:rPr lang="ru-RU" sz="1200" b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(2ч) прозрачный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214422"/>
            <a:ext cx="6119912" cy="548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3108" y="642918"/>
            <a:ext cx="3221588" cy="369332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Термобарическое воздействие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724128" y="2624894"/>
            <a:ext cx="3289747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7ГПА, 500</a:t>
            </a:r>
            <a:r>
              <a:rPr lang="ru-RU" baseline="30000" dirty="0" smtClean="0"/>
              <a:t>0</a:t>
            </a:r>
            <a:r>
              <a:rPr lang="ru-RU" dirty="0" smtClean="0"/>
              <a:t>С  → кристаллизация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26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98108"/>
            <a:ext cx="3643338" cy="260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85720" y="3500438"/>
            <a:ext cx="3951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Зависимость постоянной решетки образца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(Fe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0.86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0.14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температуры для нулевого давления.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Сплошные линии — расчет. Нижняя кривая — результат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расчета </a:t>
            </a:r>
            <a:r>
              <a:rPr lang="ru-RU" sz="1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(T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без учета спонтанной объемной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магнитострикции. Верхняя кривая — расчет полного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изменения </a:t>
            </a:r>
            <a:r>
              <a:rPr lang="ru-RU" sz="1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(T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2928958" cy="219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43438" y="3143248"/>
            <a:ext cx="39659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Зависимость постоянной решетки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ферромагнетика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(Fe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12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eXTime-Italic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12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eXTime-Italic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давления при комнатной температуре.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вставке показана линейная подгонка для определения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численного значения модуля сжатия.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21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56434"/>
            <a:ext cx="3571900" cy="260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42844" y="6000768"/>
            <a:ext cx="4500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Зависимость постоянной решетки образца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(Fe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12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eXTime-Italic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12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eXTime-Italic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температуры при давлении 11.5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kbar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Сплошные линии — расчет.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0"/>
            <a:ext cx="6529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Влияние всестороннего давления на магнитные и решеточные</a:t>
            </a:r>
            <a:endParaRPr lang="ru-RU" dirty="0" smtClean="0"/>
          </a:p>
          <a:p>
            <a:r>
              <a:rPr lang="ru-RU" b="1" dirty="0" smtClean="0"/>
              <a:t>свойства ферромагнетика </a:t>
            </a:r>
            <a:r>
              <a:rPr lang="ru-RU" b="1" dirty="0" err="1" smtClean="0"/>
              <a:t>La</a:t>
            </a:r>
            <a:r>
              <a:rPr lang="ru-RU" b="1" dirty="0" smtClean="0"/>
              <a:t>(Fe</a:t>
            </a:r>
            <a:r>
              <a:rPr lang="ru-RU" b="1" baseline="-25000" dirty="0" smtClean="0"/>
              <a:t>0.86</a:t>
            </a:r>
            <a:r>
              <a:rPr lang="ru-RU" b="1" dirty="0" smtClean="0"/>
              <a:t> </a:t>
            </a:r>
            <a:r>
              <a:rPr lang="ru-RU" b="1" dirty="0" err="1" smtClean="0"/>
              <a:t>Si</a:t>
            </a:r>
            <a:r>
              <a:rPr lang="ru-RU" b="1" dirty="0" smtClean="0"/>
              <a:t> </a:t>
            </a:r>
            <a:r>
              <a:rPr lang="ru-RU" b="1" baseline="-25000" dirty="0" smtClean="0"/>
              <a:t>0.14</a:t>
            </a:r>
            <a:r>
              <a:rPr lang="ru-RU" b="1" dirty="0" smtClean="0"/>
              <a:t>)</a:t>
            </a:r>
            <a:r>
              <a:rPr lang="ru-RU" b="1" baseline="-25000" dirty="0" smtClean="0"/>
              <a:t>13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2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 txBox="1">
            <a:spLocks/>
          </p:cNvSpPr>
          <p:nvPr/>
        </p:nvSpPr>
        <p:spPr bwMode="auto">
          <a:xfrm>
            <a:off x="0" y="142875"/>
            <a:ext cx="50720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6" tIns="45670" rIns="91336" bIns="45670" anchor="ctr"/>
          <a:lstStyle>
            <a:lvl1pPr marL="211138" indent="-211138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50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427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855788"/>
            <a:ext cx="25511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D:\Без названия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125538"/>
            <a:ext cx="3459162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Заголовок 1"/>
          <p:cNvSpPr txBox="1">
            <a:spLocks/>
          </p:cNvSpPr>
          <p:nvPr/>
        </p:nvSpPr>
        <p:spPr bwMode="auto">
          <a:xfrm>
            <a:off x="5389563" y="4221163"/>
            <a:ext cx="3568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Узел образца на основе однокоординатных  и поворотных столов с ПУ   (Программное Управление-5 координат).</a:t>
            </a:r>
            <a:b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TextBox 12"/>
          <p:cNvSpPr txBox="1">
            <a:spLocks noChangeArrowheads="1"/>
          </p:cNvSpPr>
          <p:nvPr/>
        </p:nvSpPr>
        <p:spPr bwMode="auto">
          <a:xfrm>
            <a:off x="2794000" y="2133600"/>
            <a:ext cx="2928938" cy="116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– Коллиматор,  2 – монохроматор,</a:t>
            </a:r>
          </a:p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– Вторая коллимационная система, 4 – Узел образца, 5 – детектор,6 – Ловушка, 7 – Подвижная защита.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8425" y="133350"/>
            <a:ext cx="8650288" cy="7683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Установка для нейтронной и гамма  радиографии и   </a:t>
            </a:r>
          </a:p>
          <a:p>
            <a:pPr defTabSz="911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томографии ДРАКОН (2015)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575" y="992188"/>
            <a:ext cx="501182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Назначение: получение </a:t>
            </a:r>
            <a:r>
              <a:rPr lang="ru-RU" sz="1400" dirty="0" err="1">
                <a:solidFill>
                  <a:prstClr val="black"/>
                </a:solidFill>
                <a:latin typeface="Arial" charset="0"/>
                <a:cs typeface="Arial" charset="0"/>
              </a:rPr>
              <a:t>томографических</a:t>
            </a:r>
            <a:endParaRPr lang="ru-RU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911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изображений объектов с помощью монохроматических</a:t>
            </a:r>
          </a:p>
          <a:p>
            <a:pPr defTabSz="911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нейтронов с переменной длиной волны </a:t>
            </a: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и гамма-квантов.</a:t>
            </a:r>
          </a:p>
        </p:txBody>
      </p:sp>
      <p:sp>
        <p:nvSpPr>
          <p:cNvPr id="54282" name="TextBox 19"/>
          <p:cNvSpPr txBox="1">
            <a:spLocks noChangeArrowheads="1"/>
          </p:cNvSpPr>
          <p:nvPr/>
        </p:nvSpPr>
        <p:spPr bwMode="auto">
          <a:xfrm>
            <a:off x="282575" y="4062413"/>
            <a:ext cx="4505325" cy="267811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Технические характеристики:</a:t>
            </a:r>
            <a:endParaRPr lang="ru-RU" sz="1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Размеры нейтронного пучка на образце:          50х50мм</a:t>
            </a:r>
            <a:r>
              <a:rPr lang="ru-RU" sz="14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Монохроматор :   </a:t>
            </a: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двойной </a:t>
            </a: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PG + PG</a:t>
            </a:r>
            <a:endParaRPr lang="ru-RU" sz="1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Диапазон изменения длины волны </a:t>
            </a:r>
          </a:p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монохроматических нейтронов:                            1- 3А</a:t>
            </a:r>
            <a:endParaRPr lang="ru-RU" sz="12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Точность линейных перемещений образца:       0,02мм</a:t>
            </a:r>
          </a:p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Точность угловых перемещений образца:           30</a:t>
            </a: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Максимальный вес образца                              100кг</a:t>
            </a:r>
          </a:p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Детекторы:</a:t>
            </a:r>
          </a:p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NeutronOptics CCD KAI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04022, 200х200 мм</a:t>
            </a:r>
            <a:r>
              <a:rPr lang="ru-RU" sz="14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пиксель 7,4 мкм </a:t>
            </a:r>
          </a:p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Image Plate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Gd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покрытием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4283" name="TextBox 2"/>
          <p:cNvSpPr txBox="1">
            <a:spLocks noChangeArrowheads="1"/>
          </p:cNvSpPr>
          <p:nvPr/>
        </p:nvSpPr>
        <p:spPr bwMode="auto">
          <a:xfrm>
            <a:off x="5110163" y="5103813"/>
            <a:ext cx="3708400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7" tIns="45651" rIns="91297" bIns="4565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Исследования в области материаловедения, археологии, палеонтологии и т.д.</a:t>
            </a:r>
          </a:p>
        </p:txBody>
      </p:sp>
    </p:spTree>
    <p:extLst>
      <p:ext uri="{BB962C8B-B14F-4D97-AF65-F5344CB8AC3E}">
        <p14:creationId xmlns:p14="http://schemas.microsoft.com/office/powerpoint/2010/main" val="6981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520" y="202855"/>
            <a:ext cx="8715436" cy="707886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аморфных фуллеренов и металл-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фулеренных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композитов при термобарическом воздействии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2760212" cy="307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57224" y="1214422"/>
            <a:ext cx="242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Механический размол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357298"/>
            <a:ext cx="2886944" cy="214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5008" y="928670"/>
            <a:ext cx="271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Изотермический отжиг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4214818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Барическое воздействие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595606"/>
            <a:ext cx="2733726" cy="226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929322" y="6072206"/>
            <a:ext cx="5229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initial</a:t>
            </a:r>
            <a:endParaRPr lang="ru-RU" sz="11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29322" y="5143512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/>
              <a:t>5 ГПа</a:t>
            </a:r>
            <a:endParaRPr lang="ru-RU" sz="11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29322" y="5429264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4,1 ГПа</a:t>
            </a:r>
            <a:endParaRPr lang="ru-RU" sz="11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29322" y="5715016"/>
            <a:ext cx="714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/>
              <a:t>1,6 </a:t>
            </a:r>
            <a:r>
              <a:rPr lang="ru-RU" sz="1100" b="1" i="1" dirty="0" smtClean="0"/>
              <a:t>ГПа</a:t>
            </a:r>
            <a:endParaRPr lang="ru-RU" sz="11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7158" y="1357298"/>
            <a:ext cx="3143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Исходный материал - порошок кристаллических фуллеритов C60 (чистотой 99,5 %) производства </a:t>
            </a:r>
            <a:r>
              <a:rPr lang="ru-RU" sz="1100" i="1" dirty="0" err="1">
                <a:latin typeface="Times New Roman" pitchFamily="18" charset="0"/>
                <a:cs typeface="Times New Roman" pitchFamily="18" charset="0"/>
              </a:rPr>
              <a:t>НеоТекПродакт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, полученный высокотемпературной обработкой графита с последующим выделением с помощью органических растворителей и дальнейшим </a:t>
            </a:r>
            <a:r>
              <a:rPr lang="ru-RU" sz="1100" i="1" dirty="0" err="1">
                <a:latin typeface="Times New Roman" pitchFamily="18" charset="0"/>
                <a:cs typeface="Times New Roman" pitchFamily="18" charset="0"/>
              </a:rPr>
              <a:t>хроматографическим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разделением.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7079" y="2071014"/>
            <a:ext cx="1635686" cy="112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3735641" y="1713824"/>
            <a:ext cx="1645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Коллапс молекулы</a:t>
            </a:r>
            <a:endParaRPr lang="ru-RU" sz="1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5307277" y="2213890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28992" y="3000372"/>
            <a:ext cx="55007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i="1" dirty="0"/>
          </a:p>
          <a:p>
            <a:pPr algn="just"/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температурной эволюции аморфных фуллеритов С60, на дифракционных спектрах видны изменения, связанные с переходом из аморфной молекулярной фазы (аморфный </a:t>
            </a: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фуллерит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аморфную атомарную (аморфную </a:t>
            </a:r>
            <a:r>
              <a:rPr lang="ru-RU" sz="11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графитоподобную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фазу), через промежуточную фазу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500430" y="5500702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комнатной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температуре и давлении до 5 ГПа структура </a:t>
            </a:r>
            <a:r>
              <a:rPr lang="ru-RU" sz="11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фуллеренные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гало сохраняются</a:t>
            </a: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282" y="5750004"/>
            <a:ext cx="30718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Длительный механический размол в шаровых мельницах кристаллических фуллеренов С60 сопровождается  исчезновением дальнего порядка в кристалле</a:t>
            </a: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757613" y="1849438"/>
            <a:ext cx="5152206" cy="2227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1485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251" name="Прямоугольник 14"/>
          <p:cNvSpPr>
            <a:spLocks noChangeArrowheads="1"/>
          </p:cNvSpPr>
          <p:nvPr/>
        </p:nvSpPr>
        <p:spPr bwMode="auto">
          <a:xfrm>
            <a:off x="3757613" y="1933575"/>
            <a:ext cx="5056187" cy="203103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142" tIns="45576" rIns="91142" bIns="45576">
            <a:spAutoFit/>
          </a:bodyPr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характеристики прибора: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Погрешность определения напряжений – ± 50МПа (сталь)</a:t>
            </a: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Длина волны нейтронов – 1.56Å</a:t>
            </a: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Монохроматор – двойной 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PG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002+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220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(BPC )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Угловое разрешение – 3х10</a:t>
            </a:r>
            <a:r>
              <a:rPr lang="ru-RU" sz="1400" baseline="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-3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Размер пробного объёма –  1 ÷700 мм</a:t>
            </a:r>
            <a:r>
              <a:rPr lang="ru-RU" sz="1400" baseline="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Максимальный вес образца – 100 кг</a:t>
            </a: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Максимальный размер образца – 50 см</a:t>
            </a: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Максимальная толщина образца – 40мм (сталь)</a:t>
            </a:r>
          </a:p>
        </p:txBody>
      </p:sp>
      <p:sp>
        <p:nvSpPr>
          <p:cNvPr id="65540" name="TextBox 1"/>
          <p:cNvSpPr txBox="1">
            <a:spLocks noChangeArrowheads="1"/>
          </p:cNvSpPr>
          <p:nvPr/>
        </p:nvSpPr>
        <p:spPr bwMode="auto">
          <a:xfrm>
            <a:off x="3436938" y="1084263"/>
            <a:ext cx="5357812" cy="5222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142" tIns="45576" rIns="91142" bIns="455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Назначение:  измерение внутренних остаточных напряжений в массивных образцах.      </a:t>
            </a:r>
            <a:endParaRPr lang="ru-RU" sz="1400" b="1" i="1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4668838"/>
            <a:ext cx="1079500" cy="841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2" tIns="45576" rIns="91142" bIns="45576" anchor="ctr"/>
          <a:lstStyle/>
          <a:p>
            <a:pPr algn="ctr" defTabSz="911485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0" y="1344089"/>
            <a:ext cx="3284538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Box 15"/>
          <p:cNvSpPr txBox="1">
            <a:spLocks noChangeArrowheads="1"/>
          </p:cNvSpPr>
          <p:nvPr/>
        </p:nvSpPr>
        <p:spPr bwMode="auto">
          <a:xfrm>
            <a:off x="3924300" y="4076700"/>
            <a:ext cx="177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2" tIns="45576" rIns="91142" bIns="455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prstClr val="black"/>
                </a:solidFill>
                <a:latin typeface="Calibri" pitchFamily="34" charset="0"/>
              </a:rPr>
              <a:t>Контрольная сборка</a:t>
            </a:r>
          </a:p>
        </p:txBody>
      </p:sp>
      <p:pic>
        <p:nvPicPr>
          <p:cNvPr id="532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4076700"/>
            <a:ext cx="4329112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8150" y="142875"/>
            <a:ext cx="7524750" cy="720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1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Нейтронный </a:t>
            </a:r>
            <a:r>
              <a:rPr lang="ru-RU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стресс-дифрактометр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СТРЕСС (2015)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08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75" y="908720"/>
            <a:ext cx="4358428" cy="20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t="3571"/>
          <a:stretch>
            <a:fillRect/>
          </a:stretch>
        </p:blipFill>
        <p:spPr bwMode="auto">
          <a:xfrm>
            <a:off x="4666443" y="908720"/>
            <a:ext cx="434360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86269" y="314801"/>
            <a:ext cx="459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Термобарическое воздействие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286124"/>
            <a:ext cx="55721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86116" y="307181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Фазовые диаграммы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268760"/>
            <a:ext cx="850265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1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аморфных фуллеритов с железом при формировании металл-матричного композита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Fe-C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44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1"/>
            <a:ext cx="82868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заимодействие аморфных фуллеритов с алюминием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формировании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металл-матричного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композита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Al-C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4806802" cy="372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596" y="3786190"/>
            <a:ext cx="40719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/>
                <a:ea typeface="Times New Roman"/>
              </a:rPr>
              <a:t>Нейтронограммы</a:t>
            </a:r>
            <a:r>
              <a:rPr lang="ru-RU" sz="1400" dirty="0" smtClean="0">
                <a:latin typeface="Times New Roman"/>
                <a:ea typeface="Times New Roman"/>
              </a:rPr>
              <a:t>  </a:t>
            </a:r>
            <a:r>
              <a:rPr lang="ru-RU" sz="1400" dirty="0">
                <a:latin typeface="Times New Roman"/>
                <a:ea typeface="Times New Roman"/>
              </a:rPr>
              <a:t>исходной смеси порошков </a:t>
            </a:r>
            <a:endParaRPr lang="en-US" sz="1400" dirty="0" smtClean="0">
              <a:latin typeface="Times New Roman"/>
              <a:ea typeface="Times New Roman"/>
            </a:endParaRPr>
          </a:p>
          <a:p>
            <a:r>
              <a:rPr lang="ru-RU" sz="1400" dirty="0" smtClean="0">
                <a:latin typeface="Times New Roman"/>
                <a:ea typeface="Times New Roman"/>
              </a:rPr>
              <a:t>сплава </a:t>
            </a:r>
            <a:r>
              <a:rPr lang="en-US" sz="1400" dirty="0">
                <a:latin typeface="Times New Roman"/>
                <a:ea typeface="Times New Roman"/>
              </a:rPr>
              <a:t>Fe</a:t>
            </a:r>
            <a:r>
              <a:rPr lang="ru-RU" sz="1400" dirty="0" smtClean="0">
                <a:latin typeface="Times New Roman"/>
                <a:ea typeface="Times New Roman"/>
              </a:rPr>
              <a:t>-</a:t>
            </a:r>
            <a:r>
              <a:rPr lang="en-US" sz="1400" dirty="0" smtClean="0">
                <a:latin typeface="Times New Roman"/>
                <a:ea typeface="Times New Roman"/>
              </a:rPr>
              <a:t>33.2%Ni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 аморфного </a:t>
            </a:r>
            <a:r>
              <a:rPr lang="ru-RU" sz="1400" dirty="0" err="1">
                <a:latin typeface="Times New Roman"/>
                <a:ea typeface="Times New Roman"/>
              </a:rPr>
              <a:t>фуллерита</a:t>
            </a:r>
            <a:r>
              <a:rPr lang="ru-RU" sz="1400" dirty="0">
                <a:latin typeface="Times New Roman"/>
                <a:ea typeface="Times New Roman"/>
              </a:rPr>
              <a:t> С</a:t>
            </a:r>
            <a:r>
              <a:rPr lang="ru-RU" sz="1400" baseline="-25000" dirty="0">
                <a:latin typeface="Times New Roman"/>
                <a:ea typeface="Times New Roman"/>
              </a:rPr>
              <a:t>60 </a:t>
            </a:r>
            <a:endParaRPr lang="en-US" sz="1400" baseline="-25000" dirty="0" smtClean="0">
              <a:latin typeface="Times New Roman"/>
              <a:ea typeface="Times New Roman"/>
            </a:endParaRPr>
          </a:p>
          <a:p>
            <a:r>
              <a:rPr lang="en-US" sz="1400" dirty="0" smtClean="0">
                <a:latin typeface="Times New Roman"/>
                <a:ea typeface="Times New Roman"/>
              </a:rPr>
              <a:t>(25 </a:t>
            </a:r>
            <a:r>
              <a:rPr lang="ru-RU" sz="1400" dirty="0" err="1" smtClean="0">
                <a:latin typeface="Times New Roman"/>
                <a:ea typeface="Times New Roman"/>
              </a:rPr>
              <a:t>ат%</a:t>
            </a:r>
            <a:r>
              <a:rPr lang="ru-RU" sz="1400" dirty="0" smtClean="0">
                <a:latin typeface="Times New Roman"/>
                <a:ea typeface="Times New Roman"/>
              </a:rPr>
              <a:t>) до </a:t>
            </a:r>
            <a:r>
              <a:rPr lang="ru-RU" sz="1400" dirty="0">
                <a:latin typeface="Times New Roman"/>
                <a:ea typeface="Times New Roman"/>
              </a:rPr>
              <a:t>(1) и после спекания при давлении 8 ГПа и </a:t>
            </a:r>
            <a:r>
              <a:rPr lang="ru-RU" sz="1400" dirty="0" smtClean="0">
                <a:latin typeface="Times New Roman"/>
                <a:ea typeface="Times New Roman"/>
              </a:rPr>
              <a:t>температурах </a:t>
            </a:r>
            <a:r>
              <a:rPr lang="ru-RU" sz="1400" dirty="0">
                <a:latin typeface="Times New Roman"/>
                <a:ea typeface="Times New Roman"/>
              </a:rPr>
              <a:t>600 (2), 800 (3) и 1100</a:t>
            </a:r>
            <a:r>
              <a:rPr lang="ru-RU" sz="1400" baseline="30000" dirty="0">
                <a:latin typeface="Times New Roman"/>
                <a:ea typeface="Times New Roman"/>
              </a:rPr>
              <a:t>0</a:t>
            </a:r>
            <a:r>
              <a:rPr lang="ru-RU" sz="1400" dirty="0">
                <a:latin typeface="Times New Roman"/>
                <a:ea typeface="Times New Roman"/>
              </a:rPr>
              <a:t>С (4</a:t>
            </a:r>
            <a:r>
              <a:rPr lang="ru-RU" sz="1400" dirty="0" smtClean="0">
                <a:latin typeface="Times New Roman"/>
                <a:ea typeface="Times New Roman"/>
              </a:rPr>
              <a:t>).</a:t>
            </a:r>
            <a:endParaRPr lang="en-US" sz="1400" dirty="0" smtClean="0">
              <a:latin typeface="Times New Roman"/>
              <a:ea typeface="Times New Roman"/>
            </a:endParaRPr>
          </a:p>
          <a:p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Звездочками показы максимумы ГЦК </a:t>
            </a:r>
            <a:r>
              <a:rPr lang="ru-RU" sz="1400" dirty="0" smtClean="0">
                <a:latin typeface="Times New Roman"/>
                <a:ea typeface="Times New Roman"/>
              </a:rPr>
              <a:t>решетки</a:t>
            </a:r>
            <a:endParaRPr lang="en-US" sz="1400" dirty="0" smtClean="0">
              <a:latin typeface="Times New Roman"/>
              <a:ea typeface="Times New Roman"/>
            </a:endParaRPr>
          </a:p>
          <a:p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металлического твердого раствора, крест </a:t>
            </a:r>
            <a:endParaRPr lang="en-US" sz="1400" dirty="0" smtClean="0">
              <a:latin typeface="Times New Roman"/>
              <a:ea typeface="Times New Roman"/>
            </a:endParaRPr>
          </a:p>
          <a:p>
            <a:r>
              <a:rPr lang="ru-RU" sz="1400" dirty="0" smtClean="0">
                <a:latin typeface="Times New Roman"/>
                <a:ea typeface="Times New Roman"/>
              </a:rPr>
              <a:t>показывает </a:t>
            </a:r>
            <a:r>
              <a:rPr lang="ru-RU" sz="1400" dirty="0">
                <a:latin typeface="Times New Roman"/>
                <a:ea typeface="Times New Roman"/>
              </a:rPr>
              <a:t>сильнейшую  линию графита</a:t>
            </a:r>
            <a:r>
              <a:rPr lang="en-US" sz="1400" dirty="0">
                <a:latin typeface="Times New Roman"/>
                <a:ea typeface="Times New Roman"/>
              </a:rPr>
              <a:t> (</a:t>
            </a:r>
            <a:r>
              <a:rPr lang="en-US" sz="1400" dirty="0" smtClean="0">
                <a:latin typeface="Times New Roman"/>
                <a:ea typeface="Times New Roman"/>
              </a:rPr>
              <a:t>002)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14348" y="214290"/>
            <a:ext cx="805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Взаимодействие аморфного фуллерена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аустенитным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сплавом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Fe+33.2%N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34385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6143644"/>
            <a:ext cx="4000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Изменение периода решетки ГЦК металлической </a:t>
            </a:r>
          </a:p>
          <a:p>
            <a:r>
              <a:rPr lang="ru-RU" sz="1400" dirty="0" smtClean="0"/>
              <a:t>фазы после спекания.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1" name="Picture 3" descr="28_50FeNi_1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714356"/>
            <a:ext cx="2190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otpech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714356"/>
            <a:ext cx="2190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643438" y="2500306"/>
            <a:ext cx="41374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Слева-оптическая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фотография микроструктуры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спеченного образца (х50), справа- SEM изображение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углеродной фазы (х3500). Давление было приложено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вдоль горизонтального направления.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14348" y="5661248"/>
            <a:ext cx="8640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240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Исследование делящихся </a:t>
            </a:r>
            <a:r>
              <a:rPr lang="ru-RU" sz="2000" b="1" dirty="0" smtClean="0">
                <a:latin typeface="Times New Roman"/>
                <a:ea typeface="Times New Roman"/>
              </a:rPr>
              <a:t>материалов (сплавы </a:t>
            </a:r>
            <a:r>
              <a:rPr lang="ru-RU" sz="2000" b="1" dirty="0">
                <a:latin typeface="Times New Roman"/>
                <a:ea typeface="Times New Roman"/>
              </a:rPr>
              <a:t>урана и плутония)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743" y="692871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И</a:t>
            </a:r>
            <a:r>
              <a:rPr lang="ru-RU" b="1" dirty="0" smtClean="0">
                <a:latin typeface="Times New Roman"/>
                <a:ea typeface="Times New Roman"/>
              </a:rPr>
              <a:t>сследование </a:t>
            </a:r>
            <a:r>
              <a:rPr lang="ru-RU" b="1" dirty="0">
                <a:latin typeface="Times New Roman"/>
                <a:ea typeface="Times New Roman"/>
              </a:rPr>
              <a:t>длительного старения сплава </a:t>
            </a:r>
            <a:r>
              <a:rPr lang="ru-RU" b="1" dirty="0" err="1">
                <a:latin typeface="Times New Roman"/>
                <a:ea typeface="Times New Roman"/>
              </a:rPr>
              <a:t>Pu-Ga</a:t>
            </a:r>
            <a:r>
              <a:rPr lang="ru-RU" b="1" dirty="0" smtClean="0">
                <a:latin typeface="Times New Roman"/>
                <a:ea typeface="Times New Roman"/>
              </a:rPr>
              <a:t>.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82809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Уникальный образец на основе слабо поглощающего изотопа </a:t>
            </a:r>
            <a:r>
              <a:rPr lang="en-US" sz="1400" dirty="0" err="1">
                <a:latin typeface="Times New Roman"/>
                <a:ea typeface="Times New Roman"/>
              </a:rPr>
              <a:t>Pu</a:t>
            </a:r>
            <a:r>
              <a:rPr lang="ru-RU" sz="1400" baseline="30000" dirty="0">
                <a:latin typeface="Times New Roman"/>
                <a:ea typeface="Times New Roman"/>
              </a:rPr>
              <a:t>242</a:t>
            </a:r>
            <a:r>
              <a:rPr lang="ru-RU" sz="1400" dirty="0">
                <a:latin typeface="Times New Roman"/>
                <a:ea typeface="Times New Roman"/>
              </a:rPr>
              <a:t> с добавкой быстро распадающегося изотопа Pu</a:t>
            </a:r>
            <a:r>
              <a:rPr lang="ru-RU" sz="1400" baseline="30000" dirty="0">
                <a:latin typeface="Times New Roman"/>
                <a:ea typeface="Times New Roman"/>
              </a:rPr>
              <a:t>238</a:t>
            </a:r>
            <a:r>
              <a:rPr lang="ru-RU" sz="1400" dirty="0">
                <a:latin typeface="Times New Roman"/>
                <a:ea typeface="Times New Roman"/>
              </a:rPr>
              <a:t>, который ускорял старение в 4 раза. Эксперимент длится 10лет, что соответствует 40 эквивалентным годам.</a:t>
            </a:r>
            <a:r>
              <a:rPr lang="ru-RU" dirty="0">
                <a:latin typeface="Times New Roman"/>
                <a:ea typeface="Times New Roman"/>
              </a:rPr>
              <a:t>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1620897" y="3327343"/>
            <a:ext cx="5372100" cy="2628900"/>
            <a:chOff x="3452" y="2369"/>
            <a:chExt cx="7753" cy="374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AutoShape 15"/>
            <p:cNvSpPr>
              <a:spLocks noChangeAspect="1" noChangeArrowheads="1"/>
            </p:cNvSpPr>
            <p:nvPr/>
          </p:nvSpPr>
          <p:spPr bwMode="auto">
            <a:xfrm>
              <a:off x="3452" y="2369"/>
              <a:ext cx="7753" cy="3745"/>
            </a:xfrm>
            <a:prstGeom prst="rect">
              <a:avLst/>
            </a:prstGeom>
            <a:grpFill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617" y="3183"/>
              <a:ext cx="1484" cy="1533"/>
              <a:chOff x="4112" y="3183"/>
              <a:chExt cx="1484" cy="1533"/>
            </a:xfrm>
            <a:grpFill/>
          </p:grpSpPr>
          <p:grpSp>
            <p:nvGrpSpPr>
              <p:cNvPr id="14" name="Group 12"/>
              <p:cNvGrpSpPr>
                <a:grpSpLocks/>
              </p:cNvGrpSpPr>
              <p:nvPr/>
            </p:nvGrpSpPr>
            <p:grpSpPr bwMode="auto">
              <a:xfrm>
                <a:off x="4253" y="3323"/>
                <a:ext cx="1273" cy="1255"/>
                <a:chOff x="4253" y="3323"/>
                <a:chExt cx="1271" cy="1255"/>
              </a:xfrm>
              <a:grpFill/>
            </p:grpSpPr>
            <p:sp>
              <p:nvSpPr>
                <p:cNvPr id="17" name="Oval 14"/>
                <p:cNvSpPr>
                  <a:spLocks noChangeArrowheads="1"/>
                </p:cNvSpPr>
                <p:nvPr/>
              </p:nvSpPr>
              <p:spPr bwMode="auto">
                <a:xfrm>
                  <a:off x="4253" y="3323"/>
                  <a:ext cx="1271" cy="1255"/>
                </a:xfrm>
                <a:prstGeom prst="ellips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AutoShape 13"/>
                <p:cNvSpPr>
                  <a:spLocks noChangeArrowheads="1"/>
                </p:cNvSpPr>
                <p:nvPr/>
              </p:nvSpPr>
              <p:spPr bwMode="auto">
                <a:xfrm rot="-1798899">
                  <a:off x="4313" y="3462"/>
                  <a:ext cx="1131" cy="976"/>
                </a:xfrm>
                <a:prstGeom prst="hexagon">
                  <a:avLst>
                    <a:gd name="adj" fmla="val 28970"/>
                    <a:gd name="vf" fmla="val 115470"/>
                  </a:avLst>
                </a:prstGeom>
                <a:grpFill/>
                <a:ln w="349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4864" y="3183"/>
                <a:ext cx="1" cy="1533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V="1">
                <a:off x="4112" y="3974"/>
                <a:ext cx="1484" cy="23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9720" y="3346"/>
              <a:ext cx="1154" cy="1140"/>
              <a:chOff x="8236" y="3834"/>
              <a:chExt cx="1155" cy="1140"/>
            </a:xfrm>
            <a:grpFill/>
          </p:grpSpPr>
          <p:sp>
            <p:nvSpPr>
              <p:cNvPr id="12" name="Oval 8"/>
              <p:cNvSpPr>
                <a:spLocks noChangeArrowheads="1"/>
              </p:cNvSpPr>
              <p:nvPr/>
            </p:nvSpPr>
            <p:spPr bwMode="auto">
              <a:xfrm>
                <a:off x="8236" y="3834"/>
                <a:ext cx="1155" cy="1140"/>
              </a:xfrm>
              <a:prstGeom prst="ellips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8480" y="4066"/>
                <a:ext cx="660" cy="652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" y="3183"/>
              <a:ext cx="1248" cy="1791"/>
            </a:xfrm>
            <a:prstGeom prst="rect">
              <a:avLst/>
            </a:prstGeom>
            <a:grpFill/>
            <a:extLst/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772" y="5300"/>
              <a:ext cx="1484" cy="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Pu</a:t>
              </a:r>
              <a:r>
                <a:rPr kumimoji="0" lang="ru-RU" sz="1800" b="1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239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9061" y="5300"/>
              <a:ext cx="1483" cy="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Pu</a:t>
              </a:r>
              <a:r>
                <a:rPr kumimoji="0" lang="ru-RU" sz="1800" b="1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242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" y="3183"/>
              <a:ext cx="1651" cy="1791"/>
            </a:xfrm>
            <a:prstGeom prst="rect">
              <a:avLst/>
            </a:prstGeom>
            <a:grpFill/>
            <a:extLst/>
          </p:spPr>
        </p:pic>
      </p:grpSp>
      <p:sp>
        <p:nvSpPr>
          <p:cNvPr id="19" name="Прямоугольник 18"/>
          <p:cNvSpPr/>
          <p:nvPr/>
        </p:nvSpPr>
        <p:spPr>
          <a:xfrm>
            <a:off x="908009" y="5877272"/>
            <a:ext cx="6684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4470" indent="449580" algn="ctr">
              <a:lnSpc>
                <a:spcPct val="20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Экспериментальные образцы и их ориентация на пучке.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80890"/>
              </p:ext>
            </p:extLst>
          </p:nvPr>
        </p:nvGraphicFramePr>
        <p:xfrm>
          <a:off x="899593" y="1124744"/>
          <a:ext cx="5322082" cy="5486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67072"/>
                <a:gridCol w="467995"/>
                <a:gridCol w="579120"/>
                <a:gridCol w="506730"/>
                <a:gridCol w="542925"/>
                <a:gridCol w="615315"/>
                <a:gridCol w="54292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Изотоп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241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242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244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Масс.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0.29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3.14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0.63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94.12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0.51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Период полураспада (лет)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86.4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24390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6580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14.98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388000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8*10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6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0" y="332656"/>
            <a:ext cx="5785217" cy="432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699" y="4597924"/>
            <a:ext cx="5040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/>
                <a:ea typeface="Times New Roman"/>
              </a:rPr>
              <a:t>Дифрактограммы</a:t>
            </a:r>
            <a:r>
              <a:rPr lang="ru-RU" sz="1400" b="1" dirty="0" smtClean="0">
                <a:latin typeface="Times New Roman"/>
                <a:ea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</a:rPr>
              <a:t>образца  δ-</a:t>
            </a:r>
            <a:r>
              <a:rPr lang="en-US" sz="1400" b="1" dirty="0" err="1">
                <a:latin typeface="Times New Roman"/>
                <a:ea typeface="Times New Roman"/>
              </a:rPr>
              <a:t>Pu</a:t>
            </a:r>
            <a:r>
              <a:rPr lang="ru-RU" sz="1400" b="1" baseline="30000" dirty="0">
                <a:latin typeface="Times New Roman"/>
                <a:ea typeface="Times New Roman"/>
              </a:rPr>
              <a:t>242</a:t>
            </a:r>
            <a:r>
              <a:rPr lang="ru-RU" sz="1400" b="1" dirty="0">
                <a:latin typeface="Times New Roman"/>
                <a:ea typeface="Times New Roman"/>
              </a:rPr>
              <a:t>-</a:t>
            </a:r>
            <a:r>
              <a:rPr lang="en-US" sz="1400" b="1" dirty="0" err="1">
                <a:latin typeface="Times New Roman"/>
                <a:ea typeface="Times New Roman"/>
              </a:rPr>
              <a:t>Ga</a:t>
            </a:r>
            <a:r>
              <a:rPr lang="en-US" sz="1400" b="1" dirty="0">
                <a:latin typeface="Times New Roman"/>
                <a:ea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</a:rPr>
              <a:t>после старения в </a:t>
            </a:r>
            <a:endParaRPr lang="ru-RU" sz="1400" b="1" dirty="0" smtClean="0">
              <a:latin typeface="Times New Roman"/>
              <a:ea typeface="Times New Roman"/>
            </a:endParaRPr>
          </a:p>
          <a:p>
            <a:r>
              <a:rPr lang="ru-RU" sz="1400" b="1" dirty="0" smtClean="0">
                <a:latin typeface="Times New Roman"/>
                <a:ea typeface="Times New Roman"/>
              </a:rPr>
              <a:t>ходе </a:t>
            </a:r>
            <a:r>
              <a:rPr lang="ru-RU" sz="1400" b="1" dirty="0">
                <a:latin typeface="Times New Roman"/>
                <a:ea typeface="Times New Roman"/>
              </a:rPr>
              <a:t>150  и  3233 дней (~1.5 и  ~ 35.5  эквивалентных лет).</a:t>
            </a:r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312368" cy="255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2980606"/>
            <a:ext cx="3851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/>
                <a:ea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</a:rPr>
              <a:t>Изменение среднеквадратичных смещений</a:t>
            </a:r>
            <a:r>
              <a:rPr lang="en-US" sz="1400" b="1" dirty="0">
                <a:latin typeface="Times New Roman"/>
                <a:ea typeface="Times New Roman"/>
              </a:rPr>
              <a:t>.</a:t>
            </a:r>
            <a:endParaRPr lang="ru-RU" sz="14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37927"/>
            <a:ext cx="3491416" cy="270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05527" y="6167799"/>
            <a:ext cx="2914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/>
                <a:ea typeface="Times New Roman"/>
              </a:rPr>
              <a:t>Изменение </a:t>
            </a:r>
            <a:r>
              <a:rPr lang="ru-RU" sz="1400" b="1" dirty="0">
                <a:latin typeface="Times New Roman"/>
                <a:ea typeface="Times New Roman"/>
              </a:rPr>
              <a:t>параметра </a:t>
            </a:r>
            <a:r>
              <a:rPr lang="ru-RU" sz="1400" b="1" dirty="0" smtClean="0">
                <a:latin typeface="Times New Roman"/>
                <a:ea typeface="Times New Roman"/>
              </a:rPr>
              <a:t>решетки</a:t>
            </a:r>
            <a:r>
              <a:rPr lang="en-US" sz="1400" b="1" dirty="0">
                <a:latin typeface="Times New Roman"/>
                <a:ea typeface="Times New Roman"/>
              </a:rPr>
              <a:t>.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7396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" y="1052736"/>
            <a:ext cx="2276872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1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31" y="1044542"/>
            <a:ext cx="2276873" cy="22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2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45" y="1040240"/>
            <a:ext cx="2281175" cy="22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3-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86" y="1052736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5-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6" y="3356992"/>
            <a:ext cx="2253790" cy="22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5-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56" y="3356992"/>
            <a:ext cx="2253790" cy="22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6-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46" y="3356992"/>
            <a:ext cx="2281175" cy="22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4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3" y="3282116"/>
            <a:ext cx="2354562" cy="23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888503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Arial"/>
                <a:ea typeface="MS Mincho"/>
              </a:rPr>
              <a:t>Лауэ-граммы образцов, облученных быстрыми нейтронами,  в зависимости от уменьшения плотности</a:t>
            </a:r>
            <a:endParaRPr lang="ru-RU" dirty="0">
              <a:effectLst/>
              <a:latin typeface="Times New Roman"/>
              <a:ea typeface="MS Minch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7662" y="18864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Исследование алмаза,  облученного быстрыми нейтронами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1210</Words>
  <Application>Microsoft Office PowerPoint</Application>
  <PresentationFormat>Экран (4:3)</PresentationFormat>
  <Paragraphs>196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1_Тема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kom38-2</dc:creator>
  <cp:lastModifiedBy>asus</cp:lastModifiedBy>
  <cp:revision>137</cp:revision>
  <dcterms:created xsi:type="dcterms:W3CDTF">2015-02-06T09:17:34Z</dcterms:created>
  <dcterms:modified xsi:type="dcterms:W3CDTF">2015-02-18T07:12:41Z</dcterms:modified>
</cp:coreProperties>
</file>