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6" r:id="rId1"/>
  </p:sldMasterIdLst>
  <p:notesMasterIdLst>
    <p:notesMasterId r:id="rId26"/>
  </p:notesMasterIdLst>
  <p:handoutMasterIdLst>
    <p:handoutMasterId r:id="rId27"/>
  </p:handoutMasterIdLst>
  <p:sldIdLst>
    <p:sldId id="503" r:id="rId2"/>
    <p:sldId id="659" r:id="rId3"/>
    <p:sldId id="630" r:id="rId4"/>
    <p:sldId id="631" r:id="rId5"/>
    <p:sldId id="641" r:id="rId6"/>
    <p:sldId id="643" r:id="rId7"/>
    <p:sldId id="644" r:id="rId8"/>
    <p:sldId id="664" r:id="rId9"/>
    <p:sldId id="645" r:id="rId10"/>
    <p:sldId id="633" r:id="rId11"/>
    <p:sldId id="647" r:id="rId12"/>
    <p:sldId id="666" r:id="rId13"/>
    <p:sldId id="668" r:id="rId14"/>
    <p:sldId id="649" r:id="rId15"/>
    <p:sldId id="650" r:id="rId16"/>
    <p:sldId id="654" r:id="rId17"/>
    <p:sldId id="655" r:id="rId18"/>
    <p:sldId id="640" r:id="rId19"/>
    <p:sldId id="656" r:id="rId20"/>
    <p:sldId id="658" r:id="rId21"/>
    <p:sldId id="662" r:id="rId22"/>
    <p:sldId id="660" r:id="rId23"/>
    <p:sldId id="663" r:id="rId24"/>
    <p:sldId id="629" r:id="rId25"/>
  </p:sldIdLst>
  <p:sldSz cx="9906000" cy="6858000" type="A4"/>
  <p:notesSz cx="6858000" cy="9715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5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5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5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5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gor Golosovsky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FF0000"/>
    <a:srgbClr val="0000FF"/>
    <a:srgbClr val="FFFFFF"/>
    <a:srgbClr val="000000"/>
    <a:srgbClr val="CC3300"/>
    <a:srgbClr val="DFBD5F"/>
    <a:srgbClr val="0066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24" autoAdjust="0"/>
    <p:restoredTop sz="94624" autoAdjust="0"/>
  </p:normalViewPr>
  <p:slideViewPr>
    <p:cSldViewPr>
      <p:cViewPr varScale="1">
        <p:scale>
          <a:sx n="79" d="100"/>
          <a:sy n="79" d="100"/>
        </p:scale>
        <p:origin x="-197" y="-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4" d="100"/>
        <a:sy n="54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2280" y="-101"/>
      </p:cViewPr>
      <p:guideLst>
        <p:guide orient="horz" pos="306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0BC8F26-DC8F-4AA3-A27A-D20CCC424C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38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728663"/>
            <a:ext cx="5262563" cy="3643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14863"/>
            <a:ext cx="54864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1112E74-B5DD-4E53-8C4D-263683931F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088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1688" y="730250"/>
            <a:ext cx="5259387" cy="3640138"/>
          </a:xfrm>
          <a:ln w="12700" cap="flat"/>
        </p:spPr>
      </p:sp>
      <p:sp>
        <p:nvSpPr>
          <p:cNvPr id="107622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1688" y="730250"/>
            <a:ext cx="5259387" cy="3640138"/>
          </a:xfrm>
          <a:ln w="12700" cap="flat"/>
        </p:spPr>
      </p:sp>
      <p:sp>
        <p:nvSpPr>
          <p:cNvPr id="107622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0100" y="728663"/>
            <a:ext cx="5262563" cy="3643312"/>
          </a:xfrm>
          <a:ln/>
        </p:spPr>
      </p:sp>
      <p:sp>
        <p:nvSpPr>
          <p:cNvPr id="147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034" name="Group 2"/>
          <p:cNvGrpSpPr>
            <a:grpSpLocks/>
          </p:cNvGrpSpPr>
          <p:nvPr/>
        </p:nvGrpSpPr>
        <p:grpSpPr bwMode="auto">
          <a:xfrm>
            <a:off x="0" y="0"/>
            <a:ext cx="9901238" cy="6850063"/>
            <a:chOff x="0" y="0"/>
            <a:chExt cx="5758" cy="4315"/>
          </a:xfrm>
        </p:grpSpPr>
        <p:grpSp>
          <p:nvGrpSpPr>
            <p:cNvPr id="30003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00036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037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038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039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040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00041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0042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0043" name="Rectangle 11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742950" y="1736725"/>
            <a:ext cx="8420100" cy="19208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5766" tIns="47883" rIns="95766" bIns="47883" numCol="1" anchor="ctr" anchorCtr="0" compatLnSpc="1">
            <a:prstTxWarp prst="textNoShape">
              <a:avLst/>
            </a:prstTxWarp>
          </a:bodyPr>
          <a:lstStyle>
            <a:lvl1pPr>
              <a:defRPr sz="6300"/>
            </a:lvl1pPr>
          </a:lstStyle>
          <a:p>
            <a:r>
              <a:rPr lang="en-GB"/>
              <a:t>Образец заголовка</a:t>
            </a:r>
          </a:p>
        </p:txBody>
      </p:sp>
      <p:sp>
        <p:nvSpPr>
          <p:cNvPr id="30004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GB"/>
              <a:t>Образец подзаголовка</a:t>
            </a:r>
          </a:p>
        </p:txBody>
      </p:sp>
      <p:sp>
        <p:nvSpPr>
          <p:cNvPr id="300045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95300" y="6248400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00046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384550" y="6251575"/>
            <a:ext cx="31369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00047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sz="2000" b="0"/>
            </a:lvl1pPr>
          </a:lstStyle>
          <a:p>
            <a:r>
              <a:rPr lang="en-GB"/>
              <a:t>  </a:t>
            </a:r>
            <a:fld id="{9277AE61-73B0-411F-AF7D-E15B598ADA3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7760A13-4F48-4FF6-A9F9-6875CA2E555E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7AC56C8-5776-4D38-90B7-DB264A38412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95300" y="274638"/>
            <a:ext cx="8915400" cy="585152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95300" y="625157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594600" y="6381750"/>
            <a:ext cx="2311400" cy="476250"/>
          </a:xfrm>
        </p:spPr>
        <p:txBody>
          <a:bodyPr/>
          <a:lstStyle>
            <a:lvl1pPr>
              <a:defRPr sz="2000"/>
            </a:lvl1pPr>
          </a:lstStyle>
          <a:p>
            <a:fld id="{FB87ED95-4331-4A94-BA4D-2C53B34ADF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>
          <a:xfrm>
            <a:off x="3384550" y="6248400"/>
            <a:ext cx="31369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29200" y="1600200"/>
            <a:ext cx="43815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029200" y="3938588"/>
            <a:ext cx="43815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95300" y="625157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7594600" y="6381750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fld id="{8ADE3261-CF17-46CD-9C0C-E3C3431DE256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>
          <a:xfrm>
            <a:off x="3384550" y="6248400"/>
            <a:ext cx="31369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88997E-BDDE-465C-87FF-927C96E398F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0097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504" y="476672"/>
            <a:ext cx="8915400" cy="432048"/>
          </a:xfrm>
          <a:prstGeom prst="rect">
            <a:avLst/>
          </a:prstGeom>
        </p:spPr>
        <p:txBody>
          <a:bodyPr/>
          <a:lstStyle>
            <a:lvl1pPr>
              <a:defRPr sz="2000" i="1" baseline="0">
                <a:solidFill>
                  <a:srgbClr val="A5002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83BBC7D-6BD4-4DCC-B789-A4D9FA369BA1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18B8497-0AC9-4618-9A3F-12F9DBC3DB6C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000"/>
            </a:lvl1pPr>
          </a:lstStyle>
          <a:p>
            <a:fld id="{0F12626A-BB76-4F39-AC06-DAC624DA9D5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A64E1A5-6139-4F8A-BFE8-F1276B345CC6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8997E-BDDE-465C-87FF-927C96E398F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7686972-658C-4A74-8CCC-3628FA39E09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0F8900-AA2B-486C-8EF0-CED5550207E5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4C2708F-BC80-4E4A-B99F-2A27A20E80AF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5157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66" tIns="47883" rIns="95766" bIns="47883" numCol="1" anchor="b" anchorCtr="0" compatLnSpc="1">
            <a:prstTxWarp prst="textNoShape">
              <a:avLst/>
            </a:prstTxWarp>
          </a:bodyPr>
          <a:lstStyle>
            <a:lvl1pPr defTabSz="957263">
              <a:defRPr sz="13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381750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66" tIns="47883" rIns="95766" bIns="47883" numCol="1" anchor="b" anchorCtr="0" compatLnSpc="1">
            <a:prstTxWarp prst="textNoShape">
              <a:avLst/>
            </a:prstTxWarp>
          </a:bodyPr>
          <a:lstStyle>
            <a:lvl1pPr algn="r" defTabSz="957263">
              <a:defRPr sz="1200" b="1" baseline="0"/>
            </a:lvl1pPr>
          </a:lstStyle>
          <a:p>
            <a:fld id="{AA88997E-BDDE-465C-87FF-927C96E398F6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299012" name="Group 4"/>
          <p:cNvGrpSpPr>
            <a:grpSpLocks/>
          </p:cNvGrpSpPr>
          <p:nvPr/>
        </p:nvGrpSpPr>
        <p:grpSpPr bwMode="auto">
          <a:xfrm>
            <a:off x="0" y="0"/>
            <a:ext cx="9901238" cy="6850063"/>
            <a:chOff x="0" y="0"/>
            <a:chExt cx="5758" cy="4315"/>
          </a:xfrm>
        </p:grpSpPr>
        <p:grpSp>
          <p:nvGrpSpPr>
            <p:cNvPr id="299013" name="Group 5"/>
            <p:cNvGrpSpPr>
              <a:grpSpLocks/>
            </p:cNvGrpSpPr>
            <p:nvPr userDrawn="1"/>
          </p:nvGrpSpPr>
          <p:grpSpPr bwMode="auto">
            <a:xfrm>
              <a:off x="1728" y="2317"/>
              <a:ext cx="4021" cy="1998"/>
              <a:chOff x="1728" y="2317"/>
              <a:chExt cx="4021" cy="1998"/>
            </a:xfrm>
          </p:grpSpPr>
          <p:sp>
            <p:nvSpPr>
              <p:cNvPr id="29901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01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01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01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9901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902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9902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66" tIns="47883" rIns="95766" bIns="47883" numCol="1" anchor="b" anchorCtr="0" compatLnSpc="1">
            <a:prstTxWarp prst="textNoShape">
              <a:avLst/>
            </a:prstTxWarp>
          </a:bodyPr>
          <a:lstStyle>
            <a:lvl1pPr algn="ctr" defTabSz="957263">
              <a:defRPr sz="13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29902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66" tIns="47883" rIns="95766" bIns="478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Образец</a:t>
            </a:r>
            <a:r>
              <a:rPr lang="en-GB" dirty="0" smtClean="0"/>
              <a:t> </a:t>
            </a:r>
            <a:r>
              <a:rPr lang="en-GB" dirty="0" err="1" smtClean="0"/>
              <a:t>текста</a:t>
            </a:r>
            <a:endParaRPr lang="en-GB" dirty="0" smtClean="0"/>
          </a:p>
          <a:p>
            <a:pPr lvl="1"/>
            <a:r>
              <a:rPr lang="en-GB" dirty="0" err="1" smtClean="0"/>
              <a:t>Второй</a:t>
            </a:r>
            <a:r>
              <a:rPr lang="en-GB" dirty="0" smtClean="0"/>
              <a:t> </a:t>
            </a:r>
            <a:r>
              <a:rPr lang="en-GB" dirty="0" err="1" smtClean="0"/>
              <a:t>уровень</a:t>
            </a:r>
            <a:endParaRPr lang="en-GB" dirty="0" smtClean="0"/>
          </a:p>
          <a:p>
            <a:pPr lvl="2"/>
            <a:r>
              <a:rPr lang="en-GB" dirty="0" err="1" smtClean="0"/>
              <a:t>Третий</a:t>
            </a:r>
            <a:r>
              <a:rPr lang="en-GB" dirty="0" smtClean="0"/>
              <a:t> </a:t>
            </a:r>
            <a:r>
              <a:rPr lang="en-GB" dirty="0" err="1" smtClean="0"/>
              <a:t>уровень</a:t>
            </a:r>
            <a:endParaRPr lang="en-GB" dirty="0" smtClean="0"/>
          </a:p>
          <a:p>
            <a:pPr lvl="3"/>
            <a:r>
              <a:rPr lang="en-GB" dirty="0" err="1" smtClean="0"/>
              <a:t>Четвертый</a:t>
            </a:r>
            <a:r>
              <a:rPr lang="en-GB" dirty="0" smtClean="0"/>
              <a:t> </a:t>
            </a:r>
            <a:r>
              <a:rPr lang="en-GB" dirty="0" err="1" smtClean="0"/>
              <a:t>уровень</a:t>
            </a:r>
            <a:endParaRPr lang="en-GB" dirty="0" smtClean="0"/>
          </a:p>
          <a:p>
            <a:pPr lvl="4"/>
            <a:r>
              <a:rPr lang="en-GB" dirty="0" err="1" smtClean="0"/>
              <a:t>Пятый</a:t>
            </a:r>
            <a:r>
              <a:rPr lang="en-GB" dirty="0" smtClean="0"/>
              <a:t> </a:t>
            </a:r>
            <a:r>
              <a:rPr lang="en-GB" dirty="0" err="1" smtClean="0"/>
              <a:t>уровень</a:t>
            </a:r>
            <a:endParaRPr lang="en-GB" dirty="0" smtClean="0"/>
          </a:p>
        </p:txBody>
      </p:sp>
      <p:pic>
        <p:nvPicPr>
          <p:cNvPr id="299030" name="Picture 22"/>
          <p:cNvPicPr>
            <a:picLocks noChangeAspect="1" noChangeArrowheads="1"/>
          </p:cNvPicPr>
          <p:nvPr userDrawn="1"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8" y="44450"/>
            <a:ext cx="4127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9031" name="Text Box 23"/>
          <p:cNvSpPr txBox="1">
            <a:spLocks noChangeArrowheads="1"/>
          </p:cNvSpPr>
          <p:nvPr userDrawn="1"/>
        </p:nvSpPr>
        <p:spPr bwMode="auto">
          <a:xfrm>
            <a:off x="560388" y="115888"/>
            <a:ext cx="24923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57263"/>
            <a:r>
              <a:rPr lang="en-US" sz="1200" b="1" i="1"/>
              <a:t>Petersburg Nuclear Physics Institute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defTabSz="957263" rtl="0" fontAlgn="base">
        <a:spcBef>
          <a:spcPct val="0"/>
        </a:spcBef>
        <a:spcAft>
          <a:spcPct val="0"/>
        </a:spcAft>
        <a:defRPr sz="4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957263" rtl="0" fontAlgn="base">
        <a:spcBef>
          <a:spcPct val="0"/>
        </a:spcBef>
        <a:spcAft>
          <a:spcPct val="0"/>
        </a:spcAft>
        <a:defRPr sz="4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defTabSz="957263" rtl="0" fontAlgn="base">
        <a:spcBef>
          <a:spcPct val="0"/>
        </a:spcBef>
        <a:spcAft>
          <a:spcPct val="0"/>
        </a:spcAft>
        <a:defRPr sz="4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defTabSz="957263" rtl="0" fontAlgn="base">
        <a:spcBef>
          <a:spcPct val="0"/>
        </a:spcBef>
        <a:spcAft>
          <a:spcPct val="0"/>
        </a:spcAft>
        <a:defRPr sz="4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defTabSz="957263" rtl="0" fontAlgn="base">
        <a:spcBef>
          <a:spcPct val="0"/>
        </a:spcBef>
        <a:spcAft>
          <a:spcPct val="0"/>
        </a:spcAft>
        <a:defRPr sz="4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defTabSz="957263" rtl="0" fontAlgn="base">
        <a:spcBef>
          <a:spcPct val="0"/>
        </a:spcBef>
        <a:spcAft>
          <a:spcPct val="0"/>
        </a:spcAft>
        <a:defRPr sz="4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defTabSz="957263" rtl="0" fontAlgn="base">
        <a:spcBef>
          <a:spcPct val="0"/>
        </a:spcBef>
        <a:spcAft>
          <a:spcPct val="0"/>
        </a:spcAft>
        <a:defRPr sz="4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defTabSz="957263" rtl="0" fontAlgn="base">
        <a:spcBef>
          <a:spcPct val="0"/>
        </a:spcBef>
        <a:spcAft>
          <a:spcPct val="0"/>
        </a:spcAft>
        <a:defRPr sz="4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defTabSz="957263" rtl="0" fontAlgn="base">
        <a:spcBef>
          <a:spcPct val="0"/>
        </a:spcBef>
        <a:spcAft>
          <a:spcPct val="0"/>
        </a:spcAft>
        <a:defRPr sz="4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58775" indent="-358775" algn="l" defTabSz="957263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 b="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77875" indent="-298450" algn="l" defTabSz="957263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400" b="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96975" indent="-239713" algn="l" defTabSz="957263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 b="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76400" indent="-239713" algn="l" defTabSz="957263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400" b="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154238" indent="-238125" algn="l" defTabSz="957263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 b="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611438" indent="-238125" algn="l" defTabSz="957263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3068638" indent="-238125" algn="l" defTabSz="957263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525838" indent="-238125" algn="l" defTabSz="957263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983038" indent="-238125" algn="l" defTabSz="957263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28.png"/><Relationship Id="rId4" Type="http://schemas.openxmlformats.org/officeDocument/2006/relationships/image" Target="../media/image2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94600" y="6381750"/>
            <a:ext cx="2311400" cy="476250"/>
          </a:xfrm>
        </p:spPr>
        <p:txBody>
          <a:bodyPr/>
          <a:lstStyle/>
          <a:p>
            <a:fld id="{A5B1827F-43FB-45C6-AE9B-64AAC05B267F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1075204" name="Text Box 4"/>
          <p:cNvSpPr txBox="1">
            <a:spLocks noChangeArrowheads="1"/>
          </p:cNvSpPr>
          <p:nvPr/>
        </p:nvSpPr>
        <p:spPr bwMode="auto">
          <a:xfrm>
            <a:off x="7956550" y="4278313"/>
            <a:ext cx="1841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57263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496616" y="1916831"/>
            <a:ext cx="739603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600" b="1" i="1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Зачем нужен источник горячих нейтронов.</a:t>
            </a:r>
            <a:endParaRPr lang="en-US" sz="2600" b="1" i="1" dirty="0" smtClean="0">
              <a:solidFill>
                <a:srgbClr val="A500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2400" b="1" i="1" dirty="0">
              <a:solidFill>
                <a:srgbClr val="A500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600" b="1" i="1" dirty="0" err="1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Голосовский</a:t>
            </a:r>
            <a:r>
              <a:rPr lang="ru-RU" sz="1600" b="1" i="1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И.В. </a:t>
            </a:r>
          </a:p>
          <a:p>
            <a:pPr algn="ctr"/>
            <a:r>
              <a:rPr lang="ru-RU" sz="1600" b="1" i="1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 algn="ctr"/>
            <a:r>
              <a:rPr lang="ru-RU" sz="1600" i="1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Лаборатория физики кристаллов, ОИКС-ЛНИ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8997E-BDDE-465C-87FF-927C96E398F6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24064" y="116632"/>
            <a:ext cx="57654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i="1" dirty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LAGRANGE </a:t>
            </a:r>
            <a:r>
              <a:rPr lang="ru-RU" sz="2000" b="1" i="1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000" b="1" i="1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IN1</a:t>
            </a:r>
            <a:r>
              <a:rPr lang="ru-RU" sz="2000" b="1" i="1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GB" sz="2000" b="1" i="1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2000" b="1" i="1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новый нейтронный спектрометр на горячем источнике ИЛЛ. </a:t>
            </a:r>
            <a:endParaRPr lang="en-GB" sz="2000" b="1" i="1" dirty="0">
              <a:solidFill>
                <a:srgbClr val="A500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622084"/>
            <a:ext cx="2952328" cy="3897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936" y="3635304"/>
            <a:ext cx="4829336" cy="27632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4" name="Picture 4" descr="https://www.ill.eu/typo3temp/pics/da80ed51c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579" y="980728"/>
            <a:ext cx="3264361" cy="24482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 bwMode="auto">
          <a:xfrm>
            <a:off x="8409384" y="5016936"/>
            <a:ext cx="648072" cy="576064"/>
          </a:xfrm>
          <a:prstGeom prst="ellipse">
            <a:avLst/>
          </a:prstGeom>
          <a:solidFill>
            <a:srgbClr val="FFFFFF">
              <a:alpha val="0"/>
            </a:srgbClr>
          </a:solidFill>
          <a:ln w="9525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43" y="4293096"/>
            <a:ext cx="2645875" cy="1800200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10" name="Овал 9"/>
          <p:cNvSpPr/>
          <p:nvPr/>
        </p:nvSpPr>
        <p:spPr bwMode="auto">
          <a:xfrm>
            <a:off x="691414" y="4149080"/>
            <a:ext cx="648072" cy="370894"/>
          </a:xfrm>
          <a:prstGeom prst="ellipse">
            <a:avLst/>
          </a:prstGeom>
          <a:solidFill>
            <a:srgbClr val="FFFFFF">
              <a:alpha val="0"/>
            </a:srgbClr>
          </a:solidFill>
          <a:ln w="9525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3687" y="6075403"/>
            <a:ext cx="1645002" cy="323165"/>
          </a:xfrm>
          <a:prstGeom prst="rect">
            <a:avLst/>
          </a:prstGeom>
          <a:solidFill>
            <a:schemeClr val="accent5"/>
          </a:solidFill>
          <a:ln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IN22 NdFe</a:t>
            </a:r>
            <a:r>
              <a:rPr lang="en-US" baseline="-25000" dirty="0" smtClean="0"/>
              <a:t>3</a:t>
            </a:r>
            <a:r>
              <a:rPr lang="en-US" dirty="0" smtClean="0"/>
              <a:t>(BO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r>
              <a:rPr lang="en-US" baseline="-25000" dirty="0" smtClean="0"/>
              <a:t>4</a:t>
            </a:r>
            <a:endParaRPr lang="en-GB" baseline="-25000" dirty="0"/>
          </a:p>
        </p:txBody>
      </p:sp>
      <p:pic>
        <p:nvPicPr>
          <p:cNvPr id="5126" name="Picture 6" descr="https://www.ill.eu/typo3temp/pics/76a19c4c8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808" y="980728"/>
            <a:ext cx="3264362" cy="24482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36646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4808" y="116632"/>
            <a:ext cx="6408712" cy="432048"/>
          </a:xfrm>
        </p:spPr>
        <p:txBody>
          <a:bodyPr/>
          <a:lstStyle/>
          <a:p>
            <a:r>
              <a:rPr lang="ru-RU" dirty="0"/>
              <a:t>Структура жидкостей и аморфных веществ.</a:t>
            </a:r>
            <a:endParaRPr lang="en-GB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3BBC7D-6BD4-4DCC-B789-A4D9FA369BA1}" type="slidenum">
              <a:rPr lang="en-GB" smtClean="0"/>
              <a:pPr/>
              <a:t>11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848544" y="1340768"/>
                <a:ext cx="3816424" cy="27206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𝑐𝑜h</m:t>
                              </m:r>
                            </m:sub>
                          </m:sSub>
                        </m:num>
                        <m:den>
                          <m:r>
                            <a:rPr lang="ru-RU" i="1">
                              <a:latin typeface="Cambria Math"/>
                            </a:rPr>
                            <m:t>𝑑</m:t>
                          </m:r>
                          <m:r>
                            <a:rPr lang="ru-RU" i="1">
                              <a:latin typeface="Cambria Math"/>
                            </a:rPr>
                            <m:t>𝛺</m:t>
                          </m:r>
                        </m:den>
                      </m:f>
                      <m:r>
                        <a:rPr lang="ru-RU" i="1">
                          <a:latin typeface="Cambria Math"/>
                        </a:rPr>
                        <m:t>=</m:t>
                      </m:r>
                      <m:r>
                        <a:rPr lang="ru-RU" i="1">
                          <a:latin typeface="Cambria Math"/>
                        </a:rPr>
                        <m:t>𝑁</m:t>
                      </m:r>
                      <m:sSup>
                        <m:sSupPr>
                          <m:ctrlPr>
                            <a:rPr lang="en-GB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̄"/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ru-RU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ru-RU" i="1" smtClean="0">
                          <a:solidFill>
                            <a:srgbClr val="A50021"/>
                          </a:solidFill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GB" i="1">
                              <a:solidFill>
                                <a:srgbClr val="A5002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A50021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</m:d>
                    </m:oMath>
                  </m:oMathPara>
                </a14:m>
                <a:endParaRPr lang="ru-RU" i="1" dirty="0" smtClean="0">
                  <a:solidFill>
                    <a:srgbClr val="A50021"/>
                  </a:solidFill>
                </a:endParaRPr>
              </a:p>
              <a:p>
                <a:endParaRPr lang="ru-RU" i="1" dirty="0" smtClean="0"/>
              </a:p>
              <a:p>
                <a:endParaRPr lang="ru-RU" i="1" dirty="0" smtClean="0"/>
              </a:p>
              <a:p>
                <a14:m>
                  <m:oMath xmlns:m="http://schemas.openxmlformats.org/officeDocument/2006/math">
                    <m:r>
                      <a:rPr lang="ru-RU" i="1" smtClean="0">
                        <a:solidFill>
                          <a:srgbClr val="A50021"/>
                        </a:solidFill>
                        <a:latin typeface="Cambria Math"/>
                      </a:rPr>
                      <m:t>𝑆</m:t>
                    </m:r>
                    <m:r>
                      <a:rPr lang="ru-RU" i="1" smtClean="0">
                        <a:solidFill>
                          <a:srgbClr val="A50021"/>
                        </a:solidFill>
                        <a:latin typeface="Cambria Math"/>
                      </a:rPr>
                      <m:t>(</m:t>
                    </m:r>
                    <m:r>
                      <a:rPr lang="ru-RU" i="1" smtClean="0">
                        <a:solidFill>
                          <a:srgbClr val="A50021"/>
                        </a:solidFill>
                        <a:latin typeface="Cambria Math"/>
                      </a:rPr>
                      <m:t>𝑄</m:t>
                    </m:r>
                    <m:r>
                      <a:rPr lang="ru-RU" i="1" smtClean="0">
                        <a:solidFill>
                          <a:srgbClr val="A50021"/>
                        </a:solidFill>
                        <a:latin typeface="Cambria Math"/>
                      </a:rPr>
                      <m:t>)=1+</m:t>
                    </m:r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4</m:t>
                        </m:r>
                        <m:r>
                          <a:rPr lang="ru-RU" i="1">
                            <a:latin typeface="Cambria Math"/>
                          </a:rPr>
                          <m:t>𝜋𝜌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𝑞</m:t>
                        </m:r>
                      </m:den>
                    </m:f>
                    <m:nary>
                      <m:naryPr>
                        <m:limLoc m:val="undOvr"/>
                        <m:ctrlPr>
                          <a:rPr lang="en-GB" i="1">
                            <a:latin typeface="Cambria Math"/>
                          </a:rPr>
                        </m:ctrlPr>
                      </m:naryPr>
                      <m:sub>
                        <m:r>
                          <a:rPr lang="ru-RU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ru-RU" i="1">
                            <a:latin typeface="Cambria Math"/>
                          </a:rPr>
                          <m:t>∞</m:t>
                        </m:r>
                      </m:sup>
                      <m:e>
                        <m:r>
                          <a:rPr lang="ru-RU" i="1">
                            <a:latin typeface="Cambria Math"/>
                          </a:rPr>
                          <m:t>𝑟</m:t>
                        </m:r>
                        <m:r>
                          <a:rPr lang="ru-RU" i="1">
                            <a:latin typeface="Cambria Math"/>
                          </a:rPr>
                          <m:t>(</m:t>
                        </m:r>
                        <m:r>
                          <a:rPr lang="ru-RU" i="1" smtClean="0">
                            <a:solidFill>
                              <a:srgbClr val="A50021"/>
                            </a:solidFill>
                            <a:latin typeface="Cambria Math"/>
                          </a:rPr>
                          <m:t>𝑔</m:t>
                        </m:r>
                        <m:r>
                          <a:rPr lang="ru-RU" i="1" smtClean="0">
                            <a:solidFill>
                              <a:srgbClr val="A5002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ru-RU" i="1" smtClean="0">
                            <a:solidFill>
                              <a:srgbClr val="A50021"/>
                            </a:solidFill>
                            <a:latin typeface="Cambria Math"/>
                          </a:rPr>
                          <m:t>𝑟</m:t>
                        </m:r>
                        <m:r>
                          <a:rPr lang="ru-RU" i="1" smtClean="0">
                            <a:solidFill>
                              <a:srgbClr val="A50021"/>
                            </a:solidFill>
                            <a:latin typeface="Cambria Math"/>
                          </a:rPr>
                          <m:t>)−1)</m:t>
                        </m:r>
                      </m:e>
                    </m:nary>
                    <m:r>
                      <m:rPr>
                        <m:sty m:val="p"/>
                      </m:rPr>
                      <a:rPr lang="ru-RU">
                        <a:latin typeface="Cambria Math"/>
                      </a:rPr>
                      <m:t>sin</m:t>
                    </m:r>
                    <m:r>
                      <a:rPr lang="ru-RU" i="1">
                        <a:latin typeface="Cambria Math"/>
                      </a:rPr>
                      <m:t>(</m:t>
                    </m:r>
                    <m:r>
                      <a:rPr lang="ru-RU" i="1">
                        <a:latin typeface="Cambria Math"/>
                      </a:rPr>
                      <m:t>𝑞𝑟</m:t>
                    </m:r>
                    <m:r>
                      <a:rPr lang="ru-RU" i="1">
                        <a:latin typeface="Cambria Math"/>
                      </a:rPr>
                      <m:t>)</m:t>
                    </m:r>
                    <m:r>
                      <a:rPr lang="ru-RU" i="1">
                        <a:latin typeface="Cambria Math"/>
                      </a:rPr>
                      <m:t>𝑑𝑟</m:t>
                    </m:r>
                  </m:oMath>
                </a14:m>
                <a:r>
                  <a:rPr lang="ru-RU" dirty="0" smtClean="0"/>
                  <a:t>,</a:t>
                </a:r>
              </a:p>
              <a:p>
                <a:endParaRPr lang="ru-RU" dirty="0" smtClean="0"/>
              </a:p>
              <a:p>
                <a:r>
                  <a:rPr lang="ru-RU" sz="1600" i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Фурье-обращение</a:t>
                </a:r>
                <a:endParaRPr lang="ru-RU" sz="1600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ru-RU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smtClean="0">
                          <a:solidFill>
                            <a:srgbClr val="A50021"/>
                          </a:solidFill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GB" i="1">
                              <a:solidFill>
                                <a:srgbClr val="A5002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i="1">
                              <a:solidFill>
                                <a:srgbClr val="A50021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</m:d>
                      <m:r>
                        <a:rPr lang="ru-RU" i="1">
                          <a:latin typeface="Cambria Math"/>
                        </a:rPr>
                        <m:t>=1+</m:t>
                      </m:r>
                      <m:f>
                        <m:fPr>
                          <m:ctrlPr>
                            <a:rPr lang="en-GB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/>
                            </a:rPr>
                            <m:t>𝜌</m:t>
                          </m:r>
                        </m:num>
                        <m:den>
                          <m:r>
                            <a:rPr lang="ru-RU" i="1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>
                              <a:latin typeface="Cambria Math"/>
                            </a:rPr>
                            <m:t>𝑟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GB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ru-RU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ru-RU" i="1">
                              <a:latin typeface="Cambria Math"/>
                            </a:rPr>
                            <m:t>∞</m:t>
                          </m:r>
                        </m:sup>
                        <m:e>
                          <m:r>
                            <a:rPr lang="ru-RU" i="1">
                              <a:latin typeface="Cambria Math"/>
                            </a:rPr>
                            <m:t>𝑄</m:t>
                          </m:r>
                          <m:d>
                            <m:d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ru-RU" i="1" smtClean="0">
                                  <a:solidFill>
                                    <a:srgbClr val="A50021"/>
                                  </a:solidFill>
                                  <a:latin typeface="Cambria Math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GB" i="1">
                                      <a:solidFill>
                                        <a:srgbClr val="A5002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i="1">
                                      <a:solidFill>
                                        <a:srgbClr val="A50021"/>
                                      </a:solidFill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</m:d>
                              <m:r>
                                <a:rPr lang="ru-RU" i="1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ru-RU">
                              <a:latin typeface="Cambria Math"/>
                            </a:rPr>
                            <m:t>sin</m:t>
                          </m:r>
                          <m:d>
                            <m:d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𝑄𝑟</m:t>
                              </m:r>
                            </m:e>
                          </m:d>
                          <m:r>
                            <a:rPr lang="ru-RU" i="1">
                              <a:latin typeface="Cambria Math"/>
                            </a:rPr>
                            <m:t>𝑑𝑄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544" y="1340768"/>
                <a:ext cx="3816424" cy="2720617"/>
              </a:xfrm>
              <a:prstGeom prst="rect">
                <a:avLst/>
              </a:prstGeom>
              <a:blipFill rotWithShape="1">
                <a:blip r:embed="rId2"/>
                <a:stretch>
                  <a:fillRect l="-7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ая выноска 6"/>
          <p:cNvSpPr/>
          <p:nvPr/>
        </p:nvSpPr>
        <p:spPr bwMode="auto">
          <a:xfrm>
            <a:off x="1984372" y="715576"/>
            <a:ext cx="4392488" cy="396624"/>
          </a:xfrm>
          <a:prstGeom prst="wedgeRectCallout">
            <a:avLst>
              <a:gd name="adj1" fmla="val -35170"/>
              <a:gd name="adj2" fmla="val 100874"/>
            </a:avLst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600" i="1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S(Q) – </a:t>
            </a:r>
            <a:r>
              <a:rPr lang="ru-RU" sz="1600" i="1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структурный фактор – (измеряем)</a:t>
            </a:r>
            <a:endParaRPr lang="ru-RU" sz="1600" i="1" dirty="0">
              <a:solidFill>
                <a:srgbClr val="A500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ая выноска 8"/>
          <p:cNvSpPr/>
          <p:nvPr/>
        </p:nvSpPr>
        <p:spPr bwMode="auto">
          <a:xfrm>
            <a:off x="344488" y="4152860"/>
            <a:ext cx="3528392" cy="1076340"/>
          </a:xfrm>
          <a:prstGeom prst="wedgeRectCallout">
            <a:avLst>
              <a:gd name="adj1" fmla="val -24873"/>
              <a:gd name="adj2" fmla="val -76211"/>
            </a:avLst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i="1" dirty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i="1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(r) - </a:t>
            </a:r>
            <a:r>
              <a:rPr lang="ru-RU" i="1" dirty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ru-RU" i="1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ероятность найти два атома на расстоянии </a:t>
            </a:r>
            <a:r>
              <a:rPr lang="en-US" i="1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 (</a:t>
            </a:r>
            <a:r>
              <a:rPr lang="ru-RU" i="1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известна как парная функция корреляции – аналог функции Паттерсона) – (вычисляем).</a:t>
            </a:r>
            <a:endParaRPr lang="en-GB" i="1" dirty="0">
              <a:solidFill>
                <a:srgbClr val="A500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968" y="1772816"/>
            <a:ext cx="4392488" cy="2861474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6" name="Прямоугольная выноска 15"/>
          <p:cNvSpPr/>
          <p:nvPr/>
        </p:nvSpPr>
        <p:spPr bwMode="auto">
          <a:xfrm>
            <a:off x="3800872" y="5193744"/>
            <a:ext cx="5787144" cy="1080120"/>
          </a:xfrm>
          <a:prstGeom prst="wedgeRectCallout">
            <a:avLst>
              <a:gd name="adj1" fmla="val -19779"/>
              <a:gd name="adj2" fmla="val -129880"/>
            </a:avLst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1600" i="1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Функция </a:t>
            </a:r>
            <a:r>
              <a:rPr lang="en-GB" sz="1600" i="1" dirty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g(r)</a:t>
            </a:r>
            <a:r>
              <a:rPr lang="ru-RU" sz="1600" i="1" dirty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для жидкого свинца. Пунктирные максимумы при </a:t>
            </a:r>
            <a:r>
              <a:rPr lang="en-US" sz="1600" i="1" dirty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</a:t>
            </a:r>
            <a:r>
              <a:rPr lang="ru-RU" sz="1600" i="1" dirty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&lt; 1 Å представляют ложный эффект, который получается в результате "обрезания" функции </a:t>
            </a:r>
            <a:r>
              <a:rPr lang="en-US" sz="1600" i="1" dirty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S(Q)</a:t>
            </a:r>
            <a:r>
              <a:rPr lang="ru-RU" sz="1600" i="1" dirty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Точками показана </a:t>
            </a:r>
            <a:r>
              <a:rPr lang="ru-RU" sz="1600" i="1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"правильная" </a:t>
            </a:r>
            <a:r>
              <a:rPr lang="ru-RU" sz="1600" i="1" dirty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зависимость g(r</a:t>
            </a:r>
            <a:r>
              <a:rPr lang="ru-RU" sz="1600" i="1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  <a:endParaRPr lang="en-GB" sz="1600" i="1" dirty="0">
              <a:solidFill>
                <a:srgbClr val="A500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i="1" dirty="0">
              <a:solidFill>
                <a:srgbClr val="A500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69537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3BBC7D-6BD4-4DCC-B789-A4D9FA369BA1}" type="slidenum">
              <a:rPr lang="en-GB" smtClean="0"/>
              <a:pPr/>
              <a:t>12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639536" y="503251"/>
                <a:ext cx="8777960" cy="15205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600" i="1" dirty="0" smtClean="0">
                    <a:solidFill>
                      <a:srgbClr val="A5002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"Статическое" приближение</a:t>
                </a:r>
              </a:p>
              <a:p>
                <a:endParaRPr lang="ru-RU" sz="1600" i="1" dirty="0" smtClean="0"/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i="1">
                            <a:latin typeface="Cambria Math"/>
                          </a:rPr>
                          <m:t>𝑑</m:t>
                        </m:r>
                        <m:sSub>
                          <m:sSubPr>
                            <m:ctrlPr>
                              <a:rPr lang="en-GB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ru-RU" sz="2000" i="1">
                                <a:latin typeface="Cambria Math"/>
                              </a:rPr>
                              <m:t>𝑐𝑜h</m:t>
                            </m:r>
                          </m:sub>
                        </m:sSub>
                      </m:num>
                      <m:den>
                        <m:r>
                          <a:rPr lang="ru-RU" sz="2000" i="1">
                            <a:latin typeface="Cambria Math"/>
                          </a:rPr>
                          <m:t>𝑑</m:t>
                        </m:r>
                        <m:r>
                          <a:rPr lang="ru-RU" sz="2000" i="1">
                            <a:latin typeface="Cambria Math"/>
                          </a:rPr>
                          <m:t>𝛺</m:t>
                        </m:r>
                      </m:den>
                    </m:f>
                    <m:r>
                      <a:rPr lang="ru-RU" sz="2000" i="1">
                        <a:latin typeface="Cambria Math"/>
                      </a:rPr>
                      <m:t>=</m:t>
                    </m:r>
                    <m:r>
                      <a:rPr lang="ru-RU" sz="2000" i="1">
                        <a:latin typeface="Cambria Math"/>
                      </a:rPr>
                      <m:t>𝑁</m:t>
                    </m:r>
                    <m:sSup>
                      <m:sSupPr>
                        <m:ctrlPr>
                          <a:rPr lang="en-GB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GB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̄"/>
                                <m:ctrlPr>
                                  <a:rPr lang="en-GB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ru-RU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2000" i="1" smtClean="0">
                        <a:solidFill>
                          <a:schemeClr val="tx1"/>
                        </a:solidFill>
                        <a:latin typeface="Cambria Math"/>
                      </a:rPr>
                      <m:t>𝑆</m:t>
                    </m:r>
                    <m:d>
                      <m:dPr>
                        <m:ctrlPr>
                          <a:rPr lang="en-GB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𝑄</m:t>
                        </m:r>
                      </m:e>
                    </m:d>
                  </m:oMath>
                </a14:m>
                <a:r>
                  <a:rPr lang="ru-RU" sz="2000" i="1" dirty="0" smtClean="0"/>
                  <a:t>,</a:t>
                </a:r>
              </a:p>
              <a:p>
                <a:endParaRPr lang="ru-RU" sz="1600" i="1" dirty="0" smtClean="0"/>
              </a:p>
              <a:p>
                <a:r>
                  <a:rPr lang="ru-RU" sz="1600" i="1" dirty="0">
                    <a:solidFill>
                      <a:srgbClr val="A5002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Насколько </a:t>
                </a:r>
                <a:r>
                  <a:rPr lang="ru-RU" sz="1600" i="1" dirty="0" smtClean="0">
                    <a:solidFill>
                      <a:srgbClr val="A5002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оно справедливо? 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536" y="503251"/>
                <a:ext cx="8777960" cy="1520544"/>
              </a:xfrm>
              <a:prstGeom prst="rect">
                <a:avLst/>
              </a:prstGeom>
              <a:blipFill rotWithShape="1">
                <a:blip r:embed="rId2"/>
                <a:stretch>
                  <a:fillRect l="-417" t="-1205" b="-44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752" y="2204864"/>
            <a:ext cx="5375513" cy="3127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08224" y="5741967"/>
            <a:ext cx="8777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процессе измерений нет анализа по энергиям, поэтому реально вся "</a:t>
            </a:r>
            <a:r>
              <a:rPr lang="ru-RU" sz="1600" i="1" dirty="0" err="1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неупругость</a:t>
            </a:r>
            <a:r>
              <a:rPr lang="ru-RU" sz="1600" i="1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 интегрируется, что приводит к поправкам, известным как  поправки </a:t>
            </a:r>
            <a:r>
              <a:rPr lang="ru-RU" sz="1600" i="1" dirty="0" err="1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Плачека</a:t>
            </a:r>
            <a:r>
              <a:rPr lang="ru-RU" sz="1600" i="1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i="1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600" i="1" dirty="0" smtClean="0">
                <a:solidFill>
                  <a:srgbClr val="A5002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  <a:r>
              <a:rPr lang="en-US" sz="1600" i="1" dirty="0" err="1" smtClean="0">
                <a:solidFill>
                  <a:srgbClr val="A50021"/>
                </a:solidFill>
                <a:latin typeface="+mn-lt"/>
              </a:rPr>
              <a:t>Placzek</a:t>
            </a:r>
            <a:r>
              <a:rPr lang="ru-RU" sz="1600" i="1" dirty="0" smtClean="0">
                <a:solidFill>
                  <a:srgbClr val="A50021"/>
                </a:solidFill>
                <a:latin typeface="+mn-lt"/>
              </a:rPr>
              <a:t>")</a:t>
            </a:r>
            <a:endParaRPr lang="ru-RU" sz="1600" i="1" dirty="0" smtClean="0"/>
          </a:p>
        </p:txBody>
      </p:sp>
    </p:spTree>
    <p:extLst>
      <p:ext uri="{BB962C8B-B14F-4D97-AF65-F5344CB8AC3E}">
        <p14:creationId xmlns:p14="http://schemas.microsoft.com/office/powerpoint/2010/main" val="309843900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792" y="2276872"/>
            <a:ext cx="3688068" cy="2367838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3BBC7D-6BD4-4DCC-B789-A4D9FA369BA1}" type="slidenum">
              <a:rPr lang="en-GB" smtClean="0"/>
              <a:pPr/>
              <a:t>13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980352" y="3192961"/>
                <a:ext cx="3449368" cy="535659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accent4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i="1">
                            <a:latin typeface="Cambria Math"/>
                          </a:rPr>
                          <m:t>𝑑</m:t>
                        </m:r>
                        <m:sSub>
                          <m:sSubPr>
                            <m:ctrlPr>
                              <a:rPr lang="en-GB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ru-RU" sz="2000" i="1">
                                <a:latin typeface="Cambria Math"/>
                              </a:rPr>
                              <m:t>𝑐𝑜h</m:t>
                            </m:r>
                          </m:sub>
                        </m:sSub>
                      </m:num>
                      <m:den>
                        <m:r>
                          <a:rPr lang="ru-RU" sz="2000" i="1">
                            <a:latin typeface="Cambria Math"/>
                          </a:rPr>
                          <m:t>𝑑</m:t>
                        </m:r>
                        <m:r>
                          <a:rPr lang="ru-RU" sz="2000" i="1">
                            <a:latin typeface="Cambria Math"/>
                          </a:rPr>
                          <m:t>𝛺</m:t>
                        </m:r>
                      </m:den>
                    </m:f>
                    <m:r>
                      <a:rPr lang="ru-RU" sz="2000" i="1">
                        <a:latin typeface="Cambria Math"/>
                      </a:rPr>
                      <m:t>=</m:t>
                    </m:r>
                    <m:r>
                      <a:rPr lang="ru-RU" sz="2000" i="1">
                        <a:latin typeface="Cambria Math"/>
                      </a:rPr>
                      <m:t>𝑁</m:t>
                    </m:r>
                    <m:sSup>
                      <m:sSupPr>
                        <m:ctrlPr>
                          <a:rPr lang="en-GB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GB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̄"/>
                                <m:ctrlPr>
                                  <a:rPr lang="en-GB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ru-RU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2000" i="1" smtClean="0">
                        <a:solidFill>
                          <a:schemeClr val="tx1"/>
                        </a:solidFill>
                        <a:latin typeface="Cambria Math"/>
                      </a:rPr>
                      <m:t>𝑆</m:t>
                    </m:r>
                    <m:d>
                      <m:dPr>
                        <m:ctrlPr>
                          <a:rPr lang="en-GB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𝑄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(1</m:t>
                    </m:r>
                    <m:r>
                      <a:rPr lang="ru-RU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𝑄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i="1" dirty="0" smtClean="0"/>
                  <a:t>)</a:t>
                </a:r>
                <a:endParaRPr lang="ru-RU" sz="1600" i="1" dirty="0" smtClean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352" y="3192961"/>
                <a:ext cx="3449368" cy="535659"/>
              </a:xfrm>
              <a:prstGeom prst="rect">
                <a:avLst/>
              </a:prstGeom>
              <a:blipFill rotWithShape="1">
                <a:blip r:embed="rId3"/>
                <a:stretch>
                  <a:fillRect r="-528" b="-5556"/>
                </a:stretch>
              </a:blipFill>
              <a:ln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ая выноска 4"/>
          <p:cNvSpPr/>
          <p:nvPr/>
        </p:nvSpPr>
        <p:spPr bwMode="auto">
          <a:xfrm>
            <a:off x="920552" y="1340768"/>
            <a:ext cx="7704856" cy="648072"/>
          </a:xfrm>
          <a:prstGeom prst="wedgeRectCallout">
            <a:avLst>
              <a:gd name="adj1" fmla="val -18595"/>
              <a:gd name="adj2" fmla="val 75232"/>
            </a:avLst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0"/>
              </a:spcAft>
            </a:pPr>
            <a:r>
              <a:rPr lang="ru-RU" sz="1600" i="1" dirty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Зависимость поправочного коэффициента, учитывающего </a:t>
            </a:r>
            <a:r>
              <a:rPr lang="ru-RU" sz="1600" i="1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"нестатическое</a:t>
            </a:r>
            <a:r>
              <a:rPr lang="ru-RU" sz="1600" i="1" dirty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 приближение от переданного и импульса и длины </a:t>
            </a:r>
            <a:r>
              <a:rPr lang="ru-RU" sz="1600" i="1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волны. </a:t>
            </a:r>
            <a:endParaRPr lang="en-GB" sz="1600" i="1" dirty="0">
              <a:solidFill>
                <a:srgbClr val="A500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30318" y="5326115"/>
            <a:ext cx="77013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Кроме "</a:t>
            </a:r>
            <a:r>
              <a:rPr lang="ru-RU" sz="1600" i="1" dirty="0" err="1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неупругости</a:t>
            </a:r>
            <a:r>
              <a:rPr lang="ru-RU" sz="1600" i="1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  надо учитывать поправки на многократное рассеяние и поглощение. </a:t>
            </a:r>
            <a:r>
              <a:rPr lang="ru-RU" sz="1600" b="1" i="1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Поправки тем меньше, </a:t>
            </a:r>
            <a:r>
              <a:rPr lang="ru-RU" sz="1600" b="1" i="1" dirty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чем </a:t>
            </a:r>
            <a:r>
              <a:rPr lang="ru-RU" sz="1600" b="1" i="1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больше </a:t>
            </a:r>
            <a:r>
              <a:rPr lang="ru-RU" sz="1600" b="1" i="1" dirty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энергия </a:t>
            </a:r>
            <a:r>
              <a:rPr lang="ru-RU" sz="1600" b="1" i="1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нейтронов.</a:t>
            </a:r>
            <a:endParaRPr lang="ru-RU" sz="1600" b="1" i="1" dirty="0"/>
          </a:p>
        </p:txBody>
      </p:sp>
      <p:cxnSp>
        <p:nvCxnSpPr>
          <p:cNvPr id="7" name="Прямая со стрелкой 6"/>
          <p:cNvCxnSpPr/>
          <p:nvPr/>
        </p:nvCxnSpPr>
        <p:spPr bwMode="auto">
          <a:xfrm flipV="1">
            <a:off x="4181112" y="2924944"/>
            <a:ext cx="903696" cy="360040"/>
          </a:xfrm>
          <a:prstGeom prst="straightConnector1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11832611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6838" y="692696"/>
            <a:ext cx="5040560" cy="432048"/>
          </a:xfrm>
        </p:spPr>
        <p:txBody>
          <a:bodyPr/>
          <a:lstStyle/>
          <a:p>
            <a:r>
              <a:rPr lang="ru-RU" dirty="0" smtClean="0"/>
              <a:t>Водородосодержащие </a:t>
            </a:r>
            <a:r>
              <a:rPr lang="ru-RU" dirty="0"/>
              <a:t>соединения.</a:t>
            </a:r>
            <a:endParaRPr lang="en-GB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3BBC7D-6BD4-4DCC-B789-A4D9FA369BA1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847" y="1628800"/>
            <a:ext cx="3151493" cy="2736304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0" name="Надпись 2"/>
          <p:cNvSpPr txBox="1">
            <a:spLocks noChangeArrowheads="1"/>
          </p:cNvSpPr>
          <p:nvPr/>
        </p:nvSpPr>
        <p:spPr bwMode="auto">
          <a:xfrm>
            <a:off x="1568624" y="4941168"/>
            <a:ext cx="73448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i="1" dirty="0" smtClean="0">
                <a:solidFill>
                  <a:srgbClr val="A5002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Зависимость </a:t>
            </a:r>
            <a:r>
              <a:rPr lang="ru-RU" sz="1600" i="1" dirty="0">
                <a:solidFill>
                  <a:srgbClr val="A5002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сечения некогерентного рассеяния на водородсодержащих соединениях от длины волны падающих </a:t>
            </a:r>
            <a:r>
              <a:rPr lang="ru-RU" sz="1600" i="1" dirty="0" smtClean="0">
                <a:solidFill>
                  <a:srgbClr val="A5002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нейтронов. </a:t>
            </a:r>
            <a:endParaRPr lang="en-GB" sz="1600" i="1" dirty="0">
              <a:solidFill>
                <a:srgbClr val="A5002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29065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2840" y="123544"/>
            <a:ext cx="6192688" cy="720080"/>
          </a:xfrm>
        </p:spPr>
        <p:txBody>
          <a:bodyPr/>
          <a:lstStyle/>
          <a:p>
            <a:r>
              <a:rPr lang="ru-RU" dirty="0"/>
              <a:t>Распределение </a:t>
            </a:r>
            <a:r>
              <a:rPr lang="ru-RU" dirty="0" smtClean="0"/>
              <a:t> спиновой плотности в </a:t>
            </a:r>
            <a:r>
              <a:rPr lang="ru-RU" dirty="0" err="1"/>
              <a:t>магнитоупорядоченных</a:t>
            </a:r>
            <a:r>
              <a:rPr lang="ru-RU" dirty="0"/>
              <a:t> кристаллах.</a:t>
            </a:r>
            <a:r>
              <a:rPr lang="en-GB" dirty="0"/>
              <a:t/>
            </a:r>
            <a:br>
              <a:rPr lang="en-GB" dirty="0"/>
            </a:br>
            <a:r>
              <a:rPr lang="ru-RU" dirty="0"/>
              <a:t> 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3BBC7D-6BD4-4DCC-B789-A4D9FA369BA1}" type="slidenum">
              <a:rPr lang="en-GB" smtClean="0"/>
              <a:pPr/>
              <a:t>15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800872" y="1029538"/>
                <a:ext cx="5760640" cy="21649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400" i="1" dirty="0">
                    <a:solidFill>
                      <a:srgbClr val="A5002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Спиновая плотность в точке с координатами </a:t>
                </a:r>
                <a:r>
                  <a:rPr lang="ru-RU" sz="1400" i="1" dirty="0" err="1">
                    <a:solidFill>
                      <a:srgbClr val="A5002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x,y,z</a:t>
                </a:r>
                <a:r>
                  <a:rPr lang="ru-RU" sz="1400" i="1" dirty="0">
                    <a:solidFill>
                      <a:srgbClr val="A5002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может быть представлена в виде ряда Фурье</a:t>
                </a:r>
                <a:r>
                  <a:rPr lang="ru-RU" sz="1400" i="1" dirty="0" smtClean="0">
                    <a:solidFill>
                      <a:srgbClr val="A5002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endParaRPr lang="en-GB" sz="1400" i="1" dirty="0">
                  <a:solidFill>
                    <a:srgbClr val="A5002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r>
                  <a:rPr lang="en-US" sz="1400" i="1" dirty="0">
                    <a:solidFill>
                      <a:srgbClr val="A5002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ru-RU" sz="1600" i="1">
                        <a:latin typeface="Cambria Math"/>
                      </a:rPr>
                      <m:t>𝑆</m:t>
                    </m:r>
                    <m:d>
                      <m:dPr>
                        <m:ctrlPr>
                          <a:rPr lang="en-GB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1600" i="1">
                            <a:latin typeface="Cambria Math"/>
                          </a:rPr>
                          <m:t>𝑥</m:t>
                        </m:r>
                        <m:r>
                          <a:rPr lang="ru-RU" sz="1600" i="1">
                            <a:latin typeface="Cambria Math"/>
                          </a:rPr>
                          <m:t>,</m:t>
                        </m:r>
                        <m:r>
                          <a:rPr lang="ru-RU" sz="1600" i="1">
                            <a:latin typeface="Cambria Math"/>
                          </a:rPr>
                          <m:t>𝑦</m:t>
                        </m:r>
                        <m:r>
                          <a:rPr lang="ru-RU" sz="1600" i="1">
                            <a:latin typeface="Cambria Math"/>
                          </a:rPr>
                          <m:t>,</m:t>
                        </m:r>
                        <m:r>
                          <a:rPr lang="ru-RU" sz="1600" i="1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ru-RU" sz="16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6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16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1600" i="1">
                            <a:latin typeface="Cambria Math"/>
                          </a:rPr>
                          <m:t>𝑉</m:t>
                        </m:r>
                      </m:den>
                    </m:f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en-GB" sz="1600" i="1">
                            <a:latin typeface="Cambria Math"/>
                          </a:rPr>
                        </m:ctrlPr>
                      </m:naryPr>
                      <m:sub>
                        <m:r>
                          <a:rPr lang="ru-RU" sz="1600" i="1">
                            <a:latin typeface="Cambria Math"/>
                          </a:rPr>
                          <m:t>h</m:t>
                        </m:r>
                        <m:r>
                          <a:rPr lang="ru-RU" sz="1600" i="1">
                            <a:latin typeface="Cambria Math"/>
                          </a:rPr>
                          <m:t>,</m:t>
                        </m:r>
                        <m:r>
                          <a:rPr lang="ru-RU" sz="1600" i="1">
                            <a:latin typeface="Cambria Math"/>
                          </a:rPr>
                          <m:t>𝑘</m:t>
                        </m:r>
                        <m:r>
                          <a:rPr lang="ru-RU" sz="1600" i="1">
                            <a:latin typeface="Cambria Math"/>
                          </a:rPr>
                          <m:t>,</m:t>
                        </m:r>
                        <m:r>
                          <a:rPr lang="ru-RU" sz="1600" i="1">
                            <a:latin typeface="Cambria Math"/>
                          </a:rPr>
                          <m:t>𝑙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GB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1600" i="1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ru-RU" sz="1600" i="1">
                                <a:latin typeface="Cambria Math"/>
                              </a:rPr>
                              <m:t>h𝑘𝑙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ru-RU" sz="1600">
                            <a:latin typeface="Cambria Math"/>
                          </a:rPr>
                          <m:t>exp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GB" sz="16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1600" i="1">
                                <a:latin typeface="Cambria Math"/>
                              </a:rPr>
                              <m:t>−2</m:t>
                            </m:r>
                            <m:r>
                              <a:rPr lang="ru-RU" sz="1600" i="1">
                                <a:latin typeface="Cambria Math"/>
                              </a:rPr>
                              <m:t>𝜋</m:t>
                            </m:r>
                            <m:r>
                              <a:rPr lang="ru-RU" sz="1600" i="1">
                                <a:latin typeface="Cambria Math"/>
                              </a:rPr>
                              <m:t>𝑖</m:t>
                            </m:r>
                            <m:d>
                              <m:dPr>
                                <m:ctrlPr>
                                  <a:rPr lang="en-GB" sz="16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sz="1600" i="1">
                                    <a:latin typeface="Cambria Math"/>
                                  </a:rPr>
                                  <m:t>𝑥h</m:t>
                                </m:r>
                                <m:r>
                                  <a:rPr lang="ru-RU" sz="16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ru-RU" sz="1600" i="1">
                                    <a:latin typeface="Cambria Math"/>
                                  </a:rPr>
                                  <m:t>𝑦𝑘</m:t>
                                </m:r>
                                <m:r>
                                  <a:rPr lang="ru-RU" sz="16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ru-RU" sz="1600" i="1">
                                    <a:latin typeface="Cambria Math"/>
                                  </a:rPr>
                                  <m:t>𝑧𝑙</m:t>
                                </m:r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ru-RU" sz="1600" dirty="0" smtClean="0"/>
              </a:p>
              <a:p>
                <a:endParaRPr lang="ru-RU" sz="1400" dirty="0"/>
              </a:p>
              <a:p>
                <a:r>
                  <a:rPr lang="ru-RU" sz="1400" i="1" dirty="0" smtClean="0">
                    <a:solidFill>
                      <a:srgbClr val="A5002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Измерить </a:t>
                </a:r>
                <a:r>
                  <a:rPr lang="ru-RU" sz="1400" i="1" dirty="0">
                    <a:solidFill>
                      <a:srgbClr val="A5002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все рефлексы невозможно и неизбежный обрыв ряда приводит к тому, что на картах спиновой плотности (сечение трехмерного рассеяния или его проекции на выбранную плоскость) появляются ложные максимумы и минимумы. </a:t>
                </a:r>
                <a:endParaRPr lang="en-GB" sz="1400" i="1" dirty="0">
                  <a:solidFill>
                    <a:srgbClr val="A5002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0872" y="1029538"/>
                <a:ext cx="5760640" cy="2164952"/>
              </a:xfrm>
              <a:prstGeom prst="rect">
                <a:avLst/>
              </a:prstGeom>
              <a:blipFill rotWithShape="1">
                <a:blip r:embed="rId2"/>
                <a:stretch>
                  <a:fillRect l="-318" t="-282" b="-19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04" y="843624"/>
            <a:ext cx="3024336" cy="46342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Надпись 2"/>
              <p:cNvSpPr txBox="1">
                <a:spLocks noChangeArrowheads="1"/>
              </p:cNvSpPr>
              <p:nvPr/>
            </p:nvSpPr>
            <p:spPr bwMode="auto">
              <a:xfrm>
                <a:off x="488504" y="5733256"/>
                <a:ext cx="9073008" cy="968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ru-RU" sz="1400" i="1" dirty="0" smtClean="0">
                    <a:solidFill>
                      <a:srgbClr val="A5002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Проекции спиновой </a:t>
                </a:r>
                <a:r>
                  <a:rPr lang="ru-RU" sz="1400" i="1" dirty="0">
                    <a:solidFill>
                      <a:srgbClr val="A5002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плотности для кристалла железа, построенные по теоретическим значениям форм-фактора </a:t>
                </a:r>
                <a:r>
                  <a:rPr lang="en-US" sz="1400" i="1" dirty="0">
                    <a:solidFill>
                      <a:srgbClr val="A5002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3d</a:t>
                </a:r>
                <a:r>
                  <a:rPr lang="ru-RU" sz="1400" i="1" dirty="0">
                    <a:solidFill>
                      <a:srgbClr val="A5002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-электронов </a:t>
                </a:r>
                <a:r>
                  <a:rPr lang="en-US" sz="1400" i="1" dirty="0">
                    <a:solidFill>
                      <a:srgbClr val="A5002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Fe</a:t>
                </a:r>
                <a:r>
                  <a:rPr lang="en-US" sz="1400" i="1" baseline="30000" dirty="0">
                    <a:solidFill>
                      <a:srgbClr val="A5002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3+</a:t>
                </a:r>
                <a:r>
                  <a:rPr lang="ru-RU" sz="1400" i="1" dirty="0">
                    <a:solidFill>
                      <a:srgbClr val="A5002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на </a:t>
                </a:r>
                <a:r>
                  <a:rPr lang="en-US" sz="1400" i="1" dirty="0" err="1">
                    <a:solidFill>
                      <a:srgbClr val="A5002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</a:t>
                </a:r>
                <a:r>
                  <a:rPr lang="en-US" sz="1400" i="1" baseline="-25000" dirty="0" err="1">
                    <a:solidFill>
                      <a:srgbClr val="A5002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</a:t>
                </a:r>
                <a:r>
                  <a:rPr lang="ru-RU" sz="1400" i="1" dirty="0" smtClean="0">
                    <a:solidFill>
                      <a:srgbClr val="A5002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-уровне. </a:t>
                </a:r>
                <a:r>
                  <a:rPr lang="ru-RU" sz="1400" i="1" dirty="0">
                    <a:solidFill>
                      <a:srgbClr val="A5002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Видно, что правильная картина проявляется лишь при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solidFill>
                              <a:srgbClr val="A5002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1400" i="1">
                            <a:solidFill>
                              <a:srgbClr val="A50021"/>
                            </a:solidFill>
                            <a:latin typeface="Cambria Math"/>
                          </a:rPr>
                          <m:t>𝑠𝑖𝑛</m:t>
                        </m:r>
                        <m:f>
                          <m:fPr>
                            <m:type m:val="lin"/>
                            <m:ctrlPr>
                              <a:rPr lang="en-GB" sz="1400" i="1">
                                <a:solidFill>
                                  <a:srgbClr val="A5002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400" i="1">
                                <a:solidFill>
                                  <a:srgbClr val="A50021"/>
                                </a:solidFill>
                                <a:latin typeface="Cambria Math"/>
                              </a:rPr>
                              <m:t>𝜃</m:t>
                            </m:r>
                          </m:num>
                          <m:den>
                            <m:r>
                              <a:rPr lang="ru-RU" sz="1400" i="1">
                                <a:solidFill>
                                  <a:srgbClr val="A50021"/>
                                </a:solidFill>
                                <a:latin typeface="Cambria Math"/>
                              </a:rPr>
                              <m:t>𝜆</m:t>
                            </m:r>
                          </m:den>
                        </m:f>
                      </m:e>
                      <m:sub>
                        <m:r>
                          <a:rPr lang="ru-RU" sz="1400" i="1">
                            <a:solidFill>
                              <a:srgbClr val="A50021"/>
                            </a:solidFill>
                            <a:latin typeface="Cambria Math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ru-RU" sz="1400" i="1" dirty="0">
                    <a:solidFill>
                      <a:srgbClr val="A5002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 1</a:t>
                </a:r>
                <a:r>
                  <a:rPr lang="en-US" sz="1400" i="1" dirty="0">
                    <a:solidFill>
                      <a:srgbClr val="A5002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ru-RU" sz="1400" i="1" dirty="0">
                    <a:solidFill>
                      <a:srgbClr val="A5002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 Å</a:t>
                </a:r>
                <a:r>
                  <a:rPr lang="ru-RU" sz="1400" i="1" baseline="30000" dirty="0">
                    <a:solidFill>
                      <a:srgbClr val="A5002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-1</a:t>
                </a:r>
                <a:r>
                  <a:rPr lang="ru-RU" sz="1400" i="1" dirty="0">
                    <a:solidFill>
                      <a:srgbClr val="A5002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</a:t>
                </a:r>
                <a:endParaRPr lang="ru-RU" sz="1400" i="1" dirty="0" smtClean="0">
                  <a:solidFill>
                    <a:srgbClr val="A5002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ru-RU" sz="1400" i="1" dirty="0" smtClean="0">
                    <a:solidFill>
                      <a:srgbClr val="A5002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Опять нужен большой переданный импульс, т.е. "горячие" нейтроны!</a:t>
                </a:r>
                <a:endParaRPr lang="en-GB" sz="1400" i="1" dirty="0">
                  <a:solidFill>
                    <a:srgbClr val="A5002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Надпись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8504" y="5733256"/>
                <a:ext cx="9073008" cy="968663"/>
              </a:xfrm>
              <a:prstGeom prst="rect">
                <a:avLst/>
              </a:prstGeom>
              <a:blipFill rotWithShape="1">
                <a:blip r:embed="rId4"/>
                <a:stretch>
                  <a:fillRect l="-134" t="-629" b="-2515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Рисунок 15"/>
          <p:cNvPicPr/>
          <p:nvPr/>
        </p:nvPicPr>
        <p:blipFill>
          <a:blip r:embed="rId5"/>
          <a:stretch>
            <a:fillRect/>
          </a:stretch>
        </p:blipFill>
        <p:spPr>
          <a:xfrm>
            <a:off x="5097016" y="3501008"/>
            <a:ext cx="2520280" cy="1872208"/>
          </a:xfrm>
          <a:prstGeom prst="rect">
            <a:avLst/>
          </a:prstGeom>
        </p:spPr>
      </p:pic>
      <p:cxnSp>
        <p:nvCxnSpPr>
          <p:cNvPr id="19" name="Прямая со стрелкой 18"/>
          <p:cNvCxnSpPr/>
          <p:nvPr/>
        </p:nvCxnSpPr>
        <p:spPr bwMode="auto">
          <a:xfrm flipH="1" flipV="1">
            <a:off x="3224808" y="5373216"/>
            <a:ext cx="1368152" cy="648072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05061250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296" y="188640"/>
            <a:ext cx="5315000" cy="432048"/>
          </a:xfrm>
        </p:spPr>
        <p:txBody>
          <a:bodyPr/>
          <a:lstStyle/>
          <a:p>
            <a:r>
              <a:rPr lang="ru-RU" dirty="0" smtClean="0"/>
              <a:t>Поправки на экстинкцию</a:t>
            </a:r>
            <a:endParaRPr lang="en-GB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3BBC7D-6BD4-4DCC-B789-A4D9FA369BA1}" type="slidenum">
              <a:rPr lang="en-GB" smtClean="0"/>
              <a:pPr/>
              <a:t>16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416496" y="1412776"/>
                <a:ext cx="9145016" cy="42902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600" i="1" dirty="0" smtClean="0">
                    <a:solidFill>
                      <a:srgbClr val="A5002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Измерения распределения спиновой плотности проводятся на монокристалле, поэтому на интерпретацию результатов большое влияние оказывает экстинкция </a:t>
                </a:r>
                <a:r>
                  <a:rPr lang="en-US" sz="1600" i="1" dirty="0">
                    <a:solidFill>
                      <a:srgbClr val="A5002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–</a:t>
                </a:r>
                <a:r>
                  <a:rPr lang="ru-RU" sz="1600" i="1" dirty="0">
                    <a:solidFill>
                      <a:srgbClr val="A5002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основная проблема, затрудняющая работу с монокристаллами. </a:t>
                </a:r>
                <a:endParaRPr lang="ru-RU" sz="1600" i="1" dirty="0" smtClean="0">
                  <a:solidFill>
                    <a:srgbClr val="A5002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ru-RU" sz="1600" i="1" dirty="0">
                  <a:solidFill>
                    <a:srgbClr val="A5002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ru-RU" sz="1600" i="1" dirty="0" smtClean="0">
                    <a:solidFill>
                      <a:srgbClr val="A5002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В </a:t>
                </a:r>
                <a:r>
                  <a:rPr lang="ru-RU" sz="1600" i="1" dirty="0">
                    <a:solidFill>
                      <a:srgbClr val="A5002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приближении </a:t>
                </a:r>
                <a:r>
                  <a:rPr lang="ru-RU" sz="1600" i="1" dirty="0" err="1">
                    <a:solidFill>
                      <a:srgbClr val="A5002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Захариазена</a:t>
                </a:r>
                <a:r>
                  <a:rPr lang="ru-RU" sz="1600" i="1" dirty="0">
                    <a:solidFill>
                      <a:srgbClr val="A5002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1600" i="1" dirty="0" smtClean="0">
                    <a:solidFill>
                      <a:srgbClr val="A5002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интенсивность </a:t>
                </a:r>
                <a:r>
                  <a:rPr lang="ru-RU" sz="1600" i="1" dirty="0">
                    <a:solidFill>
                      <a:srgbClr val="A5002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любого рефлекса дается формулой:</a:t>
                </a:r>
                <a:endParaRPr lang="en-GB" sz="1600" i="1" dirty="0">
                  <a:solidFill>
                    <a:srgbClr val="A5002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ru-RU" sz="1600" i="1" dirty="0">
                    <a:solidFill>
                      <a:srgbClr val="A5002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endParaRPr lang="en-GB" sz="1600" i="1" dirty="0">
                  <a:solidFill>
                    <a:srgbClr val="A5002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ru-RU" sz="2000" i="1">
                        <a:solidFill>
                          <a:srgbClr val="A50021"/>
                        </a:solidFill>
                        <a:latin typeface="Cambria Math"/>
                      </a:rPr>
                      <m:t>𝐼</m:t>
                    </m:r>
                    <m:r>
                      <a:rPr lang="ru-RU" sz="2000" i="1">
                        <a:solidFill>
                          <a:srgbClr val="A50021"/>
                        </a:solidFill>
                        <a:latin typeface="Cambria Math"/>
                      </a:rPr>
                      <m:t>=</m:t>
                    </m:r>
                    <m:r>
                      <a:rPr lang="ru-RU" sz="2000" i="1">
                        <a:solidFill>
                          <a:srgbClr val="A50021"/>
                        </a:solidFill>
                        <a:latin typeface="Cambria Math"/>
                      </a:rPr>
                      <m:t>𝑘</m:t>
                    </m:r>
                    <m:f>
                      <m:fPr>
                        <m:ctrlPr>
                          <a:rPr lang="en-GB" sz="2000" i="1">
                            <a:solidFill>
                              <a:srgbClr val="A5002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i="1" smtClean="0">
                            <a:solidFill>
                              <a:srgbClr val="A50021"/>
                            </a:solidFill>
                            <a:latin typeface="Cambria Math"/>
                          </a:rPr>
                          <m:t>𝑄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2000" i="1">
                                <a:solidFill>
                                  <a:srgbClr val="A50021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sz="2000" i="1">
                                <a:solidFill>
                                  <a:srgbClr val="A50021"/>
                                </a:solidFill>
                                <a:latin typeface="Cambria Math"/>
                              </a:rPr>
                              <m:t>1+</m:t>
                            </m:r>
                            <m:r>
                              <a:rPr lang="ru-RU" sz="2000" i="1">
                                <a:solidFill>
                                  <a:srgbClr val="A50021"/>
                                </a:solidFill>
                                <a:latin typeface="Cambria Math"/>
                              </a:rPr>
                              <m:t>𝑥𝑄</m:t>
                            </m:r>
                          </m:e>
                        </m:rad>
                      </m:den>
                    </m:f>
                  </m:oMath>
                </a14:m>
                <a:r>
                  <a:rPr lang="ru-RU" sz="1600" i="1" dirty="0">
                    <a:solidFill>
                      <a:srgbClr val="A5002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ru-RU" sz="1600" i="1" dirty="0" smtClean="0">
                  <a:solidFill>
                    <a:srgbClr val="A5002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r>
                  <a:rPr lang="ru-RU" sz="1600" i="1" dirty="0">
                    <a:solidFill>
                      <a:srgbClr val="A5002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 </a:t>
                </a:r>
                <a:endParaRPr lang="en-GB" sz="1600" i="1" dirty="0">
                  <a:solidFill>
                    <a:srgbClr val="A5002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ru-RU" sz="1600" i="1" dirty="0">
                    <a:solidFill>
                      <a:srgbClr val="A5002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где k коэффициент пропорциональности, x — параметр </a:t>
                </a:r>
                <a:r>
                  <a:rPr lang="ru-RU" sz="1600" i="1" dirty="0" smtClean="0">
                    <a:solidFill>
                      <a:srgbClr val="A5002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экстинкции, который </a:t>
                </a:r>
                <a:r>
                  <a:rPr lang="en-US" sz="1600" i="1" dirty="0" smtClean="0">
                    <a:solidFill>
                      <a:srgbClr val="A5002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~ 1/</a:t>
                </a:r>
                <a:r>
                  <a:rPr lang="ru-RU" sz="1600" i="1" dirty="0" smtClean="0">
                    <a:solidFill>
                      <a:srgbClr val="A5002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λ</a:t>
                </a:r>
                <a:r>
                  <a:rPr lang="ru-RU" sz="1600" i="1" baseline="30000" dirty="0" smtClean="0">
                    <a:solidFill>
                      <a:srgbClr val="A5002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ru-RU" sz="1600" i="1" dirty="0">
                    <a:solidFill>
                      <a:srgbClr val="A5002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а Q –  так называемая кристаллографическая характеристика, описывающая свойства идеального </a:t>
                </a:r>
                <a:r>
                  <a:rPr lang="ru-RU" sz="1600" i="1" dirty="0" smtClean="0">
                    <a:solidFill>
                      <a:srgbClr val="A5002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кристалла </a:t>
                </a:r>
                <a:r>
                  <a:rPr lang="en-US" sz="1600" i="1" dirty="0" smtClean="0">
                    <a:solidFill>
                      <a:srgbClr val="A5002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~ </a:t>
                </a:r>
                <a:r>
                  <a:rPr lang="ru-RU" sz="1600" i="1" dirty="0" smtClean="0">
                    <a:solidFill>
                      <a:srgbClr val="A5002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λ</a:t>
                </a:r>
                <a:r>
                  <a:rPr lang="ru-RU" sz="1600" i="1" baseline="30000" dirty="0" smtClean="0">
                    <a:solidFill>
                      <a:srgbClr val="A5002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ru-RU" sz="1600" i="1" dirty="0">
                    <a:solidFill>
                      <a:srgbClr val="A5002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1600" i="1" dirty="0" smtClean="0">
                  <a:solidFill>
                    <a:srgbClr val="A5002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1600" i="1" dirty="0" smtClean="0">
                  <a:solidFill>
                    <a:srgbClr val="A5002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A50021"/>
                        </a:solidFill>
                        <a:latin typeface="Cambria Math"/>
                      </a:rPr>
                      <m:t>𝑥𝑄</m:t>
                    </m:r>
                    <m:r>
                      <a:rPr lang="en-US" sz="1600" b="0" i="1" smtClean="0">
                        <a:solidFill>
                          <a:srgbClr val="A50021"/>
                        </a:solidFill>
                        <a:latin typeface="Cambria Math"/>
                      </a:rPr>
                      <m:t> ~</m:t>
                    </m:r>
                  </m:oMath>
                </a14:m>
                <a:r>
                  <a:rPr lang="en-US" sz="1600" i="1" dirty="0" smtClean="0">
                    <a:solidFill>
                      <a:srgbClr val="A5002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1600" i="1" dirty="0">
                    <a:solidFill>
                      <a:srgbClr val="A5002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λ</a:t>
                </a:r>
                <a:endParaRPr lang="en-US" sz="1600" i="1" dirty="0">
                  <a:solidFill>
                    <a:srgbClr val="A5002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1600" i="1" dirty="0" smtClean="0">
                  <a:solidFill>
                    <a:srgbClr val="A5002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ru-RU" sz="1600" i="1" dirty="0" smtClean="0">
                    <a:solidFill>
                      <a:srgbClr val="A5002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Т.е. при </a:t>
                </a:r>
                <a:r>
                  <a:rPr lang="ru-RU" sz="1600" i="1" dirty="0">
                    <a:solidFill>
                      <a:srgbClr val="A5002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работе с коротковолновыми нейтронами поправки на экстинкцию становятся меньше. </a:t>
                </a:r>
                <a:endParaRPr lang="en-GB" sz="1600" i="1" dirty="0">
                  <a:solidFill>
                    <a:srgbClr val="A5002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96" y="1412776"/>
                <a:ext cx="9145016" cy="4290213"/>
              </a:xfrm>
              <a:prstGeom prst="rect">
                <a:avLst/>
              </a:prstGeom>
              <a:blipFill rotWithShape="1">
                <a:blip r:embed="rId2"/>
                <a:stretch>
                  <a:fillRect l="-333" t="-426" b="-8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022046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8976" y="116632"/>
            <a:ext cx="1937420" cy="432048"/>
          </a:xfrm>
        </p:spPr>
        <p:txBody>
          <a:bodyPr/>
          <a:lstStyle/>
          <a:p>
            <a:r>
              <a:rPr lang="ru-RU" dirty="0" smtClean="0"/>
              <a:t>Примеры</a:t>
            </a:r>
            <a:endParaRPr lang="en-GB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3BBC7D-6BD4-4DCC-B789-A4D9FA369BA1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8" y="881131"/>
            <a:ext cx="3312368" cy="2871478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330816" y="4539366"/>
            <a:ext cx="496855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i="1" dirty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Распределение спиновой плотности в кристалле иттрий-железного граната. Сплошные линии соответствуют положительной спиновой плотности, пунктирные – </a:t>
            </a:r>
            <a:r>
              <a:rPr lang="ru-RU" sz="1600" i="1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отрицательной</a:t>
            </a:r>
            <a:r>
              <a:rPr lang="ru-RU" sz="1600" i="1" dirty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Плотность в двух соседних линиях отличается на </a:t>
            </a:r>
            <a:r>
              <a:rPr lang="ru-RU" sz="1600" i="1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0.03</a:t>
            </a:r>
            <a:r>
              <a:rPr lang="en-US" sz="1600" i="1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i="1" dirty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µ</a:t>
            </a:r>
            <a:r>
              <a:rPr lang="en-US" sz="1600" i="1" baseline="-25000" dirty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ru-RU" sz="1600" i="1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sz="1600" i="1" dirty="0" smtClean="0">
              <a:solidFill>
                <a:srgbClr val="A500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endParaRPr lang="en-US" sz="1400" i="1" dirty="0" smtClean="0">
              <a:solidFill>
                <a:srgbClr val="A500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ru-RU" sz="1200" i="1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ru-RU" sz="1200" i="1" dirty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1200" i="1" dirty="0" err="1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Bonnet</a:t>
            </a:r>
            <a:r>
              <a:rPr lang="ru-RU" sz="1200" i="1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i="1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 al., "</a:t>
            </a:r>
            <a:r>
              <a:rPr lang="en-US" sz="1200" i="1" dirty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ru-RU" sz="1200" i="1" dirty="0" err="1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olarized</a:t>
            </a:r>
            <a:r>
              <a:rPr lang="ru-RU" sz="1200" i="1" dirty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i="1" dirty="0" err="1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neutron</a:t>
            </a:r>
            <a:r>
              <a:rPr lang="ru-RU" sz="1200" i="1" dirty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i="1" dirty="0" err="1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study</a:t>
            </a:r>
            <a:r>
              <a:rPr lang="ru-RU" sz="1200" i="1" dirty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i="1" dirty="0" err="1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ru-RU" sz="1200" i="1" dirty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i="1" dirty="0" err="1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covalency</a:t>
            </a:r>
            <a:r>
              <a:rPr lang="ru-RU" sz="1200" i="1" dirty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i="1" dirty="0" err="1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effects</a:t>
            </a:r>
            <a:r>
              <a:rPr lang="ru-RU" sz="1200" i="1" dirty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i="1" dirty="0" err="1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</a:t>
            </a:r>
            <a:r>
              <a:rPr lang="ru-RU" sz="1200" i="1" dirty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i="1" dirty="0" err="1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yttrium</a:t>
            </a:r>
            <a:r>
              <a:rPr lang="ru-RU" sz="1200" i="1" dirty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i="1" dirty="0" err="1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iron</a:t>
            </a:r>
            <a:r>
              <a:rPr lang="ru-RU" sz="1200" i="1" dirty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i="1" dirty="0" err="1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garnet</a:t>
            </a:r>
            <a:r>
              <a:rPr lang="en-US" sz="1200" i="1" dirty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", P</a:t>
            </a:r>
            <a:r>
              <a:rPr lang="ru-RU" sz="1200" i="1" dirty="0" err="1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hys</a:t>
            </a:r>
            <a:r>
              <a:rPr lang="ru-RU" sz="1200" i="1" dirty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1200" i="1" dirty="0" err="1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Chem</a:t>
            </a:r>
            <a:r>
              <a:rPr lang="ru-RU" sz="1200" i="1" dirty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1200" i="1" dirty="0" err="1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</a:t>
            </a:r>
            <a:r>
              <a:rPr lang="ru-RU" sz="1200" i="1" dirty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1200" b="1" i="1" dirty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</a:t>
            </a:r>
            <a:r>
              <a:rPr lang="ru-RU" sz="1200" i="1" dirty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8</a:t>
            </a:r>
            <a:r>
              <a:rPr lang="en-US" sz="1200" i="1" dirty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63, </a:t>
            </a:r>
            <a:r>
              <a:rPr lang="ru-RU" sz="1200" i="1" dirty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1979.</a:t>
            </a:r>
            <a:endParaRPr lang="en-GB" sz="1200" i="1" dirty="0">
              <a:solidFill>
                <a:srgbClr val="A500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ая выноска 4"/>
          <p:cNvSpPr/>
          <p:nvPr/>
        </p:nvSpPr>
        <p:spPr bwMode="auto">
          <a:xfrm>
            <a:off x="2137676" y="611542"/>
            <a:ext cx="2016224" cy="306324"/>
          </a:xfrm>
          <a:prstGeom prst="wedgeRectCallout">
            <a:avLst>
              <a:gd name="adj1" fmla="val 7754"/>
              <a:gd name="adj2" fmla="val 176071"/>
            </a:avLst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Тетраэдрический узел</a:t>
            </a:r>
            <a:endParaRPr kumimoji="0" lang="en-GB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Прямоугольная выноска 11"/>
          <p:cNvSpPr/>
          <p:nvPr/>
        </p:nvSpPr>
        <p:spPr bwMode="auto">
          <a:xfrm>
            <a:off x="200472" y="1260723"/>
            <a:ext cx="1980220" cy="348486"/>
          </a:xfrm>
          <a:prstGeom prst="wedgeRectCallout">
            <a:avLst>
              <a:gd name="adj1" fmla="val -15312"/>
              <a:gd name="adj2" fmla="val 176459"/>
            </a:avLst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Октаэдрический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узел</a:t>
            </a:r>
            <a:endParaRPr kumimoji="0" lang="en-GB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Прямоугольная выноска 12"/>
          <p:cNvSpPr/>
          <p:nvPr/>
        </p:nvSpPr>
        <p:spPr bwMode="auto">
          <a:xfrm>
            <a:off x="2000672" y="2708920"/>
            <a:ext cx="936104" cy="306324"/>
          </a:xfrm>
          <a:prstGeom prst="wedgeRectCallout">
            <a:avLst>
              <a:gd name="adj1" fmla="val -1084"/>
              <a:gd name="adj2" fmla="val -175205"/>
            </a:avLst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кислород</a:t>
            </a:r>
            <a:endParaRPr kumimoji="0" lang="en-GB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26" name="Picture 2" descr="https://78462f86-a-ee903f5d-s-sites.googlegroups.com/a/larsenglish.com/www/YIG_struc.jpg?attachauth=ANoY7cp2OpUOn9Do1Vp1HUryk18rtFnqJZ5WfJMNFEPfa1ACeruVHmWpU0fNCn4xb7IoBzRKgUYl8iJuod6Zus8xSa1LW_gS3BmC1F4vs1VFiFRakYyVuBz2-VC09uGdHCfJDWnNKHYnZOPLiLQZmRboiQ_g_WuZO2df0wKGEFfoG5fehIh94KJTYTuBn0CsbBfzAXqCQT2hXvuEwn0YTRNLbosjcYxHsg%3D%3D&amp;attredirects=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489" y="2652392"/>
            <a:ext cx="2946207" cy="1880663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ectangle 21"/>
          <p:cNvSpPr txBox="1">
            <a:spLocks noChangeArrowheads="1"/>
          </p:cNvSpPr>
          <p:nvPr/>
        </p:nvSpPr>
        <p:spPr>
          <a:xfrm>
            <a:off x="5998184" y="4797152"/>
            <a:ext cx="3591773" cy="864096"/>
          </a:xfrm>
          <a:prstGeom prst="rect">
            <a:avLst/>
          </a:prstGeom>
          <a:noFill/>
          <a:ln/>
        </p:spPr>
        <p:txBody>
          <a:bodyPr/>
          <a:lstStyle>
            <a:lvl1pPr algn="ctr" defTabSz="957263" rtl="0" fontAlgn="base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defTabSz="957263" rtl="0" fontAlgn="base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defTabSz="957263" rtl="0" fontAlgn="base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defTabSz="957263" rtl="0" fontAlgn="base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defTabSz="957263" rtl="0" fontAlgn="base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defTabSz="957263" rtl="0" fontAlgn="base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defTabSz="957263" rtl="0" fontAlgn="base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defTabSz="957263" rtl="0" fontAlgn="base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defTabSz="957263" rtl="0" fontAlgn="base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algn="l"/>
            <a:r>
              <a:rPr lang="ru-RU" sz="1600" b="0" i="1" kern="0" dirty="0" smtClean="0">
                <a:solidFill>
                  <a:srgbClr val="A5002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Спиновая плотность  в </a:t>
            </a:r>
          </a:p>
          <a:p>
            <a:pPr algn="l"/>
            <a:r>
              <a:rPr lang="fr-FR" sz="1600" b="0" i="1" kern="0" dirty="0" smtClean="0">
                <a:solidFill>
                  <a:srgbClr val="A5002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Mn(dca)</a:t>
            </a:r>
            <a:r>
              <a:rPr lang="fr-FR" sz="1600" b="0" i="1" kern="0" baseline="-25000" dirty="0" smtClean="0">
                <a:solidFill>
                  <a:srgbClr val="A5002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fr-FR" sz="1600" b="0" i="1" kern="0" dirty="0" smtClean="0">
                <a:solidFill>
                  <a:srgbClr val="A5002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(pym)H</a:t>
            </a:r>
            <a:r>
              <a:rPr lang="fr-FR" sz="1600" b="0" i="1" kern="0" baseline="-25000" dirty="0" smtClean="0">
                <a:solidFill>
                  <a:srgbClr val="A5002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fr-FR" sz="1600" b="0" i="1" kern="0" dirty="0" smtClean="0">
                <a:solidFill>
                  <a:srgbClr val="A5002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ru-RU" sz="1600" b="0" i="1" kern="0" dirty="0" smtClean="0">
                <a:solidFill>
                  <a:srgbClr val="A5002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0" i="1" kern="0" dirty="0" smtClean="0">
                <a:solidFill>
                  <a:srgbClr val="A5002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ru-RU" sz="1600" b="0" i="1" kern="0" dirty="0" smtClean="0">
                <a:solidFill>
                  <a:srgbClr val="A5002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молекулярный магнетизм (</a:t>
            </a:r>
            <a:r>
              <a:rPr lang="en-US" sz="1600" b="0" i="1" kern="0" dirty="0" smtClean="0">
                <a:solidFill>
                  <a:srgbClr val="A5002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5C2-LLB</a:t>
            </a:r>
            <a:r>
              <a:rPr lang="ru-RU" sz="1600" b="0" i="1" kern="0" dirty="0" smtClean="0">
                <a:solidFill>
                  <a:srgbClr val="A5002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GB" sz="1600" b="0" i="1" dirty="0">
              <a:solidFill>
                <a:srgbClr val="A5002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2400" kern="0" dirty="0"/>
          </a:p>
        </p:txBody>
      </p:sp>
      <p:grpSp>
        <p:nvGrpSpPr>
          <p:cNvPr id="52" name="Group 214"/>
          <p:cNvGrpSpPr>
            <a:grpSpLocks/>
          </p:cNvGrpSpPr>
          <p:nvPr/>
        </p:nvGrpSpPr>
        <p:grpSpPr bwMode="auto">
          <a:xfrm>
            <a:off x="6023502" y="717362"/>
            <a:ext cx="1920088" cy="2191320"/>
            <a:chOff x="358" y="1788"/>
            <a:chExt cx="2040" cy="2040"/>
          </a:xfrm>
        </p:grpSpPr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>
              <a:off x="358" y="1788"/>
              <a:ext cx="2040" cy="2040"/>
            </a:xfrm>
            <a:prstGeom prst="rect">
              <a:avLst/>
            </a:prstGeom>
            <a:solidFill>
              <a:schemeClr val="bg1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54" name="Group 54"/>
            <p:cNvGrpSpPr>
              <a:grpSpLocks noChangeAspect="1"/>
            </p:cNvGrpSpPr>
            <p:nvPr/>
          </p:nvGrpSpPr>
          <p:grpSpPr bwMode="auto">
            <a:xfrm>
              <a:off x="403" y="1969"/>
              <a:ext cx="1874" cy="1814"/>
              <a:chOff x="1296" y="2880"/>
              <a:chExt cx="8453" cy="8183"/>
            </a:xfrm>
          </p:grpSpPr>
          <p:grpSp>
            <p:nvGrpSpPr>
              <p:cNvPr id="80" name="Group 55"/>
              <p:cNvGrpSpPr>
                <a:grpSpLocks noChangeAspect="1"/>
              </p:cNvGrpSpPr>
              <p:nvPr/>
            </p:nvGrpSpPr>
            <p:grpSpPr bwMode="auto">
              <a:xfrm>
                <a:off x="1296" y="2880"/>
                <a:ext cx="8453" cy="8183"/>
                <a:chOff x="1296" y="2880"/>
                <a:chExt cx="8453" cy="8183"/>
              </a:xfrm>
            </p:grpSpPr>
            <p:pic>
              <p:nvPicPr>
                <p:cNvPr id="94" name="Picture 5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296" y="2880"/>
                  <a:ext cx="8453" cy="8183"/>
                </a:xfrm>
                <a:prstGeom prst="rect">
                  <a:avLst/>
                </a:prstGeom>
                <a:noFill/>
              </p:spPr>
            </p:pic>
            <p:pic>
              <p:nvPicPr>
                <p:cNvPr id="95" name="Picture 57" descr="ringh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23111" t="22325" r="14223" b="15628"/>
                <a:stretch>
                  <a:fillRect/>
                </a:stretch>
              </p:blipFill>
              <p:spPr bwMode="auto">
                <a:xfrm>
                  <a:off x="2209" y="3923"/>
                  <a:ext cx="7310" cy="57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81" name="Line 58"/>
              <p:cNvSpPr>
                <a:spLocks noChangeAspect="1" noChangeShapeType="1"/>
              </p:cNvSpPr>
              <p:nvPr/>
            </p:nvSpPr>
            <p:spPr bwMode="auto">
              <a:xfrm>
                <a:off x="3024" y="4752"/>
                <a:ext cx="432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" name="Line 59"/>
              <p:cNvSpPr>
                <a:spLocks noChangeAspect="1" noChangeShapeType="1"/>
              </p:cNvSpPr>
              <p:nvPr/>
            </p:nvSpPr>
            <p:spPr bwMode="auto">
              <a:xfrm rot="240000" flipV="1">
                <a:off x="3456" y="4608"/>
                <a:ext cx="576" cy="5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" name="Line 60"/>
              <p:cNvSpPr>
                <a:spLocks noChangeAspect="1" noChangeShapeType="1"/>
              </p:cNvSpPr>
              <p:nvPr/>
            </p:nvSpPr>
            <p:spPr bwMode="auto">
              <a:xfrm>
                <a:off x="3404" y="5184"/>
                <a:ext cx="0" cy="15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" name="Line 61"/>
              <p:cNvSpPr>
                <a:spLocks noChangeAspect="1" noChangeShapeType="1"/>
              </p:cNvSpPr>
              <p:nvPr/>
            </p:nvSpPr>
            <p:spPr bwMode="auto">
              <a:xfrm rot="21480000" flipV="1">
                <a:off x="3404" y="6659"/>
                <a:ext cx="1728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" name="Line 62"/>
              <p:cNvSpPr>
                <a:spLocks noChangeAspect="1" noChangeShapeType="1"/>
              </p:cNvSpPr>
              <p:nvPr/>
            </p:nvSpPr>
            <p:spPr bwMode="auto">
              <a:xfrm flipV="1">
                <a:off x="5184" y="6048"/>
                <a:ext cx="576" cy="5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" name="Line 63"/>
              <p:cNvSpPr>
                <a:spLocks noChangeAspect="1" noChangeShapeType="1"/>
              </p:cNvSpPr>
              <p:nvPr/>
            </p:nvSpPr>
            <p:spPr bwMode="auto">
              <a:xfrm rot="21480000" flipV="1">
                <a:off x="5760" y="5904"/>
                <a:ext cx="1008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7" name="Line 64"/>
              <p:cNvSpPr>
                <a:spLocks noChangeAspect="1" noChangeShapeType="1"/>
              </p:cNvSpPr>
              <p:nvPr/>
            </p:nvSpPr>
            <p:spPr bwMode="auto">
              <a:xfrm rot="180000">
                <a:off x="6768" y="5904"/>
                <a:ext cx="576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8" name="Line 65"/>
              <p:cNvSpPr>
                <a:spLocks noChangeAspect="1" noChangeShapeType="1"/>
              </p:cNvSpPr>
              <p:nvPr/>
            </p:nvSpPr>
            <p:spPr bwMode="auto">
              <a:xfrm flipH="1">
                <a:off x="6768" y="6192"/>
                <a:ext cx="576" cy="5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9" name="Line 66"/>
              <p:cNvSpPr>
                <a:spLocks noChangeAspect="1" noChangeShapeType="1"/>
              </p:cNvSpPr>
              <p:nvPr/>
            </p:nvSpPr>
            <p:spPr bwMode="auto">
              <a:xfrm flipH="1">
                <a:off x="5760" y="6768"/>
                <a:ext cx="1008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" name="Line 6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184" y="6624"/>
                <a:ext cx="576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1" name="Line 68"/>
              <p:cNvSpPr>
                <a:spLocks noChangeAspect="1" noChangeShapeType="1"/>
              </p:cNvSpPr>
              <p:nvPr/>
            </p:nvSpPr>
            <p:spPr bwMode="auto">
              <a:xfrm rot="420000">
                <a:off x="7488" y="7321"/>
                <a:ext cx="432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" name="Line 69"/>
              <p:cNvSpPr>
                <a:spLocks noChangeAspect="1" noChangeShapeType="1"/>
              </p:cNvSpPr>
              <p:nvPr/>
            </p:nvSpPr>
            <p:spPr bwMode="auto">
              <a:xfrm flipH="1">
                <a:off x="7920" y="7200"/>
                <a:ext cx="576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" name="Line 70"/>
              <p:cNvSpPr>
                <a:spLocks noChangeAspect="1" noChangeShapeType="1"/>
              </p:cNvSpPr>
              <p:nvPr/>
            </p:nvSpPr>
            <p:spPr bwMode="auto">
              <a:xfrm>
                <a:off x="7920" y="7632"/>
                <a:ext cx="0" cy="17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55" name="Text Box 71"/>
            <p:cNvSpPr txBox="1">
              <a:spLocks noChangeAspect="1" noChangeArrowheads="1"/>
            </p:cNvSpPr>
            <p:nvPr/>
          </p:nvSpPr>
          <p:spPr bwMode="auto">
            <a:xfrm>
              <a:off x="1753" y="2898"/>
              <a:ext cx="63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fr-FR" sz="1200" dirty="0">
                  <a:latin typeface="Monotype Sorts" pitchFamily="2" charset="2"/>
                  <a:sym typeface="Monotype Sorts" pitchFamily="2" charset="2"/>
                </a:rPr>
                <a:t></a:t>
              </a:r>
              <a:endParaRPr lang="en-GB" dirty="0"/>
            </a:p>
          </p:txBody>
        </p:sp>
        <p:sp>
          <p:nvSpPr>
            <p:cNvPr id="56" name="Text Box 72"/>
            <p:cNvSpPr txBox="1">
              <a:spLocks noChangeAspect="1" noChangeArrowheads="1"/>
            </p:cNvSpPr>
            <p:nvPr/>
          </p:nvSpPr>
          <p:spPr bwMode="auto">
            <a:xfrm>
              <a:off x="736" y="2330"/>
              <a:ext cx="64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fr-FR" sz="1200">
                  <a:latin typeface="Monotype Sorts" pitchFamily="2" charset="2"/>
                  <a:sym typeface="Monotype Sorts" pitchFamily="2" charset="2"/>
                </a:rPr>
                <a:t></a:t>
              </a:r>
              <a:endParaRPr lang="en-GB"/>
            </a:p>
          </p:txBody>
        </p:sp>
        <p:sp>
          <p:nvSpPr>
            <p:cNvPr id="57" name="Text Box 73"/>
            <p:cNvSpPr txBox="1">
              <a:spLocks noChangeAspect="1" noChangeArrowheads="1"/>
            </p:cNvSpPr>
            <p:nvPr/>
          </p:nvSpPr>
          <p:spPr bwMode="auto">
            <a:xfrm>
              <a:off x="967" y="2316"/>
              <a:ext cx="64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fr-FR" sz="1200">
                  <a:latin typeface="Monotype Sorts" pitchFamily="2" charset="2"/>
                  <a:sym typeface="Monotype Sorts" pitchFamily="2" charset="2"/>
                </a:rPr>
                <a:t></a:t>
              </a:r>
              <a:endParaRPr lang="en-GB"/>
            </a:p>
          </p:txBody>
        </p:sp>
        <p:sp>
          <p:nvSpPr>
            <p:cNvPr id="58" name="Text Box 74"/>
            <p:cNvSpPr txBox="1">
              <a:spLocks noChangeAspect="1" noChangeArrowheads="1"/>
            </p:cNvSpPr>
            <p:nvPr/>
          </p:nvSpPr>
          <p:spPr bwMode="auto">
            <a:xfrm>
              <a:off x="840" y="2420"/>
              <a:ext cx="64" cy="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fr-FR" sz="1200">
                  <a:latin typeface="Monotype Sorts" pitchFamily="2" charset="2"/>
                  <a:sym typeface="Monotype Sorts" pitchFamily="2" charset="2"/>
                </a:rPr>
                <a:t></a:t>
              </a:r>
              <a:endParaRPr lang="en-GB"/>
            </a:p>
          </p:txBody>
        </p:sp>
        <p:sp>
          <p:nvSpPr>
            <p:cNvPr id="59" name="Text Box 75"/>
            <p:cNvSpPr txBox="1">
              <a:spLocks noChangeAspect="1" noChangeArrowheads="1"/>
            </p:cNvSpPr>
            <p:nvPr/>
          </p:nvSpPr>
          <p:spPr bwMode="auto">
            <a:xfrm>
              <a:off x="1343" y="2635"/>
              <a:ext cx="64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fr-FR" sz="1200">
                  <a:latin typeface="Monotype Sorts" pitchFamily="2" charset="2"/>
                  <a:sym typeface="Monotype Sorts" pitchFamily="2" charset="2"/>
                </a:rPr>
                <a:t></a:t>
              </a:r>
              <a:endParaRPr lang="en-GB"/>
            </a:p>
          </p:txBody>
        </p:sp>
        <p:sp>
          <p:nvSpPr>
            <p:cNvPr id="60" name="Text Box 76"/>
            <p:cNvSpPr txBox="1">
              <a:spLocks noChangeAspect="1" noChangeArrowheads="1"/>
            </p:cNvSpPr>
            <p:nvPr/>
          </p:nvSpPr>
          <p:spPr bwMode="auto">
            <a:xfrm>
              <a:off x="1574" y="2579"/>
              <a:ext cx="64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fr-FR" sz="1200">
                  <a:latin typeface="Monotype Sorts" pitchFamily="2" charset="2"/>
                  <a:sym typeface="Monotype Sorts" pitchFamily="2" charset="2"/>
                </a:rPr>
                <a:t></a:t>
              </a:r>
              <a:endParaRPr lang="en-GB"/>
            </a:p>
          </p:txBody>
        </p:sp>
        <p:sp>
          <p:nvSpPr>
            <p:cNvPr id="61" name="Text Box 77"/>
            <p:cNvSpPr txBox="1">
              <a:spLocks noChangeAspect="1" noChangeArrowheads="1"/>
            </p:cNvSpPr>
            <p:nvPr/>
          </p:nvSpPr>
          <p:spPr bwMode="auto">
            <a:xfrm>
              <a:off x="833" y="2795"/>
              <a:ext cx="64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fr-FR" sz="1200" dirty="0">
                  <a:latin typeface="Monotype Sorts" pitchFamily="2" charset="2"/>
                  <a:sym typeface="Monotype Sorts" pitchFamily="2" charset="2"/>
                </a:rPr>
                <a:t></a:t>
              </a:r>
              <a:endParaRPr lang="en-GB" dirty="0"/>
            </a:p>
          </p:txBody>
        </p:sp>
        <p:sp>
          <p:nvSpPr>
            <p:cNvPr id="62" name="Text Box 78"/>
            <p:cNvSpPr txBox="1">
              <a:spLocks noChangeAspect="1" noChangeArrowheads="1"/>
            </p:cNvSpPr>
            <p:nvPr/>
          </p:nvSpPr>
          <p:spPr bwMode="auto">
            <a:xfrm>
              <a:off x="1247" y="2745"/>
              <a:ext cx="64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fr-FR" sz="1200">
                  <a:latin typeface="Monotype Sorts" pitchFamily="2" charset="2"/>
                  <a:sym typeface="Monotype Sorts" pitchFamily="2" charset="2"/>
                </a:rPr>
                <a:t></a:t>
              </a:r>
              <a:endParaRPr lang="en-GB"/>
            </a:p>
          </p:txBody>
        </p:sp>
        <p:sp>
          <p:nvSpPr>
            <p:cNvPr id="63" name="Text Box 79"/>
            <p:cNvSpPr txBox="1">
              <a:spLocks noChangeAspect="1" noChangeArrowheads="1"/>
            </p:cNvSpPr>
            <p:nvPr/>
          </p:nvSpPr>
          <p:spPr bwMode="auto">
            <a:xfrm>
              <a:off x="1375" y="2815"/>
              <a:ext cx="64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fr-FR" sz="1200">
                  <a:latin typeface="Monotype Sorts" pitchFamily="2" charset="2"/>
                  <a:sym typeface="Monotype Sorts" pitchFamily="2" charset="2"/>
                </a:rPr>
                <a:t></a:t>
              </a:r>
              <a:endParaRPr lang="en-GB"/>
            </a:p>
          </p:txBody>
        </p:sp>
        <p:sp>
          <p:nvSpPr>
            <p:cNvPr id="64" name="Text Box 80"/>
            <p:cNvSpPr txBox="1">
              <a:spLocks noChangeAspect="1" noChangeArrowheads="1"/>
            </p:cNvSpPr>
            <p:nvPr/>
          </p:nvSpPr>
          <p:spPr bwMode="auto">
            <a:xfrm>
              <a:off x="1598" y="2763"/>
              <a:ext cx="64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fr-FR" sz="1200">
                  <a:latin typeface="Monotype Sorts" pitchFamily="2" charset="2"/>
                  <a:sym typeface="Monotype Sorts" pitchFamily="2" charset="2"/>
                </a:rPr>
                <a:t></a:t>
              </a:r>
              <a:endParaRPr lang="en-GB"/>
            </a:p>
          </p:txBody>
        </p:sp>
        <p:sp>
          <p:nvSpPr>
            <p:cNvPr id="65" name="Text Box 81"/>
            <p:cNvSpPr txBox="1">
              <a:spLocks noChangeAspect="1" noChangeArrowheads="1"/>
            </p:cNvSpPr>
            <p:nvPr/>
          </p:nvSpPr>
          <p:spPr bwMode="auto">
            <a:xfrm>
              <a:off x="1708" y="2656"/>
              <a:ext cx="64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fr-FR" sz="1200">
                  <a:latin typeface="Monotype Sorts" pitchFamily="2" charset="2"/>
                  <a:sym typeface="Monotype Sorts" pitchFamily="2" charset="2"/>
                </a:rPr>
                <a:t></a:t>
              </a:r>
              <a:endParaRPr lang="en-GB"/>
            </a:p>
          </p:txBody>
        </p:sp>
        <p:sp>
          <p:nvSpPr>
            <p:cNvPr id="66" name="Text Box 82"/>
            <p:cNvSpPr txBox="1">
              <a:spLocks noChangeAspect="1" noChangeArrowheads="1"/>
            </p:cNvSpPr>
            <p:nvPr/>
          </p:nvSpPr>
          <p:spPr bwMode="auto">
            <a:xfrm>
              <a:off x="1981" y="2859"/>
              <a:ext cx="64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fr-FR" sz="1200">
                  <a:latin typeface="Monotype Sorts" pitchFamily="2" charset="2"/>
                  <a:sym typeface="Monotype Sorts" pitchFamily="2" charset="2"/>
                </a:rPr>
                <a:t></a:t>
              </a:r>
              <a:endParaRPr lang="en-GB"/>
            </a:p>
          </p:txBody>
        </p:sp>
        <p:sp>
          <p:nvSpPr>
            <p:cNvPr id="67" name="Text Box 83"/>
            <p:cNvSpPr txBox="1">
              <a:spLocks noChangeAspect="1" noChangeArrowheads="1"/>
            </p:cNvSpPr>
            <p:nvPr/>
          </p:nvSpPr>
          <p:spPr bwMode="auto">
            <a:xfrm>
              <a:off x="1842" y="2965"/>
              <a:ext cx="64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fr-FR" sz="1200">
                  <a:latin typeface="Monotype Sorts" pitchFamily="2" charset="2"/>
                  <a:sym typeface="Monotype Sorts" pitchFamily="2" charset="2"/>
                </a:rPr>
                <a:t></a:t>
              </a:r>
              <a:endParaRPr lang="en-GB"/>
            </a:p>
          </p:txBody>
        </p:sp>
        <p:sp>
          <p:nvSpPr>
            <p:cNvPr id="68" name="Text Box 84"/>
            <p:cNvSpPr txBox="1">
              <a:spLocks noChangeAspect="1" noChangeArrowheads="1"/>
            </p:cNvSpPr>
            <p:nvPr/>
          </p:nvSpPr>
          <p:spPr bwMode="auto">
            <a:xfrm>
              <a:off x="1848" y="3352"/>
              <a:ext cx="64" cy="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fr-FR" sz="1200">
                  <a:latin typeface="Monotype Sorts" pitchFamily="2" charset="2"/>
                  <a:sym typeface="Monotype Sorts" pitchFamily="2" charset="2"/>
                </a:rPr>
                <a:t></a:t>
              </a:r>
              <a:endParaRPr lang="en-GB"/>
            </a:p>
          </p:txBody>
        </p:sp>
        <p:sp>
          <p:nvSpPr>
            <p:cNvPr id="69" name="Text Box 85"/>
            <p:cNvSpPr txBox="1">
              <a:spLocks noChangeAspect="1" noChangeArrowheads="1"/>
            </p:cNvSpPr>
            <p:nvPr/>
          </p:nvSpPr>
          <p:spPr bwMode="auto">
            <a:xfrm>
              <a:off x="800" y="2859"/>
              <a:ext cx="128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fr-FR" sz="1400" dirty="0">
                  <a:latin typeface="Helvetica" pitchFamily="34" charset="0"/>
                </a:rPr>
                <a:t>Mn1</a:t>
              </a:r>
              <a:endParaRPr lang="en-GB" dirty="0"/>
            </a:p>
          </p:txBody>
        </p:sp>
        <p:sp>
          <p:nvSpPr>
            <p:cNvPr id="70" name="Text Box 86"/>
            <p:cNvSpPr txBox="1">
              <a:spLocks noChangeAspect="1" noChangeArrowheads="1"/>
            </p:cNvSpPr>
            <p:nvPr/>
          </p:nvSpPr>
          <p:spPr bwMode="auto">
            <a:xfrm>
              <a:off x="1822" y="3401"/>
              <a:ext cx="12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fr-FR" sz="1400">
                  <a:latin typeface="Helvetica" pitchFamily="34" charset="0"/>
                </a:rPr>
                <a:t>Mn2</a:t>
              </a:r>
              <a:endParaRPr lang="en-GB"/>
            </a:p>
          </p:txBody>
        </p:sp>
        <p:sp>
          <p:nvSpPr>
            <p:cNvPr id="71" name="Text Box 87"/>
            <p:cNvSpPr txBox="1">
              <a:spLocks noChangeAspect="1" noChangeArrowheads="1"/>
            </p:cNvSpPr>
            <p:nvPr/>
          </p:nvSpPr>
          <p:spPr bwMode="auto">
            <a:xfrm>
              <a:off x="1151" y="2827"/>
              <a:ext cx="12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fr-FR" sz="1400">
                  <a:latin typeface="Helvetica" pitchFamily="34" charset="0"/>
                </a:rPr>
                <a:t>N7</a:t>
              </a:r>
              <a:endParaRPr lang="en-GB"/>
            </a:p>
          </p:txBody>
        </p:sp>
        <p:sp>
          <p:nvSpPr>
            <p:cNvPr id="72" name="Text Box 88"/>
            <p:cNvSpPr txBox="1">
              <a:spLocks noChangeAspect="1" noChangeArrowheads="1"/>
            </p:cNvSpPr>
            <p:nvPr/>
          </p:nvSpPr>
          <p:spPr bwMode="auto">
            <a:xfrm>
              <a:off x="1215" y="2603"/>
              <a:ext cx="12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fr-FR" sz="1400" dirty="0">
                  <a:latin typeface="Helvetica" pitchFamily="34" charset="0"/>
                </a:rPr>
                <a:t>C8</a:t>
              </a:r>
              <a:endParaRPr lang="en-GB" dirty="0"/>
            </a:p>
          </p:txBody>
        </p:sp>
        <p:sp>
          <p:nvSpPr>
            <p:cNvPr id="73" name="Text Box 89"/>
            <p:cNvSpPr txBox="1">
              <a:spLocks noChangeAspect="1" noChangeArrowheads="1"/>
            </p:cNvSpPr>
            <p:nvPr/>
          </p:nvSpPr>
          <p:spPr bwMode="auto">
            <a:xfrm>
              <a:off x="1279" y="2859"/>
              <a:ext cx="128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fr-FR" sz="1400" dirty="0">
                  <a:latin typeface="Helvetica" pitchFamily="34" charset="0"/>
                </a:rPr>
                <a:t>C5</a:t>
              </a:r>
              <a:endParaRPr lang="en-GB" dirty="0"/>
            </a:p>
          </p:txBody>
        </p:sp>
        <p:sp>
          <p:nvSpPr>
            <p:cNvPr id="74" name="Text Box 90"/>
            <p:cNvSpPr txBox="1">
              <a:spLocks noChangeAspect="1" noChangeArrowheads="1"/>
            </p:cNvSpPr>
            <p:nvPr/>
          </p:nvSpPr>
          <p:spPr bwMode="auto">
            <a:xfrm>
              <a:off x="1598" y="2508"/>
              <a:ext cx="128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fr-FR" sz="1400">
                  <a:latin typeface="Helvetica" pitchFamily="34" charset="0"/>
                </a:rPr>
                <a:t>C7</a:t>
              </a:r>
              <a:endParaRPr lang="en-GB"/>
            </a:p>
          </p:txBody>
        </p:sp>
        <p:sp>
          <p:nvSpPr>
            <p:cNvPr id="75" name="Text Box 91"/>
            <p:cNvSpPr txBox="1">
              <a:spLocks noChangeAspect="1" noChangeArrowheads="1"/>
            </p:cNvSpPr>
            <p:nvPr/>
          </p:nvSpPr>
          <p:spPr bwMode="auto">
            <a:xfrm>
              <a:off x="2045" y="2827"/>
              <a:ext cx="12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fr-FR" sz="1400">
                  <a:latin typeface="Helvetica" pitchFamily="34" charset="0"/>
                </a:rPr>
                <a:t>H1</a:t>
              </a:r>
              <a:endParaRPr lang="en-GB"/>
            </a:p>
          </p:txBody>
        </p:sp>
        <p:sp>
          <p:nvSpPr>
            <p:cNvPr id="76" name="Text Box 92"/>
            <p:cNvSpPr txBox="1">
              <a:spLocks noChangeAspect="1" noChangeArrowheads="1"/>
            </p:cNvSpPr>
            <p:nvPr/>
          </p:nvSpPr>
          <p:spPr bwMode="auto">
            <a:xfrm>
              <a:off x="1758" y="2635"/>
              <a:ext cx="12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fr-FR" sz="1400">
                  <a:latin typeface="Helvetica" pitchFamily="34" charset="0"/>
                </a:rPr>
                <a:t>C6</a:t>
              </a:r>
              <a:endParaRPr lang="en-GB"/>
            </a:p>
          </p:txBody>
        </p:sp>
        <p:sp>
          <p:nvSpPr>
            <p:cNvPr id="77" name="Text Box 93"/>
            <p:cNvSpPr txBox="1">
              <a:spLocks noChangeAspect="1" noChangeArrowheads="1"/>
            </p:cNvSpPr>
            <p:nvPr/>
          </p:nvSpPr>
          <p:spPr bwMode="auto">
            <a:xfrm>
              <a:off x="1662" y="2954"/>
              <a:ext cx="12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fr-FR" sz="1400" dirty="0">
                  <a:latin typeface="Helvetica" pitchFamily="34" charset="0"/>
                </a:rPr>
                <a:t>H2</a:t>
              </a:r>
              <a:endParaRPr lang="en-GB" dirty="0"/>
            </a:p>
          </p:txBody>
        </p:sp>
        <p:sp>
          <p:nvSpPr>
            <p:cNvPr id="78" name="Text Box 94"/>
            <p:cNvSpPr txBox="1">
              <a:spLocks noChangeAspect="1" noChangeArrowheads="1"/>
            </p:cNvSpPr>
            <p:nvPr/>
          </p:nvSpPr>
          <p:spPr bwMode="auto">
            <a:xfrm>
              <a:off x="1949" y="2986"/>
              <a:ext cx="12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fr-FR" sz="1400">
                  <a:latin typeface="Helvetica" pitchFamily="34" charset="0"/>
                </a:rPr>
                <a:t>O1</a:t>
              </a:r>
              <a:endParaRPr lang="en-GB"/>
            </a:p>
          </p:txBody>
        </p:sp>
        <p:sp>
          <p:nvSpPr>
            <p:cNvPr id="79" name="Text Box 95"/>
            <p:cNvSpPr txBox="1">
              <a:spLocks noChangeAspect="1" noChangeArrowheads="1"/>
            </p:cNvSpPr>
            <p:nvPr/>
          </p:nvSpPr>
          <p:spPr bwMode="auto">
            <a:xfrm>
              <a:off x="1662" y="2731"/>
              <a:ext cx="12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fr-FR" sz="1400" dirty="0">
                  <a:latin typeface="Helvetica" pitchFamily="34" charset="0"/>
                </a:rPr>
                <a:t>N8</a:t>
              </a:r>
              <a:endParaRPr lang="en-GB" dirty="0"/>
            </a:p>
          </p:txBody>
        </p:sp>
      </p:grpSp>
      <p:grpSp>
        <p:nvGrpSpPr>
          <p:cNvPr id="14" name="Group 215"/>
          <p:cNvGrpSpPr>
            <a:grpSpLocks/>
          </p:cNvGrpSpPr>
          <p:nvPr/>
        </p:nvGrpSpPr>
        <p:grpSpPr bwMode="auto">
          <a:xfrm>
            <a:off x="7558764" y="2047525"/>
            <a:ext cx="2238880" cy="2217791"/>
            <a:chOff x="3107" y="1797"/>
            <a:chExt cx="2040" cy="2040"/>
          </a:xfrm>
        </p:grpSpPr>
        <p:sp>
          <p:nvSpPr>
            <p:cNvPr id="15" name="Rectangle 139"/>
            <p:cNvSpPr>
              <a:spLocks noChangeArrowheads="1"/>
            </p:cNvSpPr>
            <p:nvPr/>
          </p:nvSpPr>
          <p:spPr bwMode="auto">
            <a:xfrm>
              <a:off x="3107" y="1797"/>
              <a:ext cx="2040" cy="2040"/>
            </a:xfrm>
            <a:prstGeom prst="rect">
              <a:avLst/>
            </a:prstGeom>
            <a:solidFill>
              <a:schemeClr val="bg1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6" name="Group 141"/>
            <p:cNvGrpSpPr>
              <a:grpSpLocks noChangeAspect="1"/>
            </p:cNvGrpSpPr>
            <p:nvPr/>
          </p:nvGrpSpPr>
          <p:grpSpPr bwMode="auto">
            <a:xfrm>
              <a:off x="3164" y="1918"/>
              <a:ext cx="1875" cy="1814"/>
              <a:chOff x="2016" y="6768"/>
              <a:chExt cx="8453" cy="8183"/>
            </a:xfrm>
          </p:grpSpPr>
          <p:grpSp>
            <p:nvGrpSpPr>
              <p:cNvPr id="36" name="Group 142"/>
              <p:cNvGrpSpPr>
                <a:grpSpLocks noChangeAspect="1"/>
              </p:cNvGrpSpPr>
              <p:nvPr/>
            </p:nvGrpSpPr>
            <p:grpSpPr bwMode="auto">
              <a:xfrm>
                <a:off x="2016" y="6768"/>
                <a:ext cx="8453" cy="8183"/>
                <a:chOff x="2016" y="6768"/>
                <a:chExt cx="8453" cy="8183"/>
              </a:xfrm>
            </p:grpSpPr>
            <p:pic>
              <p:nvPicPr>
                <p:cNvPr id="49" name="Picture 143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2016" y="6768"/>
                  <a:ext cx="8453" cy="8183"/>
                </a:xfrm>
                <a:prstGeom prst="rect">
                  <a:avLst/>
                </a:prstGeom>
                <a:noFill/>
              </p:spPr>
            </p:pic>
            <p:pic>
              <p:nvPicPr>
                <p:cNvPr id="50" name="Picture 144" descr="pon2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 l="23111" t="33488" r="14223" b="24557"/>
                <a:stretch>
                  <a:fillRect/>
                </a:stretch>
              </p:blipFill>
              <p:spPr bwMode="auto">
                <a:xfrm>
                  <a:off x="2929" y="8370"/>
                  <a:ext cx="7363" cy="48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37" name="Line 145"/>
              <p:cNvSpPr>
                <a:spLocks noChangeAspect="1" noChangeShapeType="1"/>
              </p:cNvSpPr>
              <p:nvPr/>
            </p:nvSpPr>
            <p:spPr bwMode="auto">
              <a:xfrm rot="21480000" flipV="1">
                <a:off x="3312" y="9553"/>
                <a:ext cx="1296" cy="115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" name="Line 146"/>
              <p:cNvSpPr>
                <a:spLocks noChangeAspect="1" noChangeShapeType="1"/>
              </p:cNvSpPr>
              <p:nvPr/>
            </p:nvSpPr>
            <p:spPr bwMode="auto">
              <a:xfrm rot="21300000" flipV="1">
                <a:off x="4608" y="9193"/>
                <a:ext cx="864" cy="2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" name="Line 147"/>
              <p:cNvSpPr>
                <a:spLocks noChangeAspect="1" noChangeShapeType="1"/>
              </p:cNvSpPr>
              <p:nvPr/>
            </p:nvSpPr>
            <p:spPr bwMode="auto">
              <a:xfrm rot="21300000" flipV="1">
                <a:off x="5472" y="8784"/>
                <a:ext cx="864" cy="2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" name="Line 148"/>
              <p:cNvSpPr>
                <a:spLocks noChangeAspect="1" noChangeShapeType="1"/>
              </p:cNvSpPr>
              <p:nvPr/>
            </p:nvSpPr>
            <p:spPr bwMode="auto">
              <a:xfrm>
                <a:off x="6336" y="8732"/>
                <a:ext cx="864" cy="43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" name="Line 149"/>
              <p:cNvSpPr>
                <a:spLocks noChangeAspect="1" noChangeShapeType="1"/>
              </p:cNvSpPr>
              <p:nvPr/>
            </p:nvSpPr>
            <p:spPr bwMode="auto">
              <a:xfrm rot="300000">
                <a:off x="7200" y="9216"/>
                <a:ext cx="864" cy="2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" name="Line 150"/>
              <p:cNvSpPr>
                <a:spLocks noChangeAspect="1" noChangeShapeType="1"/>
              </p:cNvSpPr>
              <p:nvPr/>
            </p:nvSpPr>
            <p:spPr bwMode="auto">
              <a:xfrm>
                <a:off x="8064" y="9504"/>
                <a:ext cx="1296" cy="115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" name="Line 151"/>
              <p:cNvSpPr>
                <a:spLocks noChangeAspect="1" noChangeShapeType="1"/>
              </p:cNvSpPr>
              <p:nvPr/>
            </p:nvSpPr>
            <p:spPr bwMode="auto">
              <a:xfrm rot="240000" flipH="1">
                <a:off x="8064" y="10656"/>
                <a:ext cx="1296" cy="129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" name="Line 152"/>
              <p:cNvSpPr>
                <a:spLocks noChangeAspect="1" noChangeShapeType="1"/>
              </p:cNvSpPr>
              <p:nvPr/>
            </p:nvSpPr>
            <p:spPr bwMode="auto">
              <a:xfrm flipH="1">
                <a:off x="7344" y="11900"/>
                <a:ext cx="720" cy="2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" name="Line 153"/>
              <p:cNvSpPr>
                <a:spLocks noChangeAspect="1" noChangeShapeType="1"/>
              </p:cNvSpPr>
              <p:nvPr/>
            </p:nvSpPr>
            <p:spPr bwMode="auto">
              <a:xfrm rot="21420000" flipH="1">
                <a:off x="6399" y="12240"/>
                <a:ext cx="864" cy="43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" name="Line 15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472" y="12240"/>
                <a:ext cx="864" cy="43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" name="Line 155"/>
              <p:cNvSpPr>
                <a:spLocks noChangeAspect="1" noChangeShapeType="1"/>
              </p:cNvSpPr>
              <p:nvPr/>
            </p:nvSpPr>
            <p:spPr bwMode="auto">
              <a:xfrm rot="300000" flipH="1" flipV="1">
                <a:off x="4608" y="11900"/>
                <a:ext cx="864" cy="2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" name="Line 156"/>
              <p:cNvSpPr>
                <a:spLocks noChangeAspect="1" noChangeShapeType="1"/>
              </p:cNvSpPr>
              <p:nvPr/>
            </p:nvSpPr>
            <p:spPr bwMode="auto">
              <a:xfrm rot="21360000" flipH="1" flipV="1">
                <a:off x="3457" y="10691"/>
                <a:ext cx="1152" cy="124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7" name="Text Box 157"/>
            <p:cNvSpPr txBox="1">
              <a:spLocks noChangeAspect="1" noChangeArrowheads="1"/>
            </p:cNvSpPr>
            <p:nvPr/>
          </p:nvSpPr>
          <p:spPr bwMode="auto">
            <a:xfrm>
              <a:off x="3535" y="2303"/>
              <a:ext cx="192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1800">
                  <a:latin typeface="Helvetica" pitchFamily="34" charset="0"/>
                </a:rPr>
                <a:t>N4</a:t>
              </a:r>
              <a:endParaRPr lang="en-GB"/>
            </a:p>
          </p:txBody>
        </p:sp>
        <p:sp>
          <p:nvSpPr>
            <p:cNvPr id="18" name="Text Box 158"/>
            <p:cNvSpPr txBox="1">
              <a:spLocks noChangeAspect="1" noChangeArrowheads="1"/>
            </p:cNvSpPr>
            <p:nvPr/>
          </p:nvSpPr>
          <p:spPr bwMode="auto">
            <a:xfrm>
              <a:off x="4046" y="2016"/>
              <a:ext cx="192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1800">
                  <a:latin typeface="Helvetica" pitchFamily="34" charset="0"/>
                </a:rPr>
                <a:t>N5</a:t>
              </a:r>
              <a:endParaRPr lang="en-GB"/>
            </a:p>
          </p:txBody>
        </p:sp>
        <p:sp>
          <p:nvSpPr>
            <p:cNvPr id="19" name="Text Box 159"/>
            <p:cNvSpPr txBox="1">
              <a:spLocks noChangeAspect="1" noChangeArrowheads="1"/>
            </p:cNvSpPr>
            <p:nvPr/>
          </p:nvSpPr>
          <p:spPr bwMode="auto">
            <a:xfrm>
              <a:off x="4557" y="2367"/>
              <a:ext cx="192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1800">
                  <a:latin typeface="Helvetica" pitchFamily="34" charset="0"/>
                </a:rPr>
                <a:t>N6</a:t>
              </a:r>
              <a:endParaRPr lang="en-GB"/>
            </a:p>
          </p:txBody>
        </p:sp>
        <p:sp>
          <p:nvSpPr>
            <p:cNvPr id="20" name="Text Box 160"/>
            <p:cNvSpPr txBox="1">
              <a:spLocks noChangeAspect="1" noChangeArrowheads="1"/>
            </p:cNvSpPr>
            <p:nvPr/>
          </p:nvSpPr>
          <p:spPr bwMode="auto">
            <a:xfrm>
              <a:off x="3727" y="2111"/>
              <a:ext cx="192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1800" dirty="0">
                  <a:latin typeface="Helvetica" pitchFamily="34" charset="0"/>
                </a:rPr>
                <a:t>C3</a:t>
              </a:r>
              <a:endParaRPr lang="en-GB" dirty="0"/>
            </a:p>
          </p:txBody>
        </p:sp>
        <p:sp>
          <p:nvSpPr>
            <p:cNvPr id="21" name="Text Box 161"/>
            <p:cNvSpPr txBox="1">
              <a:spLocks noChangeAspect="1" noChangeArrowheads="1"/>
            </p:cNvSpPr>
            <p:nvPr/>
          </p:nvSpPr>
          <p:spPr bwMode="auto">
            <a:xfrm>
              <a:off x="4334" y="2175"/>
              <a:ext cx="191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1800" dirty="0">
                  <a:latin typeface="Helvetica" pitchFamily="34" charset="0"/>
                </a:rPr>
                <a:t>C4</a:t>
              </a:r>
              <a:endParaRPr lang="en-GB" dirty="0"/>
            </a:p>
          </p:txBody>
        </p:sp>
        <p:sp>
          <p:nvSpPr>
            <p:cNvPr id="22" name="Text Box 162"/>
            <p:cNvSpPr txBox="1">
              <a:spLocks noChangeAspect="1" noChangeArrowheads="1"/>
            </p:cNvSpPr>
            <p:nvPr/>
          </p:nvSpPr>
          <p:spPr bwMode="auto">
            <a:xfrm>
              <a:off x="3312" y="2463"/>
              <a:ext cx="191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1800">
                  <a:latin typeface="Helvetica" pitchFamily="34" charset="0"/>
                </a:rPr>
                <a:t>Mn</a:t>
              </a:r>
              <a:endParaRPr lang="en-GB"/>
            </a:p>
          </p:txBody>
        </p:sp>
        <p:sp>
          <p:nvSpPr>
            <p:cNvPr id="23" name="Text Box 163"/>
            <p:cNvSpPr txBox="1">
              <a:spLocks noChangeAspect="1" noChangeArrowheads="1"/>
            </p:cNvSpPr>
            <p:nvPr/>
          </p:nvSpPr>
          <p:spPr bwMode="auto">
            <a:xfrm>
              <a:off x="4781" y="2463"/>
              <a:ext cx="192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1800">
                  <a:latin typeface="Helvetica" pitchFamily="34" charset="0"/>
                </a:rPr>
                <a:t>Mn</a:t>
              </a:r>
              <a:endParaRPr lang="en-GB"/>
            </a:p>
          </p:txBody>
        </p:sp>
        <p:sp>
          <p:nvSpPr>
            <p:cNvPr id="24" name="Text Box 164"/>
            <p:cNvSpPr txBox="1">
              <a:spLocks noChangeAspect="1" noChangeArrowheads="1"/>
            </p:cNvSpPr>
            <p:nvPr/>
          </p:nvSpPr>
          <p:spPr bwMode="auto">
            <a:xfrm>
              <a:off x="4476" y="2477"/>
              <a:ext cx="63" cy="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fr-FR" sz="1400">
                  <a:latin typeface="Monotype Sorts" pitchFamily="2" charset="2"/>
                  <a:sym typeface="Monotype Sorts" pitchFamily="2" charset="2"/>
                </a:rPr>
                <a:t></a:t>
              </a:r>
              <a:endParaRPr lang="en-GB"/>
            </a:p>
          </p:txBody>
        </p:sp>
        <p:sp>
          <p:nvSpPr>
            <p:cNvPr id="25" name="Text Box 165"/>
            <p:cNvSpPr txBox="1">
              <a:spLocks noChangeAspect="1" noChangeArrowheads="1"/>
            </p:cNvSpPr>
            <p:nvPr/>
          </p:nvSpPr>
          <p:spPr bwMode="auto">
            <a:xfrm>
              <a:off x="4763" y="2738"/>
              <a:ext cx="64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fr-FR" sz="1400">
                  <a:latin typeface="Monotype Sorts" pitchFamily="2" charset="2"/>
                  <a:sym typeface="Monotype Sorts" pitchFamily="2" charset="2"/>
                </a:rPr>
                <a:t></a:t>
              </a:r>
              <a:endParaRPr lang="en-GB"/>
            </a:p>
          </p:txBody>
        </p:sp>
        <p:sp>
          <p:nvSpPr>
            <p:cNvPr id="26" name="Text Box 166"/>
            <p:cNvSpPr txBox="1">
              <a:spLocks noChangeAspect="1" noChangeArrowheads="1"/>
            </p:cNvSpPr>
            <p:nvPr/>
          </p:nvSpPr>
          <p:spPr bwMode="auto">
            <a:xfrm>
              <a:off x="3887" y="2394"/>
              <a:ext cx="64" cy="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fr-FR" sz="1400">
                  <a:latin typeface="Monotype Sorts" pitchFamily="2" charset="2"/>
                  <a:sym typeface="Monotype Sorts" pitchFamily="2" charset="2"/>
                </a:rPr>
                <a:t></a:t>
              </a:r>
              <a:endParaRPr lang="en-GB"/>
            </a:p>
          </p:txBody>
        </p:sp>
        <p:sp>
          <p:nvSpPr>
            <p:cNvPr id="27" name="Text Box 167"/>
            <p:cNvSpPr txBox="1">
              <a:spLocks noChangeAspect="1" noChangeArrowheads="1"/>
            </p:cNvSpPr>
            <p:nvPr/>
          </p:nvSpPr>
          <p:spPr bwMode="auto">
            <a:xfrm>
              <a:off x="4078" y="2298"/>
              <a:ext cx="64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fr-FR" sz="1400">
                  <a:latin typeface="Monotype Sorts" pitchFamily="2" charset="2"/>
                  <a:sym typeface="Monotype Sorts" pitchFamily="2" charset="2"/>
                </a:rPr>
                <a:t></a:t>
              </a:r>
              <a:endParaRPr lang="en-GB"/>
            </a:p>
          </p:txBody>
        </p:sp>
        <p:sp>
          <p:nvSpPr>
            <p:cNvPr id="28" name="Text Box 168"/>
            <p:cNvSpPr txBox="1">
              <a:spLocks noChangeAspect="1" noChangeArrowheads="1"/>
            </p:cNvSpPr>
            <p:nvPr/>
          </p:nvSpPr>
          <p:spPr bwMode="auto">
            <a:xfrm>
              <a:off x="4290" y="2399"/>
              <a:ext cx="64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fr-FR" sz="1400">
                  <a:latin typeface="Monotype Sorts" pitchFamily="2" charset="2"/>
                  <a:sym typeface="Monotype Sorts" pitchFamily="2" charset="2"/>
                </a:rPr>
                <a:t></a:t>
              </a:r>
              <a:endParaRPr lang="en-GB"/>
            </a:p>
          </p:txBody>
        </p:sp>
        <p:sp>
          <p:nvSpPr>
            <p:cNvPr id="29" name="Text Box 169"/>
            <p:cNvSpPr txBox="1">
              <a:spLocks noChangeAspect="1" noChangeArrowheads="1"/>
            </p:cNvSpPr>
            <p:nvPr/>
          </p:nvSpPr>
          <p:spPr bwMode="auto">
            <a:xfrm>
              <a:off x="4099" y="3173"/>
              <a:ext cx="64" cy="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fr-FR" sz="1400">
                  <a:latin typeface="Monotype Sorts" pitchFamily="2" charset="2"/>
                  <a:sym typeface="Monotype Sorts" pitchFamily="2" charset="2"/>
                </a:rPr>
                <a:t></a:t>
              </a:r>
              <a:endParaRPr lang="en-GB"/>
            </a:p>
          </p:txBody>
        </p:sp>
        <p:sp>
          <p:nvSpPr>
            <p:cNvPr id="30" name="Text Box 170"/>
            <p:cNvSpPr txBox="1">
              <a:spLocks noChangeAspect="1" noChangeArrowheads="1"/>
            </p:cNvSpPr>
            <p:nvPr/>
          </p:nvSpPr>
          <p:spPr bwMode="auto">
            <a:xfrm>
              <a:off x="4302" y="3069"/>
              <a:ext cx="64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fr-FR" sz="1400">
                  <a:latin typeface="Monotype Sorts" pitchFamily="2" charset="2"/>
                  <a:sym typeface="Monotype Sorts" pitchFamily="2" charset="2"/>
                </a:rPr>
                <a:t></a:t>
              </a:r>
              <a:endParaRPr lang="en-GB"/>
            </a:p>
          </p:txBody>
        </p:sp>
        <p:sp>
          <p:nvSpPr>
            <p:cNvPr id="31" name="Text Box 171"/>
            <p:cNvSpPr txBox="1">
              <a:spLocks noChangeAspect="1" noChangeArrowheads="1"/>
            </p:cNvSpPr>
            <p:nvPr/>
          </p:nvSpPr>
          <p:spPr bwMode="auto">
            <a:xfrm>
              <a:off x="4476" y="3005"/>
              <a:ext cx="63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fr-FR" sz="1400">
                  <a:latin typeface="Monotype Sorts" pitchFamily="2" charset="2"/>
                  <a:sym typeface="Monotype Sorts" pitchFamily="2" charset="2"/>
                </a:rPr>
                <a:t></a:t>
              </a:r>
              <a:endParaRPr lang="en-GB"/>
            </a:p>
          </p:txBody>
        </p:sp>
        <p:sp>
          <p:nvSpPr>
            <p:cNvPr id="32" name="Text Box 172"/>
            <p:cNvSpPr txBox="1">
              <a:spLocks noChangeAspect="1" noChangeArrowheads="1"/>
            </p:cNvSpPr>
            <p:nvPr/>
          </p:nvSpPr>
          <p:spPr bwMode="auto">
            <a:xfrm>
              <a:off x="3428" y="2738"/>
              <a:ext cx="64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fr-FR" sz="1400">
                  <a:latin typeface="Monotype Sorts" pitchFamily="2" charset="2"/>
                  <a:sym typeface="Monotype Sorts" pitchFamily="2" charset="2"/>
                </a:rPr>
                <a:t></a:t>
              </a:r>
              <a:endParaRPr lang="en-GB"/>
            </a:p>
          </p:txBody>
        </p:sp>
        <p:sp>
          <p:nvSpPr>
            <p:cNvPr id="33" name="Text Box 173"/>
            <p:cNvSpPr txBox="1">
              <a:spLocks noChangeAspect="1" noChangeArrowheads="1"/>
            </p:cNvSpPr>
            <p:nvPr/>
          </p:nvSpPr>
          <p:spPr bwMode="auto">
            <a:xfrm>
              <a:off x="3709" y="2994"/>
              <a:ext cx="64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fr-FR" sz="1400">
                  <a:latin typeface="Monotype Sorts" pitchFamily="2" charset="2"/>
                  <a:sym typeface="Monotype Sorts" pitchFamily="2" charset="2"/>
                </a:rPr>
                <a:t></a:t>
              </a:r>
              <a:endParaRPr lang="en-GB"/>
            </a:p>
          </p:txBody>
        </p:sp>
        <p:sp>
          <p:nvSpPr>
            <p:cNvPr id="34" name="Text Box 174"/>
            <p:cNvSpPr txBox="1">
              <a:spLocks noChangeAspect="1" noChangeArrowheads="1"/>
            </p:cNvSpPr>
            <p:nvPr/>
          </p:nvSpPr>
          <p:spPr bwMode="auto">
            <a:xfrm>
              <a:off x="3907" y="3077"/>
              <a:ext cx="64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104000"/>
                </a:lnSpc>
              </a:pPr>
              <a:r>
                <a:rPr lang="fr-FR" sz="1400">
                  <a:latin typeface="Monotype Sorts" pitchFamily="2" charset="2"/>
                  <a:sym typeface="Monotype Sorts" pitchFamily="2" charset="2"/>
                </a:rPr>
                <a:t></a:t>
              </a:r>
              <a:endParaRPr lang="en-GB"/>
            </a:p>
          </p:txBody>
        </p:sp>
        <p:sp>
          <p:nvSpPr>
            <p:cNvPr id="35" name="Text Box 175"/>
            <p:cNvSpPr txBox="1">
              <a:spLocks noChangeAspect="1" noChangeArrowheads="1"/>
            </p:cNvSpPr>
            <p:nvPr/>
          </p:nvSpPr>
          <p:spPr bwMode="auto">
            <a:xfrm>
              <a:off x="3703" y="2463"/>
              <a:ext cx="64" cy="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fr-FR" sz="1400">
                  <a:latin typeface="Monotype Sorts" pitchFamily="2" charset="2"/>
                  <a:sym typeface="Monotype Sorts" pitchFamily="2" charset="2"/>
                </a:rPr>
                <a:t></a:t>
              </a:r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3161851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8997E-BDDE-465C-87FF-927C96E398F6}" type="slidenum">
              <a:rPr lang="en-GB" smtClean="0"/>
              <a:pPr/>
              <a:t>18</a:t>
            </a:fld>
            <a:endParaRPr lang="en-GB" dirty="0"/>
          </a:p>
        </p:txBody>
      </p:sp>
      <p:pic>
        <p:nvPicPr>
          <p:cNvPr id="3" name="Picture 3" descr="spectro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548635"/>
            <a:ext cx="2378029" cy="2747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24808" y="222823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i="1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Дифрактометр </a:t>
            </a:r>
            <a:r>
              <a:rPr lang="en-US" sz="1800" b="1" i="1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5C2</a:t>
            </a:r>
            <a:r>
              <a:rPr lang="ru-RU" sz="1800" b="1" i="1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(</a:t>
            </a:r>
            <a:r>
              <a:rPr lang="en-US" sz="1800" b="1" i="1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LLB</a:t>
            </a:r>
            <a:r>
              <a:rPr lang="ru-RU" sz="1800" b="1" i="1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для структурных исследований </a:t>
            </a:r>
            <a:r>
              <a:rPr lang="ru-RU" sz="1800" i="1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800" i="1" dirty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Длина волны </a:t>
            </a:r>
            <a:r>
              <a:rPr lang="en-GB" sz="1800" i="1" dirty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0.84 </a:t>
            </a:r>
            <a:r>
              <a:rPr lang="en-GB" sz="1800" i="1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Å</a:t>
            </a:r>
            <a:r>
              <a:rPr lang="ru-RU" sz="1800" i="1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GB" sz="1800" i="1" dirty="0">
              <a:solidFill>
                <a:srgbClr val="A500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Image 6" descr="SAM_0315.JPG"/>
          <p:cNvPicPr>
            <a:picLocks noChangeAspect="1"/>
          </p:cNvPicPr>
          <p:nvPr/>
        </p:nvPicPr>
        <p:blipFill>
          <a:blip r:embed="rId3" cstate="print"/>
          <a:srcRect l="15350" t="5901" r="13776" b="2751"/>
          <a:stretch>
            <a:fillRect/>
          </a:stretch>
        </p:blipFill>
        <p:spPr>
          <a:xfrm>
            <a:off x="3080792" y="1186072"/>
            <a:ext cx="3069845" cy="2967494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60" y="3317857"/>
            <a:ext cx="2454969" cy="335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637" y="3933056"/>
            <a:ext cx="4161203" cy="25101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176" y="1186072"/>
            <a:ext cx="3183599" cy="2397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15728" y="5877272"/>
            <a:ext cx="2016224" cy="30777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64 гелиевых счетчика </a:t>
            </a:r>
            <a:endParaRPr lang="en-GB" sz="14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13240" y="1032183"/>
            <a:ext cx="2232248" cy="30777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Радиальный коллиматор</a:t>
            </a:r>
            <a:endParaRPr lang="en-GB" sz="14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618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6656" y="620688"/>
            <a:ext cx="7259216" cy="432048"/>
          </a:xfrm>
        </p:spPr>
        <p:txBody>
          <a:bodyPr/>
          <a:lstStyle/>
          <a:p>
            <a:r>
              <a:rPr lang="ru-RU" dirty="0" smtClean="0"/>
              <a:t>Структурные </a:t>
            </a:r>
            <a:r>
              <a:rPr lang="ru-RU" dirty="0"/>
              <a:t>исследования биологических объектов</a:t>
            </a:r>
            <a:endParaRPr lang="en-GB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3BBC7D-6BD4-4DCC-B789-A4D9FA369BA1}" type="slidenum">
              <a:rPr lang="en-GB" smtClean="0"/>
              <a:pPr/>
              <a:t>19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064660" y="2209219"/>
                <a:ext cx="4026295" cy="6701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/>
                            </a:rPr>
                            <m:t>𝑥</m:t>
                          </m:r>
                          <m:r>
                            <a:rPr lang="ru-RU" i="1">
                              <a:latin typeface="Cambria Math"/>
                            </a:rPr>
                            <m:t>,</m:t>
                          </m:r>
                          <m:r>
                            <a:rPr lang="ru-RU" i="1">
                              <a:latin typeface="Cambria Math"/>
                            </a:rPr>
                            <m:t>𝑦</m:t>
                          </m:r>
                          <m:r>
                            <a:rPr lang="ru-RU" i="1">
                              <a:latin typeface="Cambria Math"/>
                            </a:rPr>
                            <m:t>,</m:t>
                          </m:r>
                          <m:r>
                            <a:rPr lang="ru-RU" i="1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ru-RU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i="1">
                              <a:latin typeface="Cambria Math"/>
                            </a:rPr>
                            <m:t>𝑉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ru-RU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ru-RU" i="1">
                              <a:latin typeface="Cambria Math"/>
                            </a:rPr>
                            <m:t>h</m:t>
                          </m:r>
                          <m:r>
                            <a:rPr lang="ru-RU" i="1">
                              <a:latin typeface="Cambria Math"/>
                            </a:rPr>
                            <m:t>,</m:t>
                          </m:r>
                          <m:r>
                            <a:rPr lang="ru-RU" i="1">
                              <a:latin typeface="Cambria Math"/>
                            </a:rPr>
                            <m:t>𝑘</m:t>
                          </m:r>
                          <m:r>
                            <a:rPr lang="ru-RU" i="1">
                              <a:latin typeface="Cambria Math"/>
                            </a:rPr>
                            <m:t>,</m:t>
                          </m:r>
                          <m:r>
                            <a:rPr lang="ru-RU" i="1">
                              <a:latin typeface="Cambria Math"/>
                            </a:rPr>
                            <m:t>𝑙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h𝑘𝑙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ru-RU">
                              <a:latin typeface="Cambria Math"/>
                            </a:rPr>
                            <m:t>exp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−2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𝜋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𝑥h</m:t>
                                  </m:r>
                                  <m:r>
                                    <a:rPr lang="ru-RU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ru-RU" i="1">
                                      <a:latin typeface="Cambria Math"/>
                                    </a:rPr>
                                    <m:t>𝑦𝑘</m:t>
                                  </m:r>
                                  <m:r>
                                    <a:rPr lang="ru-RU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ru-RU" i="1">
                                      <a:latin typeface="Cambria Math"/>
                                    </a:rPr>
                                    <m:t>𝑧𝑙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4660" y="2209219"/>
                <a:ext cx="4026295" cy="6701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680600" y="1489139"/>
            <a:ext cx="9073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Электронная </a:t>
            </a:r>
            <a:r>
              <a:rPr lang="ru-RU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плотность</a:t>
            </a:r>
            <a:r>
              <a:rPr lang="ru-RU" sz="16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плотность в точке с координатами </a:t>
            </a:r>
            <a:r>
              <a:rPr lang="ru-RU" sz="16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x,y,z</a:t>
            </a:r>
            <a:r>
              <a:rPr lang="ru-RU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может быть представлена в виде ряда Фурье: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577308" y="3217331"/>
                <a:ext cx="9001000" cy="23294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6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ru-RU" sz="1600" i="1">
                            <a:latin typeface="Cambria Math"/>
                          </a:rPr>
                          <m:t>h𝑘𝑙</m:t>
                        </m:r>
                      </m:sub>
                    </m:sSub>
                  </m:oMath>
                </a14:m>
                <a:r>
                  <a:rPr lang="ru-RU" sz="16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1600" i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структурный </a:t>
                </a:r>
                <a:r>
                  <a:rPr lang="ru-RU" sz="16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фактор ядерного рефлекса с индексами </a:t>
                </a:r>
                <a:r>
                  <a:rPr lang="ru-RU" sz="1600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h,k,l</a:t>
                </a:r>
                <a:r>
                  <a:rPr lang="ru-RU" sz="16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который, если нет центра инверсии, является комплексной величиной. </a:t>
                </a:r>
                <a:endParaRPr lang="ru-RU" sz="1600" i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ru-RU" sz="1600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ru-RU" sz="1600" i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42900" indent="-342900">
                  <a:buAutoNum type="arabicPeriod"/>
                </a:pPr>
                <a:r>
                  <a:rPr lang="ru-RU" sz="1600" i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В </a:t>
                </a:r>
                <a:r>
                  <a:rPr lang="ru-RU" sz="16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принципе, если величины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6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ru-RU" sz="1600" i="1">
                            <a:latin typeface="Cambria Math"/>
                          </a:rPr>
                          <m:t>h𝑘𝑙</m:t>
                        </m:r>
                      </m:sub>
                    </m:sSub>
                  </m:oMath>
                </a14:m>
                <a:r>
                  <a:rPr lang="ru-RU" sz="16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для всех рефлексов известны, то получение карт ядерной плотности представляет лишь вычислительную трудность. </a:t>
                </a:r>
                <a:endParaRPr lang="ru-RU" sz="1600" i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42900" indent="-342900">
                  <a:buAutoNum type="arabicPeriod"/>
                </a:pPr>
                <a:r>
                  <a:rPr lang="ru-RU" sz="1600" i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Однако на </a:t>
                </a:r>
                <a:r>
                  <a:rPr lang="ru-RU" sz="16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опыте измеряется лишь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6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1600" i="1">
                            <a:latin typeface="Cambria Math"/>
                          </a:rPr>
                          <m:t>∣</m:t>
                        </m:r>
                        <m:sSub>
                          <m:sSubPr>
                            <m:ctrlPr>
                              <a:rPr lang="ru-RU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1600" i="1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ru-RU" sz="1600" i="1">
                                <a:latin typeface="Cambria Math"/>
                              </a:rPr>
                              <m:t>h𝑘𝑙</m:t>
                            </m:r>
                          </m:sub>
                        </m:sSub>
                        <m:r>
                          <a:rPr lang="ru-RU" sz="1600" i="1">
                            <a:latin typeface="Cambria Math"/>
                          </a:rPr>
                          <m:t>∣</m:t>
                        </m:r>
                      </m:e>
                      <m:sup>
                        <m:r>
                          <a:rPr lang="ru-RU" sz="16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16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так что вся информация о фазе отсутствует. </a:t>
                </a:r>
                <a:endParaRPr lang="ru-RU" sz="1600" i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42900" indent="-342900">
                  <a:buAutoNum type="arabicPeriod"/>
                </a:pPr>
                <a:r>
                  <a:rPr lang="ru-RU" sz="1600" b="1" i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Определение </a:t>
                </a:r>
                <a:r>
                  <a:rPr lang="ru-RU" sz="16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фазы – фундаментальная проблема любой дифракции, будь то рентгеновская, электронная или </a:t>
                </a:r>
                <a:r>
                  <a:rPr lang="ru-RU" sz="1600" b="1" i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нейтронная.</a:t>
                </a:r>
                <a:endParaRPr lang="ru-RU" sz="16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08" y="3217331"/>
                <a:ext cx="9001000" cy="2329420"/>
              </a:xfrm>
              <a:prstGeom prst="rect">
                <a:avLst/>
              </a:prstGeom>
              <a:blipFill rotWithShape="1">
                <a:blip r:embed="rId3"/>
                <a:stretch>
                  <a:fillRect l="-407" t="-785" b="-26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949433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129" y="4696430"/>
            <a:ext cx="3721592" cy="2123777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7541920" y="6343957"/>
            <a:ext cx="2311400" cy="476250"/>
          </a:xfrm>
        </p:spPr>
        <p:txBody>
          <a:bodyPr/>
          <a:lstStyle/>
          <a:p>
            <a:fld id="{983BBC7D-6BD4-4DCC-B789-A4D9FA369BA1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32" y="764702"/>
            <a:ext cx="3585776" cy="20051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2809597"/>
            <a:ext cx="3582088" cy="33499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080" y="144663"/>
            <a:ext cx="3756288" cy="50125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0992" y="116632"/>
            <a:ext cx="4858578" cy="432048"/>
          </a:xfrm>
        </p:spPr>
        <p:txBody>
          <a:bodyPr/>
          <a:lstStyle/>
          <a:p>
            <a:r>
              <a:rPr lang="ru-RU" dirty="0" smtClean="0"/>
              <a:t>Все началось в далекие 70-ые …</a:t>
            </a:r>
            <a:endParaRPr lang="en-GB" dirty="0"/>
          </a:p>
        </p:txBody>
      </p:sp>
      <p:sp>
        <p:nvSpPr>
          <p:cNvPr id="4" name="Овал 3"/>
          <p:cNvSpPr/>
          <p:nvPr/>
        </p:nvSpPr>
        <p:spPr bwMode="auto">
          <a:xfrm>
            <a:off x="4953000" y="4484569"/>
            <a:ext cx="3384376" cy="672623"/>
          </a:xfrm>
          <a:prstGeom prst="ellipse">
            <a:avLst/>
          </a:prstGeom>
          <a:solidFill>
            <a:srgbClr val="FFFFFF">
              <a:alpha val="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 bwMode="auto">
          <a:xfrm>
            <a:off x="6537176" y="5201580"/>
            <a:ext cx="936104" cy="360040"/>
          </a:xfrm>
          <a:prstGeom prst="ellipse">
            <a:avLst/>
          </a:prstGeom>
          <a:solidFill>
            <a:srgbClr val="FFFFFF">
              <a:alpha val="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02311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480" y="620688"/>
            <a:ext cx="9433048" cy="720080"/>
          </a:xfrm>
        </p:spPr>
        <p:txBody>
          <a:bodyPr/>
          <a:lstStyle/>
          <a:p>
            <a:pPr algn="l"/>
            <a:r>
              <a:rPr lang="ru-RU" sz="1800" b="0" dirty="0"/>
              <a:t>Существует ряд методов, которые позволяют определить </a:t>
            </a:r>
            <a:r>
              <a:rPr lang="ru-RU" sz="1800" b="0" dirty="0" smtClean="0"/>
              <a:t>фазу, в частности, метод аномальной дисперсии.</a:t>
            </a:r>
            <a:r>
              <a:rPr lang="ru-RU" sz="1800" b="0" dirty="0"/>
              <a:t/>
            </a:r>
            <a:br>
              <a:rPr lang="ru-RU" sz="1800" b="0" dirty="0"/>
            </a:br>
            <a:endParaRPr lang="en-GB" sz="1800" b="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3BBC7D-6BD4-4DCC-B789-A4D9FA369BA1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4488" y="1698137"/>
            <a:ext cx="9289032" cy="869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ru-RU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Длина рассеяния на любом ядре является комплексной </a:t>
            </a:r>
            <a:r>
              <a:rPr lang="ru-RU" sz="16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величиной </a:t>
            </a:r>
            <a:r>
              <a:rPr lang="en-US" sz="1600" i="1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 = b’ +</a:t>
            </a:r>
            <a:r>
              <a:rPr lang="en-US" sz="1600" i="1" dirty="0" err="1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ib</a:t>
            </a:r>
            <a:r>
              <a:rPr lang="en-US" sz="1600" i="1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’’</a:t>
            </a:r>
            <a:r>
              <a:rPr lang="ru-RU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ru-RU" sz="16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ru-RU" sz="16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Мнимая </a:t>
            </a:r>
            <a:r>
              <a:rPr lang="ru-RU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часть становится сравнимой с действительной только вблизи резонансной длины волны. </a:t>
            </a:r>
            <a:endParaRPr lang="ru-RU" sz="1600" i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344488" y="2711622"/>
                <a:ext cx="9289032" cy="33312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6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Рассмотрим процесс рассеяния на белке, в котором есть два сорта ядер: обычные и аномально </a:t>
                </a:r>
                <a:r>
                  <a:rPr lang="ru-RU" sz="1600" i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рассеивающие: </a:t>
                </a:r>
              </a:p>
              <a:p>
                <a:endParaRPr lang="ru-RU" sz="1600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ru-RU" sz="1600" i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Известно векторное соотношение для </a:t>
                </a:r>
                <a:r>
                  <a:rPr lang="ru-RU" sz="16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структурного фактора </a:t>
                </a:r>
                <a:r>
                  <a:rPr lang="ru-RU" sz="1600" i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F(</a:t>
                </a:r>
                <a:r>
                  <a:rPr lang="ru-RU" sz="1600" i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h,k,l</a:t>
                </a:r>
                <a:r>
                  <a:rPr lang="ru-RU" sz="1600" i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), который является комплексным числом (т.е. вектор):</a:t>
                </a:r>
              </a:p>
              <a:p>
                <a:r>
                  <a:rPr lang="ru-RU" sz="1600" i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16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ru-RU" sz="1800" i="1">
                        <a:latin typeface="Cambria Math"/>
                      </a:rPr>
                      <m:t>𝐹</m:t>
                    </m:r>
                    <m:r>
                      <a:rPr lang="ru-RU" sz="1800" i="1">
                        <a:latin typeface="Cambria Math"/>
                      </a:rPr>
                      <m:t>(</m:t>
                    </m:r>
                    <m:r>
                      <a:rPr lang="ru-RU" sz="1800" i="1">
                        <a:latin typeface="Cambria Math"/>
                      </a:rPr>
                      <m:t>h</m:t>
                    </m:r>
                    <m:r>
                      <a:rPr lang="ru-RU" sz="1800" i="1">
                        <a:latin typeface="Cambria Math"/>
                      </a:rPr>
                      <m:t>,</m:t>
                    </m:r>
                    <m:r>
                      <a:rPr lang="ru-RU" sz="1800" i="1">
                        <a:latin typeface="Cambria Math"/>
                      </a:rPr>
                      <m:t>𝑘</m:t>
                    </m:r>
                    <m:r>
                      <a:rPr lang="ru-RU" sz="1800" i="1">
                        <a:latin typeface="Cambria Math"/>
                      </a:rPr>
                      <m:t>,</m:t>
                    </m:r>
                    <m:r>
                      <a:rPr lang="ru-RU" sz="1800" i="1">
                        <a:latin typeface="Cambria Math"/>
                      </a:rPr>
                      <m:t>𝑙</m:t>
                    </m:r>
                    <m:r>
                      <a:rPr lang="ru-RU" sz="1800" i="1">
                        <a:latin typeface="Cambria Math"/>
                      </a:rPr>
                      <m:t>)−</m:t>
                    </m:r>
                    <m:sSup>
                      <m:sSupPr>
                        <m:ctrlPr>
                          <a:rPr lang="ru-RU" sz="18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1800" i="1">
                            <a:latin typeface="Cambria Math"/>
                          </a:rPr>
                          <m:t>𝐹</m:t>
                        </m:r>
                      </m:e>
                      <m:sup>
                        <m:r>
                          <a:rPr lang="ru-RU" sz="1800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ru-RU" sz="1800" i="1">
                        <a:latin typeface="Cambria Math"/>
                      </a:rPr>
                      <m:t>(</m:t>
                    </m:r>
                    <m:acc>
                      <m:accPr>
                        <m:chr m:val="̄"/>
                        <m:ctrlPr>
                          <a:rPr lang="ru-RU" sz="1800" i="1">
                            <a:latin typeface="Cambria Math"/>
                          </a:rPr>
                        </m:ctrlPr>
                      </m:accPr>
                      <m:e>
                        <m:r>
                          <a:rPr lang="ru-RU" sz="1800" i="1">
                            <a:latin typeface="Cambria Math"/>
                          </a:rPr>
                          <m:t>h</m:t>
                        </m:r>
                      </m:e>
                    </m:acc>
                    <m:r>
                      <a:rPr lang="ru-RU" sz="1800" i="1">
                        <a:latin typeface="Cambria Math"/>
                      </a:rPr>
                      <m:t>,</m:t>
                    </m:r>
                    <m:acc>
                      <m:accPr>
                        <m:chr m:val="̄"/>
                        <m:ctrlPr>
                          <a:rPr lang="ru-RU" sz="1800" i="1">
                            <a:latin typeface="Cambria Math"/>
                          </a:rPr>
                        </m:ctrlPr>
                      </m:accPr>
                      <m:e>
                        <m:r>
                          <a:rPr lang="ru-RU" sz="1800" i="1">
                            <a:latin typeface="Cambria Math"/>
                          </a:rPr>
                          <m:t>𝑘</m:t>
                        </m:r>
                      </m:e>
                    </m:acc>
                    <m:r>
                      <a:rPr lang="ru-RU" sz="1800" i="1">
                        <a:latin typeface="Cambria Math"/>
                      </a:rPr>
                      <m:t>,</m:t>
                    </m:r>
                    <m:acc>
                      <m:accPr>
                        <m:chr m:val="̄"/>
                        <m:ctrlPr>
                          <a:rPr lang="ru-RU" sz="1800" i="1">
                            <a:latin typeface="Cambria Math"/>
                          </a:rPr>
                        </m:ctrlPr>
                      </m:accPr>
                      <m:e>
                        <m:r>
                          <a:rPr lang="ru-RU" sz="1800" i="1">
                            <a:latin typeface="Cambria Math"/>
                          </a:rPr>
                          <m:t>𝑙</m:t>
                        </m:r>
                      </m:e>
                    </m:acc>
                    <m:r>
                      <a:rPr lang="ru-RU" sz="1800" i="0">
                        <a:latin typeface="Cambria Math"/>
                      </a:rPr>
                      <m:t>)=</m:t>
                    </m:r>
                    <m:r>
                      <a:rPr lang="ru-RU" sz="1800" i="1">
                        <a:latin typeface="Cambria Math"/>
                      </a:rPr>
                      <m:t>2</m:t>
                    </m:r>
                    <m:r>
                      <a:rPr lang="ru-RU" sz="1800" i="1">
                        <a:latin typeface="Cambria Math"/>
                      </a:rPr>
                      <m:t>𝐹</m:t>
                    </m:r>
                    <m:r>
                      <a:rPr lang="ru-RU" sz="1800" i="1">
                        <a:latin typeface="Cambria Math"/>
                      </a:rPr>
                      <m:t>′</m:t>
                    </m:r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ru-RU" sz="16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endParaRPr lang="ru-RU" sz="1600" i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ru-RU" sz="16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</a:p>
              <a:p>
                <a14:m>
                  <m:oMath xmlns:m="http://schemas.openxmlformats.org/officeDocument/2006/math">
                    <m:r>
                      <a:rPr lang="ru-RU" sz="1600" i="1">
                        <a:latin typeface="Cambria Math"/>
                      </a:rPr>
                      <m:t>𝐹</m:t>
                    </m:r>
                    <m:r>
                      <a:rPr lang="ru-RU" sz="1600" i="1">
                        <a:latin typeface="Cambria Math"/>
                      </a:rPr>
                      <m:t>′</m:t>
                    </m:r>
                    <m:sSub>
                      <m:sSubPr>
                        <m:ctrlPr>
                          <a:rPr lang="ru-RU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600" i="1"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ru-RU" sz="1600" i="1">
                            <a:latin typeface="Cambria Math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ru-RU" sz="1600" i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- мнимая часть структурного фактора для аномально рассеивающих ядер, которую можно рассчитать, поскольку </a:t>
                </a:r>
                <a:r>
                  <a:rPr lang="ru-RU" sz="16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положение аномально рассеивающих ядер </a:t>
                </a:r>
                <a:r>
                  <a:rPr lang="ru-RU" sz="1600" i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известно.</a:t>
                </a:r>
              </a:p>
              <a:p>
                <a:endParaRPr lang="ru-RU" sz="1600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ru-RU" sz="1600" i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Поскольку </a:t>
                </a:r>
                <a:r>
                  <a:rPr lang="ru-RU" sz="16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амплитуды </a:t>
                </a:r>
                <a:r>
                  <a:rPr lang="ru-RU" sz="1600" i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векторов F(</a:t>
                </a:r>
                <a:r>
                  <a:rPr lang="ru-RU" sz="1600" i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h,k,l</a:t>
                </a:r>
                <a:r>
                  <a:rPr lang="ru-RU" sz="16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и F*(</a:t>
                </a:r>
                <a:r>
                  <a:rPr lang="ru-RU" sz="1600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h,k,l</a:t>
                </a:r>
                <a:r>
                  <a:rPr lang="ru-RU" sz="16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измеряются на </a:t>
                </a:r>
                <a:r>
                  <a:rPr lang="ru-RU" sz="1600" i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опыте, фазы можно определить решая векторное уравнение. </a:t>
                </a: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88" y="2711622"/>
                <a:ext cx="9289032" cy="3331233"/>
              </a:xfrm>
              <a:prstGeom prst="rect">
                <a:avLst/>
              </a:prstGeom>
              <a:blipFill rotWithShape="1">
                <a:blip r:embed="rId2"/>
                <a:stretch>
                  <a:fillRect l="-394" t="-549" r="-394" b="-1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227542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7401272" y="6237312"/>
            <a:ext cx="2311400" cy="476250"/>
          </a:xfrm>
        </p:spPr>
        <p:txBody>
          <a:bodyPr/>
          <a:lstStyle/>
          <a:p>
            <a:fld id="{983BBC7D-6BD4-4DCC-B789-A4D9FA369BA1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4488" y="836712"/>
            <a:ext cx="9289032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6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случае </a:t>
            </a:r>
            <a:r>
              <a:rPr lang="ru-RU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нейтронов для большинства элементов резонансы далеки от области тепловых энергий и мнимая часть длины рассеяния пренебрежимо мала. Исключение составляют небольшое число </a:t>
            </a:r>
            <a:r>
              <a:rPr lang="ru-RU" sz="16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ядер.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600" i="1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ВАЖНО,</a:t>
            </a:r>
            <a:r>
              <a:rPr lang="ru-RU" sz="16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i="1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нейтронов </a:t>
            </a:r>
            <a:r>
              <a:rPr lang="ru-RU" sz="1600" i="1" dirty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отношение b''/b' </a:t>
            </a:r>
            <a:r>
              <a:rPr lang="ru-RU" sz="1600" i="1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может быть много больше чем для рентгеновского излучения. </a:t>
            </a:r>
            <a:r>
              <a:rPr lang="ru-RU" sz="16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Например, для </a:t>
            </a:r>
            <a:r>
              <a:rPr lang="ru-RU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ядер Cd</a:t>
            </a:r>
            <a:r>
              <a:rPr lang="ru-RU" sz="1600" i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113</a:t>
            </a:r>
            <a:r>
              <a:rPr lang="ru-RU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резонансной длине волны </a:t>
            </a:r>
            <a:r>
              <a:rPr lang="ru-RU" sz="16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это отношение b</a:t>
            </a:r>
            <a:r>
              <a:rPr lang="ru-RU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''/b' = </a:t>
            </a:r>
            <a:r>
              <a:rPr lang="ru-RU" sz="16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6.22, тогда как для </a:t>
            </a:r>
            <a:r>
              <a:rPr lang="ru-RU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рентгеновских лучей вблизи края собственного </a:t>
            </a:r>
            <a:r>
              <a:rPr lang="ru-RU" sz="16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поглощения, </a:t>
            </a:r>
            <a:r>
              <a:rPr lang="ru-RU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лучшем </a:t>
            </a:r>
            <a:r>
              <a:rPr lang="ru-RU" sz="16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случае,  </a:t>
            </a:r>
            <a:r>
              <a:rPr lang="ru-RU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отношение b''/b' не превышает </a:t>
            </a:r>
            <a:r>
              <a:rPr lang="ru-RU" sz="16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0.2.</a:t>
            </a:r>
            <a:endParaRPr lang="ru-RU" sz="16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890712"/>
              </p:ext>
            </p:extLst>
          </p:nvPr>
        </p:nvGraphicFramePr>
        <p:xfrm>
          <a:off x="1509870" y="3551766"/>
          <a:ext cx="6552728" cy="2088232"/>
        </p:xfrm>
        <a:graphic>
          <a:graphicData uri="http://schemas.openxmlformats.org/drawingml/2006/table">
            <a:tbl>
              <a:tblPr firstRow="1" firstCol="1" bandRow="1"/>
              <a:tblGrid>
                <a:gridCol w="951766"/>
                <a:gridCol w="1338267"/>
                <a:gridCol w="1799311"/>
                <a:gridCol w="1226803"/>
                <a:gridCol w="1236581"/>
              </a:tblGrid>
              <a:tr h="4613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effectLst/>
                          <a:latin typeface="Times New Roman"/>
                          <a:ea typeface="Droid Sans"/>
                          <a:cs typeface="Times New Roman"/>
                        </a:rPr>
                        <a:t>изотоп</a:t>
                      </a:r>
                      <a:endParaRPr lang="ru-RU" sz="1400" kern="150" dirty="0">
                        <a:effectLst/>
                        <a:latin typeface="Times New Roman"/>
                        <a:ea typeface="Droid Sans"/>
                        <a:cs typeface="Free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50">
                          <a:effectLst/>
                          <a:latin typeface="Times New Roman"/>
                          <a:ea typeface="Droid Sans"/>
                          <a:cs typeface="Times New Roman"/>
                        </a:rPr>
                        <a:t>время жизни</a:t>
                      </a:r>
                      <a:endParaRPr lang="ru-RU" sz="1400" kern="150">
                        <a:effectLst/>
                        <a:latin typeface="Times New Roman"/>
                        <a:ea typeface="Droid Sans"/>
                        <a:cs typeface="Free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50">
                          <a:effectLst/>
                          <a:latin typeface="Times New Roman"/>
                          <a:ea typeface="Droid Sans"/>
                          <a:cs typeface="Times New Roman"/>
                        </a:rPr>
                        <a:t>резонансная длина волны (Å)</a:t>
                      </a:r>
                      <a:endParaRPr lang="ru-RU" sz="1400" kern="150">
                        <a:effectLst/>
                        <a:latin typeface="Times New Roman"/>
                        <a:ea typeface="Droid Sans"/>
                        <a:cs typeface="Free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i="1" kern="150" dirty="0" smtClean="0">
                          <a:effectLst/>
                          <a:latin typeface="Times New Roman"/>
                          <a:ea typeface="Droid Sans"/>
                          <a:cs typeface="Times New Roman"/>
                        </a:rPr>
                        <a:t>b’</a:t>
                      </a:r>
                      <a:r>
                        <a:rPr lang="en-US" sz="1400" kern="150" dirty="0" smtClean="0">
                          <a:effectLst/>
                          <a:latin typeface="Times New Roman"/>
                          <a:ea typeface="Droid Sans"/>
                          <a:cs typeface="Times New Roman"/>
                        </a:rPr>
                        <a:t> </a:t>
                      </a:r>
                      <a:r>
                        <a:rPr lang="ru-RU" sz="1400" kern="150" dirty="0" smtClean="0">
                          <a:effectLst/>
                          <a:latin typeface="Times New Roman"/>
                          <a:ea typeface="Droid Sans"/>
                          <a:cs typeface="Times New Roman"/>
                        </a:rPr>
                        <a:t>(10</a:t>
                      </a:r>
                      <a:r>
                        <a:rPr lang="ru-RU" sz="1400" kern="150" baseline="30000" dirty="0" smtClean="0">
                          <a:effectLst/>
                          <a:latin typeface="Times New Roman"/>
                          <a:ea typeface="Droid Sans"/>
                          <a:cs typeface="Times New Roman"/>
                        </a:rPr>
                        <a:t>-12</a:t>
                      </a:r>
                      <a:r>
                        <a:rPr lang="ru-RU" sz="1400" kern="150" dirty="0" smtClean="0">
                          <a:effectLst/>
                          <a:latin typeface="Times New Roman"/>
                          <a:ea typeface="Droid Sans"/>
                          <a:cs typeface="Times New Roman"/>
                        </a:rPr>
                        <a:t> </a:t>
                      </a:r>
                      <a:r>
                        <a:rPr lang="ru-RU" sz="1400" kern="150" dirty="0">
                          <a:effectLst/>
                          <a:latin typeface="Times New Roman"/>
                          <a:ea typeface="Droid Sans"/>
                          <a:cs typeface="Times New Roman"/>
                        </a:rPr>
                        <a:t>см)</a:t>
                      </a:r>
                      <a:endParaRPr lang="ru-RU" sz="1400" kern="150" dirty="0">
                        <a:effectLst/>
                        <a:latin typeface="Times New Roman"/>
                        <a:ea typeface="Droid Sans"/>
                        <a:cs typeface="Free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i="1" kern="150" dirty="0" smtClean="0">
                          <a:effectLst/>
                          <a:latin typeface="Times New Roman"/>
                          <a:ea typeface="Droid Sans"/>
                          <a:cs typeface="Times New Roman"/>
                        </a:rPr>
                        <a:t>b’’</a:t>
                      </a:r>
                      <a:r>
                        <a:rPr lang="ru-RU" sz="1400" kern="150" dirty="0" smtClean="0">
                          <a:effectLst/>
                          <a:latin typeface="Times New Roman"/>
                          <a:ea typeface="Droid Sans"/>
                          <a:cs typeface="Times New Roman"/>
                        </a:rPr>
                        <a:t> </a:t>
                      </a:r>
                      <a:r>
                        <a:rPr lang="ru-RU" sz="1400" kern="150" dirty="0">
                          <a:effectLst/>
                          <a:latin typeface="Times New Roman"/>
                          <a:ea typeface="Droid Sans"/>
                          <a:cs typeface="Times New Roman"/>
                        </a:rPr>
                        <a:t>(10</a:t>
                      </a:r>
                      <a:r>
                        <a:rPr lang="ru-RU" sz="1400" kern="150" baseline="30000" dirty="0">
                          <a:effectLst/>
                          <a:latin typeface="Times New Roman"/>
                          <a:ea typeface="Droid Sans"/>
                          <a:cs typeface="Times New Roman"/>
                        </a:rPr>
                        <a:t>-12</a:t>
                      </a:r>
                      <a:r>
                        <a:rPr lang="ru-RU" sz="1400" kern="150" dirty="0">
                          <a:effectLst/>
                          <a:latin typeface="Times New Roman"/>
                          <a:ea typeface="Droid Sans"/>
                          <a:cs typeface="Times New Roman"/>
                        </a:rPr>
                        <a:t> см)</a:t>
                      </a:r>
                      <a:endParaRPr lang="ru-RU" sz="1400" kern="150" dirty="0">
                        <a:effectLst/>
                        <a:latin typeface="Times New Roman"/>
                        <a:ea typeface="Droid Sans"/>
                        <a:cs typeface="Free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7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50" dirty="0">
                          <a:effectLst/>
                          <a:latin typeface="Times New Roman"/>
                          <a:ea typeface="Droid Sans"/>
                          <a:cs typeface="Times New Roman"/>
                        </a:rPr>
                        <a:t>Gd</a:t>
                      </a:r>
                      <a:r>
                        <a:rPr lang="en-US" sz="1400" kern="150" baseline="30000" dirty="0">
                          <a:effectLst/>
                          <a:latin typeface="Times New Roman"/>
                          <a:ea typeface="Droid Sans"/>
                          <a:cs typeface="Times New Roman"/>
                        </a:rPr>
                        <a:t>155</a:t>
                      </a:r>
                      <a:endParaRPr lang="ru-RU" sz="1400" kern="150" dirty="0">
                        <a:effectLst/>
                        <a:latin typeface="Times New Roman"/>
                        <a:ea typeface="Droid Sans"/>
                        <a:cs typeface="Free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effectLst/>
                          <a:latin typeface="Times New Roman"/>
                          <a:ea typeface="Droid Sans"/>
                          <a:cs typeface="Times New Roman"/>
                        </a:rPr>
                        <a:t>стабильный</a:t>
                      </a:r>
                      <a:endParaRPr lang="ru-RU" sz="1400" kern="150" dirty="0">
                        <a:effectLst/>
                        <a:latin typeface="Times New Roman"/>
                        <a:ea typeface="Droid Sans"/>
                        <a:cs typeface="Free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50">
                          <a:effectLst/>
                          <a:latin typeface="Times New Roman"/>
                          <a:ea typeface="Droid Sans"/>
                          <a:cs typeface="Times New Roman"/>
                        </a:rPr>
                        <a:t>1</a:t>
                      </a:r>
                      <a:r>
                        <a:rPr lang="en-US" sz="1400" kern="150">
                          <a:effectLst/>
                          <a:latin typeface="Times New Roman"/>
                          <a:ea typeface="Droid Sans"/>
                          <a:cs typeface="Times New Roman"/>
                        </a:rPr>
                        <a:t>.747</a:t>
                      </a:r>
                      <a:endParaRPr lang="ru-RU" sz="1400" kern="150">
                        <a:effectLst/>
                        <a:latin typeface="Times New Roman"/>
                        <a:ea typeface="Droid Sans"/>
                        <a:cs typeface="Free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50">
                          <a:effectLst/>
                          <a:latin typeface="Times New Roman"/>
                          <a:ea typeface="Droid Sans"/>
                          <a:cs typeface="Times New Roman"/>
                        </a:rPr>
                        <a:t>0.808</a:t>
                      </a:r>
                      <a:endParaRPr lang="ru-RU" sz="1400" kern="150">
                        <a:effectLst/>
                        <a:latin typeface="Times New Roman"/>
                        <a:ea typeface="Droid Sans"/>
                        <a:cs typeface="Free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50" dirty="0">
                          <a:effectLst/>
                          <a:latin typeface="Times New Roman"/>
                          <a:ea typeface="Droid Sans"/>
                          <a:cs typeface="Times New Roman"/>
                        </a:rPr>
                        <a:t>1.68</a:t>
                      </a:r>
                      <a:endParaRPr lang="ru-RU" sz="1400" kern="150" dirty="0">
                        <a:effectLst/>
                        <a:latin typeface="Times New Roman"/>
                        <a:ea typeface="Droid Sans"/>
                        <a:cs typeface="Free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50" dirty="0">
                          <a:effectLst/>
                          <a:latin typeface="Times New Roman"/>
                          <a:ea typeface="Droid Sans"/>
                          <a:cs typeface="Times New Roman"/>
                        </a:rPr>
                        <a:t>Gd</a:t>
                      </a:r>
                      <a:r>
                        <a:rPr lang="en-US" sz="1400" kern="150" baseline="30000" dirty="0">
                          <a:effectLst/>
                          <a:latin typeface="Times New Roman"/>
                          <a:ea typeface="Droid Sans"/>
                          <a:cs typeface="Times New Roman"/>
                        </a:rPr>
                        <a:t>157</a:t>
                      </a:r>
                      <a:endParaRPr lang="ru-RU" sz="1400" kern="150" dirty="0">
                        <a:effectLst/>
                        <a:latin typeface="Times New Roman"/>
                        <a:ea typeface="Droid Sans"/>
                        <a:cs typeface="Free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effectLst/>
                          <a:latin typeface="Times New Roman"/>
                          <a:ea typeface="Droid Sans"/>
                          <a:cs typeface="Times New Roman"/>
                        </a:rPr>
                        <a:t>Стабильный</a:t>
                      </a:r>
                      <a:endParaRPr lang="ru-RU" sz="1400" kern="150" dirty="0">
                        <a:effectLst/>
                        <a:latin typeface="Times New Roman"/>
                        <a:ea typeface="Droid Sans"/>
                        <a:cs typeface="Free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50">
                          <a:effectLst/>
                          <a:latin typeface="Times New Roman"/>
                          <a:ea typeface="Droid Sans"/>
                          <a:cs typeface="Times New Roman"/>
                        </a:rPr>
                        <a:t>1.614</a:t>
                      </a:r>
                      <a:endParaRPr lang="ru-RU" sz="1400" kern="150">
                        <a:effectLst/>
                        <a:latin typeface="Times New Roman"/>
                        <a:ea typeface="Droid Sans"/>
                        <a:cs typeface="Free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50">
                          <a:effectLst/>
                          <a:latin typeface="Times New Roman"/>
                          <a:ea typeface="Droid Sans"/>
                          <a:cs typeface="Times New Roman"/>
                        </a:rPr>
                        <a:t>0.809</a:t>
                      </a:r>
                      <a:endParaRPr lang="ru-RU" sz="1400" kern="150">
                        <a:effectLst/>
                        <a:latin typeface="Times New Roman"/>
                        <a:ea typeface="Droid Sans"/>
                        <a:cs typeface="Free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50" dirty="0">
                          <a:effectLst/>
                          <a:latin typeface="Times New Roman"/>
                          <a:ea typeface="Droid Sans"/>
                          <a:cs typeface="Times New Roman"/>
                        </a:rPr>
                        <a:t>7.16</a:t>
                      </a:r>
                      <a:endParaRPr lang="ru-RU" sz="1400" kern="150" dirty="0">
                        <a:effectLst/>
                        <a:latin typeface="Times New Roman"/>
                        <a:ea typeface="Droid Sans"/>
                        <a:cs typeface="Free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3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50" dirty="0">
                          <a:effectLst/>
                          <a:latin typeface="Times New Roman"/>
                          <a:ea typeface="Droid Sans"/>
                          <a:cs typeface="Times New Roman"/>
                        </a:rPr>
                        <a:t>Xe</a:t>
                      </a:r>
                      <a:r>
                        <a:rPr lang="en-US" sz="1400" kern="150" baseline="30000" dirty="0">
                          <a:effectLst/>
                          <a:latin typeface="Times New Roman"/>
                          <a:ea typeface="Droid Sans"/>
                          <a:cs typeface="Times New Roman"/>
                        </a:rPr>
                        <a:t>135</a:t>
                      </a:r>
                      <a:endParaRPr lang="ru-RU" sz="1400" kern="150" dirty="0">
                        <a:effectLst/>
                        <a:latin typeface="Times New Roman"/>
                        <a:ea typeface="Droid Sans"/>
                        <a:cs typeface="Free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effectLst/>
                          <a:latin typeface="Times New Roman"/>
                          <a:ea typeface="Droid Sans"/>
                          <a:cs typeface="Times New Roman"/>
                        </a:rPr>
                        <a:t>15.3 мин.</a:t>
                      </a:r>
                      <a:endParaRPr lang="ru-RU" sz="1400" kern="150" dirty="0">
                        <a:effectLst/>
                        <a:latin typeface="Times New Roman"/>
                        <a:ea typeface="Droid Sans"/>
                        <a:cs typeface="Free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50" dirty="0">
                          <a:effectLst/>
                          <a:latin typeface="Times New Roman"/>
                          <a:ea typeface="Droid Sans"/>
                          <a:cs typeface="Times New Roman"/>
                        </a:rPr>
                        <a:t>0.978</a:t>
                      </a:r>
                      <a:endParaRPr lang="ru-RU" sz="1400" kern="150" dirty="0">
                        <a:effectLst/>
                        <a:latin typeface="Times New Roman"/>
                        <a:ea typeface="Droid Sans"/>
                        <a:cs typeface="Free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50">
                          <a:effectLst/>
                          <a:latin typeface="Times New Roman"/>
                          <a:ea typeface="Droid Sans"/>
                          <a:cs typeface="Times New Roman"/>
                        </a:rPr>
                        <a:t>0.769</a:t>
                      </a:r>
                      <a:endParaRPr lang="ru-RU" sz="1400" kern="150">
                        <a:effectLst/>
                        <a:latin typeface="Times New Roman"/>
                        <a:ea typeface="Droid Sans"/>
                        <a:cs typeface="Free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50" dirty="0">
                          <a:effectLst/>
                          <a:latin typeface="Times New Roman"/>
                          <a:ea typeface="Droid Sans"/>
                          <a:cs typeface="Times New Roman"/>
                        </a:rPr>
                        <a:t>214.5</a:t>
                      </a:r>
                      <a:endParaRPr lang="ru-RU" sz="1400" kern="150" dirty="0">
                        <a:effectLst/>
                        <a:latin typeface="Times New Roman"/>
                        <a:ea typeface="Droid Sans"/>
                        <a:cs typeface="Free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2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50" dirty="0">
                          <a:effectLst/>
                          <a:latin typeface="Times New Roman"/>
                          <a:ea typeface="Droid Sans"/>
                          <a:cs typeface="Times New Roman"/>
                        </a:rPr>
                        <a:t>Sm</a:t>
                      </a:r>
                      <a:r>
                        <a:rPr lang="en-US" sz="1400" kern="150" baseline="30000" dirty="0">
                          <a:effectLst/>
                          <a:latin typeface="Times New Roman"/>
                          <a:ea typeface="Droid Sans"/>
                          <a:cs typeface="Times New Roman"/>
                        </a:rPr>
                        <a:t>149</a:t>
                      </a:r>
                      <a:endParaRPr lang="ru-RU" sz="1400" kern="150" dirty="0">
                        <a:effectLst/>
                        <a:latin typeface="Times New Roman"/>
                        <a:ea typeface="Droid Sans"/>
                        <a:cs typeface="Free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effectLst/>
                          <a:latin typeface="Times New Roman"/>
                          <a:ea typeface="Droid Sans"/>
                          <a:cs typeface="Times New Roman"/>
                        </a:rPr>
                        <a:t>Стабильный</a:t>
                      </a:r>
                      <a:endParaRPr lang="ru-RU" sz="1400" kern="150" dirty="0">
                        <a:effectLst/>
                        <a:latin typeface="Times New Roman"/>
                        <a:ea typeface="Droid Sans"/>
                        <a:cs typeface="Free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50" dirty="0">
                          <a:effectLst/>
                          <a:latin typeface="Times New Roman"/>
                          <a:ea typeface="Droid Sans"/>
                          <a:cs typeface="Times New Roman"/>
                        </a:rPr>
                        <a:t>0.915</a:t>
                      </a:r>
                      <a:endParaRPr lang="ru-RU" sz="1400" kern="150" dirty="0">
                        <a:effectLst/>
                        <a:latin typeface="Times New Roman"/>
                        <a:ea typeface="Droid Sans"/>
                        <a:cs typeface="Free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50" dirty="0">
                          <a:effectLst/>
                          <a:latin typeface="Times New Roman"/>
                          <a:ea typeface="Droid Sans"/>
                          <a:cs typeface="Times New Roman"/>
                        </a:rPr>
                        <a:t>0.795</a:t>
                      </a:r>
                      <a:endParaRPr lang="ru-RU" sz="1400" kern="150" dirty="0">
                        <a:effectLst/>
                        <a:latin typeface="Times New Roman"/>
                        <a:ea typeface="Droid Sans"/>
                        <a:cs typeface="Free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50" dirty="0">
                          <a:effectLst/>
                          <a:latin typeface="Times New Roman"/>
                          <a:ea typeface="Droid Sans"/>
                          <a:cs typeface="Times New Roman"/>
                        </a:rPr>
                        <a:t>6.051</a:t>
                      </a:r>
                      <a:endParaRPr lang="ru-RU" sz="1400" kern="150" dirty="0">
                        <a:effectLst/>
                        <a:latin typeface="Times New Roman"/>
                        <a:ea typeface="Droid Sans"/>
                        <a:cs typeface="Free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3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50" dirty="0">
                          <a:effectLst/>
                          <a:latin typeface="Times New Roman"/>
                          <a:ea typeface="Droid Sans"/>
                          <a:cs typeface="Times New Roman"/>
                        </a:rPr>
                        <a:t>Lu</a:t>
                      </a:r>
                      <a:r>
                        <a:rPr lang="en-US" sz="1400" kern="150" baseline="30000" dirty="0">
                          <a:effectLst/>
                          <a:latin typeface="Times New Roman"/>
                          <a:ea typeface="Droid Sans"/>
                          <a:cs typeface="Times New Roman"/>
                        </a:rPr>
                        <a:t>176</a:t>
                      </a:r>
                      <a:endParaRPr lang="ru-RU" sz="1400" kern="150" dirty="0">
                        <a:effectLst/>
                        <a:latin typeface="Times New Roman"/>
                        <a:ea typeface="Droid Sans"/>
                        <a:cs typeface="Free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effectLst/>
                          <a:latin typeface="Times New Roman"/>
                          <a:ea typeface="Droid Sans"/>
                          <a:cs typeface="Times New Roman"/>
                        </a:rPr>
                        <a:t>3.75 часа</a:t>
                      </a:r>
                      <a:endParaRPr lang="ru-RU" sz="1400" kern="150" dirty="0">
                        <a:effectLst/>
                        <a:latin typeface="Times New Roman"/>
                        <a:ea typeface="Droid Sans"/>
                        <a:cs typeface="Free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50">
                          <a:effectLst/>
                          <a:latin typeface="Times New Roman"/>
                          <a:ea typeface="Droid Sans"/>
                          <a:cs typeface="Times New Roman"/>
                        </a:rPr>
                        <a:t>0.756</a:t>
                      </a:r>
                      <a:endParaRPr lang="ru-RU" sz="1400" kern="150">
                        <a:effectLst/>
                        <a:latin typeface="Times New Roman"/>
                        <a:ea typeface="Droid Sans"/>
                        <a:cs typeface="Free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50" dirty="0">
                          <a:effectLst/>
                          <a:latin typeface="Times New Roman"/>
                          <a:ea typeface="Droid Sans"/>
                          <a:cs typeface="Times New Roman"/>
                        </a:rPr>
                        <a:t>0.840</a:t>
                      </a:r>
                      <a:endParaRPr lang="ru-RU" sz="1400" kern="150" dirty="0">
                        <a:effectLst/>
                        <a:latin typeface="Times New Roman"/>
                        <a:ea typeface="Droid Sans"/>
                        <a:cs typeface="Free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50" dirty="0">
                          <a:effectLst/>
                          <a:latin typeface="Times New Roman"/>
                          <a:ea typeface="Droid Sans"/>
                          <a:cs typeface="Times New Roman"/>
                        </a:rPr>
                        <a:t>0.962</a:t>
                      </a:r>
                      <a:endParaRPr lang="ru-RU" sz="1400" kern="150" dirty="0">
                        <a:effectLst/>
                        <a:latin typeface="Times New Roman"/>
                        <a:ea typeface="Droid Sans"/>
                        <a:cs typeface="Free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3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50" dirty="0">
                          <a:effectLst/>
                          <a:latin typeface="Times New Roman"/>
                          <a:ea typeface="Droid Sans"/>
                          <a:cs typeface="Times New Roman"/>
                        </a:rPr>
                        <a:t>U</a:t>
                      </a:r>
                      <a:r>
                        <a:rPr lang="en-US" sz="1400" kern="150" baseline="30000" dirty="0">
                          <a:effectLst/>
                          <a:latin typeface="Times New Roman"/>
                          <a:ea typeface="Droid Sans"/>
                          <a:cs typeface="Times New Roman"/>
                        </a:rPr>
                        <a:t>233</a:t>
                      </a:r>
                      <a:endParaRPr lang="ru-RU" sz="1400" kern="150" dirty="0">
                        <a:effectLst/>
                        <a:latin typeface="Times New Roman"/>
                        <a:ea typeface="Droid Sans"/>
                        <a:cs typeface="Free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effectLst/>
                          <a:latin typeface="Times New Roman"/>
                          <a:ea typeface="Droid Sans"/>
                          <a:cs typeface="Times New Roman"/>
                        </a:rPr>
                        <a:t>1.6×10</a:t>
                      </a:r>
                      <a:r>
                        <a:rPr lang="ru-RU" sz="1400" kern="150" baseline="30000" dirty="0">
                          <a:effectLst/>
                          <a:latin typeface="Times New Roman"/>
                          <a:ea typeface="Droid Sans"/>
                          <a:cs typeface="Times New Roman"/>
                        </a:rPr>
                        <a:t>5</a:t>
                      </a:r>
                      <a:r>
                        <a:rPr lang="ru-RU" sz="1400" kern="150" dirty="0">
                          <a:effectLst/>
                          <a:latin typeface="Times New Roman"/>
                          <a:ea typeface="Droid Sans"/>
                          <a:cs typeface="Times New Roman"/>
                        </a:rPr>
                        <a:t> лет </a:t>
                      </a:r>
                      <a:endParaRPr lang="ru-RU" sz="1400" kern="150" dirty="0">
                        <a:effectLst/>
                        <a:latin typeface="Times New Roman"/>
                        <a:ea typeface="Droid Sans"/>
                        <a:cs typeface="Free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50" dirty="0">
                          <a:effectLst/>
                          <a:latin typeface="Times New Roman"/>
                          <a:ea typeface="Droid Sans"/>
                          <a:cs typeface="Times New Roman"/>
                        </a:rPr>
                        <a:t>0.688</a:t>
                      </a:r>
                      <a:endParaRPr lang="ru-RU" sz="1400" kern="150" dirty="0">
                        <a:effectLst/>
                        <a:latin typeface="Times New Roman"/>
                        <a:ea typeface="Droid Sans"/>
                        <a:cs typeface="Free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50">
                          <a:effectLst/>
                          <a:latin typeface="Times New Roman"/>
                          <a:ea typeface="Droid Sans"/>
                          <a:cs typeface="Times New Roman"/>
                        </a:rPr>
                        <a:t>0.923</a:t>
                      </a:r>
                      <a:endParaRPr lang="ru-RU" sz="1400" kern="150">
                        <a:effectLst/>
                        <a:latin typeface="Times New Roman"/>
                        <a:ea typeface="Droid Sans"/>
                        <a:cs typeface="Free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50" dirty="0">
                          <a:effectLst/>
                          <a:latin typeface="Times New Roman"/>
                          <a:ea typeface="Droid Sans"/>
                          <a:cs typeface="Times New Roman"/>
                        </a:rPr>
                        <a:t>0.003</a:t>
                      </a:r>
                      <a:endParaRPr lang="ru-RU" sz="1400" kern="150" dirty="0">
                        <a:effectLst/>
                        <a:latin typeface="Times New Roman"/>
                        <a:ea typeface="Droid Sans"/>
                        <a:cs typeface="Free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8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50">
                          <a:effectLst/>
                          <a:latin typeface="Times New Roman"/>
                          <a:ea typeface="Droid Sans"/>
                          <a:cs typeface="Times New Roman"/>
                        </a:rPr>
                        <a:t>Cd</a:t>
                      </a:r>
                      <a:r>
                        <a:rPr lang="en-US" sz="1400" kern="150" baseline="30000">
                          <a:effectLst/>
                          <a:latin typeface="Times New Roman"/>
                          <a:ea typeface="Droid Sans"/>
                          <a:cs typeface="Times New Roman"/>
                        </a:rPr>
                        <a:t>113</a:t>
                      </a:r>
                      <a:endParaRPr lang="ru-RU" sz="1400" kern="150">
                        <a:effectLst/>
                        <a:latin typeface="Times New Roman"/>
                        <a:ea typeface="Droid Sans"/>
                        <a:cs typeface="Free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effectLst/>
                          <a:latin typeface="Times New Roman"/>
                          <a:ea typeface="Droid Sans"/>
                          <a:cs typeface="Times New Roman"/>
                        </a:rPr>
                        <a:t>Стабильный</a:t>
                      </a:r>
                      <a:endParaRPr lang="ru-RU" sz="1400" kern="150" dirty="0">
                        <a:effectLst/>
                        <a:latin typeface="Times New Roman"/>
                        <a:ea typeface="Droid Sans"/>
                        <a:cs typeface="Free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50" dirty="0">
                          <a:effectLst/>
                          <a:latin typeface="Times New Roman"/>
                          <a:ea typeface="Droid Sans"/>
                          <a:cs typeface="Times New Roman"/>
                        </a:rPr>
                        <a:t>0.678</a:t>
                      </a:r>
                      <a:endParaRPr lang="ru-RU" sz="1400" kern="150" dirty="0">
                        <a:effectLst/>
                        <a:latin typeface="Times New Roman"/>
                        <a:ea typeface="Droid Sans"/>
                        <a:cs typeface="Free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50" dirty="0">
                          <a:effectLst/>
                          <a:latin typeface="Times New Roman"/>
                          <a:ea typeface="Droid Sans"/>
                          <a:cs typeface="Times New Roman"/>
                        </a:rPr>
                        <a:t>0.725</a:t>
                      </a:r>
                      <a:endParaRPr lang="ru-RU" sz="1400" kern="150" dirty="0">
                        <a:effectLst/>
                        <a:latin typeface="Times New Roman"/>
                        <a:ea typeface="Droid Sans"/>
                        <a:cs typeface="Free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50" dirty="0">
                          <a:effectLst/>
                          <a:latin typeface="Times New Roman"/>
                          <a:ea typeface="Droid Sans"/>
                          <a:cs typeface="Times New Roman"/>
                        </a:rPr>
                        <a:t>4.507</a:t>
                      </a:r>
                      <a:endParaRPr lang="ru-RU" sz="1400" kern="150" dirty="0">
                        <a:effectLst/>
                        <a:latin typeface="Times New Roman"/>
                        <a:ea typeface="Droid Sans"/>
                        <a:cs typeface="Free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Овал 6"/>
          <p:cNvSpPr/>
          <p:nvPr/>
        </p:nvSpPr>
        <p:spPr bwMode="auto">
          <a:xfrm>
            <a:off x="4210170" y="4487870"/>
            <a:ext cx="1044116" cy="1296144"/>
          </a:xfrm>
          <a:prstGeom prst="ellipse">
            <a:avLst/>
          </a:prstGeom>
          <a:solidFill>
            <a:srgbClr val="FFFFFF">
              <a:alpha val="0"/>
            </a:srgbClr>
          </a:solidFill>
          <a:ln w="15875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Прямоугольная выноска 7"/>
          <p:cNvSpPr/>
          <p:nvPr/>
        </p:nvSpPr>
        <p:spPr bwMode="auto">
          <a:xfrm>
            <a:off x="1973174" y="5991990"/>
            <a:ext cx="2088232" cy="306324"/>
          </a:xfrm>
          <a:prstGeom prst="wedgeRectCallout">
            <a:avLst>
              <a:gd name="adj1" fmla="val 68495"/>
              <a:gd name="adj2" fmla="val -200186"/>
            </a:avLst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i="1" dirty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Горячие нейтроны"</a:t>
            </a:r>
          </a:p>
        </p:txBody>
      </p:sp>
    </p:spTree>
    <p:extLst>
      <p:ext uri="{BB962C8B-B14F-4D97-AF65-F5344CB8AC3E}">
        <p14:creationId xmlns:p14="http://schemas.microsoft.com/office/powerpoint/2010/main" val="316086024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Прямая со стрелкой 24"/>
          <p:cNvCxnSpPr/>
          <p:nvPr/>
        </p:nvCxnSpPr>
        <p:spPr bwMode="auto">
          <a:xfrm>
            <a:off x="7525286" y="3555513"/>
            <a:ext cx="0" cy="787688"/>
          </a:xfrm>
          <a:prstGeom prst="straightConnector1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2840" y="260648"/>
            <a:ext cx="5891064" cy="432048"/>
          </a:xfrm>
        </p:spPr>
        <p:txBody>
          <a:bodyPr/>
          <a:lstStyle/>
          <a:p>
            <a:r>
              <a:rPr lang="ru-RU" dirty="0"/>
              <a:t>Атомное </a:t>
            </a:r>
            <a:r>
              <a:rPr lang="ru-RU" dirty="0" smtClean="0"/>
              <a:t>движение - </a:t>
            </a:r>
            <a:r>
              <a:rPr lang="ru-RU" dirty="0" err="1" smtClean="0"/>
              <a:t>ангармоничность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3BBC7D-6BD4-4DCC-B789-A4D9FA369BA1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34617" y="836712"/>
            <a:ext cx="8856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дифракции есть фактор Дебая-</a:t>
            </a:r>
            <a:r>
              <a:rPr lang="ru-RU" sz="16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Валлера</a:t>
            </a:r>
            <a:r>
              <a:rPr lang="ru-RU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(или тепловой фактор), который позволяет </a:t>
            </a:r>
            <a:r>
              <a:rPr lang="ru-RU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получить информацию о тепловых колебаниях в кристалле. </a:t>
            </a:r>
            <a:endParaRPr lang="ru-RU" sz="1600" i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302992" y="2821401"/>
                <a:ext cx="3297112" cy="7704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h𝑘𝑙</m:t>
                          </m:r>
                        </m:sub>
                      </m:sSub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/>
                            </a:rPr>
                            <m:t>𝑄</m:t>
                          </m:r>
                        </m:e>
                      </m:d>
                      <m:r>
                        <a:rPr lang="ru-RU">
                          <a:latin typeface="Cambria Math"/>
                        </a:rPr>
                        <m:t>~</m:t>
                      </m:r>
                      <m:sSup>
                        <m:sSupPr>
                          <m:ctrlPr>
                            <a:rPr lang="ru-RU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ru-RU" i="1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ru-RU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ru-RU" i="1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ru-RU" b="1" i="1" smtClean="0">
                                          <a:solidFill>
                                            <a:srgbClr val="A5002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b="1" i="1">
                                          <a:solidFill>
                                            <a:srgbClr val="A50021"/>
                                          </a:solidFill>
                                          <a:latin typeface="Cambria Math"/>
                                        </a:rPr>
                                        <m:t>𝑻</m:t>
                                      </m:r>
                                    </m:e>
                                    <m:sub>
                                      <m:r>
                                        <a:rPr lang="ru-RU" b="1" i="1">
                                          <a:solidFill>
                                            <a:srgbClr val="A50021"/>
                                          </a:solidFill>
                                          <a:latin typeface="Cambria Math"/>
                                        </a:rPr>
                                        <m:t>𝒌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ru-RU" b="1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b="1" i="1">
                                          <a:latin typeface="Cambria Math"/>
                                        </a:rPr>
                                        <m:t>𝑸</m:t>
                                      </m:r>
                                    </m:e>
                                  </m:d>
                                  <m:func>
                                    <m:func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𝑒𝑥𝑝</m:t>
                                      </m:r>
                                    </m:fName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ru-RU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ru-RU" i="1">
                                              <a:latin typeface="Cambria Math"/>
                                            </a:rPr>
                                            <m:t>𝑖𝑄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ru-RU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i="1">
                                                  <a:latin typeface="Cambria Math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i="1">
                                                  <a:latin typeface="Cambria Math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ru-RU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992" y="2821401"/>
                <a:ext cx="3297112" cy="77046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5881093" y="2857758"/>
                <a:ext cx="3627666" cy="6977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solidFill>
                                <a:srgbClr val="A5002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b="1" i="1">
                              <a:solidFill>
                                <a:srgbClr val="A50021"/>
                              </a:solidFill>
                              <a:latin typeface="Cambria Math"/>
                            </a:rPr>
                            <m:t>𝑻</m:t>
                          </m:r>
                        </m:e>
                        <m:sub>
                          <m:r>
                            <a:rPr lang="ru-RU" b="1" i="1">
                              <a:solidFill>
                                <a:srgbClr val="A50021"/>
                              </a:solidFill>
                              <a:latin typeface="Cambria Math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lang="ru-RU" b="1" i="1">
                              <a:solidFill>
                                <a:srgbClr val="A5002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b="1" i="1">
                              <a:solidFill>
                                <a:srgbClr val="A50021"/>
                              </a:solidFill>
                              <a:latin typeface="Cambria Math"/>
                            </a:rPr>
                            <m:t>𝑸</m:t>
                          </m:r>
                        </m:e>
                      </m:d>
                      <m:r>
                        <a:rPr lang="ru-RU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2 </m:t>
                                  </m:r>
                                  <m:r>
                                    <a:rPr lang="ru-RU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i="1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ru-RU" b="1" i="1" smtClean="0">
                                  <a:solidFill>
                                    <a:srgbClr val="A5002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b="1" i="1">
                                  <a:solidFill>
                                    <a:srgbClr val="A50021"/>
                                  </a:solidFill>
                                  <a:latin typeface="Cambria Math"/>
                                </a:rPr>
                                <m:t>𝝆</m:t>
                              </m:r>
                            </m:e>
                            <m:sub>
                              <m:r>
                                <a:rPr lang="ru-RU" b="1" i="1">
                                  <a:solidFill>
                                    <a:srgbClr val="A50021"/>
                                  </a:solidFill>
                                  <a:latin typeface="Cambria Math"/>
                                </a:rPr>
                                <m:t>𝒌</m:t>
                              </m:r>
                            </m:sub>
                          </m:sSub>
                          <m:d>
                            <m:dPr>
                              <m:ctrlPr>
                                <a:rPr lang="ru-RU" b="1" i="1">
                                  <a:solidFill>
                                    <a:srgbClr val="A5002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ru-RU" b="1" i="1">
                                  <a:solidFill>
                                    <a:srgbClr val="A50021"/>
                                  </a:solidFill>
                                  <a:latin typeface="Cambria Math"/>
                                </a:rPr>
                                <m:t>𝒖</m:t>
                              </m:r>
                            </m:e>
                          </m:d>
                          <m:func>
                            <m:func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ru-RU">
                                  <a:latin typeface="Cambria Math"/>
                                </a:rPr>
                                <m:t>exp</m:t>
                              </m:r>
                            </m:fName>
                            <m:e>
                              <m:r>
                                <a:rPr lang="ru-RU" i="1">
                                  <a:latin typeface="Cambria Math"/>
                                </a:rPr>
                                <m:t>[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𝑖𝑄𝑢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]</m:t>
                              </m:r>
                            </m:e>
                          </m:func>
                          <m:sSup>
                            <m:s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ru-RU" i="1">
                              <a:latin typeface="Cambria Math"/>
                            </a:rPr>
                            <m:t>𝑢</m:t>
                          </m:r>
                        </m:e>
                      </m:nary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1093" y="2857758"/>
                <a:ext cx="3627666" cy="69775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2432720" y="5182580"/>
                <a:ext cx="2087822" cy="6878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>
                          <a:latin typeface="Cambria Math"/>
                        </a:rPr>
                        <m:t>∆</m:t>
                      </m:r>
                      <m:d>
                        <m:dPr>
                          <m:begChr m:val="〈"/>
                          <m:endChr m:val="〉"/>
                          <m:ctrlPr>
                            <a:rPr lang="ru-RU" sz="18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1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1800" i="1">
                                  <a:latin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ru-RU" sz="1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ru-RU" sz="1800" i="1">
                          <a:latin typeface="Cambria Math"/>
                        </a:rPr>
                        <m:t> ~ </m:t>
                      </m:r>
                      <m:f>
                        <m:fPr>
                          <m:ctrlPr>
                            <a:rPr lang="ru-RU" sz="1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1800" i="1">
                              <a:latin typeface="Cambria Math"/>
                            </a:rPr>
                            <m:t>∆</m:t>
                          </m:r>
                          <m:r>
                            <a:rPr lang="en-US" sz="1800" i="1">
                              <a:latin typeface="Cambria Math"/>
                            </a:rPr>
                            <m:t>𝐼</m:t>
                          </m:r>
                        </m:num>
                        <m:den>
                          <m:r>
                            <a:rPr lang="ru-RU" sz="1800" i="1">
                              <a:latin typeface="Cambria Math"/>
                            </a:rPr>
                            <m:t>𝐼</m:t>
                          </m:r>
                        </m:den>
                      </m:f>
                      <m:r>
                        <a:rPr lang="ru-RU" sz="1800" i="1">
                          <a:latin typeface="Cambria Math"/>
                        </a:rPr>
                        <m:t>∙</m:t>
                      </m:r>
                      <m:f>
                        <m:fPr>
                          <m:ctrlPr>
                            <a:rPr lang="ru-RU" sz="1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1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ru-RU" sz="1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1800" i="1">
                                  <a:latin typeface="Cambria Math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ru-RU" sz="1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1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2720" y="5182580"/>
                <a:ext cx="2087822" cy="68788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3761483" y="3150596"/>
            <a:ext cx="18934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Фурье-обращени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ая выноска 15"/>
              <p:cNvSpPr/>
              <p:nvPr/>
            </p:nvSpPr>
            <p:spPr bwMode="auto">
              <a:xfrm>
                <a:off x="5881092" y="1761132"/>
                <a:ext cx="3297573" cy="854759"/>
              </a:xfrm>
              <a:prstGeom prst="wedgeRectCallout">
                <a:avLst>
                  <a:gd name="adj1" fmla="val 6628"/>
                  <a:gd name="adj2" fmla="val 80984"/>
                </a:avLst>
              </a:prstGeom>
              <a:solidFill>
                <a:srgbClr val="FFFFFF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57263"/>
                <a:r>
                  <a:rPr lang="ru-RU" sz="1400" i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плотность </a:t>
                </a:r>
                <a:r>
                  <a:rPr lang="ru-RU" sz="14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вероятности нахождения некоторого атома </a:t>
                </a:r>
                <a14:m>
                  <m:oMath xmlns:m="http://schemas.openxmlformats.org/officeDocument/2006/math">
                    <m:r>
                      <a:rPr lang="ru-RU" sz="1400" i="1">
                        <a:latin typeface="Cambria Math"/>
                      </a:rPr>
                      <m:t>𝑘</m:t>
                    </m:r>
                  </m:oMath>
                </a14:m>
                <a:r>
                  <a:rPr lang="ru-RU" sz="14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на расстоянии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𝑢</m:t>
                    </m:r>
                  </m:oMath>
                </a14:m>
                <a:r>
                  <a:rPr lang="ru-RU" sz="14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от своего равновесного положения </a:t>
                </a:r>
                <a:endParaRPr kumimoji="0" lang="ru-RU" sz="1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Прямоугольная выноска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81092" y="1761132"/>
                <a:ext cx="3297573" cy="854759"/>
              </a:xfrm>
              <a:prstGeom prst="wedgeRectCallout">
                <a:avLst>
                  <a:gd name="adj1" fmla="val 6628"/>
                  <a:gd name="adj2" fmla="val 80984"/>
                </a:avLst>
              </a:prstGeom>
              <a:blipFill rotWithShape="1">
                <a:blip r:embed="rId5"/>
                <a:stretch>
                  <a:fillRect l="-368"/>
                </a:stretch>
              </a:blip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Прямоугольная выноска 16"/>
          <p:cNvSpPr/>
          <p:nvPr/>
        </p:nvSpPr>
        <p:spPr bwMode="auto">
          <a:xfrm>
            <a:off x="5837690" y="5140495"/>
            <a:ext cx="3384376" cy="612648"/>
          </a:xfrm>
          <a:prstGeom prst="wedgeRectCallout">
            <a:avLst>
              <a:gd name="adj1" fmla="val 36484"/>
              <a:gd name="adj2" fmla="val -100747"/>
            </a:avLst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57263"/>
            <a:r>
              <a:rPr lang="ru-RU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среднеквадратичное отклонение </a:t>
            </a:r>
            <a:r>
              <a:rPr lang="ru-RU" sz="1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атома </a:t>
            </a:r>
            <a:r>
              <a:rPr lang="ru-RU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равновесного положения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Стрелка вправо 17"/>
          <p:cNvSpPr/>
          <p:nvPr/>
        </p:nvSpPr>
        <p:spPr bwMode="auto">
          <a:xfrm>
            <a:off x="4420185" y="2929612"/>
            <a:ext cx="576064" cy="242316"/>
          </a:xfrm>
          <a:prstGeom prst="rightArrow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5436308" y="4297765"/>
                <a:ext cx="4072451" cy="6403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ru-RU" sz="1600" b="1" i="1" smtClean="0">
                                  <a:solidFill>
                                    <a:srgbClr val="A5002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1600" b="1" i="1">
                                  <a:solidFill>
                                    <a:srgbClr val="A50021"/>
                                  </a:solidFill>
                                  <a:latin typeface="Cambria Math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ru-RU" sz="1600" b="1" i="1">
                                  <a:solidFill>
                                    <a:srgbClr val="A50021"/>
                                  </a:solidFill>
                                  <a:latin typeface="Cambria Math"/>
                                </a:rPr>
                                <m:t>𝒌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1600" b="1" i="1">
                                  <a:solidFill>
                                    <a:srgbClr val="A5002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ru-RU" sz="1600" b="1" i="1">
                                  <a:solidFill>
                                    <a:srgbClr val="A50021"/>
                                  </a:solidFill>
                                  <a:latin typeface="Cambria Math"/>
                                </a:rPr>
                                <m:t>𝑸</m:t>
                              </m:r>
                            </m:e>
                          </m:d>
                        </m:e>
                        <m:sub>
                          <m:r>
                            <a:rPr lang="ru-RU" sz="1600" i="1">
                              <a:latin typeface="Cambria Math"/>
                            </a:rPr>
                            <m:t>h𝑎𝑟𝑚𝑜𝑛𝑖𝑐</m:t>
                          </m:r>
                          <m:r>
                            <a:rPr lang="en-US" sz="1600" i="1">
                              <a:latin typeface="Cambria Math"/>
                            </a:rPr>
                            <m:t>, </m:t>
                          </m:r>
                          <m:r>
                            <a:rPr lang="en-US" sz="1600" i="1">
                              <a:latin typeface="Cambria Math"/>
                            </a:rPr>
                            <m:t>𝑖𝑠𝑜𝑡𝑟𝑜𝑝𝑖𝑐</m:t>
                          </m:r>
                        </m:sub>
                      </m:sSub>
                      <m:r>
                        <a:rPr lang="ru-RU" sz="16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ru-RU" sz="16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sz="1600">
                              <a:latin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ru-RU" sz="1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ru-RU" sz="1600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ru-RU" sz="16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16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160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ru-RU" sz="16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ru-RU" sz="1600" i="1"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ru-RU" sz="16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ru-RU" sz="16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ru-RU" sz="16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1600" i="1"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ru-RU" sz="16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  <m:r>
                            <a:rPr lang="ru-RU" sz="1600" i="1">
                              <a:latin typeface="Cambria Math"/>
                            </a:rPr>
                            <m:t>.</m:t>
                          </m:r>
                        </m:e>
                      </m:func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308" y="4297765"/>
                <a:ext cx="4072451" cy="64030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Прямоугольная выноска 21"/>
          <p:cNvSpPr/>
          <p:nvPr/>
        </p:nvSpPr>
        <p:spPr bwMode="auto">
          <a:xfrm>
            <a:off x="819697" y="4610386"/>
            <a:ext cx="2045071" cy="327682"/>
          </a:xfrm>
          <a:prstGeom prst="wedgeRectCallout">
            <a:avLst>
              <a:gd name="adj1" fmla="val 28165"/>
              <a:gd name="adj2" fmla="val 90484"/>
            </a:avLst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1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Можно </a:t>
            </a:r>
            <a:r>
              <a:rPr lang="ru-RU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показать, что</a:t>
            </a:r>
          </a:p>
        </p:txBody>
      </p:sp>
      <p:sp>
        <p:nvSpPr>
          <p:cNvPr id="23" name="Прямоугольная выноска 22"/>
          <p:cNvSpPr/>
          <p:nvPr/>
        </p:nvSpPr>
        <p:spPr bwMode="auto">
          <a:xfrm>
            <a:off x="629892" y="2166563"/>
            <a:ext cx="4233217" cy="427379"/>
          </a:xfrm>
          <a:prstGeom prst="wedgeRectCallout">
            <a:avLst>
              <a:gd name="adj1" fmla="val -32245"/>
              <a:gd name="adj2" fmla="val 79870"/>
            </a:avLst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57263"/>
            <a:r>
              <a:rPr lang="ru-RU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Интенсивность дифракционных </a:t>
            </a:r>
            <a:r>
              <a:rPr lang="ru-RU" sz="1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рефлексов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11186" y="3722335"/>
            <a:ext cx="2967479" cy="338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ru-RU" sz="16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Гармоническое приближение</a:t>
            </a:r>
            <a:endParaRPr lang="ru-RU" sz="16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96616" y="6183552"/>
            <a:ext cx="72587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Нужны большие переданные импульсы </a:t>
            </a:r>
            <a:r>
              <a:rPr lang="ru-RU" sz="1600" b="1" i="1" baseline="-25000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i="1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т.е. "горячие нейтроны"!</a:t>
            </a:r>
            <a:endParaRPr lang="ru-RU" sz="1600" b="1" i="1" dirty="0">
              <a:solidFill>
                <a:srgbClr val="A500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0" name="Прямая со стрелкой 29"/>
          <p:cNvCxnSpPr/>
          <p:nvPr/>
        </p:nvCxnSpPr>
        <p:spPr bwMode="auto">
          <a:xfrm flipH="1" flipV="1">
            <a:off x="4258695" y="5790096"/>
            <a:ext cx="161490" cy="375208"/>
          </a:xfrm>
          <a:prstGeom prst="straightConnector1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3969159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2760" y="908720"/>
            <a:ext cx="3744416" cy="432048"/>
          </a:xfrm>
        </p:spPr>
        <p:txBody>
          <a:bodyPr/>
          <a:lstStyle/>
          <a:p>
            <a:r>
              <a:rPr lang="ru-RU" dirty="0" smtClean="0"/>
              <a:t>Итак,</a:t>
            </a:r>
            <a:r>
              <a:rPr lang="ru-RU" dirty="0"/>
              <a:t> </a:t>
            </a:r>
            <a:r>
              <a:rPr lang="ru-RU" dirty="0" smtClean="0"/>
              <a:t>при </a:t>
            </a:r>
            <a:r>
              <a:rPr lang="ru-RU" dirty="0"/>
              <a:t>исследованиях,</a:t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3BBC7D-6BD4-4DCC-B789-A4D9FA369BA1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4688" y="1988840"/>
            <a:ext cx="51845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Структуры </a:t>
            </a:r>
            <a:r>
              <a:rPr lang="ru-RU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жидкостей и аморфных </a:t>
            </a:r>
            <a:r>
              <a:rPr lang="ru-RU" sz="16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веществ.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i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Динамики </a:t>
            </a:r>
            <a:r>
              <a:rPr lang="ru-RU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кристаллической </a:t>
            </a:r>
            <a:r>
              <a:rPr lang="ru-RU" sz="16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решетки.</a:t>
            </a:r>
            <a:endParaRPr lang="ru-RU" sz="16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i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Распределении </a:t>
            </a:r>
            <a:r>
              <a:rPr lang="ru-RU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плотности </a:t>
            </a:r>
            <a:r>
              <a:rPr lang="ru-RU" sz="16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намагниченности.</a:t>
            </a:r>
            <a:r>
              <a:rPr lang="en-GB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1600" i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Структуры биологических объектов.</a:t>
            </a:r>
            <a:endParaRPr lang="ru-RU" sz="16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i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Ангармоничности</a:t>
            </a:r>
            <a:r>
              <a:rPr lang="ru-RU" sz="16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атомного движения.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i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16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многого другого</a:t>
            </a:r>
            <a:r>
              <a:rPr lang="ru-RU" sz="16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endParaRPr lang="ru-RU" sz="1600" i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600" b="1" i="1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ГОРЯЧИЕ НЕЙТРОНЫ ОЧЕНЬ ПОЛЕЗНЫ!</a:t>
            </a:r>
            <a:endParaRPr lang="ru-RU" sz="1600" b="1" i="1" dirty="0">
              <a:solidFill>
                <a:srgbClr val="A500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6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87691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5A3245-048A-48A8-9B05-3456ED25A33F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416496" y="1844824"/>
            <a:ext cx="9289032" cy="115212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9674"/>
              </a:avLst>
            </a:prstTxWarp>
          </a:bodyPr>
          <a:lstStyle/>
          <a:p>
            <a:pPr algn="ctr"/>
            <a:r>
              <a:rPr lang="ru-RU" sz="3600" kern="10" normalizeH="1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Gungsuh" panose="02030600000101010101" pitchFamily="18" charset="-127"/>
                <a:ea typeface="Gungsuh" panose="02030600000101010101" pitchFamily="18" charset="-127"/>
                <a:cs typeface="Arial" panose="020B0604020202020204" pitchFamily="34" charset="0"/>
              </a:rPr>
              <a:t>Даешь источник горячих нейтронов на ПИКЕ!</a:t>
            </a:r>
            <a:endParaRPr lang="ru-RU" sz="3600" kern="10" normalizeH="1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Gungsuh" panose="02030600000101010101" pitchFamily="18" charset="-127"/>
              <a:ea typeface="Gungsuh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36776" y="5229200"/>
            <a:ext cx="46805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kern="10" normalizeH="1" dirty="0">
                <a:ln w="9525">
                  <a:noFill/>
                  <a:round/>
                  <a:headEnd/>
                  <a:tailEnd/>
                </a:ln>
                <a:solidFill>
                  <a:srgbClr val="A50021"/>
                </a:solidFill>
                <a:latin typeface="+mn-lt"/>
                <a:cs typeface="Gautami" panose="020B0502040204020203" pitchFamily="34" charset="0"/>
              </a:rPr>
              <a:t>спасибо за </a:t>
            </a:r>
            <a:r>
              <a:rPr lang="ru-RU" sz="2400" b="1" i="1" kern="10" normalizeH="1" dirty="0" smtClean="0">
                <a:ln w="9525">
                  <a:noFill/>
                  <a:round/>
                  <a:headEnd/>
                  <a:tailEnd/>
                </a:ln>
                <a:solidFill>
                  <a:srgbClr val="A50021"/>
                </a:solidFill>
                <a:latin typeface="+mn-lt"/>
                <a:cs typeface="Gautami" panose="020B0502040204020203" pitchFamily="34" charset="0"/>
              </a:rPr>
              <a:t>внимание</a:t>
            </a:r>
            <a:endParaRPr lang="en-US" sz="2800" b="1" i="1" kern="10" normalizeH="1" dirty="0" smtClean="0">
              <a:ln w="9525">
                <a:noFill/>
                <a:round/>
                <a:headEnd/>
                <a:tailEnd/>
              </a:ln>
              <a:solidFill>
                <a:srgbClr val="A50021"/>
              </a:solidFill>
              <a:latin typeface="+mn-lt"/>
              <a:cs typeface="Gautami" panose="020B0502040204020203" pitchFamily="34" charset="0"/>
            </a:endParaRPr>
          </a:p>
          <a:p>
            <a:pPr algn="ctr"/>
            <a:r>
              <a:rPr lang="ru-RU" sz="2800" b="1" i="1" kern="10" normalizeH="1" dirty="0" smtClean="0">
                <a:ln w="9525">
                  <a:noFill/>
                  <a:round/>
                  <a:headEnd/>
                  <a:tailEnd/>
                </a:ln>
                <a:solidFill>
                  <a:srgbClr val="A50021"/>
                </a:solidFill>
                <a:latin typeface="Segoe Script" panose="020B0504020000000003" pitchFamily="34" charset="0"/>
                <a:cs typeface="Gautami" panose="020B0502040204020203" pitchFamily="34" charset="0"/>
              </a:rPr>
              <a:t>И терпение</a:t>
            </a:r>
            <a:endParaRPr lang="ru-RU" sz="2800" dirty="0"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2945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9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82" y="764704"/>
            <a:ext cx="9162743" cy="50405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 bwMode="auto">
          <a:xfrm>
            <a:off x="3646964" y="2967412"/>
            <a:ext cx="432048" cy="316612"/>
          </a:xfrm>
          <a:prstGeom prst="ellipse">
            <a:avLst/>
          </a:prstGeom>
          <a:solidFill>
            <a:srgbClr val="FFFFFF">
              <a:alpha val="0"/>
            </a:srgbClr>
          </a:solidFill>
          <a:ln w="1270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500" b="0" i="0" u="none" strike="noStrike" cap="none" normalizeH="0" baseline="0" smtClean="0">
              <a:ln>
                <a:noFill/>
              </a:ln>
              <a:solidFill>
                <a:srgbClr val="A5002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94600" y="6381750"/>
            <a:ext cx="2311400" cy="476250"/>
          </a:xfrm>
        </p:spPr>
        <p:txBody>
          <a:bodyPr/>
          <a:lstStyle/>
          <a:p>
            <a:fld id="{A5B1827F-43FB-45C6-AE9B-64AAC05B267F}" type="slidenum">
              <a:rPr lang="en-GB"/>
              <a:pPr/>
              <a:t>3</a:t>
            </a:fld>
            <a:endParaRPr lang="en-GB" dirty="0"/>
          </a:p>
        </p:txBody>
      </p:sp>
      <p:sp>
        <p:nvSpPr>
          <p:cNvPr id="1075204" name="Text Box 4"/>
          <p:cNvSpPr txBox="1">
            <a:spLocks noChangeArrowheads="1"/>
          </p:cNvSpPr>
          <p:nvPr/>
        </p:nvSpPr>
        <p:spPr bwMode="auto">
          <a:xfrm>
            <a:off x="7956550" y="4493377"/>
            <a:ext cx="1841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57263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441182" y="6165304"/>
            <a:ext cx="9162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 </a:t>
            </a:r>
            <a:r>
              <a:rPr lang="en-US" sz="12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GB" sz="12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Neutron </a:t>
            </a:r>
            <a:r>
              <a:rPr lang="en-GB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Sources and </a:t>
            </a:r>
            <a:r>
              <a:rPr lang="en-GB" sz="12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Facilities”, by M</a:t>
            </a:r>
            <a:r>
              <a:rPr lang="en-GB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Arai and K. </a:t>
            </a:r>
            <a:r>
              <a:rPr lang="en-GB" sz="12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Crawford. </a:t>
            </a:r>
            <a:r>
              <a:rPr lang="ru-RU" sz="12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Глава из книги </a:t>
            </a:r>
            <a:r>
              <a:rPr lang="en-US" sz="12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GB" sz="12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Neutron </a:t>
            </a:r>
            <a:r>
              <a:rPr lang="en-GB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Scattering Applications and </a:t>
            </a:r>
            <a:r>
              <a:rPr lang="en-GB" sz="12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Techniques”, Springer Science, 2009</a:t>
            </a:r>
            <a:r>
              <a:rPr lang="ru-RU" sz="12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GB" sz="12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Овал 8"/>
          <p:cNvSpPr/>
          <p:nvPr/>
        </p:nvSpPr>
        <p:spPr bwMode="auto">
          <a:xfrm>
            <a:off x="4448944" y="2967412"/>
            <a:ext cx="432048" cy="316612"/>
          </a:xfrm>
          <a:prstGeom prst="ellipse">
            <a:avLst/>
          </a:prstGeom>
          <a:solidFill>
            <a:srgbClr val="FFFFFF">
              <a:alpha val="0"/>
            </a:srgbClr>
          </a:solidFill>
          <a:ln w="1270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500" b="0" i="0" u="none" strike="noStrike" cap="none" normalizeH="0" baseline="0" smtClean="0">
              <a:ln>
                <a:noFill/>
              </a:ln>
              <a:solidFill>
                <a:srgbClr val="A5002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 bwMode="auto">
          <a:xfrm>
            <a:off x="5817096" y="2967412"/>
            <a:ext cx="432048" cy="316612"/>
          </a:xfrm>
          <a:prstGeom prst="ellipse">
            <a:avLst/>
          </a:prstGeom>
          <a:solidFill>
            <a:srgbClr val="FFFFFF">
              <a:alpha val="0"/>
            </a:srgbClr>
          </a:solidFill>
          <a:ln w="1270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500" b="0" i="0" u="none" strike="noStrike" cap="none" normalizeH="0" baseline="0" smtClean="0">
              <a:ln>
                <a:noFill/>
              </a:ln>
              <a:solidFill>
                <a:srgbClr val="A5002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 bwMode="auto">
          <a:xfrm>
            <a:off x="416496" y="2967412"/>
            <a:ext cx="936104" cy="532636"/>
          </a:xfrm>
          <a:prstGeom prst="ellipse">
            <a:avLst/>
          </a:prstGeom>
          <a:solidFill>
            <a:srgbClr val="FFFFFF">
              <a:alpha val="0"/>
            </a:srgbClr>
          </a:solidFill>
          <a:ln w="1270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500" b="0" i="0" u="none" strike="noStrike" cap="none" normalizeH="0" baseline="0" smtClean="0">
              <a:ln>
                <a:noFill/>
              </a:ln>
              <a:solidFill>
                <a:srgbClr val="A5002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64995" y="3007985"/>
            <a:ext cx="6735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A50021"/>
                </a:solidFill>
              </a:rPr>
              <a:t>planned</a:t>
            </a:r>
            <a:endParaRPr lang="en-GB" sz="1200" dirty="0">
              <a:solidFill>
                <a:srgbClr val="A50021"/>
              </a:solidFill>
            </a:endParaRPr>
          </a:p>
        </p:txBody>
      </p:sp>
      <p:sp>
        <p:nvSpPr>
          <p:cNvPr id="13" name="Овал 12"/>
          <p:cNvSpPr/>
          <p:nvPr/>
        </p:nvSpPr>
        <p:spPr bwMode="auto">
          <a:xfrm>
            <a:off x="3652312" y="1291072"/>
            <a:ext cx="432048" cy="316612"/>
          </a:xfrm>
          <a:prstGeom prst="ellipse">
            <a:avLst/>
          </a:prstGeom>
          <a:solidFill>
            <a:srgbClr val="FFFFFF">
              <a:alpha val="0"/>
            </a:srgbClr>
          </a:solidFill>
          <a:ln w="1270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500" b="0" i="0" u="none" strike="noStrike" cap="none" normalizeH="0" baseline="0" smtClean="0">
              <a:ln>
                <a:noFill/>
              </a:ln>
              <a:solidFill>
                <a:srgbClr val="A5002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 bwMode="auto">
          <a:xfrm>
            <a:off x="4484948" y="1291072"/>
            <a:ext cx="792088" cy="316612"/>
          </a:xfrm>
          <a:prstGeom prst="ellipse">
            <a:avLst/>
          </a:prstGeom>
          <a:solidFill>
            <a:srgbClr val="FFFFFF">
              <a:alpha val="0"/>
            </a:srgbClr>
          </a:solidFill>
          <a:ln w="1270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500" b="0" i="0" u="none" strike="noStrike" cap="none" normalizeH="0" baseline="0" smtClean="0">
              <a:ln>
                <a:noFill/>
              </a:ln>
              <a:solidFill>
                <a:srgbClr val="A5002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 bwMode="auto">
          <a:xfrm>
            <a:off x="5840348" y="1291072"/>
            <a:ext cx="624820" cy="316612"/>
          </a:xfrm>
          <a:prstGeom prst="ellipse">
            <a:avLst/>
          </a:prstGeom>
          <a:solidFill>
            <a:srgbClr val="FFFFFF">
              <a:alpha val="0"/>
            </a:srgbClr>
          </a:solidFill>
          <a:ln w="1270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500" b="0" i="0" u="none" strike="noStrike" cap="none" normalizeH="0" baseline="0" smtClean="0">
              <a:ln>
                <a:noFill/>
              </a:ln>
              <a:solidFill>
                <a:srgbClr val="A5002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48944" y="116632"/>
            <a:ext cx="3564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i="1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 сегодня в мире</a:t>
            </a:r>
            <a:endParaRPr lang="ru-RU" sz="2000" i="1" dirty="0" smtClean="0">
              <a:solidFill>
                <a:srgbClr val="A500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5681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8997E-BDDE-465C-87FF-927C96E398F6}" type="slidenum">
              <a:rPr lang="en-GB" smtClean="0"/>
              <a:pPr/>
              <a:t>4</a:t>
            </a:fld>
            <a:endParaRPr lang="en-GB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318636"/>
              </p:ext>
            </p:extLst>
          </p:nvPr>
        </p:nvGraphicFramePr>
        <p:xfrm>
          <a:off x="704528" y="2132856"/>
          <a:ext cx="8628775" cy="1920240"/>
        </p:xfrm>
        <a:graphic>
          <a:graphicData uri="http://schemas.openxmlformats.org/drawingml/2006/table">
            <a:tbl>
              <a:tblPr firstRow="1" firstCol="1" bandRow="1"/>
              <a:tblGrid>
                <a:gridCol w="1512167"/>
                <a:gridCol w="711430"/>
                <a:gridCol w="6405178"/>
              </a:tblGrid>
              <a:tr h="1674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effectLst/>
                          <a:latin typeface="Times New Roman"/>
                          <a:ea typeface="Droid Sans"/>
                          <a:cs typeface="Times New Roman"/>
                        </a:rPr>
                        <a:t>Реактор</a:t>
                      </a:r>
                      <a:endParaRPr lang="en-GB" sz="1400" kern="150" dirty="0">
                        <a:effectLst/>
                        <a:latin typeface="Times New Roman"/>
                        <a:ea typeface="Droid Sans"/>
                        <a:cs typeface="FreeSans"/>
                      </a:endParaRPr>
                    </a:p>
                  </a:txBody>
                  <a:tcPr marL="62780" marR="62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50">
                          <a:effectLst/>
                          <a:latin typeface="Times New Roman"/>
                          <a:ea typeface="Droid Sans"/>
                          <a:cs typeface="Times New Roman"/>
                        </a:rPr>
                        <a:t>Прибор</a:t>
                      </a:r>
                      <a:endParaRPr lang="en-GB" sz="1400" kern="150">
                        <a:effectLst/>
                        <a:latin typeface="Times New Roman"/>
                        <a:ea typeface="Droid Sans"/>
                        <a:cs typeface="FreeSans"/>
                      </a:endParaRPr>
                    </a:p>
                  </a:txBody>
                  <a:tcPr marL="62780" marR="62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50">
                          <a:effectLst/>
                          <a:latin typeface="Times New Roman"/>
                          <a:ea typeface="Droid Sans"/>
                          <a:cs typeface="Times New Roman"/>
                        </a:rPr>
                        <a:t>Назначение</a:t>
                      </a:r>
                      <a:endParaRPr lang="en-GB" sz="1400" kern="150">
                        <a:effectLst/>
                        <a:latin typeface="Times New Roman"/>
                        <a:ea typeface="Droid Sans"/>
                        <a:cs typeface="FreeSans"/>
                      </a:endParaRPr>
                    </a:p>
                  </a:txBody>
                  <a:tcPr marL="62780" marR="62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414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effectLst/>
                          <a:latin typeface="Times New Roman"/>
                          <a:ea typeface="Droid Sans"/>
                          <a:cs typeface="Times New Roman"/>
                        </a:rPr>
                        <a:t>ILL</a:t>
                      </a:r>
                      <a:endParaRPr lang="en-GB" sz="1400" kern="150" dirty="0">
                        <a:effectLst/>
                        <a:latin typeface="Times New Roman"/>
                        <a:ea typeface="Droid Sans"/>
                        <a:cs typeface="FreeSan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effectLst/>
                          <a:latin typeface="Times New Roman"/>
                          <a:ea typeface="Droid Sans"/>
                          <a:cs typeface="Times New Roman"/>
                        </a:rPr>
                        <a:t>3 канала на ИГН</a:t>
                      </a:r>
                      <a:endParaRPr lang="en-GB" sz="1400" kern="150" dirty="0">
                        <a:effectLst/>
                        <a:latin typeface="Times New Roman"/>
                        <a:ea typeface="Droid Sans"/>
                        <a:cs typeface="FreeSans"/>
                      </a:endParaRPr>
                    </a:p>
                  </a:txBody>
                  <a:tcPr marL="62780" marR="62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50">
                          <a:effectLst/>
                          <a:latin typeface="Times New Roman"/>
                          <a:ea typeface="Droid Sans"/>
                          <a:cs typeface="Times New Roman"/>
                        </a:rPr>
                        <a:t>D3</a:t>
                      </a:r>
                      <a:endParaRPr lang="en-GB" sz="1400" kern="150">
                        <a:effectLst/>
                        <a:latin typeface="Times New Roman"/>
                        <a:ea typeface="Droid Sans"/>
                        <a:cs typeface="FreeSans"/>
                      </a:endParaRPr>
                    </a:p>
                  </a:txBody>
                  <a:tcPr marL="62780" marR="62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50">
                          <a:effectLst/>
                          <a:latin typeface="Times New Roman"/>
                          <a:ea typeface="Droid Sans"/>
                          <a:cs typeface="Times New Roman"/>
                        </a:rPr>
                        <a:t>анализ магнитной структуры, поляризованные нейтроны.  </a:t>
                      </a:r>
                      <a:endParaRPr lang="en-GB" sz="1400" kern="150">
                        <a:effectLst/>
                        <a:latin typeface="Times New Roman"/>
                        <a:ea typeface="Droid Sans"/>
                        <a:cs typeface="FreeSans"/>
                      </a:endParaRPr>
                    </a:p>
                  </a:txBody>
                  <a:tcPr marL="62780" marR="62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41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50">
                          <a:effectLst/>
                          <a:latin typeface="Times New Roman"/>
                          <a:ea typeface="Droid Sans"/>
                          <a:cs typeface="Times New Roman"/>
                        </a:rPr>
                        <a:t>D4</a:t>
                      </a:r>
                      <a:endParaRPr lang="en-GB" sz="1400" kern="150">
                        <a:effectLst/>
                        <a:latin typeface="Times New Roman"/>
                        <a:ea typeface="Droid Sans"/>
                        <a:cs typeface="FreeSans"/>
                      </a:endParaRPr>
                    </a:p>
                  </a:txBody>
                  <a:tcPr marL="62780" marR="62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50">
                          <a:effectLst/>
                          <a:latin typeface="Times New Roman"/>
                          <a:ea typeface="Droid Sans"/>
                          <a:cs typeface="Times New Roman"/>
                        </a:rPr>
                        <a:t>жидкости и аморфные материалы</a:t>
                      </a:r>
                      <a:endParaRPr lang="en-GB" sz="1400" kern="150">
                        <a:effectLst/>
                        <a:latin typeface="Times New Roman"/>
                        <a:ea typeface="Droid Sans"/>
                        <a:cs typeface="FreeSans"/>
                      </a:endParaRPr>
                    </a:p>
                  </a:txBody>
                  <a:tcPr marL="62780" marR="62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41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50">
                          <a:effectLst/>
                          <a:latin typeface="Times New Roman"/>
                          <a:ea typeface="Droid Sans"/>
                          <a:cs typeface="Times New Roman"/>
                        </a:rPr>
                        <a:t>D9</a:t>
                      </a:r>
                      <a:endParaRPr lang="en-GB" sz="1400" kern="150">
                        <a:effectLst/>
                        <a:latin typeface="Times New Roman"/>
                        <a:ea typeface="Droid Sans"/>
                        <a:cs typeface="FreeSans"/>
                      </a:endParaRPr>
                    </a:p>
                  </a:txBody>
                  <a:tcPr marL="62780" marR="62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effectLst/>
                          <a:latin typeface="Times New Roman"/>
                          <a:ea typeface="Droid Sans"/>
                          <a:cs typeface="Times New Roman"/>
                        </a:rPr>
                        <a:t>4х-кружный дифрактометр для структурных </a:t>
                      </a:r>
                      <a:r>
                        <a:rPr lang="ru-RU" sz="1400" kern="150" dirty="0" smtClean="0">
                          <a:effectLst/>
                          <a:latin typeface="Times New Roman"/>
                          <a:ea typeface="Droid Sans"/>
                          <a:cs typeface="Times New Roman"/>
                        </a:rPr>
                        <a:t>исследований по</a:t>
                      </a:r>
                      <a:r>
                        <a:rPr lang="ru-RU" sz="1400" kern="150" baseline="0" dirty="0" smtClean="0">
                          <a:effectLst/>
                          <a:latin typeface="Times New Roman"/>
                          <a:ea typeface="Droid Sans"/>
                          <a:cs typeface="Times New Roman"/>
                        </a:rPr>
                        <a:t> биологии</a:t>
                      </a:r>
                      <a:endParaRPr lang="en-GB" sz="1400" kern="150" dirty="0">
                        <a:effectLst/>
                        <a:latin typeface="Times New Roman"/>
                        <a:ea typeface="Droid Sans"/>
                        <a:cs typeface="FreeSans"/>
                      </a:endParaRPr>
                    </a:p>
                  </a:txBody>
                  <a:tcPr marL="62780" marR="62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50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50">
                          <a:effectLst/>
                          <a:latin typeface="Times New Roman"/>
                          <a:ea typeface="Droid Sans"/>
                          <a:cs typeface="Times New Roman"/>
                        </a:rPr>
                        <a:t>IN1</a:t>
                      </a:r>
                      <a:endParaRPr lang="en-GB" sz="1400" kern="150">
                        <a:effectLst/>
                        <a:latin typeface="Times New Roman"/>
                        <a:ea typeface="Droid Sans"/>
                        <a:cs typeface="FreeSans"/>
                      </a:endParaRPr>
                    </a:p>
                  </a:txBody>
                  <a:tcPr marL="62780" marR="62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effectLst/>
                          <a:latin typeface="Times New Roman"/>
                          <a:ea typeface="Droid Sans"/>
                          <a:cs typeface="Times New Roman"/>
                        </a:rPr>
                        <a:t>3х-осный спектрометр неупругого рассеяния с большими передачами энергии.</a:t>
                      </a:r>
                      <a:endParaRPr lang="en-GB" sz="1400" kern="150" dirty="0">
                        <a:effectLst/>
                        <a:latin typeface="Times New Roman"/>
                        <a:ea typeface="Droid Sans"/>
                        <a:cs typeface="FreeSans"/>
                      </a:endParaRPr>
                    </a:p>
                  </a:txBody>
                  <a:tcPr marL="62780" marR="62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414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effectLst/>
                          <a:latin typeface="Times New Roman"/>
                          <a:ea typeface="Droid Sans"/>
                          <a:cs typeface="Times New Roman"/>
                        </a:rPr>
                        <a:t>LLB, (</a:t>
                      </a:r>
                      <a:r>
                        <a:rPr lang="ru-RU" sz="1400" kern="150" dirty="0" err="1">
                          <a:effectLst/>
                          <a:latin typeface="Times New Roman"/>
                          <a:ea typeface="Droid Sans"/>
                          <a:cs typeface="Times New Roman"/>
                        </a:rPr>
                        <a:t>Orphée</a:t>
                      </a:r>
                      <a:r>
                        <a:rPr lang="ru-RU" sz="1400" kern="150" dirty="0">
                          <a:effectLst/>
                          <a:latin typeface="Times New Roman"/>
                          <a:ea typeface="Droid Sans"/>
                          <a:cs typeface="Times New Roman"/>
                        </a:rPr>
                        <a:t>)</a:t>
                      </a:r>
                      <a:endParaRPr lang="en-GB" sz="1400" kern="150" dirty="0">
                        <a:effectLst/>
                        <a:latin typeface="Times New Roman"/>
                        <a:ea typeface="Droid Sans"/>
                        <a:cs typeface="FreeSan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effectLst/>
                          <a:latin typeface="Times New Roman"/>
                          <a:ea typeface="Droid Sans"/>
                          <a:cs typeface="Times New Roman"/>
                        </a:rPr>
                        <a:t>2 канала</a:t>
                      </a:r>
                      <a:endParaRPr lang="en-GB" sz="1400" kern="150" dirty="0">
                        <a:effectLst/>
                        <a:latin typeface="Times New Roman"/>
                        <a:ea typeface="Droid Sans"/>
                        <a:cs typeface="FreeSans"/>
                      </a:endParaRPr>
                    </a:p>
                  </a:txBody>
                  <a:tcPr marL="62780" marR="62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50">
                          <a:effectLst/>
                          <a:latin typeface="Times New Roman"/>
                          <a:ea typeface="Droid Sans"/>
                          <a:cs typeface="Times New Roman"/>
                        </a:rPr>
                        <a:t>5C1</a:t>
                      </a:r>
                      <a:endParaRPr lang="en-GB" sz="1400" kern="150">
                        <a:effectLst/>
                        <a:latin typeface="Times New Roman"/>
                        <a:ea typeface="Droid Sans"/>
                        <a:cs typeface="FreeSans"/>
                      </a:endParaRPr>
                    </a:p>
                  </a:txBody>
                  <a:tcPr marL="62780" marR="62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effectLst/>
                          <a:latin typeface="Times New Roman"/>
                          <a:ea typeface="Droid Sans"/>
                          <a:cs typeface="Times New Roman"/>
                        </a:rPr>
                        <a:t>анализ магнитной структуры, поляризованные нейтроны.  </a:t>
                      </a:r>
                      <a:endParaRPr lang="en-GB" sz="1400" kern="150" dirty="0">
                        <a:effectLst/>
                        <a:latin typeface="Times New Roman"/>
                        <a:ea typeface="Droid Sans"/>
                        <a:cs typeface="FreeSans"/>
                      </a:endParaRPr>
                    </a:p>
                  </a:txBody>
                  <a:tcPr marL="62780" marR="62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41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effectLst/>
                          <a:latin typeface="Times New Roman"/>
                          <a:ea typeface="Droid Sans"/>
                          <a:cs typeface="Times New Roman"/>
                        </a:rPr>
                        <a:t>7C2</a:t>
                      </a:r>
                      <a:endParaRPr lang="en-GB" sz="1400" kern="150" dirty="0">
                        <a:effectLst/>
                        <a:latin typeface="Times New Roman"/>
                        <a:ea typeface="Droid Sans"/>
                        <a:cs typeface="FreeSans"/>
                      </a:endParaRPr>
                    </a:p>
                  </a:txBody>
                  <a:tcPr marL="62780" marR="62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effectLst/>
                          <a:latin typeface="Times New Roman"/>
                          <a:ea typeface="Droid Sans"/>
                          <a:cs typeface="Times New Roman"/>
                        </a:rPr>
                        <a:t>жидкости и аморфные материалы</a:t>
                      </a:r>
                      <a:endParaRPr lang="en-GB" sz="1400" kern="150" dirty="0">
                        <a:effectLst/>
                        <a:latin typeface="Times New Roman"/>
                        <a:ea typeface="Droid Sans"/>
                        <a:cs typeface="FreeSans"/>
                      </a:endParaRPr>
                    </a:p>
                  </a:txBody>
                  <a:tcPr marL="62780" marR="62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6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effectLst/>
                          <a:latin typeface="Times New Roman"/>
                          <a:ea typeface="Droid Sans"/>
                          <a:cs typeface="Times New Roman"/>
                        </a:rPr>
                        <a:t>FRM-II</a:t>
                      </a:r>
                      <a:r>
                        <a:rPr lang="en-US" sz="1400" kern="150" dirty="0" smtClean="0">
                          <a:effectLst/>
                          <a:latin typeface="Times New Roman"/>
                          <a:ea typeface="Droid Sans"/>
                          <a:cs typeface="Times New Roman"/>
                        </a:rPr>
                        <a:t>, </a:t>
                      </a:r>
                      <a:endParaRPr lang="ru-RU" sz="1400" kern="150" dirty="0" smtClean="0">
                        <a:effectLst/>
                        <a:latin typeface="Times New Roman"/>
                        <a:ea typeface="Droid Sans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effectLst/>
                          <a:latin typeface="Times New Roman"/>
                          <a:ea typeface="Droid Sans"/>
                          <a:cs typeface="Times New Roman"/>
                        </a:rPr>
                        <a:t>2 </a:t>
                      </a:r>
                      <a:r>
                        <a:rPr lang="ru-RU" sz="1400" kern="150" dirty="0">
                          <a:effectLst/>
                          <a:latin typeface="Times New Roman"/>
                          <a:ea typeface="Droid Sans"/>
                          <a:cs typeface="Times New Roman"/>
                        </a:rPr>
                        <a:t>канала</a:t>
                      </a:r>
                      <a:endParaRPr lang="en-GB" sz="1400" kern="150" dirty="0">
                        <a:effectLst/>
                        <a:latin typeface="Times New Roman"/>
                        <a:ea typeface="Droid Sans"/>
                        <a:cs typeface="FreeSans"/>
                      </a:endParaRPr>
                    </a:p>
                  </a:txBody>
                  <a:tcPr marL="62780" marR="62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effectLst/>
                          <a:latin typeface="Times New Roman"/>
                          <a:ea typeface="Droid Sans"/>
                          <a:cs typeface="Times New Roman"/>
                        </a:rPr>
                        <a:t>POLI-</a:t>
                      </a:r>
                      <a:r>
                        <a:rPr lang="ru-RU" sz="1400" kern="150" dirty="0" err="1">
                          <a:effectLst/>
                          <a:latin typeface="Times New Roman"/>
                          <a:ea typeface="Droid Sans"/>
                          <a:cs typeface="Times New Roman"/>
                        </a:rPr>
                        <a:t>HEiDi</a:t>
                      </a:r>
                      <a:endParaRPr lang="en-GB" sz="1400" kern="150" dirty="0">
                        <a:effectLst/>
                        <a:latin typeface="Times New Roman"/>
                        <a:ea typeface="Droid Sans"/>
                        <a:cs typeface="FreeSans"/>
                      </a:endParaRPr>
                    </a:p>
                  </a:txBody>
                  <a:tcPr marL="62780" marR="62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effectLst/>
                          <a:latin typeface="Times New Roman"/>
                          <a:ea typeface="Droid Sans"/>
                          <a:cs typeface="Times New Roman"/>
                        </a:rPr>
                        <a:t>анализ магнитной структуры, поляризованные нейтроны.  </a:t>
                      </a:r>
                      <a:endParaRPr lang="en-GB" sz="1400" kern="150" dirty="0">
                        <a:effectLst/>
                        <a:latin typeface="Times New Roman"/>
                        <a:ea typeface="Droid Sans"/>
                        <a:cs typeface="FreeSans"/>
                      </a:endParaRPr>
                    </a:p>
                  </a:txBody>
                  <a:tcPr marL="62780" marR="62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440832" y="433596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i="1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Типичные приборы</a:t>
            </a:r>
            <a:r>
              <a:rPr lang="en-US" sz="2000" b="1" i="1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i="1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источниках горячих нейтронов</a:t>
            </a:r>
            <a:endParaRPr lang="ru-RU" sz="2000" i="1" dirty="0" smtClean="0">
              <a:solidFill>
                <a:srgbClr val="A500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82498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938" y="2924943"/>
            <a:ext cx="6922458" cy="246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8997E-BDDE-465C-87FF-927C96E398F6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" r="2018"/>
          <a:stretch/>
        </p:blipFill>
        <p:spPr bwMode="auto">
          <a:xfrm>
            <a:off x="1717938" y="1340768"/>
            <a:ext cx="6922458" cy="169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45376" y="260648"/>
            <a:ext cx="6044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i="1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</a:t>
            </a:r>
            <a:r>
              <a:rPr lang="ru-RU" sz="2000" b="1" i="1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используются приборы на ИГН в ИЛЛ.</a:t>
            </a:r>
            <a:endParaRPr lang="ru-RU" sz="2000" i="1" dirty="0" smtClean="0">
              <a:solidFill>
                <a:srgbClr val="A500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80404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устроен источник </a:t>
            </a:r>
            <a:r>
              <a:rPr lang="ru-RU" dirty="0"/>
              <a:t>горячих нейтронов (ИГН) и его спектр.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88997E-BDDE-465C-87FF-927C96E398F6}" type="slidenum">
              <a:rPr lang="en-GB" smtClean="0"/>
              <a:pPr/>
              <a:t>6</a:t>
            </a:fld>
            <a:endParaRPr lang="en-GB" dirty="0"/>
          </a:p>
        </p:txBody>
      </p:sp>
      <p:grpSp>
        <p:nvGrpSpPr>
          <p:cNvPr id="7" name="Полотно 1"/>
          <p:cNvGrpSpPr/>
          <p:nvPr/>
        </p:nvGrpSpPr>
        <p:grpSpPr>
          <a:xfrm>
            <a:off x="1496616" y="1484784"/>
            <a:ext cx="7560840" cy="4117841"/>
            <a:chOff x="727297" y="89535"/>
            <a:chExt cx="6071013" cy="3613785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843915" y="89535"/>
              <a:ext cx="5954395" cy="3613785"/>
            </a:xfrm>
            <a:prstGeom prst="rect">
              <a:avLst/>
            </a:prstGeom>
          </p:spPr>
        </p:sp>
        <p:sp>
          <p:nvSpPr>
            <p:cNvPr id="9" name="Надпись 2"/>
            <p:cNvSpPr txBox="1">
              <a:spLocks noChangeArrowheads="1"/>
            </p:cNvSpPr>
            <p:nvPr/>
          </p:nvSpPr>
          <p:spPr bwMode="auto">
            <a:xfrm>
              <a:off x="727297" y="3325001"/>
              <a:ext cx="5875151" cy="29711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ru-RU" sz="1600" i="1" dirty="0" smtClean="0">
                  <a:solidFill>
                    <a:srgbClr val="A5002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Источник </a:t>
              </a:r>
              <a:r>
                <a:rPr lang="ru-RU" sz="1600" i="1" dirty="0">
                  <a:solidFill>
                    <a:srgbClr val="A5002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горячих нейтронов на реакторе </a:t>
              </a:r>
              <a:r>
                <a:rPr lang="en-US" sz="1600" i="1" dirty="0">
                  <a:solidFill>
                    <a:srgbClr val="A5002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FRM</a:t>
              </a:r>
              <a:r>
                <a:rPr lang="ru-RU" sz="1600" i="1" dirty="0">
                  <a:solidFill>
                    <a:srgbClr val="A5002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</a:t>
              </a:r>
              <a:r>
                <a:rPr lang="en-US" sz="1600" i="1" dirty="0">
                  <a:solidFill>
                    <a:srgbClr val="A5002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</a:t>
              </a:r>
              <a:r>
                <a:rPr lang="ru-RU" sz="1600" i="1" dirty="0">
                  <a:solidFill>
                    <a:srgbClr val="A5002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Схема и реальный вид.</a:t>
              </a:r>
              <a:endParaRPr lang="en-GB" sz="1600" i="1" dirty="0">
                <a:solidFill>
                  <a:srgbClr val="A5002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373"/>
            <a:stretch/>
          </p:blipFill>
          <p:spPr>
            <a:xfrm>
              <a:off x="727297" y="168549"/>
              <a:ext cx="1157781" cy="2705963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4266" y="175563"/>
              <a:ext cx="1870367" cy="2805552"/>
            </a:xfrm>
            <a:prstGeom prst="rect">
              <a:avLst/>
            </a:prstGeom>
          </p:spPr>
        </p:pic>
        <p:sp>
          <p:nvSpPr>
            <p:cNvPr id="12" name="Надпись 2"/>
            <p:cNvSpPr txBox="1">
              <a:spLocks noChangeArrowheads="1"/>
            </p:cNvSpPr>
            <p:nvPr/>
          </p:nvSpPr>
          <p:spPr bwMode="auto">
            <a:xfrm>
              <a:off x="1975056" y="847859"/>
              <a:ext cx="1912142" cy="172720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600" i="1" dirty="0">
                  <a:effectLst/>
                  <a:latin typeface="Times New Roman"/>
                  <a:ea typeface="Droid Sans"/>
                  <a:cs typeface="FreeSans"/>
                </a:rPr>
                <a:t>"Шумовой" термометр </a:t>
              </a:r>
              <a:endParaRPr lang="en-GB" sz="1600" i="1" dirty="0">
                <a:effectLst/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GB" sz="1600" i="1" dirty="0">
                  <a:effectLst/>
                  <a:latin typeface="Times New Roman"/>
                  <a:ea typeface="Droid Sans"/>
                  <a:cs typeface="FreeSans"/>
                </a:rPr>
                <a:t> </a:t>
              </a:r>
              <a:endParaRPr lang="en-GB" sz="1600" i="1" dirty="0">
                <a:effectLst/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ru-RU" sz="1600" i="1" dirty="0">
                  <a:effectLst/>
                  <a:latin typeface="Times New Roman"/>
                  <a:ea typeface="Droid Sans"/>
                  <a:cs typeface="FreeSans"/>
                </a:rPr>
                <a:t>Контейнер с двойными стенками</a:t>
              </a:r>
              <a:endParaRPr lang="en-GB" sz="1600" i="1" dirty="0">
                <a:effectLst/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GB" sz="1600" i="1" dirty="0">
                  <a:effectLst/>
                  <a:latin typeface="Times New Roman"/>
                  <a:ea typeface="Droid Sans"/>
                  <a:cs typeface="FreeSans"/>
                </a:rPr>
                <a:t> </a:t>
              </a:r>
              <a:endParaRPr lang="en-GB" sz="1600" i="1" dirty="0">
                <a:effectLst/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ru-RU" sz="1600" i="1" dirty="0">
                  <a:effectLst/>
                  <a:latin typeface="Times New Roman"/>
                  <a:ea typeface="Droid Sans"/>
                  <a:cs typeface="FreeSans"/>
                </a:rPr>
                <a:t>Графит</a:t>
              </a:r>
              <a:endParaRPr lang="en-GB" sz="1600" i="1" dirty="0">
                <a:effectLst/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GB" sz="1600" i="1" dirty="0">
                  <a:effectLst/>
                  <a:latin typeface="Times New Roman"/>
                  <a:ea typeface="Droid Sans"/>
                  <a:cs typeface="FreeSans"/>
                </a:rPr>
                <a:t> </a:t>
              </a:r>
              <a:endParaRPr lang="en-GB" sz="1600" i="1" dirty="0">
                <a:effectLst/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GB" sz="1600" i="1" dirty="0" err="1">
                  <a:effectLst/>
                  <a:latin typeface="Times New Roman"/>
                  <a:ea typeface="Droid Sans"/>
                  <a:cs typeface="FreeSans"/>
                </a:rPr>
                <a:t>Изоляция</a:t>
              </a:r>
              <a:endParaRPr lang="en-GB" sz="1600" i="1" dirty="0">
                <a:effectLst/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GB" sz="1600" i="1" dirty="0">
                  <a:effectLst/>
                  <a:latin typeface="Times New Roman"/>
                  <a:ea typeface="Droid Sans"/>
                  <a:cs typeface="FreeSans"/>
                </a:rPr>
                <a:t> </a:t>
              </a:r>
              <a:endParaRPr lang="en-GB" sz="1600" i="1" dirty="0">
                <a:effectLst/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GB" sz="1200" dirty="0">
                  <a:effectLst/>
                  <a:latin typeface="Times New Roman"/>
                  <a:ea typeface="Droid Sans"/>
                  <a:cs typeface="FreeSans"/>
                </a:rPr>
                <a:t> </a:t>
              </a:r>
              <a:endParaRPr lang="en-GB" sz="1200" dirty="0">
                <a:effectLst/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842080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504" y="692696"/>
            <a:ext cx="8928992" cy="792088"/>
          </a:xfrm>
        </p:spPr>
        <p:txBody>
          <a:bodyPr/>
          <a:lstStyle/>
          <a:p>
            <a:pPr algn="l"/>
            <a:r>
              <a:rPr lang="ru-RU" b="0" dirty="0" smtClean="0"/>
              <a:t>Спектр </a:t>
            </a:r>
            <a:r>
              <a:rPr lang="ru-RU" b="0" dirty="0"/>
              <a:t>источника горячих нейтронов на реакторе ПИК (канал ГЭК 8</a:t>
            </a:r>
            <a:r>
              <a:rPr lang="ru-RU" b="0" dirty="0" smtClean="0"/>
              <a:t>) </a:t>
            </a:r>
            <a:r>
              <a:rPr lang="ru-RU" b="0" dirty="0"/>
              <a:t>по сравнению с тепловым спектром (канал ГЭК 9</a:t>
            </a:r>
            <a:r>
              <a:rPr lang="ru-RU" b="0" dirty="0" smtClean="0"/>
              <a:t>).</a:t>
            </a:r>
            <a:r>
              <a:rPr lang="en-GB" b="0" dirty="0"/>
              <a:t/>
            </a:r>
            <a:br>
              <a:rPr lang="en-GB" b="0" dirty="0"/>
            </a:br>
            <a:endParaRPr lang="en-GB" b="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3BBC7D-6BD4-4DCC-B789-A4D9FA369BA1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17" name="Рисунок 16"/>
          <p:cNvPicPr/>
          <p:nvPr/>
        </p:nvPicPr>
        <p:blipFill>
          <a:blip r:embed="rId2"/>
          <a:stretch>
            <a:fillRect/>
          </a:stretch>
        </p:blipFill>
        <p:spPr>
          <a:xfrm>
            <a:off x="3065893" y="2204864"/>
            <a:ext cx="3488983" cy="3199234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96047659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504" y="2276872"/>
            <a:ext cx="8915400" cy="432048"/>
          </a:xfrm>
        </p:spPr>
        <p:txBody>
          <a:bodyPr/>
          <a:lstStyle/>
          <a:p>
            <a:r>
              <a:rPr lang="ru-RU" dirty="0" smtClean="0"/>
              <a:t>Почему горячие нейтроны так привлекательны.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3BBC7D-6BD4-4DCC-B789-A4D9FA369BA1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762677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0832" y="188640"/>
            <a:ext cx="5760640" cy="432048"/>
          </a:xfrm>
        </p:spPr>
        <p:txBody>
          <a:bodyPr/>
          <a:lstStyle/>
          <a:p>
            <a:r>
              <a:rPr lang="ru-RU" dirty="0"/>
              <a:t>Динамика кристаллической решетки.</a:t>
            </a:r>
            <a:endParaRPr lang="en-GB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7545288" y="6237312"/>
            <a:ext cx="2311400" cy="476250"/>
          </a:xfrm>
        </p:spPr>
        <p:txBody>
          <a:bodyPr/>
          <a:lstStyle/>
          <a:p>
            <a:fld id="{983BBC7D-6BD4-4DCC-B789-A4D9FA369BA1}" type="slidenum">
              <a:rPr lang="en-GB" smtClean="0"/>
              <a:pPr/>
              <a:t>9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136576" y="908720"/>
                <a:ext cx="3093346" cy="7743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/>
                            </a:rPr>
                            <m:t>𝑑</m:t>
                          </m:r>
                          <m:r>
                            <a:rPr lang="ru-RU" i="1">
                              <a:latin typeface="Cambria Math"/>
                            </a:rPr>
                            <m:t>𝜎</m:t>
                          </m:r>
                        </m:num>
                        <m:den>
                          <m:r>
                            <a:rPr lang="ru-RU" i="1">
                              <a:latin typeface="Cambria Math"/>
                            </a:rPr>
                            <m:t>𝑑</m:t>
                          </m:r>
                          <m:r>
                            <a:rPr lang="ru-RU" i="1">
                              <a:latin typeface="Cambria Math"/>
                            </a:rPr>
                            <m:t>𝛺</m:t>
                          </m:r>
                          <m:r>
                            <a:rPr lang="ru-RU" i="1">
                              <a:latin typeface="Cambria Math"/>
                            </a:rPr>
                            <m:t>𝑑𝐸</m:t>
                          </m:r>
                        </m:den>
                      </m:f>
                      <m:r>
                        <a:rPr lang="ru-RU" i="1">
                          <a:latin typeface="Cambria Math"/>
                        </a:rPr>
                        <m:t>≈</m:t>
                      </m:r>
                      <m:rad>
                        <m:radPr>
                          <m:degHide m:val="on"/>
                          <m:ctrlPr>
                            <a:rPr lang="en-GB" i="1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𝜀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lang="ru-RU" i="1">
                          <a:latin typeface="Cambria Math"/>
                        </a:rPr>
                        <m:t>⋅</m:t>
                      </m:r>
                      <m:f>
                        <m:fPr>
                          <m:ctrlPr>
                            <a:rPr lang="en-GB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lang="ru-RU">
                                  <a:latin typeface="Cambria Math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ru-RU">
                                  <a:latin typeface="Cambria Math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en-GB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𝜀</m:t>
                                      </m:r>
                                    </m:num>
                                    <m:den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𝑘𝑇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ru-RU" i="1">
                              <a:latin typeface="Cambria Math"/>
                            </a:rPr>
                            <m:t>−1</m:t>
                          </m:r>
                        </m:den>
                      </m:f>
                      <m:r>
                        <a:rPr lang="ru-RU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576" y="908720"/>
                <a:ext cx="3093346" cy="77431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5889104" y="891600"/>
                <a:ext cx="3116430" cy="7743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/>
                            </a:rPr>
                            <m:t>𝑑</m:t>
                          </m:r>
                          <m:r>
                            <a:rPr lang="ru-RU" i="1">
                              <a:latin typeface="Cambria Math"/>
                            </a:rPr>
                            <m:t>𝜎</m:t>
                          </m:r>
                        </m:num>
                        <m:den>
                          <m:r>
                            <a:rPr lang="ru-RU" i="1">
                              <a:latin typeface="Cambria Math"/>
                            </a:rPr>
                            <m:t>𝑑</m:t>
                          </m:r>
                          <m:r>
                            <a:rPr lang="ru-RU" i="1">
                              <a:latin typeface="Cambria Math"/>
                            </a:rPr>
                            <m:t>𝛺</m:t>
                          </m:r>
                          <m:r>
                            <a:rPr lang="ru-RU" i="1">
                              <a:latin typeface="Cambria Math"/>
                            </a:rPr>
                            <m:t>𝑑𝐸</m:t>
                          </m:r>
                        </m:den>
                      </m:f>
                      <m:r>
                        <a:rPr lang="ru-RU" i="1">
                          <a:latin typeface="Cambria Math"/>
                        </a:rPr>
                        <m:t>≈</m:t>
                      </m:r>
                      <m:rad>
                        <m:radPr>
                          <m:degHide m:val="on"/>
                          <m:ctrlPr>
                            <a:rPr lang="en-GB" i="1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𝜀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lang="ru-RU" i="1">
                          <a:latin typeface="Cambria Math"/>
                        </a:rPr>
                        <m:t>⋅</m:t>
                      </m:r>
                      <m:f>
                        <m:fPr>
                          <m:ctrlPr>
                            <a:rPr lang="en-GB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i="1">
                              <a:latin typeface="Cambria Math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lang="ru-RU">
                              <a:latin typeface="Cambria Math"/>
                            </a:rPr>
                            <m:t>exp</m:t>
                          </m:r>
                          <m:r>
                            <a:rPr lang="ru-RU" i="1">
                              <a:latin typeface="Cambria Math"/>
                            </a:rPr>
                            <m:t>(</m:t>
                          </m:r>
                          <m:f>
                            <m:fPr>
                              <m:type m:val="lin"/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ru-RU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𝜀</m:t>
                              </m:r>
                            </m:num>
                            <m:den>
                              <m:r>
                                <a:rPr lang="ru-RU" i="1">
                                  <a:latin typeface="Cambria Math"/>
                                </a:rPr>
                                <m:t>𝑘𝑇</m:t>
                              </m:r>
                            </m:den>
                          </m:f>
                          <m:r>
                            <a:rPr lang="ru-RU" i="1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9104" y="891600"/>
                <a:ext cx="3116430" cy="77431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ая выноска 6"/>
          <p:cNvSpPr/>
          <p:nvPr/>
        </p:nvSpPr>
        <p:spPr bwMode="auto">
          <a:xfrm>
            <a:off x="423970" y="1923143"/>
            <a:ext cx="4673046" cy="584775"/>
          </a:xfrm>
          <a:prstGeom prst="wedgeRectCallout">
            <a:avLst>
              <a:gd name="adj1" fmla="val -20456"/>
              <a:gd name="adj2" fmla="val -64210"/>
            </a:avLst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фонон "уничтожается", отдавая свою энергию рассеянному нейтрону</a:t>
            </a:r>
            <a:endParaRPr lang="en-GB" sz="16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ая выноска 8"/>
          <p:cNvSpPr/>
          <p:nvPr/>
        </p:nvSpPr>
        <p:spPr bwMode="auto">
          <a:xfrm>
            <a:off x="5673080" y="1923143"/>
            <a:ext cx="3600400" cy="576064"/>
          </a:xfrm>
          <a:prstGeom prst="wedgeRectCallout">
            <a:avLst>
              <a:gd name="adj1" fmla="val -20456"/>
              <a:gd name="adj2" fmla="val -64210"/>
            </a:avLst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ru-RU" sz="16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Фонон "рождается" за счет энергии падающего нейтрона</a:t>
            </a:r>
            <a:r>
              <a:rPr lang="ru-RU" sz="1600" dirty="0" smtClean="0"/>
              <a:t>. </a:t>
            </a:r>
            <a:endParaRPr lang="en-GB" sz="16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ая выноска 10"/>
          <p:cNvSpPr/>
          <p:nvPr/>
        </p:nvSpPr>
        <p:spPr bwMode="auto">
          <a:xfrm>
            <a:off x="423970" y="2708919"/>
            <a:ext cx="8849510" cy="3960441"/>
          </a:xfrm>
          <a:prstGeom prst="wedgeRectCallout">
            <a:avLst>
              <a:gd name="adj1" fmla="val 21085"/>
              <a:gd name="adj2" fmla="val -57837"/>
            </a:avLst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Второй процесс, рассеяние с "охлаждением" нейтронов, </a:t>
            </a:r>
            <a:r>
              <a:rPr lang="ru-RU" sz="16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оказывается более </a:t>
            </a:r>
            <a:r>
              <a:rPr lang="ru-RU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предпочтительным для изучения возбуждений с большой энергией. </a:t>
            </a:r>
            <a:endParaRPr lang="ru-RU" sz="1600" i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6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6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Действительно</a:t>
            </a:r>
            <a:r>
              <a:rPr lang="ru-RU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сравним два эксперимента, в которых измеряется один и тот же  фонон, с энергией </a:t>
            </a:r>
            <a:r>
              <a:rPr lang="ru-RU" sz="1600" i="1" dirty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 </a:t>
            </a:r>
            <a:r>
              <a:rPr lang="en-US" sz="1600" i="1" dirty="0" err="1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mev</a:t>
            </a:r>
            <a:r>
              <a:rPr lang="ru-RU" sz="1600" i="1" dirty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16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Используются </a:t>
            </a:r>
          </a:p>
          <a:p>
            <a:endParaRPr lang="ru-RU" sz="1600" i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"холодные" </a:t>
            </a:r>
            <a:r>
              <a:rPr lang="ru-RU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нейтроны с энергией E</a:t>
            </a:r>
            <a:r>
              <a:rPr lang="ru-RU" sz="1600" i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ru-RU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5 </a:t>
            </a:r>
            <a:r>
              <a:rPr lang="en-US" sz="16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mev</a:t>
            </a:r>
            <a:r>
              <a:rPr lang="ru-RU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(4 Å), </a:t>
            </a:r>
            <a:endParaRPr lang="ru-RU" sz="1600" i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  <a:r>
              <a:rPr lang="ru-RU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горячие" с энергией 300 </a:t>
            </a:r>
            <a:r>
              <a:rPr lang="en-US" sz="16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mev</a:t>
            </a:r>
            <a:r>
              <a:rPr lang="en-US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(0.5 Å). </a:t>
            </a:r>
            <a:endParaRPr lang="ru-RU" sz="1600" i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Тогда </a:t>
            </a:r>
            <a:r>
              <a:rPr lang="ru-RU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комнатной температуре выигрыш за счет фактора заселенности </a:t>
            </a:r>
            <a:r>
              <a:rPr lang="ru-RU" sz="16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</a:t>
            </a:r>
            <a:r>
              <a:rPr lang="ru-RU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(ε/</a:t>
            </a:r>
            <a:r>
              <a:rPr lang="ru-RU" sz="16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kT</a:t>
            </a:r>
            <a:r>
              <a:rPr lang="ru-RU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составит порядка 40, тогда как проигрыш, обусловленный первым сомножителем, составляет 5. </a:t>
            </a:r>
            <a:endParaRPr lang="ru-RU" sz="1600" i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600" b="1" i="1" dirty="0">
              <a:solidFill>
                <a:srgbClr val="A500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600" b="1" i="1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Результирующий </a:t>
            </a:r>
            <a:r>
              <a:rPr lang="ru-RU" sz="1600" b="1" i="1" dirty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выигрыш тем больше, чем меньше температура и больше энергия фонона.</a:t>
            </a:r>
            <a:r>
              <a:rPr lang="ru-RU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GB" sz="14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53847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Течение">
  <a:themeElements>
    <a:clrScheme name="Течение 8">
      <a:dk1>
        <a:srgbClr val="4B2500"/>
      </a:dk1>
      <a:lt1>
        <a:srgbClr val="F9F0D3"/>
      </a:lt1>
      <a:dk2>
        <a:srgbClr val="A69564"/>
      </a:dk2>
      <a:lt2>
        <a:srgbClr val="EFDEAF"/>
      </a:lt2>
      <a:accent1>
        <a:srgbClr val="FFFFE3"/>
      </a:accent1>
      <a:accent2>
        <a:srgbClr val="BFBFA7"/>
      </a:accent2>
      <a:accent3>
        <a:srgbClr val="FBF6E6"/>
      </a:accent3>
      <a:accent4>
        <a:srgbClr val="3F1E00"/>
      </a:accent4>
      <a:accent5>
        <a:srgbClr val="FFFFEF"/>
      </a:accent5>
      <a:accent6>
        <a:srgbClr val="ADAD97"/>
      </a:accent6>
      <a:hlink>
        <a:srgbClr val="7B6D47"/>
      </a:hlink>
      <a:folHlink>
        <a:srgbClr val="A99D2F"/>
      </a:folHlink>
    </a:clrScheme>
    <a:fontScheme name="Другая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10">
        <a:dk1>
          <a:srgbClr val="4B2500"/>
        </a:dk1>
        <a:lt1>
          <a:srgbClr val="FBF6E5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DFAF0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11">
        <a:dk1>
          <a:srgbClr val="4B2500"/>
        </a:dk1>
        <a:lt1>
          <a:srgbClr val="F1DEA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7ECCE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12">
        <a:dk1>
          <a:srgbClr val="4B2500"/>
        </a:dk1>
        <a:lt1>
          <a:srgbClr val="F5E8BF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9F2DC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13">
        <a:dk1>
          <a:srgbClr val="4B2500"/>
        </a:dk1>
        <a:lt1>
          <a:srgbClr val="F7EDCD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AF4E3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14">
        <a:dk1>
          <a:srgbClr val="4B2500"/>
        </a:dk1>
        <a:lt1>
          <a:srgbClr val="F8EFD2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5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15">
        <a:dk1>
          <a:srgbClr val="4B2500"/>
        </a:dk1>
        <a:lt1>
          <a:srgbClr val="F9F1D9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7E9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16">
        <a:dk1>
          <a:srgbClr val="010199"/>
        </a:dk1>
        <a:lt1>
          <a:srgbClr val="FFFFFF"/>
        </a:lt1>
        <a:dk2>
          <a:srgbClr val="91DAFF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C7EAFF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17474</TotalTime>
  <Words>1539</Words>
  <Application>Microsoft Office PowerPoint</Application>
  <PresentationFormat>Лист A4 (210x297 мм)</PresentationFormat>
  <Paragraphs>279</Paragraphs>
  <Slides>24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Течение</vt:lpstr>
      <vt:lpstr>Презентация PowerPoint</vt:lpstr>
      <vt:lpstr>Все началось в далекие 70-ые …</vt:lpstr>
      <vt:lpstr>Презентация PowerPoint</vt:lpstr>
      <vt:lpstr>Презентация PowerPoint</vt:lpstr>
      <vt:lpstr>Презентация PowerPoint</vt:lpstr>
      <vt:lpstr>Как устроен источник горячих нейтронов (ИГН) и его спектр. </vt:lpstr>
      <vt:lpstr>Спектр источника горячих нейтронов на реакторе ПИК (канал ГЭК 8) по сравнению с тепловым спектром (канал ГЭК 9). </vt:lpstr>
      <vt:lpstr>Почему горячие нейтроны так привлекательны.</vt:lpstr>
      <vt:lpstr>Динамика кристаллической решетки.</vt:lpstr>
      <vt:lpstr>Презентация PowerPoint</vt:lpstr>
      <vt:lpstr>Структура жидкостей и аморфных веществ.</vt:lpstr>
      <vt:lpstr>Презентация PowerPoint</vt:lpstr>
      <vt:lpstr>Презентация PowerPoint</vt:lpstr>
      <vt:lpstr>Водородосодержащие соединения.</vt:lpstr>
      <vt:lpstr>Распределение  спиновой плотности в магнитоупорядоченных кристаллах.   </vt:lpstr>
      <vt:lpstr>Поправки на экстинкцию</vt:lpstr>
      <vt:lpstr>Примеры</vt:lpstr>
      <vt:lpstr>Презентация PowerPoint</vt:lpstr>
      <vt:lpstr>Структурные исследования биологических объектов</vt:lpstr>
      <vt:lpstr>Существует ряд методов, которые позволяют определить фазу, в частности, метод аномальной дисперсии. </vt:lpstr>
      <vt:lpstr>Презентация PowerPoint</vt:lpstr>
      <vt:lpstr>Атомное движение - ангармоничность</vt:lpstr>
      <vt:lpstr>Итак, при исследованиях,    </vt:lpstr>
      <vt:lpstr>Презентация PowerPoint</vt:lpstr>
    </vt:vector>
  </TitlesOfParts>
  <Company>fig-vam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LLB</dc:title>
  <dc:creator>Igor</dc:creator>
  <cp:lastModifiedBy>Golosovsky</cp:lastModifiedBy>
  <cp:revision>1407</cp:revision>
  <cp:lastPrinted>1601-01-01T00:00:00Z</cp:lastPrinted>
  <dcterms:created xsi:type="dcterms:W3CDTF">2002-10-13T11:56:53Z</dcterms:created>
  <dcterms:modified xsi:type="dcterms:W3CDTF">2015-02-17T17:23:02Z</dcterms:modified>
</cp:coreProperties>
</file>