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1" r:id="rId3"/>
    <p:sldId id="265" r:id="rId4"/>
    <p:sldId id="263" r:id="rId5"/>
    <p:sldId id="268" r:id="rId6"/>
    <p:sldId id="277" r:id="rId7"/>
    <p:sldId id="280" r:id="rId8"/>
    <p:sldId id="281" r:id="rId9"/>
    <p:sldId id="283" r:id="rId10"/>
    <p:sldId id="282" r:id="rId11"/>
    <p:sldId id="270" r:id="rId12"/>
    <p:sldId id="278" r:id="rId13"/>
    <p:sldId id="279" r:id="rId14"/>
    <p:sldId id="271" r:id="rId15"/>
    <p:sldId id="272" r:id="rId16"/>
    <p:sldId id="286" r:id="rId17"/>
    <p:sldId id="285" r:id="rId18"/>
    <p:sldId id="273" r:id="rId19"/>
    <p:sldId id="284" r:id="rId20"/>
    <p:sldId id="275" r:id="rId21"/>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435" autoAdjust="0"/>
    <p:restoredTop sz="94660"/>
  </p:normalViewPr>
  <p:slideViewPr>
    <p:cSldViewPr>
      <p:cViewPr>
        <p:scale>
          <a:sx n="80" d="100"/>
          <a:sy n="80" d="100"/>
        </p:scale>
        <p:origin x="-642" y="-534"/>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A4F4E01B-99CF-4030-A878-A130AC2E262E}" type="datetimeFigureOut">
              <a:rPr lang="ru-RU" smtClean="0"/>
              <a:pPr/>
              <a:t>17.02.2015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ADF7D57-BAB8-4880-9299-BD3B7585E080}"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A4F4E01B-99CF-4030-A878-A130AC2E262E}" type="datetimeFigureOut">
              <a:rPr lang="ru-RU" smtClean="0"/>
              <a:pPr/>
              <a:t>17.02.2015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ADF7D57-BAB8-4880-9299-BD3B7585E080}"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A4F4E01B-99CF-4030-A878-A130AC2E262E}" type="datetimeFigureOut">
              <a:rPr lang="ru-RU" smtClean="0"/>
              <a:pPr/>
              <a:t>17.02.2015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ADF7D57-BAB8-4880-9299-BD3B7585E080}"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A4F4E01B-99CF-4030-A878-A130AC2E262E}" type="datetimeFigureOut">
              <a:rPr lang="ru-RU" smtClean="0"/>
              <a:pPr/>
              <a:t>17.02.2015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ADF7D57-BAB8-4880-9299-BD3B7585E080}"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A4F4E01B-99CF-4030-A878-A130AC2E262E}" type="datetimeFigureOut">
              <a:rPr lang="ru-RU" smtClean="0"/>
              <a:pPr/>
              <a:t>17.02.2015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ADF7D57-BAB8-4880-9299-BD3B7585E080}"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A4F4E01B-99CF-4030-A878-A130AC2E262E}" type="datetimeFigureOut">
              <a:rPr lang="ru-RU" smtClean="0"/>
              <a:pPr/>
              <a:t>17.02.2015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ADF7D57-BAB8-4880-9299-BD3B7585E080}"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A4F4E01B-99CF-4030-A878-A130AC2E262E}" type="datetimeFigureOut">
              <a:rPr lang="ru-RU" smtClean="0"/>
              <a:pPr/>
              <a:t>17.02.2015</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ADF7D57-BAB8-4880-9299-BD3B7585E080}"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A4F4E01B-99CF-4030-A878-A130AC2E262E}" type="datetimeFigureOut">
              <a:rPr lang="ru-RU" smtClean="0"/>
              <a:pPr/>
              <a:t>17.02.2015</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ADF7D57-BAB8-4880-9299-BD3B7585E080}"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A4F4E01B-99CF-4030-A878-A130AC2E262E}" type="datetimeFigureOut">
              <a:rPr lang="ru-RU" smtClean="0"/>
              <a:pPr/>
              <a:t>17.02.2015</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ADF7D57-BAB8-4880-9299-BD3B7585E080}"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A4F4E01B-99CF-4030-A878-A130AC2E262E}" type="datetimeFigureOut">
              <a:rPr lang="ru-RU" smtClean="0"/>
              <a:pPr/>
              <a:t>17.02.2015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ADF7D57-BAB8-4880-9299-BD3B7585E080}"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A4F4E01B-99CF-4030-A878-A130AC2E262E}" type="datetimeFigureOut">
              <a:rPr lang="ru-RU" smtClean="0"/>
              <a:pPr/>
              <a:t>17.02.2015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ADF7D57-BAB8-4880-9299-BD3B7585E080}"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F4E01B-99CF-4030-A878-A130AC2E262E}" type="datetimeFigureOut">
              <a:rPr lang="ru-RU" smtClean="0"/>
              <a:pPr/>
              <a:t>17.02.2015</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DF7D57-BAB8-4880-9299-BD3B7585E080}"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357158" y="4214818"/>
            <a:ext cx="4572000" cy="1047979"/>
          </a:xfrm>
          <a:prstGeom prst="rect">
            <a:avLst/>
          </a:prstGeom>
        </p:spPr>
        <p:txBody>
          <a:bodyPr wrap="square">
            <a:spAutoFit/>
          </a:bodyPr>
          <a:lstStyle/>
          <a:p>
            <a:pPr>
              <a:lnSpc>
                <a:spcPct val="115000"/>
              </a:lnSpc>
            </a:pPr>
            <a:r>
              <a:rPr lang="ru-RU" i="1" baseline="30000" dirty="0" smtClean="0">
                <a:latin typeface="Times New Roman" panose="02020603050405020304" pitchFamily="18" charset="0"/>
                <a:ea typeface="Calibri" panose="020F0502020204030204" pitchFamily="34" charset="0"/>
                <a:cs typeface="Times New Roman" panose="02020603050405020304" pitchFamily="18" charset="0"/>
              </a:rPr>
              <a:t>1</a:t>
            </a:r>
            <a:r>
              <a:rPr lang="ru-RU" i="1" dirty="0" smtClean="0">
                <a:effectLst/>
                <a:latin typeface="Times New Roman" panose="02020603050405020304" pitchFamily="18" charset="0"/>
                <a:ea typeface="Calibri" panose="020F0502020204030204" pitchFamily="34" charset="0"/>
                <a:cs typeface="Times New Roman" panose="02020603050405020304" pitchFamily="18" charset="0"/>
              </a:rPr>
              <a:t>НИЦ КИ, г. Москва. </a:t>
            </a:r>
          </a:p>
          <a:p>
            <a:pPr>
              <a:lnSpc>
                <a:spcPct val="115000"/>
              </a:lnSpc>
            </a:pPr>
            <a:r>
              <a:rPr lang="ru-RU" i="1" baseline="30000" dirty="0" smtClean="0">
                <a:latin typeface="Times New Roman" panose="02020603050405020304" pitchFamily="18" charset="0"/>
                <a:ea typeface="Calibri" panose="020F0502020204030204" pitchFamily="34" charset="0"/>
                <a:cs typeface="Times New Roman" panose="02020603050405020304" pitchFamily="18" charset="0"/>
              </a:rPr>
              <a:t>2</a:t>
            </a:r>
            <a:r>
              <a:rPr lang="ru-RU" i="1" dirty="0" smtClean="0">
                <a:effectLst/>
                <a:latin typeface="Times New Roman" panose="02020603050405020304" pitchFamily="18" charset="0"/>
                <a:ea typeface="Calibri" panose="020F0502020204030204" pitchFamily="34" charset="0"/>
                <a:cs typeface="Times New Roman" panose="02020603050405020304" pitchFamily="18" charset="0"/>
              </a:rPr>
              <a:t>ИЯИ РАН, г. Троицк, г. Москва,</a:t>
            </a:r>
          </a:p>
          <a:p>
            <a:pPr>
              <a:lnSpc>
                <a:spcPct val="115000"/>
              </a:lnSpc>
            </a:pPr>
            <a:r>
              <a:rPr lang="ru-RU" i="1" baseline="30000" dirty="0" smtClean="0">
                <a:effectLst/>
                <a:latin typeface="Times New Roman" panose="02020603050405020304" pitchFamily="18" charset="0"/>
                <a:ea typeface="Calibri" panose="020F0502020204030204" pitchFamily="34" charset="0"/>
                <a:cs typeface="Times New Roman" panose="02020603050405020304" pitchFamily="18" charset="0"/>
              </a:rPr>
              <a:t>3</a:t>
            </a:r>
            <a:r>
              <a:rPr lang="ru-RU" i="1" dirty="0" smtClean="0">
                <a:effectLst/>
                <a:latin typeface="Times New Roman" panose="02020603050405020304" pitchFamily="18" charset="0"/>
                <a:ea typeface="Calibri" panose="020F0502020204030204" pitchFamily="34" charset="0"/>
                <a:cs typeface="Times New Roman" panose="02020603050405020304" pitchFamily="18" charset="0"/>
              </a:rPr>
              <a:t>ООО  МП  </a:t>
            </a:r>
            <a:r>
              <a:rPr lang="ru-RU" i="1" dirty="0" err="1" smtClean="0">
                <a:effectLst/>
                <a:latin typeface="Times New Roman" panose="02020603050405020304" pitchFamily="18" charset="0"/>
                <a:ea typeface="Calibri" panose="020F0502020204030204" pitchFamily="34" charset="0"/>
                <a:cs typeface="Times New Roman" panose="02020603050405020304" pitchFamily="18" charset="0"/>
              </a:rPr>
              <a:t>Реабин</a:t>
            </a:r>
            <a:r>
              <a:rPr lang="ru-RU" i="1" dirty="0" smtClean="0">
                <a:effectLst/>
                <a:latin typeface="Times New Roman" panose="02020603050405020304" pitchFamily="18" charset="0"/>
                <a:ea typeface="Calibri" panose="020F0502020204030204" pitchFamily="34" charset="0"/>
                <a:cs typeface="Times New Roman" panose="02020603050405020304" pitchFamily="18" charset="0"/>
              </a:rPr>
              <a:t>, г. Москва.</a:t>
            </a:r>
          </a:p>
        </p:txBody>
      </p:sp>
      <p:sp>
        <p:nvSpPr>
          <p:cNvPr id="5" name="Заголовок 4"/>
          <p:cNvSpPr>
            <a:spLocks noGrp="1"/>
          </p:cNvSpPr>
          <p:nvPr>
            <p:ph type="ctrTitle"/>
          </p:nvPr>
        </p:nvSpPr>
        <p:spPr>
          <a:xfrm>
            <a:off x="1285852" y="0"/>
            <a:ext cx="5929354" cy="1470025"/>
          </a:xfrm>
        </p:spPr>
        <p:txBody>
          <a:bodyPr>
            <a:normAutofit/>
          </a:bodyPr>
          <a:lstStyle/>
          <a:p>
            <a:r>
              <a:rPr lang="ru-RU" sz="2800" b="1" dirty="0">
                <a:latin typeface="Times New Roman" pitchFamily="18" charset="0"/>
                <a:cs typeface="Times New Roman" pitchFamily="18" charset="0"/>
              </a:rPr>
              <a:t>Многоцелевая дифракционная и радиографическая установка.</a:t>
            </a:r>
          </a:p>
        </p:txBody>
      </p:sp>
      <p:sp>
        <p:nvSpPr>
          <p:cNvPr id="6" name="Прямоугольник 5"/>
          <p:cNvSpPr/>
          <p:nvPr/>
        </p:nvSpPr>
        <p:spPr>
          <a:xfrm>
            <a:off x="0" y="1928802"/>
            <a:ext cx="9144000" cy="1720471"/>
          </a:xfrm>
          <a:prstGeom prst="rect">
            <a:avLst/>
          </a:prstGeom>
        </p:spPr>
        <p:txBody>
          <a:bodyPr wrap="square">
            <a:spAutoFit/>
          </a:bodyPr>
          <a:lstStyle/>
          <a:p>
            <a:pPr algn="ctr">
              <a:lnSpc>
                <a:spcPct val="115000"/>
              </a:lnSpc>
              <a:spcAft>
                <a:spcPts val="0"/>
              </a:spcAft>
            </a:pPr>
            <a:r>
              <a:rPr lang="ru-RU"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ru-RU" b="1" baseline="30000" dirty="0" smtClean="0">
                <a:effectLst/>
                <a:latin typeface="Times New Roman" panose="02020603050405020304" pitchFamily="18" charset="0"/>
                <a:ea typeface="Calibri" panose="020F0502020204030204" pitchFamily="34" charset="0"/>
                <a:cs typeface="Times New Roman" panose="02020603050405020304" pitchFamily="18" charset="0"/>
              </a:rPr>
              <a:t>1 </a:t>
            </a:r>
            <a:r>
              <a:rPr lang="ru-RU" b="1" dirty="0" err="1" smtClean="0">
                <a:effectLst/>
                <a:latin typeface="Times New Roman" panose="02020603050405020304" pitchFamily="18" charset="0"/>
                <a:ea typeface="Calibri" panose="020F0502020204030204" pitchFamily="34" charset="0"/>
                <a:cs typeface="Times New Roman" panose="02020603050405020304" pitchFamily="18" charset="0"/>
              </a:rPr>
              <a:t>Соменков</a:t>
            </a:r>
            <a:r>
              <a:rPr lang="ru-RU" b="1" dirty="0" smtClean="0">
                <a:effectLst/>
                <a:latin typeface="Times New Roman" panose="02020603050405020304" pitchFamily="18" charset="0"/>
                <a:ea typeface="Calibri" panose="020F0502020204030204" pitchFamily="34" charset="0"/>
                <a:cs typeface="Times New Roman" panose="02020603050405020304" pitchFamily="18" charset="0"/>
              </a:rPr>
              <a:t> В.А., </a:t>
            </a:r>
            <a:r>
              <a:rPr lang="ru-RU" b="1" baseline="30000" dirty="0" smtClean="0">
                <a:effectLst/>
                <a:latin typeface="Times New Roman" panose="02020603050405020304" pitchFamily="18" charset="0"/>
                <a:ea typeface="Calibri" panose="020F0502020204030204" pitchFamily="34" charset="0"/>
                <a:cs typeface="Times New Roman" panose="02020603050405020304" pitchFamily="18" charset="0"/>
              </a:rPr>
              <a:t>1 </a:t>
            </a:r>
            <a:r>
              <a:rPr lang="ru-RU" b="1" dirty="0" smtClean="0">
                <a:effectLst/>
                <a:latin typeface="Times New Roman" panose="02020603050405020304" pitchFamily="18" charset="0"/>
                <a:ea typeface="Calibri" panose="020F0502020204030204" pitchFamily="34" charset="0"/>
                <a:cs typeface="Times New Roman" panose="02020603050405020304" pitchFamily="18" charset="0"/>
              </a:rPr>
              <a:t>Глазков В.П., </a:t>
            </a:r>
            <a:r>
              <a:rPr lang="ru-RU" b="1" baseline="30000" dirty="0" smtClean="0">
                <a:effectLst/>
                <a:latin typeface="Times New Roman" panose="02020603050405020304" pitchFamily="18" charset="0"/>
                <a:ea typeface="Calibri" panose="020F0502020204030204" pitchFamily="34" charset="0"/>
                <a:cs typeface="Times New Roman" panose="02020603050405020304" pitchFamily="18" charset="0"/>
              </a:rPr>
              <a:t>1 </a:t>
            </a:r>
            <a:r>
              <a:rPr lang="ru-RU" b="1" dirty="0" err="1" smtClean="0">
                <a:effectLst/>
                <a:latin typeface="Times New Roman" panose="02020603050405020304" pitchFamily="18" charset="0"/>
                <a:ea typeface="Calibri" panose="020F0502020204030204" pitchFamily="34" charset="0"/>
                <a:cs typeface="Times New Roman" panose="02020603050405020304" pitchFamily="18" charset="0"/>
              </a:rPr>
              <a:t>Подурец</a:t>
            </a:r>
            <a:r>
              <a:rPr lang="ru-RU" b="1" dirty="0" smtClean="0">
                <a:effectLst/>
                <a:latin typeface="Times New Roman" panose="02020603050405020304" pitchFamily="18" charset="0"/>
                <a:ea typeface="Calibri" panose="020F0502020204030204" pitchFamily="34" charset="0"/>
                <a:cs typeface="Times New Roman" panose="02020603050405020304" pitchFamily="18" charset="0"/>
              </a:rPr>
              <a:t> К.  , </a:t>
            </a:r>
            <a:r>
              <a:rPr lang="ru-RU" b="1" baseline="30000" dirty="0" smtClean="0">
                <a:effectLst/>
                <a:latin typeface="Times New Roman" panose="02020603050405020304" pitchFamily="18" charset="0"/>
                <a:ea typeface="Calibri" panose="020F0502020204030204" pitchFamily="34" charset="0"/>
                <a:cs typeface="Times New Roman" panose="02020603050405020304" pitchFamily="18" charset="0"/>
              </a:rPr>
              <a:t>1 </a:t>
            </a:r>
            <a:r>
              <a:rPr lang="ru-RU" b="1" dirty="0" smtClean="0">
                <a:effectLst/>
                <a:latin typeface="Times New Roman" panose="02020603050405020304" pitchFamily="18" charset="0"/>
                <a:ea typeface="Calibri" panose="020F0502020204030204" pitchFamily="34" charset="0"/>
                <a:cs typeface="Times New Roman" panose="02020603050405020304" pitchFamily="18" charset="0"/>
              </a:rPr>
              <a:t>Е.С. Коваленко,</a:t>
            </a:r>
            <a:r>
              <a:rPr lang="ru-RU" b="1" baseline="30000" dirty="0" smtClean="0">
                <a:effectLst/>
                <a:latin typeface="Times New Roman" panose="02020603050405020304" pitchFamily="18" charset="0"/>
                <a:ea typeface="Calibri" panose="020F0502020204030204" pitchFamily="34" charset="0"/>
                <a:cs typeface="Times New Roman" panose="02020603050405020304" pitchFamily="18" charset="0"/>
              </a:rPr>
              <a:t>1</a:t>
            </a:r>
            <a:r>
              <a:rPr lang="ru-RU"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ru-RU" b="1" dirty="0" err="1" smtClean="0">
                <a:effectLst/>
                <a:latin typeface="Times New Roman" panose="02020603050405020304" pitchFamily="18" charset="0"/>
                <a:ea typeface="Calibri" panose="020F0502020204030204" pitchFamily="34" charset="0"/>
                <a:cs typeface="Times New Roman" panose="02020603050405020304" pitchFamily="18" charset="0"/>
              </a:rPr>
              <a:t>Эм</a:t>
            </a:r>
            <a:r>
              <a:rPr lang="ru-RU" b="1" dirty="0" smtClean="0">
                <a:effectLst/>
                <a:latin typeface="Times New Roman" panose="02020603050405020304" pitchFamily="18" charset="0"/>
                <a:ea typeface="Calibri" panose="020F0502020204030204" pitchFamily="34" charset="0"/>
                <a:cs typeface="Times New Roman" panose="02020603050405020304" pitchFamily="18" charset="0"/>
              </a:rPr>
              <a:t> В.Т.,</a:t>
            </a:r>
            <a:r>
              <a:rPr lang="ru-RU" b="1" baseline="30000" dirty="0" smtClean="0">
                <a:effectLst/>
                <a:latin typeface="Times New Roman" panose="02020603050405020304" pitchFamily="18" charset="0"/>
                <a:ea typeface="Calibri" panose="020F0502020204030204" pitchFamily="34" charset="0"/>
                <a:cs typeface="Times New Roman" panose="02020603050405020304" pitchFamily="18" charset="0"/>
              </a:rPr>
              <a:t>1</a:t>
            </a:r>
            <a:r>
              <a:rPr lang="ru-RU"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ru-RU" b="1" dirty="0" err="1" smtClean="0">
                <a:effectLst/>
                <a:latin typeface="Times New Roman" panose="02020603050405020304" pitchFamily="18" charset="0"/>
                <a:ea typeface="Calibri" panose="020F0502020204030204" pitchFamily="34" charset="0"/>
                <a:cs typeface="Times New Roman" panose="02020603050405020304" pitchFamily="18" charset="0"/>
              </a:rPr>
              <a:t>Гуреев</a:t>
            </a:r>
            <a:r>
              <a:rPr lang="ru-RU" b="1" dirty="0" smtClean="0">
                <a:effectLst/>
                <a:latin typeface="Times New Roman" panose="02020603050405020304" pitchFamily="18" charset="0"/>
                <a:ea typeface="Calibri" panose="020F0502020204030204" pitchFamily="34" charset="0"/>
                <a:cs typeface="Times New Roman" panose="02020603050405020304" pitchFamily="18" charset="0"/>
              </a:rPr>
              <a:t> А.И.</a:t>
            </a:r>
          </a:p>
          <a:p>
            <a:pPr algn="ctr">
              <a:lnSpc>
                <a:spcPct val="115000"/>
              </a:lnSpc>
              <a:spcAft>
                <a:spcPts val="0"/>
              </a:spcAft>
            </a:pPr>
            <a:endParaRPr lang="ru-RU" b="1"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0"/>
              </a:spcAft>
            </a:pPr>
            <a:r>
              <a:rPr lang="ru-RU" b="1" baseline="30000" dirty="0" smtClean="0">
                <a:effectLst/>
                <a:latin typeface="Times New Roman" panose="02020603050405020304" pitchFamily="18" charset="0"/>
                <a:ea typeface="Calibri" panose="020F0502020204030204" pitchFamily="34" charset="0"/>
                <a:cs typeface="Times New Roman" panose="02020603050405020304" pitchFamily="18" charset="0"/>
              </a:rPr>
              <a:t>2</a:t>
            </a:r>
            <a:r>
              <a:rPr lang="ru-RU" b="1" dirty="0" smtClean="0">
                <a:effectLst/>
                <a:latin typeface="Times New Roman" panose="02020603050405020304" pitchFamily="18" charset="0"/>
                <a:ea typeface="Calibri" panose="020F0502020204030204" pitchFamily="34" charset="0"/>
                <a:cs typeface="Times New Roman" panose="02020603050405020304" pitchFamily="18" charset="0"/>
              </a:rPr>
              <a:t>Садыков Р.А., </a:t>
            </a:r>
            <a:r>
              <a:rPr lang="en-US" b="1" baseline="30000" dirty="0" smtClean="0">
                <a:effectLst/>
                <a:latin typeface="Times New Roman" panose="02020603050405020304" pitchFamily="18" charset="0"/>
                <a:ea typeface="Calibri" panose="020F0502020204030204" pitchFamily="34" charset="0"/>
                <a:cs typeface="Times New Roman" panose="02020603050405020304" pitchFamily="18" charset="0"/>
              </a:rPr>
              <a:t>1</a:t>
            </a:r>
            <a:r>
              <a:rPr lang="ru-RU" b="1" baseline="30000" dirty="0" smtClean="0">
                <a:effectLst/>
                <a:latin typeface="Times New Roman" panose="02020603050405020304" pitchFamily="18" charset="0"/>
                <a:ea typeface="Calibri" panose="020F0502020204030204" pitchFamily="34" charset="0"/>
                <a:cs typeface="Times New Roman" panose="02020603050405020304" pitchFamily="18" charset="0"/>
              </a:rPr>
              <a:t>,2</a:t>
            </a:r>
            <a:r>
              <a:rPr lang="ru-RU" b="1" dirty="0" smtClean="0">
                <a:effectLst/>
                <a:latin typeface="Times New Roman" panose="02020603050405020304" pitchFamily="18" charset="0"/>
                <a:ea typeface="Calibri" panose="020F0502020204030204" pitchFamily="34" charset="0"/>
                <a:cs typeface="Times New Roman" panose="02020603050405020304" pitchFamily="18" charset="0"/>
              </a:rPr>
              <a:t>Аксенов С.Н., </a:t>
            </a:r>
            <a:r>
              <a:rPr lang="en-US" b="1" baseline="30000" dirty="0" smtClean="0">
                <a:effectLst/>
                <a:latin typeface="Times New Roman" panose="02020603050405020304" pitchFamily="18" charset="0"/>
                <a:ea typeface="Calibri" panose="020F0502020204030204" pitchFamily="34" charset="0"/>
                <a:cs typeface="Times New Roman" panose="02020603050405020304" pitchFamily="18" charset="0"/>
              </a:rPr>
              <a:t>1</a:t>
            </a:r>
            <a:r>
              <a:rPr lang="ru-RU" b="1" baseline="30000" dirty="0" smtClean="0">
                <a:effectLst/>
                <a:latin typeface="Times New Roman" panose="02020603050405020304" pitchFamily="18" charset="0"/>
                <a:ea typeface="Calibri" panose="020F0502020204030204" pitchFamily="34" charset="0"/>
                <a:cs typeface="Times New Roman" panose="02020603050405020304" pitchFamily="18" charset="0"/>
              </a:rPr>
              <a:t>,2</a:t>
            </a:r>
            <a:r>
              <a:rPr lang="ru-RU" b="1" dirty="0" smtClean="0">
                <a:effectLst/>
                <a:latin typeface="Times New Roman" panose="02020603050405020304" pitchFamily="18" charset="0"/>
                <a:ea typeface="Calibri" panose="020F0502020204030204" pitchFamily="34" charset="0"/>
                <a:cs typeface="Times New Roman" panose="02020603050405020304" pitchFamily="18" charset="0"/>
              </a:rPr>
              <a:t>Трунов Д.Н., </a:t>
            </a:r>
            <a:r>
              <a:rPr lang="ru-RU" b="1" baseline="30000" dirty="0" smtClean="0">
                <a:effectLst/>
                <a:latin typeface="Times New Roman" panose="02020603050405020304" pitchFamily="18" charset="0"/>
                <a:ea typeface="Calibri" panose="020F0502020204030204" pitchFamily="34" charset="0"/>
                <a:cs typeface="Times New Roman" panose="02020603050405020304" pitchFamily="18" charset="0"/>
              </a:rPr>
              <a:t>2</a:t>
            </a:r>
            <a:r>
              <a:rPr lang="ru-RU" b="1" dirty="0" smtClean="0">
                <a:effectLst/>
                <a:latin typeface="Times New Roman" panose="02020603050405020304" pitchFamily="18" charset="0"/>
                <a:ea typeface="Calibri" panose="020F0502020204030204" pitchFamily="34" charset="0"/>
                <a:cs typeface="Times New Roman" panose="02020603050405020304" pitchFamily="18" charset="0"/>
              </a:rPr>
              <a:t>Столяров А.А., </a:t>
            </a:r>
            <a:r>
              <a:rPr lang="ru-RU" b="1" baseline="30000" dirty="0" smtClean="0">
                <a:effectLst/>
                <a:latin typeface="Times New Roman" panose="02020603050405020304" pitchFamily="18" charset="0"/>
                <a:ea typeface="Calibri" panose="020F0502020204030204" pitchFamily="34" charset="0"/>
                <a:cs typeface="Times New Roman" panose="02020603050405020304" pitchFamily="18" charset="0"/>
              </a:rPr>
              <a:t>2</a:t>
            </a:r>
            <a:r>
              <a:rPr lang="ru-RU" b="1" dirty="0" smtClean="0">
                <a:effectLst/>
                <a:latin typeface="Times New Roman" panose="02020603050405020304" pitchFamily="18" charset="0"/>
                <a:ea typeface="Calibri" panose="020F0502020204030204" pitchFamily="34" charset="0"/>
                <a:cs typeface="Times New Roman" panose="02020603050405020304" pitchFamily="18" charset="0"/>
              </a:rPr>
              <a:t>Алексеев А.А.</a:t>
            </a:r>
          </a:p>
          <a:p>
            <a:pPr algn="ctr">
              <a:lnSpc>
                <a:spcPct val="115000"/>
              </a:lnSpc>
              <a:spcAft>
                <a:spcPts val="0"/>
              </a:spcAft>
            </a:pPr>
            <a:endParaRPr lang="ru-RU" b="1"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0"/>
              </a:spcAft>
            </a:pPr>
            <a:r>
              <a:rPr lang="ru-RU" b="1" baseline="30000" dirty="0" smtClean="0">
                <a:effectLst/>
                <a:latin typeface="Times New Roman" panose="02020603050405020304" pitchFamily="18" charset="0"/>
                <a:ea typeface="Calibri" panose="020F0502020204030204" pitchFamily="34" charset="0"/>
                <a:cs typeface="Times New Roman" panose="02020603050405020304" pitchFamily="18" charset="0"/>
              </a:rPr>
              <a:t>3</a:t>
            </a:r>
            <a:r>
              <a:rPr lang="ru-RU" b="1" dirty="0" smtClean="0">
                <a:effectLst/>
                <a:latin typeface="Times New Roman" panose="02020603050405020304" pitchFamily="18" charset="0"/>
                <a:ea typeface="Calibri" panose="020F0502020204030204" pitchFamily="34" charset="0"/>
                <a:cs typeface="Times New Roman" panose="02020603050405020304" pitchFamily="18" charset="0"/>
              </a:rPr>
              <a:t>Важенцев А.И.</a:t>
            </a:r>
          </a:p>
        </p:txBody>
      </p:sp>
      <p:pic>
        <p:nvPicPr>
          <p:cNvPr id="8" name="Picture 1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285728"/>
            <a:ext cx="1007540" cy="989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pic>
      <p:pic>
        <p:nvPicPr>
          <p:cNvPr id="9" name="Рисунок 8" descr="kiae_logo"/>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500958" y="428604"/>
            <a:ext cx="1491457" cy="9731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785794"/>
            <a:ext cx="9001156" cy="4955203"/>
          </a:xfrm>
          <a:prstGeom prst="rect">
            <a:avLst/>
          </a:prstGeom>
        </p:spPr>
        <p:txBody>
          <a:bodyPr wrap="square">
            <a:spAutoFit/>
          </a:bodyPr>
          <a:lstStyle/>
          <a:p>
            <a:r>
              <a:rPr lang="ru-RU" sz="2800" dirty="0" smtClean="0">
                <a:latin typeface="Times New Roman" panose="02020603050405020304" pitchFamily="18" charset="0"/>
                <a:ea typeface="Calibri" panose="020F0502020204030204" pitchFamily="34" charset="0"/>
                <a:cs typeface="Times New Roman" panose="02020603050405020304" pitchFamily="18" charset="0"/>
              </a:rPr>
              <a:t>      </a:t>
            </a:r>
            <a:endParaRPr lang="ru-RU" sz="2400" dirty="0" smtClean="0">
              <a:latin typeface="Times New Roman" panose="02020603050405020304" pitchFamily="18" charset="0"/>
              <a:cs typeface="Times New Roman" panose="02020603050405020304" pitchFamily="18" charset="0"/>
            </a:endParaRPr>
          </a:p>
          <a:p>
            <a:r>
              <a:rPr lang="ru-RU" sz="2400" dirty="0" smtClean="0">
                <a:latin typeface="Times New Roman" panose="02020603050405020304" pitchFamily="18" charset="0"/>
                <a:cs typeface="Times New Roman" panose="02020603050405020304" pitchFamily="18" charset="0"/>
              </a:rPr>
              <a:t>       Использование </a:t>
            </a:r>
            <a:r>
              <a:rPr lang="ru-RU" sz="2400" dirty="0">
                <a:latin typeface="Times New Roman" panose="02020603050405020304" pitchFamily="18" charset="0"/>
                <a:cs typeface="Times New Roman" panose="02020603050405020304" pitchFamily="18" charset="0"/>
              </a:rPr>
              <a:t>нескольких типов детекторов нейтронного излучения </a:t>
            </a:r>
            <a:endParaRPr lang="ru-RU" sz="2400" dirty="0" smtClean="0">
              <a:latin typeface="Times New Roman" panose="02020603050405020304" pitchFamily="18" charset="0"/>
              <a:cs typeface="Times New Roman" panose="02020603050405020304" pitchFamily="18" charset="0"/>
            </a:endParaRPr>
          </a:p>
          <a:p>
            <a:r>
              <a:rPr lang="ru-RU" sz="2400" dirty="0" smtClean="0">
                <a:latin typeface="Times New Roman" panose="02020603050405020304" pitchFamily="18" charset="0"/>
                <a:cs typeface="Times New Roman" panose="02020603050405020304" pitchFamily="18" charset="0"/>
              </a:rPr>
              <a:t>(</a:t>
            </a:r>
            <a:r>
              <a:rPr lang="en-US" sz="2400" b="1" dirty="0">
                <a:latin typeface="Times New Roman" panose="02020603050405020304" pitchFamily="18" charset="0"/>
                <a:cs typeface="Times New Roman" panose="02020603050405020304" pitchFamily="18" charset="0"/>
              </a:rPr>
              <a:t>CCD </a:t>
            </a:r>
            <a:r>
              <a:rPr lang="ru-RU" sz="2400" b="1" dirty="0">
                <a:latin typeface="Times New Roman" panose="02020603050405020304" pitchFamily="18" charset="0"/>
                <a:cs typeface="Times New Roman" panose="02020603050405020304" pitchFamily="18" charset="0"/>
              </a:rPr>
              <a:t>камера</a:t>
            </a:r>
            <a:r>
              <a:rPr lang="ru-RU" sz="2400" dirty="0">
                <a:latin typeface="Times New Roman" panose="02020603050405020304" pitchFamily="18" charset="0"/>
                <a:cs typeface="Times New Roman" panose="02020603050405020304" pitchFamily="18" charset="0"/>
              </a:rPr>
              <a:t>, </a:t>
            </a:r>
            <a:endParaRPr lang="ru-RU" sz="2400" dirty="0" smtClean="0">
              <a:latin typeface="Times New Roman" panose="02020603050405020304" pitchFamily="18" charset="0"/>
              <a:cs typeface="Times New Roman" panose="02020603050405020304" pitchFamily="18" charset="0"/>
            </a:endParaRPr>
          </a:p>
          <a:p>
            <a:r>
              <a:rPr lang="en-US" sz="2400" b="1" dirty="0" smtClean="0">
                <a:latin typeface="Times New Roman" panose="02020603050405020304" pitchFamily="18" charset="0"/>
                <a:cs typeface="Times New Roman" panose="02020603050405020304" pitchFamily="18" charset="0"/>
              </a:rPr>
              <a:t>IP </a:t>
            </a:r>
            <a:r>
              <a:rPr lang="ru-RU" sz="2400" b="1" dirty="0">
                <a:latin typeface="Times New Roman" panose="02020603050405020304" pitchFamily="18" charset="0"/>
                <a:cs typeface="Times New Roman" panose="02020603050405020304" pitchFamily="18" charset="0"/>
              </a:rPr>
              <a:t>пластины</a:t>
            </a:r>
            <a:r>
              <a:rPr lang="ru-RU" sz="2400" dirty="0">
                <a:latin typeface="Times New Roman" panose="02020603050405020304" pitchFamily="18" charset="0"/>
                <a:cs typeface="Times New Roman" panose="02020603050405020304" pitchFamily="18" charset="0"/>
              </a:rPr>
              <a:t>, </a:t>
            </a:r>
            <a:r>
              <a:rPr lang="ru-RU" sz="2400" dirty="0" smtClean="0">
                <a:latin typeface="Times New Roman" panose="02020603050405020304" pitchFamily="18" charset="0"/>
                <a:cs typeface="Times New Roman" panose="02020603050405020304" pitchFamily="18" charset="0"/>
              </a:rPr>
              <a:t>детектор </a:t>
            </a:r>
            <a:r>
              <a:rPr lang="ru-RU" sz="2400" dirty="0">
                <a:latin typeface="Times New Roman" panose="02020603050405020304" pitchFamily="18" charset="0"/>
                <a:cs typeface="Times New Roman" panose="02020603050405020304" pitchFamily="18" charset="0"/>
              </a:rPr>
              <a:t>на основе </a:t>
            </a:r>
            <a:r>
              <a:rPr lang="en-US" sz="2400" dirty="0">
                <a:latin typeface="Times New Roman" panose="02020603050405020304" pitchFamily="18" charset="0"/>
                <a:cs typeface="Times New Roman" panose="02020603050405020304" pitchFamily="18" charset="0"/>
              </a:rPr>
              <a:t>IP</a:t>
            </a:r>
            <a:r>
              <a:rPr lang="ru-RU" sz="2400" dirty="0">
                <a:latin typeface="Times New Roman" panose="02020603050405020304" pitchFamily="18" charset="0"/>
                <a:cs typeface="Times New Roman" panose="02020603050405020304" pitchFamily="18" charset="0"/>
              </a:rPr>
              <a:t>) </a:t>
            </a:r>
            <a:endParaRPr lang="ru-RU" sz="2400" dirty="0" smtClean="0">
              <a:latin typeface="Times New Roman" panose="02020603050405020304" pitchFamily="18" charset="0"/>
              <a:cs typeface="Times New Roman" panose="02020603050405020304" pitchFamily="18" charset="0"/>
            </a:endParaRPr>
          </a:p>
          <a:p>
            <a:r>
              <a:rPr lang="ru-RU" sz="2400" dirty="0" smtClean="0">
                <a:latin typeface="Times New Roman" panose="02020603050405020304" pitchFamily="18" charset="0"/>
                <a:cs typeface="Times New Roman" panose="02020603050405020304" pitchFamily="18" charset="0"/>
              </a:rPr>
              <a:t>позволит </a:t>
            </a:r>
            <a:r>
              <a:rPr lang="ru-RU" sz="2400" dirty="0">
                <a:latin typeface="Times New Roman" panose="02020603050405020304" pitchFamily="18" charset="0"/>
                <a:cs typeface="Times New Roman" panose="02020603050405020304" pitchFamily="18" charset="0"/>
              </a:rPr>
              <a:t>охватить огромный спектр задач. Например, использование детектора на основе </a:t>
            </a:r>
            <a:r>
              <a:rPr lang="en-US" sz="2400" dirty="0">
                <a:latin typeface="Times New Roman" panose="02020603050405020304" pitchFamily="18" charset="0"/>
                <a:cs typeface="Times New Roman" panose="02020603050405020304" pitchFamily="18" charset="0"/>
              </a:rPr>
              <a:t>CCD </a:t>
            </a:r>
            <a:r>
              <a:rPr lang="ru-RU" sz="2400" dirty="0">
                <a:latin typeface="Times New Roman" panose="02020603050405020304" pitchFamily="18" charset="0"/>
                <a:cs typeface="Times New Roman" panose="02020603050405020304" pitchFamily="18" charset="0"/>
              </a:rPr>
              <a:t>позволяет отслеживать </a:t>
            </a:r>
            <a:r>
              <a:rPr lang="ru-RU" sz="2400" b="1" dirty="0">
                <a:latin typeface="Times New Roman" panose="02020603050405020304" pitchFamily="18" charset="0"/>
                <a:cs typeface="Times New Roman" panose="02020603050405020304" pitchFamily="18" charset="0"/>
              </a:rPr>
              <a:t>динамические изменения </a:t>
            </a:r>
            <a:r>
              <a:rPr lang="ru-RU" sz="2400" dirty="0">
                <a:latin typeface="Times New Roman" panose="02020603050405020304" pitchFamily="18" charset="0"/>
                <a:cs typeface="Times New Roman" panose="02020603050405020304" pitchFamily="18" charset="0"/>
              </a:rPr>
              <a:t>происходящие в образце, т.к. обладает малым временем считывания. </a:t>
            </a:r>
            <a:endParaRPr lang="ru-RU" sz="2400" dirty="0" smtClean="0">
              <a:latin typeface="Times New Roman" panose="02020603050405020304" pitchFamily="18" charset="0"/>
              <a:cs typeface="Times New Roman" panose="02020603050405020304" pitchFamily="18" charset="0"/>
            </a:endParaRPr>
          </a:p>
          <a:p>
            <a:r>
              <a:rPr lang="ru-RU" sz="2400" dirty="0" smtClean="0">
                <a:latin typeface="Times New Roman" panose="02020603050405020304" pitchFamily="18" charset="0"/>
                <a:cs typeface="Times New Roman" panose="02020603050405020304" pitchFamily="18" charset="0"/>
              </a:rPr>
              <a:t>      А </a:t>
            </a:r>
            <a:r>
              <a:rPr lang="ru-RU" sz="2400" dirty="0">
                <a:latin typeface="Times New Roman" panose="02020603050405020304" pitchFamily="18" charset="0"/>
                <a:cs typeface="Times New Roman" panose="02020603050405020304" pitchFamily="18" charset="0"/>
              </a:rPr>
              <a:t>детекторы на основе </a:t>
            </a:r>
            <a:r>
              <a:rPr lang="en-US" sz="2400" b="1" dirty="0">
                <a:latin typeface="Times New Roman" panose="02020603050405020304" pitchFamily="18" charset="0"/>
                <a:cs typeface="Times New Roman" panose="02020603050405020304" pitchFamily="18" charset="0"/>
              </a:rPr>
              <a:t>Image plates </a:t>
            </a:r>
            <a:r>
              <a:rPr lang="ru-RU" sz="2400" dirty="0">
                <a:latin typeface="Times New Roman" panose="02020603050405020304" pitchFamily="18" charset="0"/>
                <a:cs typeface="Times New Roman" panose="02020603050405020304" pitchFamily="18" charset="0"/>
              </a:rPr>
              <a:t>обладают отличной чувствительностью, что позволит исследовать образцы состоящие из материалов, которые сильно поглощают нейтронное и/или гамма излучение.</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0" y="1"/>
            <a:ext cx="9144000" cy="642917"/>
          </a:xfrm>
        </p:spPr>
        <p:txBody>
          <a:bodyPr>
            <a:normAutofit fontScale="90000"/>
          </a:bodyPr>
          <a:lstStyle/>
          <a:p>
            <a:r>
              <a:rPr lang="ru-RU" sz="2400" b="1" dirty="0" smtClean="0">
                <a:latin typeface="Times New Roman" panose="02020603050405020304" pitchFamily="18" charset="0"/>
                <a:cs typeface="Times New Roman" panose="02020603050405020304" pitchFamily="18" charset="0"/>
              </a:rPr>
              <a:t>Используемые детекторы нейтронов</a:t>
            </a:r>
            <a:r>
              <a:rPr lang="ru-RU" sz="1800" b="1" dirty="0" smtClean="0">
                <a:latin typeface="Times New Roman" panose="02020603050405020304" pitchFamily="18" charset="0"/>
                <a:cs typeface="Times New Roman" panose="02020603050405020304" pitchFamily="18" charset="0"/>
              </a:rPr>
              <a:t/>
            </a:r>
            <a:br>
              <a:rPr lang="ru-RU" sz="1800" b="1" dirty="0" smtClean="0">
                <a:latin typeface="Times New Roman" panose="02020603050405020304" pitchFamily="18" charset="0"/>
                <a:cs typeface="Times New Roman" panose="02020603050405020304" pitchFamily="18" charset="0"/>
              </a:rPr>
            </a:br>
            <a:endParaRPr lang="ru-RU" sz="1800" b="1" dirty="0">
              <a:latin typeface="Times New Roman" pitchFamily="18" charset="0"/>
              <a:cs typeface="Times New Roman" pitchFamily="18" charset="0"/>
            </a:endParaRPr>
          </a:p>
        </p:txBody>
      </p:sp>
      <p:sp>
        <p:nvSpPr>
          <p:cNvPr id="4" name="Подзаголовок 3"/>
          <p:cNvSpPr>
            <a:spLocks noGrp="1"/>
          </p:cNvSpPr>
          <p:nvPr>
            <p:ph type="subTitle" idx="1"/>
          </p:nvPr>
        </p:nvSpPr>
        <p:spPr>
          <a:xfrm>
            <a:off x="0" y="428604"/>
            <a:ext cx="9144000" cy="642942"/>
          </a:xfrm>
        </p:spPr>
        <p:txBody>
          <a:bodyPr>
            <a:normAutofit/>
          </a:bodyPr>
          <a:lstStyle/>
          <a:p>
            <a:pPr algn="just"/>
            <a:r>
              <a:rPr lang="ru-RU" sz="1800" dirty="0" smtClean="0">
                <a:solidFill>
                  <a:schemeClr val="tx1"/>
                </a:solidFill>
                <a:latin typeface="Times New Roman" panose="02020603050405020304" pitchFamily="18" charset="0"/>
                <a:cs typeface="Times New Roman" panose="02020603050405020304" pitchFamily="18" charset="0"/>
              </a:rPr>
              <a:t>В составе установки планируется использовать различные типы детекторов нейтронов и гамма излучения. Детекторы планируется менять в зависимости от типа эксперимента.</a:t>
            </a:r>
          </a:p>
        </p:txBody>
      </p:sp>
      <p:sp>
        <p:nvSpPr>
          <p:cNvPr id="5" name="Прямоугольник 4"/>
          <p:cNvSpPr/>
          <p:nvPr/>
        </p:nvSpPr>
        <p:spPr>
          <a:xfrm>
            <a:off x="0" y="1071546"/>
            <a:ext cx="4572000" cy="1200329"/>
          </a:xfrm>
          <a:prstGeom prst="rect">
            <a:avLst/>
          </a:prstGeom>
        </p:spPr>
        <p:txBody>
          <a:bodyPr>
            <a:spAutoFit/>
          </a:bodyPr>
          <a:lstStyle/>
          <a:p>
            <a:pPr algn="just"/>
            <a:r>
              <a:rPr lang="ru-RU" b="1" dirty="0" smtClean="0">
                <a:latin typeface="Times New Roman" panose="02020603050405020304" pitchFamily="18" charset="0"/>
                <a:cs typeface="Times New Roman" panose="02020603050405020304" pitchFamily="18" charset="0"/>
              </a:rPr>
              <a:t>1</a:t>
            </a:r>
            <a:r>
              <a:rPr lang="en-US" dirty="0" smtClean="0">
                <a:latin typeface="Times New Roman" panose="02020603050405020304" pitchFamily="18" charset="0"/>
                <a:cs typeface="Times New Roman" panose="02020603050405020304" pitchFamily="18" charset="0"/>
              </a:rPr>
              <a:t>.</a:t>
            </a:r>
            <a:r>
              <a:rPr lang="ru-RU" dirty="0" err="1" smtClean="0">
                <a:latin typeface="Times New Roman" panose="02020603050405020304" pitchFamily="18" charset="0"/>
                <a:cs typeface="Times New Roman" panose="02020603050405020304" pitchFamily="18" charset="0"/>
              </a:rPr>
              <a:t>Нейтроно</a:t>
            </a:r>
            <a:r>
              <a:rPr lang="ru-RU" dirty="0" smtClean="0">
                <a:latin typeface="Times New Roman" panose="02020603050405020304" pitchFamily="18" charset="0"/>
                <a:cs typeface="Times New Roman" panose="02020603050405020304" pitchFamily="18" charset="0"/>
              </a:rPr>
              <a:t>- и гамма чувствительные пластины детектор типа  </a:t>
            </a:r>
            <a:r>
              <a:rPr lang="en-US" dirty="0" smtClean="0">
                <a:latin typeface="Times New Roman" panose="02020603050405020304" pitchFamily="18" charset="0"/>
                <a:cs typeface="Times New Roman" panose="02020603050405020304" pitchFamily="18" charset="0"/>
              </a:rPr>
              <a:t>Image Plate </a:t>
            </a:r>
            <a:r>
              <a:rPr lang="ru-RU" dirty="0" smtClean="0">
                <a:latin typeface="Times New Roman" panose="02020603050405020304" pitchFamily="18" charset="0"/>
                <a:cs typeface="Times New Roman" panose="02020603050405020304" pitchFamily="18" charset="0"/>
              </a:rPr>
              <a:t>фирмы </a:t>
            </a:r>
            <a:r>
              <a:rPr lang="en-US" dirty="0" smtClean="0">
                <a:latin typeface="Times New Roman" panose="02020603050405020304" pitchFamily="18" charset="0"/>
                <a:cs typeface="Times New Roman" panose="02020603050405020304" pitchFamily="18" charset="0"/>
              </a:rPr>
              <a:t>Fuji</a:t>
            </a:r>
            <a:r>
              <a:rPr lang="ru-RU" dirty="0" smtClean="0">
                <a:latin typeface="Times New Roman" panose="02020603050405020304" pitchFamily="18" charset="0"/>
                <a:cs typeface="Times New Roman" panose="02020603050405020304" pitchFamily="18" charset="0"/>
              </a:rPr>
              <a:t> </a:t>
            </a:r>
            <a:r>
              <a:rPr lang="en-US" b="1" dirty="0" smtClean="0">
                <a:latin typeface="Times New Roman" panose="02020603050405020304" pitchFamily="18" charset="0"/>
                <a:cs typeface="Times New Roman" panose="02020603050405020304" pitchFamily="18" charset="0"/>
              </a:rPr>
              <a:t>BAS-IP</a:t>
            </a:r>
            <a:r>
              <a:rPr lang="en-US" dirty="0" smtClean="0">
                <a:latin typeface="Times New Roman" panose="02020603050405020304" pitchFamily="18" charset="0"/>
                <a:cs typeface="Times New Roman" panose="02020603050405020304" pitchFamily="18" charset="0"/>
              </a:rPr>
              <a:t> </a:t>
            </a:r>
            <a:r>
              <a:rPr lang="ru-RU" dirty="0" smtClean="0">
                <a:latin typeface="Times New Roman" panose="02020603050405020304" pitchFamily="18" charset="0"/>
                <a:cs typeface="Times New Roman" panose="02020603050405020304" pitchFamily="18" charset="0"/>
              </a:rPr>
              <a:t>с считывателем: размер 20х25см. Динам. Диапазон5порядков.</a:t>
            </a:r>
          </a:p>
        </p:txBody>
      </p:sp>
      <p:sp>
        <p:nvSpPr>
          <p:cNvPr id="8" name="Прямоугольник 7"/>
          <p:cNvSpPr/>
          <p:nvPr/>
        </p:nvSpPr>
        <p:spPr>
          <a:xfrm>
            <a:off x="0" y="2285992"/>
            <a:ext cx="4056944" cy="369332"/>
          </a:xfrm>
          <a:prstGeom prst="rect">
            <a:avLst/>
          </a:prstGeom>
        </p:spPr>
        <p:txBody>
          <a:bodyPr wrap="none">
            <a:spAutoFit/>
          </a:bodyPr>
          <a:lstStyle/>
          <a:p>
            <a:pPr algn="just"/>
            <a:r>
              <a:rPr lang="en-US" b="1" dirty="0" smtClean="0">
                <a:latin typeface="Times New Roman" panose="02020603050405020304" pitchFamily="18" charset="0"/>
                <a:cs typeface="Times New Roman" panose="02020603050405020304" pitchFamily="18" charset="0"/>
              </a:rPr>
              <a:t>2</a:t>
            </a:r>
            <a:r>
              <a:rPr lang="ru-RU" dirty="0" smtClean="0">
                <a:latin typeface="Times New Roman" panose="02020603050405020304" pitchFamily="18" charset="0"/>
                <a:cs typeface="Times New Roman" panose="02020603050405020304" pitchFamily="18" charset="0"/>
              </a:rPr>
              <a:t>. Детектор типа </a:t>
            </a:r>
            <a:r>
              <a:rPr lang="en-US" dirty="0" smtClean="0">
                <a:latin typeface="Times New Roman" panose="02020603050405020304" pitchFamily="18" charset="0"/>
                <a:cs typeface="Times New Roman" panose="02020603050405020304" pitchFamily="18" charset="0"/>
              </a:rPr>
              <a:t>IP </a:t>
            </a:r>
            <a:r>
              <a:rPr lang="en-US" dirty="0" err="1" smtClean="0">
                <a:latin typeface="Times New Roman" panose="02020603050405020304" pitchFamily="18" charset="0"/>
                <a:cs typeface="Times New Roman" panose="02020603050405020304" pitchFamily="18" charset="0"/>
              </a:rPr>
              <a:t>marresearch</a:t>
            </a:r>
            <a:r>
              <a:rPr lang="en-US" dirty="0" smtClean="0">
                <a:latin typeface="Times New Roman" panose="02020603050405020304" pitchFamily="18" charset="0"/>
                <a:cs typeface="Times New Roman" panose="02020603050405020304" pitchFamily="18" charset="0"/>
              </a:rPr>
              <a:t> Mar345</a:t>
            </a:r>
            <a:endParaRPr lang="en-US" dirty="0">
              <a:latin typeface="Times New Roman" panose="02020603050405020304" pitchFamily="18" charset="0"/>
              <a:cs typeface="Times New Roman" panose="02020603050405020304" pitchFamily="18" charset="0"/>
            </a:endParaRPr>
          </a:p>
        </p:txBody>
      </p:sp>
      <p:sp>
        <p:nvSpPr>
          <p:cNvPr id="9" name="Прямоугольник 8"/>
          <p:cNvSpPr/>
          <p:nvPr/>
        </p:nvSpPr>
        <p:spPr>
          <a:xfrm>
            <a:off x="0" y="2571744"/>
            <a:ext cx="6143636" cy="1754326"/>
          </a:xfrm>
          <a:prstGeom prst="rect">
            <a:avLst/>
          </a:prstGeom>
        </p:spPr>
        <p:txBody>
          <a:bodyPr wrap="square">
            <a:spAutoFit/>
          </a:bodyPr>
          <a:lstStyle/>
          <a:p>
            <a:r>
              <a:rPr lang="ru-RU" dirty="0" smtClean="0">
                <a:latin typeface="Times New Roman" panose="02020603050405020304" pitchFamily="18" charset="0"/>
                <a:cs typeface="Times New Roman" panose="02020603050405020304" pitchFamily="18" charset="0"/>
              </a:rPr>
              <a:t>Диаметр </a:t>
            </a:r>
            <a:r>
              <a:rPr lang="ru-RU" dirty="0" err="1" smtClean="0">
                <a:latin typeface="Times New Roman" panose="02020603050405020304" pitchFamily="18" charset="0"/>
                <a:cs typeface="Times New Roman" panose="02020603050405020304" pitchFamily="18" charset="0"/>
              </a:rPr>
              <a:t>Image</a:t>
            </a:r>
            <a:r>
              <a:rPr lang="ru-RU" dirty="0" smtClean="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plate</a:t>
            </a:r>
            <a:r>
              <a:rPr lang="ru-RU" dirty="0" smtClean="0">
                <a:latin typeface="Times New Roman" panose="02020603050405020304" pitchFamily="18" charset="0"/>
                <a:cs typeface="Times New Roman" panose="02020603050405020304" pitchFamily="18" charset="0"/>
              </a:rPr>
              <a:t>: не менее 300 мм </a:t>
            </a:r>
          </a:p>
          <a:p>
            <a:r>
              <a:rPr lang="ru-RU" dirty="0" smtClean="0">
                <a:latin typeface="Times New Roman" panose="02020603050405020304" pitchFamily="18" charset="0"/>
                <a:cs typeface="Times New Roman" panose="02020603050405020304" pitchFamily="18" charset="0"/>
              </a:rPr>
              <a:t>Диаметр площади сканирования: от 180 - 345мм;Размер пикселя: 100 - 200 µм</a:t>
            </a:r>
            <a:r>
              <a:rPr lang="ru-RU" baseline="30000" dirty="0" smtClean="0">
                <a:latin typeface="Times New Roman" panose="02020603050405020304" pitchFamily="18" charset="0"/>
                <a:cs typeface="Times New Roman" panose="02020603050405020304" pitchFamily="18" charset="0"/>
              </a:rPr>
              <a:t>2</a:t>
            </a:r>
            <a:r>
              <a:rPr lang="ru-RU" dirty="0" smtClean="0">
                <a:latin typeface="Times New Roman" panose="02020603050405020304" pitchFamily="18" charset="0"/>
                <a:cs typeface="Times New Roman" panose="02020603050405020304" pitchFamily="18" charset="0"/>
              </a:rPr>
              <a:t>;</a:t>
            </a:r>
          </a:p>
          <a:p>
            <a:r>
              <a:rPr lang="ru-RU" dirty="0" smtClean="0">
                <a:latin typeface="Times New Roman" panose="02020603050405020304" pitchFamily="18" charset="0"/>
                <a:cs typeface="Times New Roman" panose="02020603050405020304" pitchFamily="18" charset="0"/>
              </a:rPr>
              <a:t>Динамический диапазон: 0 - 131000 (17 бит);</a:t>
            </a:r>
          </a:p>
          <a:p>
            <a:r>
              <a:rPr lang="ru-RU" dirty="0" err="1" smtClean="0">
                <a:latin typeface="Times New Roman" panose="02020603050405020304" pitchFamily="18" charset="0"/>
                <a:cs typeface="Times New Roman" panose="02020603050405020304" pitchFamily="18" charset="0"/>
              </a:rPr>
              <a:t>Cтирающая</a:t>
            </a:r>
            <a:r>
              <a:rPr lang="ru-RU" dirty="0" smtClean="0">
                <a:latin typeface="Times New Roman" panose="02020603050405020304" pitchFamily="18" charset="0"/>
                <a:cs typeface="Times New Roman" panose="02020603050405020304" pitchFamily="18" charset="0"/>
              </a:rPr>
              <a:t> лампа: </a:t>
            </a:r>
            <a:r>
              <a:rPr lang="ru-RU" dirty="0" err="1" smtClean="0">
                <a:latin typeface="Times New Roman" panose="02020603050405020304" pitchFamily="18" charset="0"/>
                <a:cs typeface="Times New Roman" panose="02020603050405020304" pitchFamily="18" charset="0"/>
              </a:rPr>
              <a:t>галогеновая</a:t>
            </a:r>
            <a:r>
              <a:rPr lang="ru-RU" dirty="0" smtClean="0">
                <a:latin typeface="Times New Roman" panose="02020603050405020304" pitchFamily="18" charset="0"/>
                <a:cs typeface="Times New Roman" panose="02020603050405020304" pitchFamily="18" charset="0"/>
              </a:rPr>
              <a:t> лампа: R7S 11x80mm, 250В; Время жизни: 2000 часов (около 100.000 сканирований);</a:t>
            </a:r>
            <a:endParaRPr lang="ru-RU" dirty="0">
              <a:latin typeface="Times New Roman" panose="02020603050405020304" pitchFamily="18" charset="0"/>
              <a:cs typeface="Times New Roman" panose="02020603050405020304" pitchFamily="18" charset="0"/>
            </a:endParaRPr>
          </a:p>
        </p:txBody>
      </p:sp>
      <p:pic>
        <p:nvPicPr>
          <p:cNvPr id="3074" name="Picture 2"/>
          <p:cNvPicPr>
            <a:picLocks noChangeAspect="1" noChangeArrowheads="1"/>
          </p:cNvPicPr>
          <p:nvPr/>
        </p:nvPicPr>
        <p:blipFill>
          <a:blip r:embed="rId2" cstate="print"/>
          <a:srcRect/>
          <a:stretch>
            <a:fillRect/>
          </a:stretch>
        </p:blipFill>
        <p:spPr bwMode="auto">
          <a:xfrm>
            <a:off x="7143768" y="2214554"/>
            <a:ext cx="1428760" cy="1871676"/>
          </a:xfrm>
          <a:prstGeom prst="rect">
            <a:avLst/>
          </a:prstGeom>
          <a:noFill/>
          <a:ln w="9525">
            <a:noFill/>
            <a:miter lim="800000"/>
            <a:headEnd/>
            <a:tailEnd/>
          </a:ln>
        </p:spPr>
      </p:pic>
      <p:sp>
        <p:nvSpPr>
          <p:cNvPr id="13" name="Прямоугольник 12"/>
          <p:cNvSpPr/>
          <p:nvPr/>
        </p:nvSpPr>
        <p:spPr>
          <a:xfrm>
            <a:off x="0" y="4357694"/>
            <a:ext cx="3786182" cy="646331"/>
          </a:xfrm>
          <a:prstGeom prst="rect">
            <a:avLst/>
          </a:prstGeom>
        </p:spPr>
        <p:txBody>
          <a:bodyPr wrap="square">
            <a:spAutoFit/>
          </a:bodyPr>
          <a:lstStyle/>
          <a:p>
            <a:r>
              <a:rPr lang="ru-RU" b="1" dirty="0" smtClean="0">
                <a:latin typeface="Times New Roman" panose="02020603050405020304" pitchFamily="18" charset="0"/>
                <a:cs typeface="Times New Roman" panose="02020603050405020304" pitchFamily="18" charset="0"/>
              </a:rPr>
              <a:t>3. </a:t>
            </a:r>
            <a:r>
              <a:rPr lang="ru-RU" dirty="0" smtClean="0">
                <a:latin typeface="Times New Roman" panose="02020603050405020304" pitchFamily="18" charset="0"/>
                <a:cs typeface="Times New Roman" panose="02020603050405020304" pitchFamily="18" charset="0"/>
              </a:rPr>
              <a:t>Детектор типа </a:t>
            </a:r>
            <a:r>
              <a:rPr lang="en-US" dirty="0" smtClean="0">
                <a:latin typeface="Times New Roman" panose="02020603050405020304" pitchFamily="18" charset="0"/>
                <a:cs typeface="Times New Roman" panose="02020603050405020304" pitchFamily="18" charset="0"/>
              </a:rPr>
              <a:t>CCD </a:t>
            </a:r>
            <a:r>
              <a:rPr lang="ru-RU" dirty="0" smtClean="0">
                <a:latin typeface="Times New Roman" panose="02020603050405020304" pitchFamily="18" charset="0"/>
                <a:cs typeface="Times New Roman" panose="02020603050405020304" pitchFamily="18" charset="0"/>
              </a:rPr>
              <a:t>со сменными пластинами сцинтиллятора</a:t>
            </a:r>
            <a:r>
              <a:rPr lang="en-US" dirty="0" smtClean="0">
                <a:latin typeface="Times New Roman" panose="02020603050405020304" pitchFamily="18" charset="0"/>
                <a:cs typeface="Times New Roman" panose="02020603050405020304" pitchFamily="18" charset="0"/>
              </a:rPr>
              <a:t> </a:t>
            </a:r>
            <a:endParaRPr lang="ru-RU" dirty="0">
              <a:latin typeface="Times New Roman" panose="02020603050405020304" pitchFamily="18" charset="0"/>
              <a:cs typeface="Times New Roman" panose="02020603050405020304" pitchFamily="18" charset="0"/>
            </a:endParaRPr>
          </a:p>
        </p:txBody>
      </p:sp>
      <p:sp>
        <p:nvSpPr>
          <p:cNvPr id="15" name="Прямоугольник 14"/>
          <p:cNvSpPr/>
          <p:nvPr/>
        </p:nvSpPr>
        <p:spPr>
          <a:xfrm>
            <a:off x="0" y="5000636"/>
            <a:ext cx="4000496" cy="1477328"/>
          </a:xfrm>
          <a:prstGeom prst="rect">
            <a:avLst/>
          </a:prstGeom>
        </p:spPr>
        <p:txBody>
          <a:bodyPr wrap="square">
            <a:spAutoFit/>
          </a:bodyPr>
          <a:lstStyle/>
          <a:p>
            <a:r>
              <a:rPr lang="ru-RU" dirty="0">
                <a:latin typeface="Times New Roman" panose="02020603050405020304" pitchFamily="18" charset="0"/>
                <a:cs typeface="Times New Roman" panose="02020603050405020304" pitchFamily="18" charset="0"/>
              </a:rPr>
              <a:t>Матрица </a:t>
            </a:r>
            <a:r>
              <a:rPr lang="en-US" dirty="0">
                <a:latin typeface="Times New Roman" panose="02020603050405020304" pitchFamily="18" charset="0"/>
                <a:cs typeface="Times New Roman" panose="02020603050405020304" pitchFamily="18" charset="0"/>
              </a:rPr>
              <a:t>Kodak KAI-110022;</a:t>
            </a:r>
            <a:endParaRPr lang="ru-RU" dirty="0">
              <a:latin typeface="Times New Roman" panose="02020603050405020304" pitchFamily="18" charset="0"/>
              <a:cs typeface="Times New Roman" panose="02020603050405020304" pitchFamily="18" charset="0"/>
            </a:endParaRPr>
          </a:p>
          <a:p>
            <a:r>
              <a:rPr lang="ru-RU" dirty="0">
                <a:latin typeface="Times New Roman" panose="02020603050405020304" pitchFamily="18" charset="0"/>
                <a:cs typeface="Times New Roman" panose="02020603050405020304" pitchFamily="18" charset="0"/>
              </a:rPr>
              <a:t>Разрешение 4004х2674 пикселей</a:t>
            </a:r>
            <a:r>
              <a:rPr lang="en-US" dirty="0">
                <a:latin typeface="Times New Roman" panose="02020603050405020304" pitchFamily="18" charset="0"/>
                <a:cs typeface="Times New Roman" panose="02020603050405020304" pitchFamily="18" charset="0"/>
              </a:rPr>
              <a:t>;</a:t>
            </a:r>
          </a:p>
          <a:p>
            <a:r>
              <a:rPr lang="ru-RU" dirty="0">
                <a:latin typeface="Times New Roman" panose="02020603050405020304" pitchFamily="18" charset="0"/>
                <a:cs typeface="Times New Roman" panose="02020603050405020304" pitchFamily="18" charset="0"/>
              </a:rPr>
              <a:t>Сцинтилляционный экран 200х200 мм</a:t>
            </a:r>
            <a:endParaRPr lang="en-US" dirty="0">
              <a:latin typeface="Times New Roman" panose="02020603050405020304" pitchFamily="18" charset="0"/>
              <a:cs typeface="Times New Roman" panose="02020603050405020304" pitchFamily="18" charset="0"/>
            </a:endParaRPr>
          </a:p>
          <a:p>
            <a:r>
              <a:rPr lang="ru-RU" dirty="0">
                <a:latin typeface="Times New Roman" panose="02020603050405020304" pitchFamily="18" charset="0"/>
                <a:cs typeface="Times New Roman" panose="02020603050405020304" pitchFamily="18" charset="0"/>
              </a:rPr>
              <a:t>Объектив </a:t>
            </a:r>
            <a:r>
              <a:rPr lang="en-US" dirty="0">
                <a:latin typeface="Times New Roman" panose="02020603050405020304" pitchFamily="18" charset="0"/>
                <a:cs typeface="Times New Roman" panose="02020603050405020304" pitchFamily="18" charset="0"/>
              </a:rPr>
              <a:t>Nikon 50</a:t>
            </a:r>
            <a:r>
              <a:rPr lang="ru-RU" dirty="0">
                <a:latin typeface="Times New Roman" panose="02020603050405020304" pitchFamily="18" charset="0"/>
                <a:cs typeface="Times New Roman" panose="02020603050405020304" pitchFamily="18" charset="0"/>
              </a:rPr>
              <a:t>мм </a:t>
            </a:r>
            <a:r>
              <a:rPr lang="en-US" dirty="0">
                <a:latin typeface="Times New Roman" panose="02020603050405020304" pitchFamily="18" charset="0"/>
                <a:cs typeface="Times New Roman" panose="02020603050405020304" pitchFamily="18" charset="0"/>
              </a:rPr>
              <a:t>f/1.2</a:t>
            </a:r>
          </a:p>
          <a:p>
            <a:r>
              <a:rPr lang="ru-RU" dirty="0">
                <a:latin typeface="Times New Roman" panose="02020603050405020304" pitchFamily="18" charset="0"/>
                <a:cs typeface="Times New Roman" panose="02020603050405020304" pitchFamily="18" charset="0"/>
              </a:rPr>
              <a:t>Сцинтиллятор </a:t>
            </a:r>
            <a:r>
              <a:rPr lang="en-US" dirty="0">
                <a:latin typeface="Times New Roman" panose="02020603050405020304" pitchFamily="18" charset="0"/>
                <a:cs typeface="Times New Roman" panose="02020603050405020304" pitchFamily="18" charset="0"/>
              </a:rPr>
              <a:t>Swiss RC-TRITEC</a:t>
            </a:r>
            <a:endParaRPr lang="ru-RU" dirty="0">
              <a:latin typeface="Times New Roman" panose="02020603050405020304" pitchFamily="18" charset="0"/>
              <a:cs typeface="Times New Roman" panose="02020603050405020304" pitchFamily="18" charset="0"/>
            </a:endParaRPr>
          </a:p>
        </p:txBody>
      </p:sp>
      <p:pic>
        <p:nvPicPr>
          <p:cNvPr id="16" name="Рисунок 15"/>
          <p:cNvPicPr>
            <a:picLocks noChangeAspect="1"/>
          </p:cNvPicPr>
          <p:nvPr/>
        </p:nvPicPr>
        <p:blipFill>
          <a:blip r:embed="rId3" cstate="print"/>
          <a:stretch>
            <a:fillRect/>
          </a:stretch>
        </p:blipFill>
        <p:spPr>
          <a:xfrm flipV="1">
            <a:off x="4857752" y="4929198"/>
            <a:ext cx="2071702" cy="1430938"/>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Скругленный прямоугольник 6"/>
          <p:cNvSpPr/>
          <p:nvPr/>
        </p:nvSpPr>
        <p:spPr>
          <a:xfrm>
            <a:off x="0" y="0"/>
            <a:ext cx="4656535" cy="798513"/>
          </a:xfrm>
          <a:prstGeom prst="roundRect">
            <a:avLst/>
          </a:prstGeom>
          <a:solidFill>
            <a:schemeClr val="bg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ru-RU"/>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lang="en-US" dirty="0"/>
              <a:t>f</a:t>
            </a:r>
            <a:endParaRPr lang="ru-RU" dirty="0"/>
          </a:p>
        </p:txBody>
      </p:sp>
      <p:sp>
        <p:nvSpPr>
          <p:cNvPr id="6" name="TextBox 5"/>
          <p:cNvSpPr txBox="1"/>
          <p:nvPr/>
        </p:nvSpPr>
        <p:spPr>
          <a:xfrm>
            <a:off x="280852" y="940440"/>
            <a:ext cx="8837035" cy="461665"/>
          </a:xfrm>
          <a:prstGeom prst="rect">
            <a:avLst/>
          </a:prstGeom>
          <a:noFill/>
        </p:spPr>
        <p:txBody>
          <a:bodyPr wrap="none" rtlCol="0">
            <a:spAutoFit/>
          </a:bodyPr>
          <a:lstStyle/>
          <a:p>
            <a:r>
              <a:rPr lang="ru-RU" sz="2400" dirty="0" smtClean="0"/>
              <a:t>Состав</a:t>
            </a:r>
            <a:r>
              <a:rPr lang="en-US" sz="2400" dirty="0" smtClean="0"/>
              <a:t>:</a:t>
            </a:r>
            <a:r>
              <a:rPr lang="ru-RU" sz="2400" dirty="0" smtClean="0"/>
              <a:t> запоминающий люминофор </a:t>
            </a:r>
            <a:r>
              <a:rPr lang="en-US" sz="2400" dirty="0" smtClean="0"/>
              <a:t>BaFBr:Eu</a:t>
            </a:r>
            <a:r>
              <a:rPr lang="en-US" sz="2400" baseline="30000" dirty="0" smtClean="0"/>
              <a:t>2+ </a:t>
            </a:r>
            <a:r>
              <a:rPr lang="en-US" sz="2400" dirty="0" smtClean="0"/>
              <a:t>-&gt;</a:t>
            </a:r>
            <a:r>
              <a:rPr lang="ru-RU" sz="2400" dirty="0" smtClean="0"/>
              <a:t>конвертер</a:t>
            </a:r>
            <a:r>
              <a:rPr lang="en-US" sz="2400" dirty="0" smtClean="0"/>
              <a:t> Gd</a:t>
            </a:r>
            <a:r>
              <a:rPr lang="en-US" sz="2400" baseline="-25000" dirty="0" smtClean="0"/>
              <a:t>2</a:t>
            </a:r>
            <a:r>
              <a:rPr lang="en-US" sz="2400" dirty="0" smtClean="0"/>
              <a:t>O</a:t>
            </a:r>
            <a:r>
              <a:rPr lang="en-US" sz="2400" baseline="-25000" dirty="0" smtClean="0"/>
              <a:t>3</a:t>
            </a:r>
            <a:endParaRPr lang="ru-RU" sz="2400" baseline="-25000" dirty="0"/>
          </a:p>
        </p:txBody>
      </p:sp>
      <p:sp>
        <p:nvSpPr>
          <p:cNvPr id="8" name="TextBox 7"/>
          <p:cNvSpPr txBox="1"/>
          <p:nvPr/>
        </p:nvSpPr>
        <p:spPr>
          <a:xfrm>
            <a:off x="1" y="168442"/>
            <a:ext cx="4857751" cy="584775"/>
          </a:xfrm>
          <a:prstGeom prst="rect">
            <a:avLst/>
          </a:prstGeom>
          <a:noFill/>
        </p:spPr>
        <p:txBody>
          <a:bodyPr wrap="square" rtlCol="0">
            <a:spAutoFit/>
          </a:bodyPr>
          <a:lstStyle/>
          <a:p>
            <a:r>
              <a:rPr lang="ru-RU" sz="3200" dirty="0" smtClean="0">
                <a:latin typeface="Times New Roman" panose="02020603050405020304" pitchFamily="18" charset="0"/>
                <a:cs typeface="Times New Roman" panose="02020603050405020304" pitchFamily="18" charset="0"/>
              </a:rPr>
              <a:t>Пластины </a:t>
            </a:r>
            <a:r>
              <a:rPr lang="en-US" sz="3200" dirty="0" smtClean="0">
                <a:latin typeface="Times New Roman" panose="02020603050405020304" pitchFamily="18" charset="0"/>
                <a:cs typeface="Times New Roman" panose="02020603050405020304" pitchFamily="18" charset="0"/>
              </a:rPr>
              <a:t>Fuji BAS IP ND</a:t>
            </a:r>
            <a:endParaRPr lang="ru-RU" sz="3200" dirty="0">
              <a:latin typeface="Times New Roman" panose="02020603050405020304" pitchFamily="18" charset="0"/>
              <a:cs typeface="Times New Roman" panose="02020603050405020304" pitchFamily="18" charset="0"/>
            </a:endParaRPr>
          </a:p>
        </p:txBody>
      </p:sp>
      <p:pic>
        <p:nvPicPr>
          <p:cNvPr id="9" name="Рисунок 8"/>
          <p:cNvPicPr>
            <a:picLocks noChangeAspect="1"/>
          </p:cNvPicPr>
          <p:nvPr/>
        </p:nvPicPr>
        <p:blipFill>
          <a:blip r:embed="rId2" cstate="print"/>
          <a:stretch>
            <a:fillRect/>
          </a:stretch>
        </p:blipFill>
        <p:spPr>
          <a:xfrm>
            <a:off x="4800600" y="3598045"/>
            <a:ext cx="3102634" cy="3107231"/>
          </a:xfrm>
          <a:prstGeom prst="rect">
            <a:avLst/>
          </a:prstGeom>
        </p:spPr>
      </p:pic>
      <p:pic>
        <p:nvPicPr>
          <p:cNvPr id="11" name="Рисунок 10"/>
          <p:cNvPicPr>
            <a:picLocks noChangeAspect="1"/>
          </p:cNvPicPr>
          <p:nvPr/>
        </p:nvPicPr>
        <p:blipFill>
          <a:blip r:embed="rId3" cstate="print"/>
          <a:stretch>
            <a:fillRect/>
          </a:stretch>
        </p:blipFill>
        <p:spPr>
          <a:xfrm>
            <a:off x="464911" y="3813210"/>
            <a:ext cx="4086795" cy="2676899"/>
          </a:xfrm>
          <a:prstGeom prst="rect">
            <a:avLst/>
          </a:prstGeom>
        </p:spPr>
      </p:pic>
      <p:pic>
        <p:nvPicPr>
          <p:cNvPr id="12" name="Рисунок 11"/>
          <p:cNvPicPr>
            <a:picLocks noChangeAspect="1"/>
          </p:cNvPicPr>
          <p:nvPr/>
        </p:nvPicPr>
        <p:blipFill>
          <a:blip r:embed="rId4" cstate="print"/>
          <a:stretch>
            <a:fillRect/>
          </a:stretch>
        </p:blipFill>
        <p:spPr>
          <a:xfrm>
            <a:off x="173696" y="1559156"/>
            <a:ext cx="6330246" cy="1981477"/>
          </a:xfrm>
          <a:prstGeom prst="rect">
            <a:avLst/>
          </a:prstGeom>
        </p:spPr>
      </p:pic>
    </p:spTree>
    <p:extLst>
      <p:ext uri="{BB962C8B-B14F-4D97-AF65-F5344CB8AC3E}">
        <p14:creationId xmlns:p14="http://schemas.microsoft.com/office/powerpoint/2010/main" xmlns="" val="356679985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Скругленный прямоугольник 5"/>
          <p:cNvSpPr/>
          <p:nvPr/>
        </p:nvSpPr>
        <p:spPr>
          <a:xfrm>
            <a:off x="0" y="0"/>
            <a:ext cx="4656535" cy="798513"/>
          </a:xfrm>
          <a:prstGeom prst="roundRect">
            <a:avLst/>
          </a:prstGeom>
          <a:solidFill>
            <a:schemeClr val="bg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ru-RU"/>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lang="en-US" dirty="0"/>
              <a:t>f</a:t>
            </a:r>
            <a:endParaRPr lang="ru-RU" dirty="0"/>
          </a:p>
        </p:txBody>
      </p:sp>
      <p:sp>
        <p:nvSpPr>
          <p:cNvPr id="2" name="Заголовок 1"/>
          <p:cNvSpPr>
            <a:spLocks noGrp="1"/>
          </p:cNvSpPr>
          <p:nvPr>
            <p:ph type="title"/>
          </p:nvPr>
        </p:nvSpPr>
        <p:spPr>
          <a:xfrm>
            <a:off x="214282" y="214290"/>
            <a:ext cx="7105650" cy="462189"/>
          </a:xfrm>
        </p:spPr>
        <p:txBody>
          <a:bodyPr>
            <a:noAutofit/>
          </a:bodyPr>
          <a:lstStyle/>
          <a:p>
            <a:pPr algn="l"/>
            <a:r>
              <a:rPr lang="ru-RU" sz="3200" dirty="0" smtClean="0">
                <a:latin typeface="Times New Roman" panose="02020603050405020304" pitchFamily="18" charset="0"/>
                <a:cs typeface="Times New Roman" panose="02020603050405020304" pitchFamily="18" charset="0"/>
              </a:rPr>
              <a:t>Система считывания</a:t>
            </a:r>
            <a:endParaRPr lang="ru-RU" sz="3200"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177981" y="806313"/>
            <a:ext cx="7886700" cy="4351338"/>
          </a:xfrm>
        </p:spPr>
        <p:txBody>
          <a:bodyPr>
            <a:normAutofit/>
          </a:bodyPr>
          <a:lstStyle/>
          <a:p>
            <a:pPr marL="0" indent="0">
              <a:buNone/>
            </a:pPr>
            <a:r>
              <a:rPr lang="ru-RU" sz="2400" dirty="0" smtClean="0"/>
              <a:t>Основные характеристики считывателя </a:t>
            </a:r>
            <a:r>
              <a:rPr lang="en-US" sz="2400" dirty="0" smtClean="0"/>
              <a:t>IP</a:t>
            </a:r>
            <a:r>
              <a:rPr lang="ru-RU" sz="2400" dirty="0"/>
              <a:t> </a:t>
            </a:r>
            <a:r>
              <a:rPr lang="en-US" sz="2400" dirty="0" smtClean="0"/>
              <a:t>Fuji BAS-2500</a:t>
            </a:r>
          </a:p>
          <a:p>
            <a:pPr marL="0" indent="0">
              <a:buNone/>
            </a:pPr>
            <a:r>
              <a:rPr lang="en-US" sz="2400" dirty="0" smtClean="0"/>
              <a:t> - </a:t>
            </a:r>
            <a:r>
              <a:rPr lang="ru-RU" sz="2400" dirty="0" smtClean="0"/>
              <a:t>Максимальный </a:t>
            </a:r>
            <a:r>
              <a:rPr lang="ru-RU" sz="2400" dirty="0"/>
              <a:t>размер считывания: от 20 </a:t>
            </a:r>
            <a:r>
              <a:rPr lang="en-US" sz="2400" dirty="0"/>
              <a:t>x</a:t>
            </a:r>
            <a:r>
              <a:rPr lang="ru-RU" sz="2400" dirty="0"/>
              <a:t> 25 см до 25х40 см;</a:t>
            </a:r>
          </a:p>
          <a:p>
            <a:pPr marL="0" indent="0">
              <a:buNone/>
            </a:pPr>
            <a:r>
              <a:rPr lang="en-US" sz="2400" dirty="0" smtClean="0"/>
              <a:t> - </a:t>
            </a:r>
            <a:r>
              <a:rPr lang="ru-RU" sz="2400" dirty="0" smtClean="0"/>
              <a:t>Размер </a:t>
            </a:r>
            <a:r>
              <a:rPr lang="ru-RU" sz="2400" dirty="0"/>
              <a:t>пикселя:  </a:t>
            </a:r>
            <a:r>
              <a:rPr lang="en-US" sz="2400" dirty="0" smtClean="0"/>
              <a:t>50</a:t>
            </a:r>
            <a:r>
              <a:rPr lang="ru-RU" sz="2400" dirty="0" smtClean="0"/>
              <a:t> – </a:t>
            </a:r>
            <a:r>
              <a:rPr lang="en-US" sz="2400" dirty="0" smtClean="0"/>
              <a:t>200 </a:t>
            </a:r>
            <a:r>
              <a:rPr lang="ru-RU" sz="2400" dirty="0" smtClean="0"/>
              <a:t>мкм </a:t>
            </a:r>
            <a:endParaRPr lang="ru-RU" sz="2400" dirty="0"/>
          </a:p>
          <a:p>
            <a:pPr marL="0" indent="0">
              <a:buNone/>
            </a:pPr>
            <a:r>
              <a:rPr lang="en-US" sz="2400" dirty="0" smtClean="0"/>
              <a:t> - </a:t>
            </a:r>
            <a:r>
              <a:rPr lang="ru-RU" sz="2400" dirty="0" smtClean="0"/>
              <a:t>Время </a:t>
            </a:r>
            <a:r>
              <a:rPr lang="ru-RU" sz="2400" dirty="0"/>
              <a:t>считывания: 2-7 мин в зависимости от размера пикселя </a:t>
            </a:r>
          </a:p>
          <a:p>
            <a:pPr marL="0" indent="0">
              <a:buNone/>
            </a:pPr>
            <a:r>
              <a:rPr lang="en-US" sz="2400" dirty="0" smtClean="0"/>
              <a:t> - </a:t>
            </a:r>
            <a:r>
              <a:rPr lang="ru-RU" sz="2400" dirty="0" smtClean="0"/>
              <a:t>Динамический </a:t>
            </a:r>
            <a:r>
              <a:rPr lang="ru-RU" sz="2400" dirty="0"/>
              <a:t>диапазон:4 или 5 порядков, 16 бит</a:t>
            </a:r>
          </a:p>
          <a:p>
            <a:pPr marL="0" indent="0">
              <a:buNone/>
            </a:pPr>
            <a:r>
              <a:rPr lang="en-US" sz="2400" dirty="0" smtClean="0"/>
              <a:t> - </a:t>
            </a:r>
            <a:r>
              <a:rPr lang="ru-RU" sz="2400" dirty="0" smtClean="0"/>
              <a:t>Поддерживаемые </a:t>
            </a:r>
            <a:r>
              <a:rPr lang="en-US" sz="2400" dirty="0"/>
              <a:t>IP</a:t>
            </a:r>
            <a:r>
              <a:rPr lang="ru-RU" sz="2400" dirty="0"/>
              <a:t>: серия </a:t>
            </a:r>
            <a:r>
              <a:rPr lang="en-US" sz="2400" dirty="0"/>
              <a:t>Fuji BAS</a:t>
            </a:r>
            <a:r>
              <a:rPr lang="ru-RU" sz="2400" dirty="0"/>
              <a:t>-</a:t>
            </a:r>
            <a:r>
              <a:rPr lang="en-US" sz="2400" dirty="0"/>
              <a:t>IP</a:t>
            </a:r>
            <a:endParaRPr lang="ru-RU" sz="2400" dirty="0"/>
          </a:p>
          <a:p>
            <a:endParaRPr lang="ru-RU" dirty="0"/>
          </a:p>
        </p:txBody>
      </p:sp>
      <p:pic>
        <p:nvPicPr>
          <p:cNvPr id="1026" name="Picture 2" descr="http://www.kochi-ms.ac.jp/~ct_mrc/Apparatus/RI/03_bas2500.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85786" y="4357694"/>
            <a:ext cx="3283278" cy="2152969"/>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Рисунок 4"/>
          <p:cNvPicPr>
            <a:picLocks noChangeAspect="1"/>
          </p:cNvPicPr>
          <p:nvPr/>
        </p:nvPicPr>
        <p:blipFill>
          <a:blip r:embed="rId3" cstate="print"/>
          <a:stretch>
            <a:fillRect/>
          </a:stretch>
        </p:blipFill>
        <p:spPr>
          <a:xfrm>
            <a:off x="4988050" y="4113993"/>
            <a:ext cx="3736703" cy="1886213"/>
          </a:xfrm>
          <a:prstGeom prst="rect">
            <a:avLst/>
          </a:prstGeom>
        </p:spPr>
      </p:pic>
    </p:spTree>
    <p:extLst>
      <p:ext uri="{BB962C8B-B14F-4D97-AF65-F5344CB8AC3E}">
        <p14:creationId xmlns:p14="http://schemas.microsoft.com/office/powerpoint/2010/main" xmlns="" val="5778491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0" y="214291"/>
            <a:ext cx="9144000" cy="785817"/>
          </a:xfrm>
        </p:spPr>
        <p:txBody>
          <a:bodyPr>
            <a:normAutofit fontScale="90000"/>
          </a:bodyPr>
          <a:lstStyle/>
          <a:p>
            <a:r>
              <a:rPr lang="ru-RU" sz="2700" b="1" dirty="0" smtClean="0">
                <a:latin typeface="Times New Roman" panose="02020603050405020304" pitchFamily="18" charset="0"/>
                <a:cs typeface="Times New Roman" panose="02020603050405020304" pitchFamily="18" charset="0"/>
              </a:rPr>
              <a:t>Высокоточный </a:t>
            </a:r>
            <a:r>
              <a:rPr lang="ru-RU" sz="2700" b="1" dirty="0" err="1" smtClean="0">
                <a:latin typeface="Times New Roman" panose="02020603050405020304" pitchFamily="18" charset="0"/>
                <a:cs typeface="Times New Roman" panose="02020603050405020304" pitchFamily="18" charset="0"/>
              </a:rPr>
              <a:t>многоосевой</a:t>
            </a:r>
            <a:r>
              <a:rPr lang="ru-RU" sz="2700" b="1" dirty="0" smtClean="0">
                <a:latin typeface="Times New Roman" panose="02020603050405020304" pitchFamily="18" charset="0"/>
                <a:cs typeface="Times New Roman" panose="02020603050405020304" pitchFamily="18" charset="0"/>
              </a:rPr>
              <a:t> стол перемещения образца</a:t>
            </a:r>
            <a:r>
              <a:rPr lang="ru-RU" sz="1800" dirty="0" smtClean="0">
                <a:latin typeface="Times New Roman" panose="02020603050405020304" pitchFamily="18" charset="0"/>
                <a:cs typeface="Times New Roman" panose="02020603050405020304" pitchFamily="18" charset="0"/>
              </a:rPr>
              <a:t/>
            </a:r>
            <a:br>
              <a:rPr lang="ru-RU" sz="1800" dirty="0" smtClean="0">
                <a:latin typeface="Times New Roman" panose="02020603050405020304" pitchFamily="18" charset="0"/>
                <a:cs typeface="Times New Roman" panose="02020603050405020304" pitchFamily="18" charset="0"/>
              </a:rPr>
            </a:br>
            <a:endParaRPr lang="ru-RU" sz="3600" dirty="0"/>
          </a:p>
        </p:txBody>
      </p:sp>
      <p:sp>
        <p:nvSpPr>
          <p:cNvPr id="6" name="Прямоугольник 5"/>
          <p:cNvSpPr/>
          <p:nvPr/>
        </p:nvSpPr>
        <p:spPr>
          <a:xfrm>
            <a:off x="285720" y="1443841"/>
            <a:ext cx="8643998" cy="3785652"/>
          </a:xfrm>
          <a:prstGeom prst="rect">
            <a:avLst/>
          </a:prstGeom>
        </p:spPr>
        <p:txBody>
          <a:bodyPr wrap="square">
            <a:spAutoFit/>
          </a:bodyPr>
          <a:lstStyle/>
          <a:p>
            <a:pPr algn="just"/>
            <a:r>
              <a:rPr lang="ru-RU" sz="2400" b="0" i="0" dirty="0" smtClean="0">
                <a:solidFill>
                  <a:srgbClr val="000000"/>
                </a:solidFill>
                <a:effectLst/>
                <a:latin typeface="Times New Roman" panose="02020603050405020304" pitchFamily="18" charset="0"/>
                <a:cs typeface="Times New Roman" panose="02020603050405020304" pitchFamily="18" charset="0"/>
              </a:rPr>
              <a:t>          Стол образца представляет 7-осевой </a:t>
            </a:r>
            <a:r>
              <a:rPr lang="ru-RU" sz="2400" b="0" i="0" dirty="0" err="1" smtClean="0">
                <a:solidFill>
                  <a:srgbClr val="000000"/>
                </a:solidFill>
                <a:effectLst/>
                <a:latin typeface="Times New Roman" panose="02020603050405020304" pitchFamily="18" charset="0"/>
                <a:cs typeface="Times New Roman" panose="02020603050405020304" pitchFamily="18" charset="0"/>
              </a:rPr>
              <a:t>мехатронный</a:t>
            </a:r>
            <a:r>
              <a:rPr lang="ru-RU" sz="2400" b="0" i="0" dirty="0" smtClean="0">
                <a:solidFill>
                  <a:srgbClr val="000000"/>
                </a:solidFill>
                <a:effectLst/>
                <a:latin typeface="Times New Roman" panose="02020603050405020304" pitchFamily="18" charset="0"/>
                <a:cs typeface="Times New Roman" panose="02020603050405020304" pitchFamily="18" charset="0"/>
              </a:rPr>
              <a:t> силовой модуль для высокоточного перемещения исследуемого образца и детектора относительно пучка частиц.</a:t>
            </a:r>
          </a:p>
          <a:p>
            <a:r>
              <a:rPr lang="ru-RU" sz="2400" b="0" i="0" dirty="0" smtClean="0">
                <a:solidFill>
                  <a:srgbClr val="000000"/>
                </a:solidFill>
                <a:effectLst/>
                <a:latin typeface="Times New Roman" panose="02020603050405020304" pitchFamily="18" charset="0"/>
                <a:cs typeface="Times New Roman" panose="02020603050405020304" pitchFamily="18" charset="0"/>
              </a:rPr>
              <a:t>         Управление томографом полностью автоматизировано и сопряжено с блоками детектора, двойного монохроматора, компьютера сбора данных. </a:t>
            </a:r>
          </a:p>
          <a:p>
            <a:r>
              <a:rPr lang="ru-RU" sz="2400" dirty="0">
                <a:solidFill>
                  <a:srgbClr val="000000"/>
                </a:solidFill>
                <a:latin typeface="Times New Roman" panose="02020603050405020304" pitchFamily="18" charset="0"/>
                <a:cs typeface="Times New Roman" panose="02020603050405020304" pitchFamily="18" charset="0"/>
              </a:rPr>
              <a:t> </a:t>
            </a:r>
            <a:r>
              <a:rPr lang="ru-RU" sz="2400" dirty="0" smtClean="0">
                <a:solidFill>
                  <a:srgbClr val="000000"/>
                </a:solidFill>
                <a:latin typeface="Times New Roman" panose="02020603050405020304" pitchFamily="18" charset="0"/>
                <a:cs typeface="Times New Roman" panose="02020603050405020304" pitchFamily="18" charset="0"/>
              </a:rPr>
              <a:t>        </a:t>
            </a:r>
            <a:r>
              <a:rPr lang="ru-RU" sz="2400" b="0" i="0" dirty="0" smtClean="0">
                <a:solidFill>
                  <a:srgbClr val="000000"/>
                </a:solidFill>
                <a:effectLst/>
                <a:latin typeface="Times New Roman" panose="02020603050405020304" pitchFamily="18" charset="0"/>
                <a:cs typeface="Times New Roman" panose="02020603050405020304" pitchFamily="18" charset="0"/>
              </a:rPr>
              <a:t>Программно-аппаратная часть спроектирована так, что пользователь может самостоятельно задавать параметры экспериментов, а также писать программы любых измерений под конкретную научную работу.</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1071586" y="0"/>
            <a:ext cx="6858000" cy="685800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normAutofit/>
          </a:bodyPr>
          <a:lstStyle/>
          <a:p>
            <a:endParaRPr lang="ru-RU" sz="1000" dirty="0"/>
          </a:p>
        </p:txBody>
      </p:sp>
      <p:sp>
        <p:nvSpPr>
          <p:cNvPr id="3" name="Подзаголовок 2"/>
          <p:cNvSpPr>
            <a:spLocks noGrp="1"/>
          </p:cNvSpPr>
          <p:nvPr>
            <p:ph type="subTitle" idx="1"/>
          </p:nvPr>
        </p:nvSpPr>
        <p:spPr/>
        <p:txBody>
          <a:bodyPr/>
          <a:lstStyle/>
          <a:p>
            <a:endParaRPr lang="ru-RU"/>
          </a:p>
        </p:txBody>
      </p:sp>
      <p:pic>
        <p:nvPicPr>
          <p:cNvPr id="6146" name="Picture 2"/>
          <p:cNvPicPr>
            <a:picLocks noChangeAspect="1" noChangeArrowheads="1"/>
          </p:cNvPicPr>
          <p:nvPr/>
        </p:nvPicPr>
        <p:blipFill>
          <a:blip r:embed="rId2" cstate="print"/>
          <a:srcRect/>
          <a:stretch>
            <a:fillRect/>
          </a:stretch>
        </p:blipFill>
        <p:spPr bwMode="auto">
          <a:xfrm>
            <a:off x="210085" y="142852"/>
            <a:ext cx="8902240" cy="6072230"/>
          </a:xfrm>
          <a:prstGeom prst="rect">
            <a:avLst/>
          </a:prstGeom>
          <a:noFill/>
          <a:ln w="9525">
            <a:noFill/>
            <a:miter lim="800000"/>
            <a:headEnd/>
            <a:tailEnd/>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normAutofit/>
          </a:bodyPr>
          <a:lstStyle/>
          <a:p>
            <a:endParaRPr lang="ru-RU" sz="1200" dirty="0"/>
          </a:p>
        </p:txBody>
      </p:sp>
      <p:sp>
        <p:nvSpPr>
          <p:cNvPr id="3" name="Подзаголовок 2"/>
          <p:cNvSpPr>
            <a:spLocks noGrp="1"/>
          </p:cNvSpPr>
          <p:nvPr>
            <p:ph type="subTitle" idx="1"/>
          </p:nvPr>
        </p:nvSpPr>
        <p:spPr/>
        <p:txBody>
          <a:bodyPr/>
          <a:lstStyle/>
          <a:p>
            <a:endParaRPr lang="ru-RU"/>
          </a:p>
        </p:txBody>
      </p:sp>
      <p:pic>
        <p:nvPicPr>
          <p:cNvPr id="5123" name="Picture 3"/>
          <p:cNvPicPr>
            <a:picLocks noChangeAspect="1" noChangeArrowheads="1"/>
          </p:cNvPicPr>
          <p:nvPr/>
        </p:nvPicPr>
        <p:blipFill>
          <a:blip r:embed="rId2" cstate="print"/>
          <a:srcRect/>
          <a:stretch>
            <a:fillRect/>
          </a:stretch>
        </p:blipFill>
        <p:spPr bwMode="auto">
          <a:xfrm>
            <a:off x="0" y="0"/>
            <a:ext cx="9178380" cy="5572140"/>
          </a:xfrm>
          <a:prstGeom prst="rect">
            <a:avLst/>
          </a:prstGeom>
          <a:noFill/>
          <a:ln w="9525">
            <a:noFill/>
            <a:miter lim="800000"/>
            <a:headEnd/>
            <a:tailEnd/>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785786" y="6500834"/>
            <a:ext cx="7772400" cy="357166"/>
          </a:xfrm>
        </p:spPr>
        <p:txBody>
          <a:bodyPr>
            <a:normAutofit fontScale="90000"/>
          </a:bodyPr>
          <a:lstStyle/>
          <a:p>
            <a:r>
              <a:rPr lang="ru-RU" sz="1800" dirty="0" smtClean="0"/>
              <a:t>фото</a:t>
            </a:r>
            <a:endParaRPr lang="ru-RU" sz="1800" dirty="0"/>
          </a:p>
        </p:txBody>
      </p:sp>
      <p:pic>
        <p:nvPicPr>
          <p:cNvPr id="4" name="Рисунок 3"/>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1071538" y="0"/>
            <a:ext cx="8072462" cy="6659779"/>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dirty="0"/>
          </a:p>
        </p:txBody>
      </p:sp>
      <p:sp>
        <p:nvSpPr>
          <p:cNvPr id="3" name="Подзаголовок 2"/>
          <p:cNvSpPr>
            <a:spLocks noGrp="1"/>
          </p:cNvSpPr>
          <p:nvPr>
            <p:ph type="subTitle" idx="1"/>
          </p:nvPr>
        </p:nvSpPr>
        <p:spPr/>
        <p:txBody>
          <a:bodyPr/>
          <a:lstStyle/>
          <a:p>
            <a:endParaRPr lang="ru-RU"/>
          </a:p>
        </p:txBody>
      </p:sp>
      <p:pic>
        <p:nvPicPr>
          <p:cNvPr id="4098" name="Picture 2"/>
          <p:cNvPicPr>
            <a:picLocks noChangeAspect="1" noChangeArrowheads="1"/>
          </p:cNvPicPr>
          <p:nvPr/>
        </p:nvPicPr>
        <p:blipFill>
          <a:blip r:embed="rId2" cstate="print"/>
          <a:srcRect/>
          <a:stretch>
            <a:fillRect/>
          </a:stretch>
        </p:blipFill>
        <p:spPr bwMode="auto">
          <a:xfrm>
            <a:off x="261907" y="0"/>
            <a:ext cx="8882093" cy="6661570"/>
          </a:xfrm>
          <a:prstGeom prst="rect">
            <a:avLst/>
          </a:prstGeom>
          <a:noFill/>
          <a:ln w="9525">
            <a:noFill/>
            <a:miter lim="800000"/>
            <a:headEnd/>
            <a:tailEnd/>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Скругленный прямоугольник 5"/>
          <p:cNvSpPr/>
          <p:nvPr/>
        </p:nvSpPr>
        <p:spPr>
          <a:xfrm>
            <a:off x="-1162845" y="61575"/>
            <a:ext cx="4656535" cy="798513"/>
          </a:xfrm>
          <a:prstGeom prst="roundRect">
            <a:avLst/>
          </a:prstGeom>
          <a:solidFill>
            <a:schemeClr val="bg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ru-RU"/>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lang="en-US" dirty="0"/>
              <a:t>f</a:t>
            </a:r>
            <a:endParaRPr lang="ru-RU" dirty="0"/>
          </a:p>
        </p:txBody>
      </p:sp>
      <p:sp>
        <p:nvSpPr>
          <p:cNvPr id="5" name="TextBox 4"/>
          <p:cNvSpPr txBox="1"/>
          <p:nvPr/>
        </p:nvSpPr>
        <p:spPr>
          <a:xfrm>
            <a:off x="58696" y="29091"/>
            <a:ext cx="3102709" cy="830997"/>
          </a:xfrm>
          <a:prstGeom prst="rect">
            <a:avLst/>
          </a:prstGeom>
          <a:noFill/>
        </p:spPr>
        <p:txBody>
          <a:bodyPr wrap="none" rtlCol="0">
            <a:spAutoFit/>
          </a:bodyPr>
          <a:lstStyle/>
          <a:p>
            <a:r>
              <a:rPr lang="ru-RU" sz="2400" dirty="0" smtClean="0">
                <a:latin typeface="Times New Roman" panose="02020603050405020304" pitchFamily="18" charset="0"/>
                <a:cs typeface="Times New Roman" panose="02020603050405020304" pitchFamily="18" charset="0"/>
              </a:rPr>
              <a:t>Принцип нейтронной </a:t>
            </a:r>
          </a:p>
          <a:p>
            <a:r>
              <a:rPr lang="ru-RU" sz="2400" dirty="0" smtClean="0">
                <a:latin typeface="Times New Roman" panose="02020603050405020304" pitchFamily="18" charset="0"/>
                <a:cs typeface="Times New Roman" panose="02020603050405020304" pitchFamily="18" charset="0"/>
              </a:rPr>
              <a:t>радиографии</a:t>
            </a:r>
            <a:endParaRPr lang="ru-RU" sz="2400" dirty="0">
              <a:latin typeface="Times New Roman" panose="02020603050405020304" pitchFamily="18" charset="0"/>
              <a:cs typeface="Times New Roman" panose="02020603050405020304" pitchFamily="18" charset="0"/>
            </a:endParaRPr>
          </a:p>
        </p:txBody>
      </p:sp>
      <p:pic>
        <p:nvPicPr>
          <p:cNvPr id="2" name="Рисунок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1348838"/>
            <a:ext cx="4771456" cy="4771456"/>
          </a:xfrm>
          <a:prstGeom prst="rect">
            <a:avLst/>
          </a:prstGeom>
        </p:spPr>
      </p:pic>
      <p:pic>
        <p:nvPicPr>
          <p:cNvPr id="1026" name="Picture 2" descr="http://www.ndandm.com/radiogr.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1781574" y="9293647"/>
            <a:ext cx="2574294" cy="1952913"/>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Рисунок 6"/>
          <p:cNvPicPr/>
          <p:nvPr/>
        </p:nvPicPr>
        <p:blipFill>
          <a:blip r:embed="rId4" cstate="print"/>
          <a:stretch>
            <a:fillRect/>
          </a:stretch>
        </p:blipFill>
        <p:spPr>
          <a:xfrm>
            <a:off x="5651206" y="2777731"/>
            <a:ext cx="2341862" cy="1683639"/>
          </a:xfrm>
          <a:prstGeom prst="rect">
            <a:avLst/>
          </a:prstGeom>
        </p:spPr>
      </p:pic>
      <p:pic>
        <p:nvPicPr>
          <p:cNvPr id="8" name="Рисунок 7"/>
          <p:cNvPicPr/>
          <p:nvPr/>
        </p:nvPicPr>
        <p:blipFill>
          <a:blip r:embed="rId5" cstate="print"/>
          <a:stretch>
            <a:fillRect/>
          </a:stretch>
        </p:blipFill>
        <p:spPr>
          <a:xfrm>
            <a:off x="5697767" y="4461369"/>
            <a:ext cx="2295300" cy="2126476"/>
          </a:xfrm>
          <a:prstGeom prst="rect">
            <a:avLst/>
          </a:prstGeom>
        </p:spPr>
      </p:pic>
      <p:sp>
        <p:nvSpPr>
          <p:cNvPr id="3" name="TextBox 2"/>
          <p:cNvSpPr txBox="1"/>
          <p:nvPr/>
        </p:nvSpPr>
        <p:spPr>
          <a:xfrm>
            <a:off x="5039686" y="1115737"/>
            <a:ext cx="3929945" cy="646331"/>
          </a:xfrm>
          <a:prstGeom prst="rect">
            <a:avLst/>
          </a:prstGeom>
          <a:noFill/>
        </p:spPr>
        <p:txBody>
          <a:bodyPr wrap="square" rtlCol="0">
            <a:spAutoFit/>
          </a:bodyPr>
          <a:lstStyle/>
          <a:p>
            <a:r>
              <a:rPr lang="en-US" dirty="0" smtClean="0"/>
              <a:t>L/D- </a:t>
            </a:r>
            <a:r>
              <a:rPr lang="ru-RU" dirty="0" smtClean="0"/>
              <a:t>отношение длины коллиматора к эффективному диаметру апертуры </a:t>
            </a:r>
            <a:endParaRPr lang="ru-RU" dirty="0"/>
          </a:p>
        </p:txBody>
      </p:sp>
      <p:sp>
        <p:nvSpPr>
          <p:cNvPr id="4" name="TextBox 3"/>
          <p:cNvSpPr txBox="1"/>
          <p:nvPr/>
        </p:nvSpPr>
        <p:spPr>
          <a:xfrm>
            <a:off x="5073007" y="1762067"/>
            <a:ext cx="2296783" cy="369332"/>
          </a:xfrm>
          <a:prstGeom prst="rect">
            <a:avLst/>
          </a:prstGeom>
          <a:noFill/>
        </p:spPr>
        <p:txBody>
          <a:bodyPr wrap="none" rtlCol="0">
            <a:spAutoFit/>
          </a:bodyPr>
          <a:lstStyle/>
          <a:p>
            <a:r>
              <a:rPr lang="en-US" dirty="0" smtClean="0"/>
              <a:t>T - </a:t>
            </a:r>
            <a:r>
              <a:rPr lang="ru-RU" dirty="0" smtClean="0"/>
              <a:t>Время экспозиции</a:t>
            </a:r>
            <a:endParaRPr lang="ru-RU" dirty="0"/>
          </a:p>
        </p:txBody>
      </p:sp>
      <p:sp>
        <p:nvSpPr>
          <p:cNvPr id="9" name="TextBox 8"/>
          <p:cNvSpPr txBox="1"/>
          <p:nvPr/>
        </p:nvSpPr>
        <p:spPr>
          <a:xfrm>
            <a:off x="5073007" y="2223732"/>
            <a:ext cx="3281668" cy="369332"/>
          </a:xfrm>
          <a:prstGeom prst="rect">
            <a:avLst/>
          </a:prstGeom>
          <a:noFill/>
        </p:spPr>
        <p:txBody>
          <a:bodyPr wrap="none" rtlCol="0">
            <a:spAutoFit/>
          </a:bodyPr>
          <a:lstStyle/>
          <a:p>
            <a:r>
              <a:rPr lang="ru-RU" dirty="0" smtClean="0"/>
              <a:t>Пространственное разрешение</a:t>
            </a:r>
            <a:endParaRPr lang="ru-RU" dirty="0"/>
          </a:p>
        </p:txBody>
      </p:sp>
    </p:spTree>
    <p:extLst>
      <p:ext uri="{BB962C8B-B14F-4D97-AF65-F5344CB8AC3E}">
        <p14:creationId xmlns:p14="http://schemas.microsoft.com/office/powerpoint/2010/main" xmlns="" val="276646345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0" y="1214422"/>
            <a:ext cx="9144000" cy="4929222"/>
          </a:xfrm>
        </p:spPr>
        <p:txBody>
          <a:bodyPr>
            <a:noAutofit/>
          </a:bodyPr>
          <a:lstStyle/>
          <a:p>
            <a:pPr algn="l" fontAlgn="ctr"/>
            <a:r>
              <a:rPr lang="ru-RU" sz="2000" dirty="0">
                <a:latin typeface="Times New Roman" pitchFamily="18" charset="0"/>
                <a:cs typeface="Times New Roman" pitchFamily="18" charset="0"/>
              </a:rPr>
              <a:t>Количество управляемых </a:t>
            </a:r>
            <a:r>
              <a:rPr lang="ru-RU" sz="2000" dirty="0" smtClean="0">
                <a:latin typeface="Times New Roman" pitchFamily="18" charset="0"/>
                <a:cs typeface="Times New Roman" pitchFamily="18" charset="0"/>
              </a:rPr>
              <a:t>осей 7</a:t>
            </a:r>
            <a:r>
              <a:rPr lang="ru-RU" sz="2000" dirty="0">
                <a:latin typeface="Times New Roman" pitchFamily="18" charset="0"/>
                <a:cs typeface="Times New Roman" pitchFamily="18" charset="0"/>
              </a:rPr>
              <a:t/>
            </a:r>
            <a:br>
              <a:rPr lang="ru-RU" sz="2000" dirty="0">
                <a:latin typeface="Times New Roman" pitchFamily="18" charset="0"/>
                <a:cs typeface="Times New Roman" pitchFamily="18" charset="0"/>
              </a:rPr>
            </a:br>
            <a:r>
              <a:rPr lang="ru-RU" sz="2000" dirty="0">
                <a:latin typeface="Times New Roman" pitchFamily="18" charset="0"/>
                <a:cs typeface="Times New Roman" pitchFamily="18" charset="0"/>
              </a:rPr>
              <a:t>Количество одновременно двигающихся </a:t>
            </a:r>
            <a:r>
              <a:rPr lang="ru-RU" sz="2000" dirty="0" smtClean="0">
                <a:latin typeface="Times New Roman" pitchFamily="18" charset="0"/>
                <a:cs typeface="Times New Roman" pitchFamily="18" charset="0"/>
              </a:rPr>
              <a:t>осей до </a:t>
            </a:r>
            <a:r>
              <a:rPr lang="ru-RU" sz="2000" dirty="0">
                <a:latin typeface="Times New Roman" pitchFamily="18" charset="0"/>
                <a:cs typeface="Times New Roman" pitchFamily="18" charset="0"/>
              </a:rPr>
              <a:t>6</a:t>
            </a:r>
            <a:br>
              <a:rPr lang="ru-RU" sz="2000" dirty="0">
                <a:latin typeface="Times New Roman" pitchFamily="18" charset="0"/>
                <a:cs typeface="Times New Roman" pitchFamily="18" charset="0"/>
              </a:rPr>
            </a:br>
            <a:r>
              <a:rPr lang="ru-RU" sz="2000" dirty="0">
                <a:latin typeface="Times New Roman" pitchFamily="18" charset="0"/>
                <a:cs typeface="Times New Roman" pitchFamily="18" charset="0"/>
              </a:rPr>
              <a:t>Угловая точность гониометра ( большого поворотного стола), </a:t>
            </a:r>
            <a:r>
              <a:rPr lang="ru-RU" sz="2000" dirty="0" smtClean="0">
                <a:latin typeface="Times New Roman" pitchFamily="18" charset="0"/>
                <a:cs typeface="Times New Roman" pitchFamily="18" charset="0"/>
              </a:rPr>
              <a:t>град.0.008</a:t>
            </a:r>
            <a:r>
              <a:rPr lang="ru-RU" sz="2000" dirty="0">
                <a:latin typeface="Times New Roman" pitchFamily="18" charset="0"/>
                <a:cs typeface="Times New Roman" pitchFamily="18" charset="0"/>
              </a:rPr>
              <a:t/>
            </a:r>
            <a:br>
              <a:rPr lang="ru-RU" sz="2000" dirty="0">
                <a:latin typeface="Times New Roman" pitchFamily="18" charset="0"/>
                <a:cs typeface="Times New Roman" pitchFamily="18" charset="0"/>
              </a:rPr>
            </a:br>
            <a:r>
              <a:rPr lang="ru-RU" sz="2000" dirty="0">
                <a:latin typeface="Times New Roman" pitchFamily="18" charset="0"/>
                <a:cs typeface="Times New Roman" pitchFamily="18" charset="0"/>
              </a:rPr>
              <a:t>Угловая точность поворотных столов образца и детектора, </a:t>
            </a:r>
            <a:r>
              <a:rPr lang="ru-RU" sz="2000" dirty="0" smtClean="0">
                <a:latin typeface="Times New Roman" pitchFamily="18" charset="0"/>
                <a:cs typeface="Times New Roman" pitchFamily="18" charset="0"/>
              </a:rPr>
              <a:t>град.0,01</a:t>
            </a:r>
            <a:r>
              <a:rPr lang="ru-RU" sz="2000" dirty="0">
                <a:latin typeface="Times New Roman" pitchFamily="18" charset="0"/>
                <a:cs typeface="Times New Roman" pitchFamily="18" charset="0"/>
              </a:rPr>
              <a:t/>
            </a:r>
            <a:br>
              <a:rPr lang="ru-RU" sz="2000" dirty="0">
                <a:latin typeface="Times New Roman" pitchFamily="18" charset="0"/>
                <a:cs typeface="Times New Roman" pitchFamily="18" charset="0"/>
              </a:rPr>
            </a:br>
            <a:r>
              <a:rPr lang="ru-RU" sz="2000" dirty="0">
                <a:latin typeface="Times New Roman" pitchFamily="18" charset="0"/>
                <a:cs typeface="Times New Roman" pitchFamily="18" charset="0"/>
              </a:rPr>
              <a:t>Ход по оси X, </a:t>
            </a:r>
            <a:r>
              <a:rPr lang="ru-RU" sz="2000" dirty="0" smtClean="0">
                <a:latin typeface="Times New Roman" pitchFamily="18" charset="0"/>
                <a:cs typeface="Times New Roman" pitchFamily="18" charset="0"/>
              </a:rPr>
              <a:t>мм 900</a:t>
            </a:r>
            <a:r>
              <a:rPr lang="ru-RU" sz="2000" dirty="0">
                <a:latin typeface="Times New Roman" pitchFamily="18" charset="0"/>
                <a:cs typeface="Times New Roman" pitchFamily="18" charset="0"/>
              </a:rPr>
              <a:t/>
            </a:r>
            <a:br>
              <a:rPr lang="ru-RU" sz="2000" dirty="0">
                <a:latin typeface="Times New Roman" pitchFamily="18" charset="0"/>
                <a:cs typeface="Times New Roman" pitchFamily="18" charset="0"/>
              </a:rPr>
            </a:br>
            <a:r>
              <a:rPr lang="ru-RU" sz="2000" dirty="0">
                <a:latin typeface="Times New Roman" pitchFamily="18" charset="0"/>
                <a:cs typeface="Times New Roman" pitchFamily="18" charset="0"/>
              </a:rPr>
              <a:t>Ход по оси Y, </a:t>
            </a:r>
            <a:r>
              <a:rPr lang="ru-RU" sz="2000" dirty="0" smtClean="0">
                <a:latin typeface="Times New Roman" pitchFamily="18" charset="0"/>
                <a:cs typeface="Times New Roman" pitchFamily="18" charset="0"/>
              </a:rPr>
              <a:t>мм 180</a:t>
            </a:r>
            <a:r>
              <a:rPr lang="ru-RU" sz="2000" dirty="0">
                <a:latin typeface="Times New Roman" pitchFamily="18" charset="0"/>
                <a:cs typeface="Times New Roman" pitchFamily="18" charset="0"/>
              </a:rPr>
              <a:t/>
            </a:r>
            <a:br>
              <a:rPr lang="ru-RU" sz="2000" dirty="0">
                <a:latin typeface="Times New Roman" pitchFamily="18" charset="0"/>
                <a:cs typeface="Times New Roman" pitchFamily="18" charset="0"/>
              </a:rPr>
            </a:br>
            <a:r>
              <a:rPr lang="ru-RU" sz="2000" dirty="0">
                <a:latin typeface="Times New Roman" pitchFamily="18" charset="0"/>
                <a:cs typeface="Times New Roman" pitchFamily="18" charset="0"/>
              </a:rPr>
              <a:t>Ход по оси Z, </a:t>
            </a:r>
            <a:r>
              <a:rPr lang="ru-RU" sz="2000" dirty="0" smtClean="0">
                <a:latin typeface="Times New Roman" pitchFamily="18" charset="0"/>
                <a:cs typeface="Times New Roman" pitchFamily="18" charset="0"/>
              </a:rPr>
              <a:t>мм 160</a:t>
            </a:r>
            <a:r>
              <a:rPr lang="ru-RU" sz="2000" dirty="0">
                <a:latin typeface="Times New Roman" pitchFamily="18" charset="0"/>
                <a:cs typeface="Times New Roman" pitchFamily="18" charset="0"/>
              </a:rPr>
              <a:t/>
            </a:r>
            <a:br>
              <a:rPr lang="ru-RU" sz="2000" dirty="0">
                <a:latin typeface="Times New Roman" pitchFamily="18" charset="0"/>
                <a:cs typeface="Times New Roman" pitchFamily="18" charset="0"/>
              </a:rPr>
            </a:br>
            <a:r>
              <a:rPr lang="ru-RU" sz="2000" dirty="0">
                <a:latin typeface="Times New Roman" pitchFamily="18" charset="0"/>
                <a:cs typeface="Times New Roman" pitchFamily="18" charset="0"/>
              </a:rPr>
              <a:t>Точность позиционирования ортогональных координат, </a:t>
            </a:r>
            <a:r>
              <a:rPr lang="ru-RU" sz="2000" dirty="0" smtClean="0">
                <a:latin typeface="Times New Roman" pitchFamily="18" charset="0"/>
                <a:cs typeface="Times New Roman" pitchFamily="18" charset="0"/>
              </a:rPr>
              <a:t>мм 0,02</a:t>
            </a:r>
            <a:r>
              <a:rPr lang="ru-RU" sz="2000" dirty="0">
                <a:latin typeface="Times New Roman" pitchFamily="18" charset="0"/>
                <a:cs typeface="Times New Roman" pitchFamily="18" charset="0"/>
              </a:rPr>
              <a:t/>
            </a:r>
            <a:br>
              <a:rPr lang="ru-RU" sz="2000" dirty="0">
                <a:latin typeface="Times New Roman" pitchFamily="18" charset="0"/>
                <a:cs typeface="Times New Roman" pitchFamily="18" charset="0"/>
              </a:rPr>
            </a:br>
            <a:r>
              <a:rPr lang="ru-RU" sz="2000" dirty="0">
                <a:latin typeface="Times New Roman" pitchFamily="18" charset="0"/>
                <a:cs typeface="Times New Roman" pitchFamily="18" charset="0"/>
              </a:rPr>
              <a:t>Полный угол разворота гониометра, </a:t>
            </a:r>
            <a:r>
              <a:rPr lang="ru-RU" sz="2000" dirty="0" smtClean="0">
                <a:latin typeface="Times New Roman" pitchFamily="18" charset="0"/>
                <a:cs typeface="Times New Roman" pitchFamily="18" charset="0"/>
              </a:rPr>
              <a:t>град. 206</a:t>
            </a:r>
            <a:r>
              <a:rPr lang="ru-RU" sz="2000" dirty="0">
                <a:latin typeface="Times New Roman" pitchFamily="18" charset="0"/>
                <a:cs typeface="Times New Roman" pitchFamily="18" charset="0"/>
              </a:rPr>
              <a:t/>
            </a:r>
            <a:br>
              <a:rPr lang="ru-RU" sz="2000" dirty="0">
                <a:latin typeface="Times New Roman" pitchFamily="18" charset="0"/>
                <a:cs typeface="Times New Roman" pitchFamily="18" charset="0"/>
              </a:rPr>
            </a:br>
            <a:r>
              <a:rPr lang="ru-RU" sz="2000" dirty="0">
                <a:latin typeface="Times New Roman" pitchFamily="18" charset="0"/>
                <a:cs typeface="Times New Roman" pitchFamily="18" charset="0"/>
              </a:rPr>
              <a:t>Габаритные размеры, </a:t>
            </a:r>
            <a:r>
              <a:rPr lang="ru-RU" sz="2000" dirty="0" smtClean="0">
                <a:latin typeface="Times New Roman" pitchFamily="18" charset="0"/>
                <a:cs typeface="Times New Roman" pitchFamily="18" charset="0"/>
              </a:rPr>
              <a:t>мм 1000*900*800</a:t>
            </a:r>
            <a:r>
              <a:rPr lang="ru-RU" sz="2000" dirty="0">
                <a:latin typeface="Times New Roman" pitchFamily="18" charset="0"/>
                <a:cs typeface="Times New Roman" pitchFamily="18" charset="0"/>
              </a:rPr>
              <a:t/>
            </a:r>
            <a:br>
              <a:rPr lang="ru-RU" sz="2000" dirty="0">
                <a:latin typeface="Times New Roman" pitchFamily="18" charset="0"/>
                <a:cs typeface="Times New Roman" pitchFamily="18" charset="0"/>
              </a:rPr>
            </a:br>
            <a:r>
              <a:rPr lang="ru-RU" sz="2000" dirty="0">
                <a:latin typeface="Times New Roman" pitchFamily="18" charset="0"/>
                <a:cs typeface="Times New Roman" pitchFamily="18" charset="0"/>
              </a:rPr>
              <a:t>Вес, прибл., </a:t>
            </a:r>
            <a:r>
              <a:rPr lang="ru-RU" sz="2000" dirty="0" smtClean="0">
                <a:latin typeface="Times New Roman" pitchFamily="18" charset="0"/>
                <a:cs typeface="Times New Roman" pitchFamily="18" charset="0"/>
              </a:rPr>
              <a:t>кг  600</a:t>
            </a:r>
            <a:r>
              <a:rPr lang="ru-RU" sz="2400" dirty="0">
                <a:latin typeface="Times New Roman" pitchFamily="18" charset="0"/>
                <a:cs typeface="Times New Roman" pitchFamily="18" charset="0"/>
              </a:rPr>
              <a:t/>
            </a:r>
            <a:br>
              <a:rPr lang="ru-RU" sz="2400" dirty="0">
                <a:latin typeface="Times New Roman" pitchFamily="18" charset="0"/>
                <a:cs typeface="Times New Roman" pitchFamily="18" charset="0"/>
              </a:rPr>
            </a:br>
            <a:endParaRPr lang="ru-RU" sz="2400" dirty="0">
              <a:latin typeface="Times New Roman" pitchFamily="18" charset="0"/>
              <a:cs typeface="Times New Roman" pitchFamily="18" charset="0"/>
            </a:endParaRPr>
          </a:p>
        </p:txBody>
      </p:sp>
      <p:sp>
        <p:nvSpPr>
          <p:cNvPr id="3" name="Подзаголовок 2"/>
          <p:cNvSpPr>
            <a:spLocks noGrp="1"/>
          </p:cNvSpPr>
          <p:nvPr>
            <p:ph type="subTitle" idx="1"/>
          </p:nvPr>
        </p:nvSpPr>
        <p:spPr>
          <a:xfrm>
            <a:off x="0" y="428604"/>
            <a:ext cx="9144000" cy="500042"/>
          </a:xfrm>
        </p:spPr>
        <p:txBody>
          <a:bodyPr>
            <a:normAutofit lnSpcReduction="10000"/>
          </a:bodyPr>
          <a:lstStyle/>
          <a:p>
            <a:r>
              <a:rPr lang="ru-RU" sz="2800" dirty="0" smtClean="0">
                <a:solidFill>
                  <a:schemeClr val="tx1"/>
                </a:solidFill>
                <a:latin typeface="Times New Roman" panose="02020603050405020304" pitchFamily="18" charset="0"/>
                <a:cs typeface="Times New Roman" panose="02020603050405020304" pitchFamily="18" charset="0"/>
              </a:rPr>
              <a:t>Технические параметры</a:t>
            </a:r>
          </a:p>
          <a:p>
            <a:endParaRPr lang="ru-RU" sz="18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Скругленный прямоугольник 6"/>
          <p:cNvSpPr/>
          <p:nvPr/>
        </p:nvSpPr>
        <p:spPr>
          <a:xfrm>
            <a:off x="-1162845" y="61575"/>
            <a:ext cx="4656535" cy="798513"/>
          </a:xfrm>
          <a:prstGeom prst="roundRect">
            <a:avLst/>
          </a:prstGeom>
          <a:solidFill>
            <a:schemeClr val="bg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ru-RU"/>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lang="en-US" dirty="0"/>
              <a:t>f</a:t>
            </a:r>
            <a:endParaRPr lang="ru-RU" dirty="0"/>
          </a:p>
        </p:txBody>
      </p:sp>
      <p:sp>
        <p:nvSpPr>
          <p:cNvPr id="4" name="Прямоугольник 3"/>
          <p:cNvSpPr/>
          <p:nvPr/>
        </p:nvSpPr>
        <p:spPr>
          <a:xfrm>
            <a:off x="2714612" y="1071546"/>
            <a:ext cx="5930537" cy="3352328"/>
          </a:xfrm>
          <a:prstGeom prst="rect">
            <a:avLst/>
          </a:prstGeom>
        </p:spPr>
        <p:txBody>
          <a:bodyPr wrap="square">
            <a:spAutoFit/>
          </a:bodyPr>
          <a:lstStyle/>
          <a:p>
            <a:pPr algn="just">
              <a:lnSpc>
                <a:spcPct val="107000"/>
              </a:lnSpc>
              <a:spcAft>
                <a:spcPts val="0"/>
              </a:spcAft>
            </a:pPr>
            <a:r>
              <a:rPr lang="ru-RU" dirty="0" smtClean="0">
                <a:effectLst/>
                <a:latin typeface="Times New Roman" panose="02020603050405020304" pitchFamily="18" charset="0"/>
                <a:ea typeface="Calibri" panose="020F0502020204030204" pitchFamily="34" charset="0"/>
                <a:cs typeface="Times New Roman" panose="02020603050405020304" pitchFamily="18" charset="0"/>
              </a:rPr>
              <a:t>На сегодняшний день, два радиоизотопных источника можно использовать для нейтронной радиографии. Первый это 241 </a:t>
            </a:r>
            <a:r>
              <a:rPr lang="en-US" dirty="0" smtClean="0">
                <a:effectLst/>
                <a:latin typeface="Times New Roman" panose="02020603050405020304" pitchFamily="18" charset="0"/>
                <a:ea typeface="Calibri" panose="020F0502020204030204" pitchFamily="34" charset="0"/>
                <a:cs typeface="Times New Roman" panose="02020603050405020304" pitchFamily="18" charset="0"/>
              </a:rPr>
              <a:t>Am</a:t>
            </a:r>
            <a:r>
              <a:rPr lang="ru-RU" dirty="0" smtClean="0">
                <a:effectLst/>
                <a:latin typeface="Times New Roman" panose="02020603050405020304" pitchFamily="18" charset="0"/>
                <a:ea typeface="Calibri" panose="020F0502020204030204" pitchFamily="34" charset="0"/>
                <a:cs typeface="Times New Roman" panose="02020603050405020304" pitchFamily="18" charset="0"/>
              </a:rPr>
              <a:t>/</a:t>
            </a:r>
            <a:r>
              <a:rPr lang="en-US" dirty="0" smtClean="0">
                <a:effectLst/>
                <a:latin typeface="Times New Roman" panose="02020603050405020304" pitchFamily="18" charset="0"/>
                <a:ea typeface="Calibri" panose="020F0502020204030204" pitchFamily="34" charset="0"/>
                <a:cs typeface="Times New Roman" panose="02020603050405020304" pitchFamily="18" charset="0"/>
              </a:rPr>
              <a:t>B</a:t>
            </a:r>
            <a:r>
              <a:rPr lang="en-US" dirty="0" smtClean="0">
                <a:latin typeface="Times New Roman" panose="02020603050405020304" pitchFamily="18" charset="0"/>
                <a:ea typeface="Calibri" panose="020F0502020204030204" pitchFamily="34" charset="0"/>
                <a:cs typeface="Times New Roman" panose="02020603050405020304" pitchFamily="18" charset="0"/>
              </a:rPr>
              <a:t> ,</a:t>
            </a:r>
            <a:r>
              <a:rPr lang="ru-RU" dirty="0" smtClean="0">
                <a:effectLst/>
                <a:latin typeface="Times New Roman" panose="02020603050405020304" pitchFamily="18" charset="0"/>
                <a:ea typeface="Calibri" panose="020F0502020204030204" pitchFamily="34" charset="0"/>
                <a:cs typeface="Times New Roman" panose="02020603050405020304" pitchFamily="18" charset="0"/>
              </a:rPr>
              <a:t>второй 252 </a:t>
            </a:r>
            <a:r>
              <a:rPr lang="en-US" dirty="0" err="1" smtClean="0">
                <a:effectLst/>
                <a:latin typeface="Times New Roman" panose="02020603050405020304" pitchFamily="18" charset="0"/>
                <a:ea typeface="Calibri" panose="020F0502020204030204" pitchFamily="34" charset="0"/>
                <a:cs typeface="Times New Roman" panose="02020603050405020304" pitchFamily="18" charset="0"/>
              </a:rPr>
              <a:t>Cf</a:t>
            </a:r>
            <a:r>
              <a:rPr lang="ru-RU" dirty="0" smtClean="0">
                <a:effectLst/>
                <a:latin typeface="Times New Roman" panose="02020603050405020304" pitchFamily="18" charset="0"/>
                <a:ea typeface="Calibri" panose="020F0502020204030204" pitchFamily="34" charset="0"/>
                <a:cs typeface="Times New Roman" panose="02020603050405020304" pitchFamily="18" charset="0"/>
              </a:rPr>
              <a:t>.  252 </a:t>
            </a:r>
            <a:r>
              <a:rPr lang="ru-RU" dirty="0" err="1" smtClean="0">
                <a:effectLst/>
                <a:latin typeface="Times New Roman" panose="02020603050405020304" pitchFamily="18" charset="0"/>
                <a:ea typeface="Calibri" panose="020F0502020204030204" pitchFamily="34" charset="0"/>
                <a:cs typeface="Times New Roman" panose="02020603050405020304" pitchFamily="18" charset="0"/>
              </a:rPr>
              <a:t>Cf</a:t>
            </a:r>
            <a:r>
              <a:rPr lang="ru-RU" dirty="0" smtClean="0">
                <a:effectLst/>
                <a:latin typeface="Times New Roman" panose="02020603050405020304" pitchFamily="18" charset="0"/>
                <a:ea typeface="Calibri" panose="020F0502020204030204" pitchFamily="34" charset="0"/>
                <a:cs typeface="Times New Roman" panose="02020603050405020304" pitchFamily="18" charset="0"/>
              </a:rPr>
              <a:t> имеет период полураспада 2,6 года и является лучшим радиоизотопным источником для нейтронной радиографии из-за его чрезвычайно высокого нейтронного выхода, низкой средней излучаемой энергии нейтронов и небольшого размера. 252 </a:t>
            </a:r>
            <a:r>
              <a:rPr lang="en-US" dirty="0" err="1" smtClean="0">
                <a:effectLst/>
                <a:latin typeface="Times New Roman" panose="02020603050405020304" pitchFamily="18" charset="0"/>
                <a:ea typeface="Calibri" panose="020F0502020204030204" pitchFamily="34" charset="0"/>
                <a:cs typeface="Times New Roman" panose="02020603050405020304" pitchFamily="18" charset="0"/>
              </a:rPr>
              <a:t>Cf</a:t>
            </a:r>
            <a:r>
              <a:rPr lang="ru-RU" dirty="0" smtClean="0">
                <a:effectLst/>
                <a:latin typeface="Times New Roman" panose="02020603050405020304" pitchFamily="18" charset="0"/>
                <a:ea typeface="Calibri" panose="020F0502020204030204" pitchFamily="34" charset="0"/>
                <a:cs typeface="Times New Roman" panose="02020603050405020304" pitchFamily="18" charset="0"/>
              </a:rPr>
              <a:t> испускает нейтроны спонтанного деления со средней энергией нейтронов 2 МэВ и 4,3 х 10</a:t>
            </a:r>
            <a:r>
              <a:rPr lang="ru-RU" baseline="30000" dirty="0" smtClean="0">
                <a:effectLst/>
                <a:latin typeface="Times New Roman" panose="02020603050405020304" pitchFamily="18" charset="0"/>
                <a:ea typeface="Calibri" panose="020F0502020204030204" pitchFamily="34" charset="0"/>
                <a:cs typeface="Times New Roman" panose="02020603050405020304" pitchFamily="18" charset="0"/>
              </a:rPr>
              <a:t>9 </a:t>
            </a:r>
            <a:r>
              <a:rPr lang="ru-RU" dirty="0" smtClean="0">
                <a:effectLst/>
                <a:latin typeface="Times New Roman" panose="02020603050405020304" pitchFamily="18" charset="0"/>
                <a:ea typeface="Calibri" panose="020F0502020204030204" pitchFamily="34" charset="0"/>
                <a:cs typeface="Times New Roman" panose="02020603050405020304" pitchFamily="18" charset="0"/>
              </a:rPr>
              <a:t>нейтронов/секунда на кюри или 2,3 х 10</a:t>
            </a:r>
            <a:r>
              <a:rPr lang="ru-RU" baseline="30000" dirty="0" smtClean="0">
                <a:effectLst/>
                <a:latin typeface="Times New Roman" panose="02020603050405020304" pitchFamily="18" charset="0"/>
                <a:ea typeface="Calibri" panose="020F0502020204030204" pitchFamily="34" charset="0"/>
                <a:cs typeface="Times New Roman" panose="02020603050405020304" pitchFamily="18" charset="0"/>
              </a:rPr>
              <a:t>6 </a:t>
            </a:r>
            <a:r>
              <a:rPr lang="ru-RU" dirty="0" smtClean="0">
                <a:effectLst/>
                <a:latin typeface="Times New Roman" panose="02020603050405020304" pitchFamily="18" charset="0"/>
                <a:ea typeface="Calibri" panose="020F0502020204030204" pitchFamily="34" charset="0"/>
                <a:cs typeface="Times New Roman" panose="02020603050405020304" pitchFamily="18" charset="0"/>
              </a:rPr>
              <a:t>нейтрон/секунда на микрограмм 252 </a:t>
            </a:r>
            <a:r>
              <a:rPr lang="en-US" dirty="0" err="1" smtClean="0">
                <a:effectLst/>
                <a:latin typeface="Times New Roman" panose="02020603050405020304" pitchFamily="18" charset="0"/>
                <a:ea typeface="Calibri" panose="020F0502020204030204" pitchFamily="34" charset="0"/>
                <a:cs typeface="Times New Roman" panose="02020603050405020304" pitchFamily="18" charset="0"/>
              </a:rPr>
              <a:t>Cf</a:t>
            </a:r>
            <a:r>
              <a:rPr lang="ru-RU"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Прямоугольник 5"/>
          <p:cNvSpPr/>
          <p:nvPr/>
        </p:nvSpPr>
        <p:spPr>
          <a:xfrm>
            <a:off x="4143372" y="4500570"/>
            <a:ext cx="4572000" cy="2166875"/>
          </a:xfrm>
          <a:prstGeom prst="rect">
            <a:avLst/>
          </a:prstGeom>
        </p:spPr>
        <p:txBody>
          <a:bodyPr>
            <a:spAutoFit/>
          </a:bodyPr>
          <a:lstStyle/>
          <a:p>
            <a:pPr>
              <a:lnSpc>
                <a:spcPct val="107000"/>
              </a:lnSpc>
            </a:pPr>
            <a:r>
              <a:rPr lang="ru-RU" baseline="30000" dirty="0"/>
              <a:t>252</a:t>
            </a:r>
            <a:r>
              <a:rPr lang="en-US" dirty="0" err="1" smtClean="0"/>
              <a:t>Cf</a:t>
            </a:r>
            <a:r>
              <a:rPr lang="en-US" dirty="0"/>
              <a:t> </a:t>
            </a:r>
            <a:r>
              <a:rPr lang="en-US" dirty="0" smtClean="0"/>
              <a:t>-</a:t>
            </a:r>
            <a:r>
              <a:rPr lang="ru-RU" dirty="0" smtClean="0"/>
              <a:t>1мг </a:t>
            </a:r>
            <a:r>
              <a:rPr lang="ru-RU" dirty="0"/>
              <a:t>Коллиматор радиальный, </a:t>
            </a:r>
            <a:endParaRPr lang="en-US" dirty="0" smtClean="0"/>
          </a:p>
          <a:p>
            <a:pPr>
              <a:lnSpc>
                <a:spcPct val="107000"/>
              </a:lnSpc>
            </a:pPr>
            <a:r>
              <a:rPr lang="ru-RU" dirty="0" smtClean="0"/>
              <a:t>Базовый </a:t>
            </a:r>
            <a:r>
              <a:rPr lang="ru-RU" dirty="0"/>
              <a:t>поток 2*10</a:t>
            </a:r>
            <a:r>
              <a:rPr lang="ru-RU" baseline="30000" dirty="0"/>
              <a:t>7</a:t>
            </a:r>
            <a:r>
              <a:rPr lang="ru-RU" dirty="0"/>
              <a:t> см</a:t>
            </a:r>
            <a:r>
              <a:rPr lang="ru-RU" baseline="30000" dirty="0"/>
              <a:t>-2 </a:t>
            </a:r>
            <a:r>
              <a:rPr lang="ru-RU" dirty="0" smtClean="0"/>
              <a:t>с</a:t>
            </a:r>
            <a:r>
              <a:rPr lang="ru-RU" baseline="30000" dirty="0" smtClean="0"/>
              <a:t>-1</a:t>
            </a:r>
            <a:endParaRPr lang="ru-RU"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ru-RU" dirty="0" smtClean="0">
                <a:effectLst/>
                <a:latin typeface="Times New Roman" panose="02020603050405020304" pitchFamily="18" charset="0"/>
                <a:ea typeface="Calibri" panose="020F0502020204030204" pitchFamily="34" charset="0"/>
                <a:cs typeface="Times New Roman" panose="02020603050405020304" pitchFamily="18" charset="0"/>
              </a:rPr>
              <a:t>Типичные характеристики пучка:</a:t>
            </a:r>
            <a:endParaRPr lang="ru-RU" sz="16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dirty="0" smtClean="0">
                <a:effectLst/>
                <a:latin typeface="Times New Roman" panose="02020603050405020304" pitchFamily="18" charset="0"/>
                <a:ea typeface="Calibri" panose="020F0502020204030204" pitchFamily="34" charset="0"/>
                <a:cs typeface="Times New Roman" panose="02020603050405020304" pitchFamily="18" charset="0"/>
              </a:rPr>
              <a:t>- Интенсивность 10</a:t>
            </a:r>
            <a:r>
              <a:rPr lang="ru-RU" baseline="30000" dirty="0" smtClean="0">
                <a:effectLst/>
                <a:latin typeface="Times New Roman" panose="02020603050405020304" pitchFamily="18" charset="0"/>
                <a:ea typeface="Calibri" panose="020F0502020204030204" pitchFamily="34" charset="0"/>
                <a:cs typeface="Times New Roman" panose="02020603050405020304" pitchFamily="18" charset="0"/>
              </a:rPr>
              <a:t>4</a:t>
            </a:r>
            <a:r>
              <a:rPr lang="ru-RU" dirty="0" smtClean="0">
                <a:effectLst/>
                <a:latin typeface="Times New Roman" panose="02020603050405020304" pitchFamily="18" charset="0"/>
                <a:ea typeface="Calibri" panose="020F0502020204030204" pitchFamily="34" charset="0"/>
                <a:cs typeface="Times New Roman" panose="02020603050405020304" pitchFamily="18" charset="0"/>
              </a:rPr>
              <a:t> см</a:t>
            </a:r>
            <a:r>
              <a:rPr lang="ru-RU" baseline="30000" dirty="0" smtClean="0">
                <a:effectLst/>
                <a:latin typeface="Times New Roman" panose="02020603050405020304" pitchFamily="18" charset="0"/>
                <a:ea typeface="Calibri" panose="020F0502020204030204" pitchFamily="34" charset="0"/>
                <a:cs typeface="Times New Roman" panose="02020603050405020304" pitchFamily="18" charset="0"/>
              </a:rPr>
              <a:t>-2</a:t>
            </a:r>
            <a:r>
              <a:rPr lang="ru-RU" dirty="0" smtClean="0">
                <a:effectLst/>
                <a:latin typeface="Times New Roman" panose="02020603050405020304" pitchFamily="18" charset="0"/>
                <a:ea typeface="Calibri" panose="020F0502020204030204" pitchFamily="34" charset="0"/>
                <a:cs typeface="Times New Roman" panose="02020603050405020304" pitchFamily="18" charset="0"/>
              </a:rPr>
              <a:t> с</a:t>
            </a:r>
            <a:r>
              <a:rPr lang="ru-RU" baseline="30000" dirty="0" smtClean="0">
                <a:effectLst/>
                <a:latin typeface="Times New Roman" panose="02020603050405020304" pitchFamily="18" charset="0"/>
                <a:ea typeface="Calibri" panose="020F0502020204030204" pitchFamily="34" charset="0"/>
                <a:cs typeface="Times New Roman" panose="02020603050405020304" pitchFamily="18" charset="0"/>
              </a:rPr>
              <a:t>-1</a:t>
            </a:r>
            <a:endParaRPr lang="ru-RU" sz="16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dirty="0" smtClean="0">
                <a:effectLst/>
                <a:latin typeface="Times New Roman" panose="02020603050405020304" pitchFamily="18" charset="0"/>
                <a:ea typeface="Calibri" panose="020F0502020204030204" pitchFamily="34" charset="0"/>
                <a:cs typeface="Times New Roman" panose="02020603050405020304" pitchFamily="18" charset="0"/>
              </a:rPr>
              <a:t>- Соотношение </a:t>
            </a:r>
            <a:r>
              <a:rPr lang="en-US" dirty="0" smtClean="0">
                <a:effectLst/>
                <a:latin typeface="Times New Roman" panose="02020603050405020304" pitchFamily="18" charset="0"/>
                <a:ea typeface="Calibri" panose="020F0502020204030204" pitchFamily="34" charset="0"/>
                <a:cs typeface="Times New Roman" panose="02020603050405020304" pitchFamily="18" charset="0"/>
              </a:rPr>
              <a:t>L</a:t>
            </a:r>
            <a:r>
              <a:rPr lang="ru-RU" dirty="0" smtClean="0">
                <a:effectLst/>
                <a:latin typeface="Times New Roman" panose="02020603050405020304" pitchFamily="18" charset="0"/>
                <a:ea typeface="Calibri" panose="020F0502020204030204" pitchFamily="34" charset="0"/>
                <a:cs typeface="Times New Roman" panose="02020603050405020304" pitchFamily="18" charset="0"/>
              </a:rPr>
              <a:t>/</a:t>
            </a:r>
            <a:r>
              <a:rPr lang="en-US" dirty="0" smtClean="0">
                <a:effectLst/>
                <a:latin typeface="Times New Roman" panose="02020603050405020304" pitchFamily="18" charset="0"/>
                <a:ea typeface="Calibri" panose="020F0502020204030204" pitchFamily="34" charset="0"/>
                <a:cs typeface="Times New Roman" panose="02020603050405020304" pitchFamily="18" charset="0"/>
              </a:rPr>
              <a:t>D</a:t>
            </a:r>
            <a:r>
              <a:rPr lang="ru-RU" dirty="0" smtClean="0">
                <a:effectLst/>
                <a:latin typeface="Times New Roman" panose="02020603050405020304" pitchFamily="18" charset="0"/>
                <a:ea typeface="Calibri" panose="020F0502020204030204" pitchFamily="34" charset="0"/>
                <a:cs typeface="Times New Roman" panose="02020603050405020304" pitchFamily="18" charset="0"/>
              </a:rPr>
              <a:t>=12</a:t>
            </a:r>
            <a:endParaRPr lang="ru-RU" sz="16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smtClean="0">
                <a:effectLst/>
                <a:latin typeface="Times New Roman" panose="02020603050405020304" pitchFamily="18" charset="0"/>
                <a:ea typeface="Calibri" panose="020F0502020204030204" pitchFamily="34" charset="0"/>
                <a:cs typeface="Times New Roman" panose="02020603050405020304" pitchFamily="18" charset="0"/>
              </a:rPr>
              <a:t>Cd</a:t>
            </a:r>
            <a:r>
              <a:rPr lang="ru-RU" dirty="0" smtClean="0">
                <a:effectLst/>
                <a:latin typeface="Times New Roman" panose="02020603050405020304" pitchFamily="18" charset="0"/>
                <a:ea typeface="Calibri" panose="020F0502020204030204" pitchFamily="34" charset="0"/>
                <a:cs typeface="Times New Roman" panose="02020603050405020304" pitchFamily="18" charset="0"/>
              </a:rPr>
              <a:t> соотношение 5-20</a:t>
            </a:r>
            <a:endParaRPr lang="ru-RU" sz="16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US" dirty="0" smtClean="0">
                <a:effectLst/>
                <a:latin typeface="Times New Roman" panose="02020603050405020304" pitchFamily="18" charset="0"/>
                <a:ea typeface="Calibri" panose="020F0502020204030204" pitchFamily="34" charset="0"/>
                <a:cs typeface="Times New Roman" panose="02020603050405020304" pitchFamily="18" charset="0"/>
              </a:rPr>
              <a:t>L</a:t>
            </a:r>
            <a:r>
              <a:rPr lang="ru-RU" dirty="0" smtClean="0">
                <a:effectLst/>
                <a:latin typeface="Times New Roman" panose="02020603050405020304" pitchFamily="18" charset="0"/>
                <a:ea typeface="Calibri" panose="020F0502020204030204" pitchFamily="34" charset="0"/>
                <a:cs typeface="Times New Roman" panose="02020603050405020304" pitchFamily="18" charset="0"/>
              </a:rPr>
              <a:t>/</a:t>
            </a:r>
            <a:r>
              <a:rPr lang="en-US" dirty="0" smtClean="0">
                <a:effectLst/>
                <a:latin typeface="Times New Roman" panose="02020603050405020304" pitchFamily="18" charset="0"/>
                <a:ea typeface="Calibri" panose="020F0502020204030204" pitchFamily="34" charset="0"/>
                <a:cs typeface="Times New Roman" panose="02020603050405020304" pitchFamily="18" charset="0"/>
              </a:rPr>
              <a:t>D </a:t>
            </a:r>
            <a:r>
              <a:rPr lang="ru-RU"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smtClean="0">
                <a:effectLst/>
                <a:latin typeface="Times New Roman" panose="02020603050405020304" pitchFamily="18" charset="0"/>
                <a:ea typeface="Calibri" panose="020F0502020204030204" pitchFamily="34" charset="0"/>
                <a:cs typeface="Times New Roman" panose="02020603050405020304" pitchFamily="18" charset="0"/>
              </a:rPr>
              <a:t>L</a:t>
            </a:r>
            <a:r>
              <a:rPr lang="ru-RU" dirty="0" smtClean="0">
                <a:effectLst/>
                <a:latin typeface="Times New Roman" panose="02020603050405020304" pitchFamily="18" charset="0"/>
                <a:ea typeface="Calibri" panose="020F0502020204030204" pitchFamily="34" charset="0"/>
                <a:cs typeface="Times New Roman" panose="02020603050405020304" pitchFamily="18" charset="0"/>
              </a:rPr>
              <a:t>- длина коллиматора,</a:t>
            </a:r>
            <a:r>
              <a:rPr lang="en-US" dirty="0" smtClean="0">
                <a:effectLst/>
                <a:latin typeface="Times New Roman" panose="02020603050405020304" pitchFamily="18" charset="0"/>
                <a:ea typeface="Calibri" panose="020F0502020204030204" pitchFamily="34" charset="0"/>
                <a:cs typeface="Times New Roman" panose="02020603050405020304" pitchFamily="18" charset="0"/>
              </a:rPr>
              <a:t>D</a:t>
            </a:r>
            <a:r>
              <a:rPr lang="ru-RU" dirty="0" smtClean="0">
                <a:effectLst/>
                <a:latin typeface="Times New Roman" panose="02020603050405020304" pitchFamily="18" charset="0"/>
                <a:ea typeface="Calibri" panose="020F0502020204030204" pitchFamily="34" charset="0"/>
                <a:cs typeface="Times New Roman" panose="02020603050405020304" pitchFamily="18" charset="0"/>
              </a:rPr>
              <a:t>- его диаметр</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Рисунок 2"/>
          <p:cNvPicPr>
            <a:picLocks noChangeAspect="1"/>
          </p:cNvPicPr>
          <p:nvPr/>
        </p:nvPicPr>
        <p:blipFill>
          <a:blip r:embed="rId2" cstate="print"/>
          <a:stretch>
            <a:fillRect/>
          </a:stretch>
        </p:blipFill>
        <p:spPr>
          <a:xfrm>
            <a:off x="306430" y="1666993"/>
            <a:ext cx="2314898" cy="4439270"/>
          </a:xfrm>
          <a:prstGeom prst="rect">
            <a:avLst/>
          </a:prstGeom>
        </p:spPr>
      </p:pic>
      <p:sp>
        <p:nvSpPr>
          <p:cNvPr id="9" name="Заголовок 1"/>
          <p:cNvSpPr>
            <a:spLocks noGrp="1"/>
          </p:cNvSpPr>
          <p:nvPr>
            <p:ph type="title"/>
          </p:nvPr>
        </p:nvSpPr>
        <p:spPr>
          <a:xfrm>
            <a:off x="0" y="0"/>
            <a:ext cx="3114668" cy="857248"/>
          </a:xfrm>
        </p:spPr>
        <p:txBody>
          <a:bodyPr>
            <a:normAutofit/>
          </a:bodyPr>
          <a:lstStyle/>
          <a:p>
            <a:pPr algn="l"/>
            <a:r>
              <a:rPr lang="ru-RU" sz="2400" dirty="0" smtClean="0">
                <a:latin typeface="Times New Roman" panose="02020603050405020304" pitchFamily="18" charset="0"/>
                <a:cs typeface="Times New Roman" panose="02020603050405020304" pitchFamily="18" charset="0"/>
              </a:rPr>
              <a:t>Стенд нейтронной</a:t>
            </a:r>
            <a:br>
              <a:rPr lang="ru-RU" sz="2400" dirty="0" smtClean="0">
                <a:latin typeface="Times New Roman" panose="02020603050405020304" pitchFamily="18" charset="0"/>
                <a:cs typeface="Times New Roman" panose="02020603050405020304" pitchFamily="18" charset="0"/>
              </a:rPr>
            </a:br>
            <a:r>
              <a:rPr lang="ru-RU" sz="2400" dirty="0" smtClean="0">
                <a:latin typeface="Times New Roman" panose="02020603050405020304" pitchFamily="18" charset="0"/>
                <a:cs typeface="Times New Roman" panose="02020603050405020304" pitchFamily="18" charset="0"/>
              </a:rPr>
              <a:t> радиографии</a:t>
            </a:r>
            <a:endParaRPr lang="ru-RU"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9458601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Скругленный прямоугольник 4"/>
          <p:cNvSpPr/>
          <p:nvPr/>
        </p:nvSpPr>
        <p:spPr>
          <a:xfrm>
            <a:off x="-1125573" y="18321"/>
            <a:ext cx="4656535" cy="798513"/>
          </a:xfrm>
          <a:prstGeom prst="roundRect">
            <a:avLst/>
          </a:prstGeom>
          <a:solidFill>
            <a:schemeClr val="bg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ru-RU"/>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lang="en-US" dirty="0">
                <a:latin typeface="Times New Roman" panose="02020603050405020304" pitchFamily="18" charset="0"/>
                <a:cs typeface="Times New Roman" panose="02020603050405020304" pitchFamily="18" charset="0"/>
              </a:rPr>
              <a:t>f</a:t>
            </a:r>
            <a:endParaRPr lang="ru-RU" dirty="0">
              <a:latin typeface="Times New Roman" panose="02020603050405020304" pitchFamily="18" charset="0"/>
              <a:cs typeface="Times New Roman" panose="02020603050405020304" pitchFamily="18" charset="0"/>
            </a:endParaRPr>
          </a:p>
        </p:txBody>
      </p:sp>
      <p:sp>
        <p:nvSpPr>
          <p:cNvPr id="2" name="Заголовок 1"/>
          <p:cNvSpPr>
            <a:spLocks noGrp="1"/>
          </p:cNvSpPr>
          <p:nvPr>
            <p:ph type="title"/>
          </p:nvPr>
        </p:nvSpPr>
        <p:spPr>
          <a:xfrm>
            <a:off x="282930" y="130587"/>
            <a:ext cx="2661337" cy="660486"/>
          </a:xfrm>
        </p:spPr>
        <p:txBody>
          <a:bodyPr>
            <a:normAutofit/>
          </a:bodyPr>
          <a:lstStyle/>
          <a:p>
            <a:r>
              <a:rPr lang="ru-RU" sz="3600" dirty="0" smtClean="0">
                <a:latin typeface="Times New Roman" panose="02020603050405020304" pitchFamily="18" charset="0"/>
                <a:cs typeface="Times New Roman" panose="02020603050405020304" pitchFamily="18" charset="0"/>
              </a:rPr>
              <a:t>Применение</a:t>
            </a:r>
            <a:endParaRPr lang="ru-RU" sz="3600" dirty="0">
              <a:latin typeface="Times New Roman" panose="02020603050405020304" pitchFamily="18" charset="0"/>
              <a:cs typeface="Times New Roman" panose="02020603050405020304" pitchFamily="18" charset="0"/>
            </a:endParaRPr>
          </a:p>
        </p:txBody>
      </p:sp>
      <p:pic>
        <p:nvPicPr>
          <p:cNvPr id="4" name="Объект 3"/>
          <p:cNvPicPr>
            <a:picLocks noGrp="1"/>
          </p:cNvPicPr>
          <p:nvPr>
            <p:ph idx="1"/>
          </p:nvPr>
        </p:nvPicPr>
        <p:blipFill>
          <a:blip r:embed="rId2" cstate="print"/>
          <a:stretch>
            <a:fillRect/>
          </a:stretch>
        </p:blipFill>
        <p:spPr>
          <a:xfrm rot="-5400000">
            <a:off x="361153" y="1785033"/>
            <a:ext cx="2251443" cy="2140628"/>
          </a:xfrm>
          <a:prstGeom prst="rect">
            <a:avLst/>
          </a:prstGeom>
        </p:spPr>
      </p:pic>
      <p:pic>
        <p:nvPicPr>
          <p:cNvPr id="10" name="Рисунок 9"/>
          <p:cNvPicPr>
            <a:picLocks noChangeAspect="1"/>
          </p:cNvPicPr>
          <p:nvPr/>
        </p:nvPicPr>
        <p:blipFill>
          <a:blip r:embed="rId3" cstate="print"/>
          <a:stretch>
            <a:fillRect/>
          </a:stretch>
        </p:blipFill>
        <p:spPr>
          <a:xfrm>
            <a:off x="3809173" y="1740164"/>
            <a:ext cx="4040256" cy="1884009"/>
          </a:xfrm>
          <a:prstGeom prst="rect">
            <a:avLst/>
          </a:prstGeom>
        </p:spPr>
      </p:pic>
      <p:sp>
        <p:nvSpPr>
          <p:cNvPr id="11" name="TextBox 10"/>
          <p:cNvSpPr txBox="1"/>
          <p:nvPr/>
        </p:nvSpPr>
        <p:spPr>
          <a:xfrm>
            <a:off x="232596" y="929101"/>
            <a:ext cx="2711671" cy="923330"/>
          </a:xfrm>
          <a:prstGeom prst="rect">
            <a:avLst/>
          </a:prstGeom>
          <a:noFill/>
        </p:spPr>
        <p:txBody>
          <a:bodyPr wrap="square" rtlCol="0">
            <a:spAutoFit/>
          </a:bodyPr>
          <a:lstStyle/>
          <a:p>
            <a:r>
              <a:rPr lang="ru-RU" dirty="0" smtClean="0"/>
              <a:t>1. Неразрушающий метод контроля </a:t>
            </a:r>
            <a:r>
              <a:rPr lang="ru-RU" dirty="0" err="1" smtClean="0"/>
              <a:t>сплошности</a:t>
            </a:r>
            <a:r>
              <a:rPr lang="ru-RU" dirty="0" smtClean="0"/>
              <a:t> твердых тел</a:t>
            </a:r>
            <a:endParaRPr lang="ru-RU" dirty="0"/>
          </a:p>
        </p:txBody>
      </p:sp>
      <p:sp>
        <p:nvSpPr>
          <p:cNvPr id="12" name="TextBox 11"/>
          <p:cNvSpPr txBox="1"/>
          <p:nvPr/>
        </p:nvSpPr>
        <p:spPr>
          <a:xfrm>
            <a:off x="3809173" y="816833"/>
            <a:ext cx="2290556" cy="923330"/>
          </a:xfrm>
          <a:prstGeom prst="rect">
            <a:avLst/>
          </a:prstGeom>
          <a:noFill/>
        </p:spPr>
        <p:txBody>
          <a:bodyPr wrap="square" rtlCol="0">
            <a:spAutoFit/>
          </a:bodyPr>
          <a:lstStyle/>
          <a:p>
            <a:r>
              <a:rPr lang="en-US" dirty="0" smtClean="0"/>
              <a:t>2. </a:t>
            </a:r>
            <a:r>
              <a:rPr lang="ru-RU" dirty="0" smtClean="0"/>
              <a:t>радиография поляризационными нейтронами</a:t>
            </a:r>
            <a:endParaRPr lang="ru-RU" dirty="0"/>
          </a:p>
        </p:txBody>
      </p:sp>
      <p:sp>
        <p:nvSpPr>
          <p:cNvPr id="13" name="AutoShape 6" descr="http://www.psi.ch/lmn/NeutronInterferometryEN/igp_576_neutron_images.jpg"/>
          <p:cNvSpPr>
            <a:spLocks noChangeAspect="1" noChangeArrowheads="1"/>
          </p:cNvSpPr>
          <p:nvPr/>
        </p:nvSpPr>
        <p:spPr bwMode="auto">
          <a:xfrm>
            <a:off x="47625" y="-136525"/>
            <a:ext cx="228600" cy="304800"/>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14" name="Рисунок 13"/>
          <p:cNvPicPr>
            <a:picLocks noChangeAspect="1"/>
          </p:cNvPicPr>
          <p:nvPr/>
        </p:nvPicPr>
        <p:blipFill>
          <a:blip r:embed="rId4" cstate="print"/>
          <a:stretch>
            <a:fillRect/>
          </a:stretch>
        </p:blipFill>
        <p:spPr>
          <a:xfrm>
            <a:off x="1979515" y="4442734"/>
            <a:ext cx="4115375" cy="2200582"/>
          </a:xfrm>
          <a:prstGeom prst="rect">
            <a:avLst/>
          </a:prstGeom>
        </p:spPr>
      </p:pic>
      <p:sp>
        <p:nvSpPr>
          <p:cNvPr id="15" name="TextBox 14"/>
          <p:cNvSpPr txBox="1"/>
          <p:nvPr/>
        </p:nvSpPr>
        <p:spPr>
          <a:xfrm>
            <a:off x="2668657" y="3926522"/>
            <a:ext cx="4333430" cy="369332"/>
          </a:xfrm>
          <a:prstGeom prst="rect">
            <a:avLst/>
          </a:prstGeom>
          <a:noFill/>
        </p:spPr>
        <p:txBody>
          <a:bodyPr wrap="none" rtlCol="0">
            <a:spAutoFit/>
          </a:bodyPr>
          <a:lstStyle/>
          <a:p>
            <a:r>
              <a:rPr lang="ru-RU" dirty="0" smtClean="0"/>
              <a:t>3. Фазовая контрастная интерферометрия</a:t>
            </a:r>
            <a:endParaRPr lang="ru-RU" dirty="0"/>
          </a:p>
        </p:txBody>
      </p:sp>
    </p:spTree>
    <p:extLst>
      <p:ext uri="{BB962C8B-B14F-4D97-AF65-F5344CB8AC3E}">
        <p14:creationId xmlns:p14="http://schemas.microsoft.com/office/powerpoint/2010/main" xmlns="" val="361527854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одзаголовок 2"/>
          <p:cNvSpPr>
            <a:spLocks noGrp="1"/>
          </p:cNvSpPr>
          <p:nvPr>
            <p:ph type="subTitle" idx="1"/>
          </p:nvPr>
        </p:nvSpPr>
        <p:spPr>
          <a:xfrm>
            <a:off x="1357290" y="357166"/>
            <a:ext cx="6400800" cy="500066"/>
          </a:xfrm>
        </p:spPr>
        <p:txBody>
          <a:bodyPr>
            <a:normAutofit fontScale="92500" lnSpcReduction="20000"/>
          </a:bodyPr>
          <a:lstStyle/>
          <a:p>
            <a:r>
              <a:rPr lang="ru-RU" dirty="0" smtClean="0">
                <a:solidFill>
                  <a:schemeClr val="tx1"/>
                </a:solidFill>
                <a:latin typeface="Times New Roman" panose="02020603050405020304" pitchFamily="18" charset="0"/>
                <a:cs typeface="Times New Roman" panose="02020603050405020304" pitchFamily="18" charset="0"/>
              </a:rPr>
              <a:t>Введение</a:t>
            </a:r>
          </a:p>
          <a:p>
            <a:endParaRPr lang="ru-RU" dirty="0"/>
          </a:p>
        </p:txBody>
      </p:sp>
      <p:sp>
        <p:nvSpPr>
          <p:cNvPr id="6" name="Заголовок 1"/>
          <p:cNvSpPr>
            <a:spLocks noGrp="1"/>
          </p:cNvSpPr>
          <p:nvPr>
            <p:ph type="ctrTitle"/>
          </p:nvPr>
        </p:nvSpPr>
        <p:spPr>
          <a:xfrm>
            <a:off x="142844" y="1643050"/>
            <a:ext cx="9001156" cy="4500570"/>
          </a:xfrm>
        </p:spPr>
        <p:txBody>
          <a:bodyPr>
            <a:normAutofit fontScale="90000"/>
          </a:bodyPr>
          <a:lstStyle/>
          <a:p>
            <a:pPr algn="l"/>
            <a:r>
              <a:rPr lang="ru-RU" sz="2700" dirty="0" smtClean="0">
                <a:effectLst/>
                <a:latin typeface="Times New Roman" panose="02020603050405020304" pitchFamily="18" charset="0"/>
                <a:ea typeface="Calibri" panose="020F0502020204030204" pitchFamily="34" charset="0"/>
                <a:cs typeface="Times New Roman" panose="02020603050405020304" pitchFamily="18" charset="0"/>
              </a:rPr>
              <a:t>Многоцелевая радиографическая установка </a:t>
            </a:r>
            <a:r>
              <a:rPr lang="ru-RU" sz="2700" b="1" dirty="0" smtClean="0">
                <a:effectLst/>
                <a:latin typeface="Times New Roman" panose="02020603050405020304" pitchFamily="18" charset="0"/>
                <a:ea typeface="Calibri" panose="020F0502020204030204" pitchFamily="34" charset="0"/>
                <a:cs typeface="Times New Roman" panose="02020603050405020304" pitchFamily="18" charset="0"/>
              </a:rPr>
              <a:t>ДРАКОН</a:t>
            </a:r>
            <a:r>
              <a:rPr lang="ru-RU" sz="2700" dirty="0" smtClean="0">
                <a:effectLst/>
                <a:latin typeface="Times New Roman" panose="02020603050405020304" pitchFamily="18" charset="0"/>
                <a:ea typeface="Calibri" panose="020F0502020204030204" pitchFamily="34" charset="0"/>
                <a:cs typeface="Times New Roman" panose="02020603050405020304" pitchFamily="18" charset="0"/>
              </a:rPr>
              <a:t> расположена на выведенных пучках тепловых нейтронов на реакторе </a:t>
            </a:r>
            <a:r>
              <a:rPr lang="ru-RU" sz="2700" b="1" dirty="0" smtClean="0">
                <a:effectLst/>
                <a:latin typeface="Times New Roman" panose="02020603050405020304" pitchFamily="18" charset="0"/>
                <a:ea typeface="Calibri" panose="020F0502020204030204" pitchFamily="34" charset="0"/>
                <a:cs typeface="Times New Roman" panose="02020603050405020304" pitchFamily="18" charset="0"/>
              </a:rPr>
              <a:t>ИР-8</a:t>
            </a:r>
            <a:r>
              <a:rPr lang="ru-RU" sz="2700" dirty="0" smtClean="0">
                <a:effectLst/>
                <a:latin typeface="Times New Roman" panose="02020603050405020304" pitchFamily="18" charset="0"/>
                <a:ea typeface="Calibri" panose="020F0502020204030204" pitchFamily="34" charset="0"/>
                <a:cs typeface="Times New Roman" panose="02020603050405020304" pitchFamily="18" charset="0"/>
              </a:rPr>
              <a:t> служит для неразрушающего исследования больших (до 100 кг) и малых объектов. С помощью установки можно производить </a:t>
            </a:r>
            <a:r>
              <a:rPr lang="ru-RU" sz="2700" b="1" dirty="0" err="1" smtClean="0">
                <a:effectLst/>
                <a:latin typeface="Times New Roman" panose="02020603050405020304" pitchFamily="18" charset="0"/>
                <a:ea typeface="Calibri" panose="020F0502020204030204" pitchFamily="34" charset="0"/>
                <a:cs typeface="Times New Roman" panose="02020603050405020304" pitchFamily="18" charset="0"/>
              </a:rPr>
              <a:t>нейтронно</a:t>
            </a:r>
            <a:r>
              <a:rPr lang="ru-RU" sz="2700" b="1" dirty="0" smtClean="0">
                <a:effectLst/>
                <a:latin typeface="Times New Roman" panose="02020603050405020304" pitchFamily="18" charset="0"/>
                <a:ea typeface="Calibri" panose="020F0502020204030204" pitchFamily="34" charset="0"/>
                <a:cs typeface="Times New Roman" panose="02020603050405020304" pitchFamily="18" charset="0"/>
              </a:rPr>
              <a:t>- и гамма </a:t>
            </a:r>
            <a:r>
              <a:rPr lang="ru-RU" sz="2700" dirty="0" smtClean="0">
                <a:effectLst/>
                <a:latin typeface="Times New Roman" panose="02020603050405020304" pitchFamily="18" charset="0"/>
                <a:ea typeface="Calibri" panose="020F0502020204030204" pitchFamily="34" charset="0"/>
                <a:cs typeface="Times New Roman" panose="02020603050405020304" pitchFamily="18" charset="0"/>
              </a:rPr>
              <a:t>радиографические исследования образцов на различные трещины, внутренние(скрытые) дефекты, </a:t>
            </a:r>
            <a:r>
              <a:rPr lang="ru-RU" sz="2700" b="1" dirty="0" smtClean="0">
                <a:effectLst/>
                <a:latin typeface="Times New Roman" panose="02020603050405020304" pitchFamily="18" charset="0"/>
                <a:ea typeface="Calibri" panose="020F0502020204030204" pitchFamily="34" charset="0"/>
                <a:cs typeface="Times New Roman" panose="02020603050405020304" pitchFamily="18" charset="0"/>
              </a:rPr>
              <a:t>не разрушая </a:t>
            </a:r>
            <a:r>
              <a:rPr lang="ru-RU" sz="2700" dirty="0" smtClean="0">
                <a:effectLst/>
                <a:latin typeface="Times New Roman" panose="02020603050405020304" pitchFamily="18" charset="0"/>
                <a:ea typeface="Calibri" panose="020F0502020204030204" pitchFamily="34" charset="0"/>
                <a:cs typeface="Times New Roman" panose="02020603050405020304" pitchFamily="18" charset="0"/>
              </a:rPr>
              <a:t>при этом сам образец. Сам термин радиография означает </a:t>
            </a:r>
            <a:r>
              <a:rPr lang="ru-RU" sz="27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неразрушающий метод контроля </a:t>
            </a:r>
            <a:r>
              <a:rPr lang="ru-RU" sz="27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сплошности</a:t>
            </a:r>
            <a:r>
              <a:rPr lang="ru-RU" sz="27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ru-RU" sz="2700" dirty="0" smtClean="0">
                <a:effectLst/>
                <a:latin typeface="Times New Roman" panose="02020603050405020304" pitchFamily="18" charset="0"/>
                <a:ea typeface="Calibri" panose="020F0502020204030204" pitchFamily="34" charset="0"/>
                <a:cs typeface="Times New Roman" panose="02020603050405020304" pitchFamily="18" charset="0"/>
              </a:rPr>
              <a:t>твердых тел,</a:t>
            </a:r>
            <a:r>
              <a:rPr lang="ru-RU" sz="27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основанный на просвечивании объекта ионизирующим излучением и регистрации фотографическим методом прошедшего через объект излучения. Также на установке возможно производить </a:t>
            </a:r>
            <a:r>
              <a:rPr lang="ru-RU" sz="27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томографические</a:t>
            </a:r>
            <a:r>
              <a:rPr lang="ru-RU" sz="27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исследования. Общая схема установки изображена на рисунке.</a:t>
            </a:r>
            <a:r>
              <a:rPr lang="ru-RU" sz="1600" dirty="0" smtClean="0">
                <a:effectLst/>
                <a:latin typeface="Calibri" panose="020F0502020204030204" pitchFamily="34" charset="0"/>
                <a:ea typeface="Calibri" panose="020F0502020204030204" pitchFamily="34" charset="0"/>
                <a:cs typeface="Times New Roman" panose="02020603050405020304" pitchFamily="18" charset="0"/>
              </a:rPr>
              <a:t/>
            </a:r>
            <a:br>
              <a:rPr lang="ru-RU" sz="1600" dirty="0" smtClean="0">
                <a:effectLst/>
                <a:latin typeface="Calibri" panose="020F0502020204030204" pitchFamily="34" charset="0"/>
                <a:ea typeface="Calibri" panose="020F0502020204030204" pitchFamily="34" charset="0"/>
                <a:cs typeface="Times New Roman" panose="02020603050405020304" pitchFamily="18" charset="0"/>
              </a:rPr>
            </a:br>
            <a:endParaRPr lang="ru-RU" sz="16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srcRect/>
          <a:stretch>
            <a:fillRect/>
          </a:stretch>
        </p:blipFill>
        <p:spPr bwMode="auto">
          <a:xfrm>
            <a:off x="0" y="357166"/>
            <a:ext cx="9054342" cy="5000636"/>
          </a:xfrm>
          <a:prstGeom prst="rect">
            <a:avLst/>
          </a:prstGeom>
          <a:noFill/>
          <a:ln w="9525">
            <a:noFill/>
            <a:miter lim="800000"/>
            <a:headEnd/>
            <a:tailEnd/>
          </a:ln>
        </p:spPr>
      </p:pic>
      <p:sp>
        <p:nvSpPr>
          <p:cNvPr id="6" name="Подзаголовок 2"/>
          <p:cNvSpPr>
            <a:spLocks noGrp="1"/>
          </p:cNvSpPr>
          <p:nvPr>
            <p:ph type="subTitle" idx="1"/>
          </p:nvPr>
        </p:nvSpPr>
        <p:spPr>
          <a:xfrm>
            <a:off x="0" y="5429264"/>
            <a:ext cx="9144000" cy="1143008"/>
          </a:xfrm>
        </p:spPr>
        <p:txBody>
          <a:bodyPr>
            <a:normAutofit/>
          </a:bodyPr>
          <a:lstStyle/>
          <a:p>
            <a:pPr algn="l"/>
            <a:r>
              <a:rPr lang="ru-RU" sz="2000" dirty="0" smtClean="0">
                <a:solidFill>
                  <a:schemeClr val="tx1"/>
                </a:solidFill>
                <a:latin typeface="Times New Roman" pitchFamily="18" charset="0"/>
                <a:cs typeface="Times New Roman" pitchFamily="18" charset="0"/>
              </a:rPr>
              <a:t>                                                План установки</a:t>
            </a:r>
          </a:p>
          <a:p>
            <a:pPr algn="l"/>
            <a:r>
              <a:rPr lang="ru-RU" sz="2000" dirty="0" smtClean="0">
                <a:solidFill>
                  <a:schemeClr val="tx1"/>
                </a:solidFill>
                <a:latin typeface="Times New Roman" pitchFamily="18" charset="0"/>
                <a:cs typeface="Times New Roman" pitchFamily="18" charset="0"/>
              </a:rPr>
              <a:t>1-коллиматор, 2-монохроматор,3-вторая коллимационная система,4-узел образца,</a:t>
            </a:r>
          </a:p>
          <a:p>
            <a:pPr algn="l"/>
            <a:r>
              <a:rPr lang="ru-RU" sz="2000" dirty="0" smtClean="0">
                <a:solidFill>
                  <a:schemeClr val="tx1"/>
                </a:solidFill>
                <a:latin typeface="Times New Roman" pitchFamily="18" charset="0"/>
                <a:cs typeface="Times New Roman" pitchFamily="18" charset="0"/>
              </a:rPr>
              <a:t>5-детектор, 6-подвижная защита, 7-ловушка, 8-борполиэтилен, 9-биозащита.</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cstate="print"/>
          <a:srcRect/>
          <a:stretch>
            <a:fillRect/>
          </a:stretch>
        </p:blipFill>
        <p:spPr bwMode="auto">
          <a:xfrm>
            <a:off x="-1" y="428604"/>
            <a:ext cx="9053145" cy="4286280"/>
          </a:xfrm>
          <a:prstGeom prst="rect">
            <a:avLst/>
          </a:prstGeom>
          <a:noFill/>
          <a:ln w="9525">
            <a:noFill/>
            <a:miter lim="800000"/>
            <a:headEnd/>
            <a:tailEnd/>
          </a:ln>
        </p:spPr>
      </p:pic>
      <p:pic>
        <p:nvPicPr>
          <p:cNvPr id="2052" name="Picture 4"/>
          <p:cNvPicPr>
            <a:picLocks noChangeAspect="1" noChangeArrowheads="1"/>
          </p:cNvPicPr>
          <p:nvPr/>
        </p:nvPicPr>
        <p:blipFill>
          <a:blip r:embed="rId3" cstate="print"/>
          <a:srcRect/>
          <a:stretch>
            <a:fillRect/>
          </a:stretch>
        </p:blipFill>
        <p:spPr bwMode="auto">
          <a:xfrm>
            <a:off x="1285852" y="5786454"/>
            <a:ext cx="6351488" cy="642942"/>
          </a:xfrm>
          <a:prstGeom prst="rect">
            <a:avLst/>
          </a:prstGeom>
          <a:noFill/>
          <a:ln w="9525">
            <a:noFill/>
            <a:miter lim="800000"/>
            <a:headEnd/>
            <a:tailEnd/>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dirty="0"/>
          </a:p>
        </p:txBody>
      </p:sp>
      <p:sp>
        <p:nvSpPr>
          <p:cNvPr id="3" name="Подзаголовок 2"/>
          <p:cNvSpPr>
            <a:spLocks noGrp="1"/>
          </p:cNvSpPr>
          <p:nvPr>
            <p:ph type="subTitle" idx="1"/>
          </p:nvPr>
        </p:nvSpPr>
        <p:spPr>
          <a:xfrm>
            <a:off x="4429124" y="4071942"/>
            <a:ext cx="4714876" cy="2571768"/>
          </a:xfrm>
        </p:spPr>
        <p:txBody>
          <a:bodyPr>
            <a:noAutofit/>
          </a:bodyPr>
          <a:lstStyle/>
          <a:p>
            <a:pPr algn="l"/>
            <a:r>
              <a:rPr lang="ru-RU" sz="2400"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Установка оснащена </a:t>
            </a:r>
            <a:r>
              <a:rPr lang="ru-RU" sz="2400" b="1"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двойным </a:t>
            </a:r>
            <a:r>
              <a:rPr lang="ru-RU" sz="2400" b="1" dirty="0" err="1"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монохроматором</a:t>
            </a:r>
            <a:r>
              <a:rPr lang="ru-RU" sz="2400" dirty="0" err="1"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,и</a:t>
            </a:r>
            <a:r>
              <a:rPr lang="ru-RU" sz="2400"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 это позволяет варьировать длину волны падающего излучения, тем самым мы можем добиваться </a:t>
            </a:r>
            <a:r>
              <a:rPr lang="ru-RU" sz="2400" b="1"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максимальной контрастности </a:t>
            </a:r>
            <a:r>
              <a:rPr lang="ru-RU" sz="2400"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при радиографии.</a:t>
            </a:r>
            <a:endParaRPr lang="ru-RU" sz="2400" dirty="0">
              <a:solidFill>
                <a:schemeClr val="tx1"/>
              </a:solidFill>
            </a:endParaRPr>
          </a:p>
        </p:txBody>
      </p:sp>
      <p:pic>
        <p:nvPicPr>
          <p:cNvPr id="1026" name="Picture 2"/>
          <p:cNvPicPr>
            <a:picLocks noChangeAspect="1" noChangeArrowheads="1"/>
          </p:cNvPicPr>
          <p:nvPr/>
        </p:nvPicPr>
        <p:blipFill>
          <a:blip r:embed="rId2" cstate="print"/>
          <a:srcRect/>
          <a:stretch>
            <a:fillRect/>
          </a:stretch>
        </p:blipFill>
        <p:spPr bwMode="auto">
          <a:xfrm>
            <a:off x="357158" y="357166"/>
            <a:ext cx="7500958" cy="3258158"/>
          </a:xfrm>
          <a:prstGeom prst="rect">
            <a:avLst/>
          </a:prstGeom>
          <a:noFill/>
          <a:ln w="9525">
            <a:noFill/>
            <a:miter lim="800000"/>
            <a:headEnd/>
            <a:tailEnd/>
          </a:ln>
        </p:spPr>
      </p:pic>
      <p:pic>
        <p:nvPicPr>
          <p:cNvPr id="1028" name="Picture 4"/>
          <p:cNvPicPr>
            <a:picLocks noChangeAspect="1" noChangeArrowheads="1"/>
          </p:cNvPicPr>
          <p:nvPr/>
        </p:nvPicPr>
        <p:blipFill>
          <a:blip r:embed="rId3" cstate="print"/>
          <a:srcRect/>
          <a:stretch>
            <a:fillRect/>
          </a:stretch>
        </p:blipFill>
        <p:spPr bwMode="auto">
          <a:xfrm flipV="1">
            <a:off x="0" y="4286256"/>
            <a:ext cx="4357686" cy="1753482"/>
          </a:xfrm>
          <a:prstGeom prst="rect">
            <a:avLst/>
          </a:prstGeom>
          <a:noFill/>
          <a:ln w="9525">
            <a:noFill/>
            <a:miter lim="800000"/>
            <a:headEnd/>
            <a:tailEnd/>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normAutofit/>
          </a:bodyPr>
          <a:lstStyle/>
          <a:p>
            <a:endParaRPr lang="ru-RU" sz="1200" dirty="0"/>
          </a:p>
        </p:txBody>
      </p:sp>
      <p:sp>
        <p:nvSpPr>
          <p:cNvPr id="3" name="Подзаголовок 2"/>
          <p:cNvSpPr>
            <a:spLocks noGrp="1"/>
          </p:cNvSpPr>
          <p:nvPr>
            <p:ph type="subTitle" idx="1"/>
          </p:nvPr>
        </p:nvSpPr>
        <p:spPr/>
        <p:txBody>
          <a:bodyPr/>
          <a:lstStyle/>
          <a:p>
            <a:endParaRPr lang="ru-RU" dirty="0"/>
          </a:p>
        </p:txBody>
      </p:sp>
      <p:pic>
        <p:nvPicPr>
          <p:cNvPr id="2050" name="Picture 2"/>
          <p:cNvPicPr>
            <a:picLocks noChangeAspect="1" noChangeArrowheads="1"/>
          </p:cNvPicPr>
          <p:nvPr/>
        </p:nvPicPr>
        <p:blipFill>
          <a:blip r:embed="rId2" cstate="print"/>
          <a:srcRect/>
          <a:stretch>
            <a:fillRect/>
          </a:stretch>
        </p:blipFill>
        <p:spPr bwMode="auto">
          <a:xfrm>
            <a:off x="0" y="214290"/>
            <a:ext cx="8786842" cy="2557967"/>
          </a:xfrm>
          <a:prstGeom prst="rect">
            <a:avLst/>
          </a:prstGeom>
          <a:noFill/>
          <a:ln w="9525">
            <a:noFill/>
            <a:miter lim="800000"/>
            <a:headEnd/>
            <a:tailEnd/>
          </a:ln>
        </p:spPr>
      </p:pic>
      <p:pic>
        <p:nvPicPr>
          <p:cNvPr id="2051" name="Picture 3"/>
          <p:cNvPicPr>
            <a:picLocks noChangeAspect="1" noChangeArrowheads="1"/>
          </p:cNvPicPr>
          <p:nvPr/>
        </p:nvPicPr>
        <p:blipFill>
          <a:blip r:embed="rId3" cstate="print"/>
          <a:srcRect/>
          <a:stretch>
            <a:fillRect/>
          </a:stretch>
        </p:blipFill>
        <p:spPr bwMode="auto">
          <a:xfrm>
            <a:off x="4790922" y="2786058"/>
            <a:ext cx="4353078" cy="4071942"/>
          </a:xfrm>
          <a:prstGeom prst="rect">
            <a:avLst/>
          </a:prstGeom>
          <a:noFill/>
          <a:ln w="9525">
            <a:noFill/>
            <a:miter lim="800000"/>
            <a:headEnd/>
            <a:tailEnd/>
          </a:ln>
        </p:spPr>
      </p:pic>
      <p:pic>
        <p:nvPicPr>
          <p:cNvPr id="3074" name="Picture 2"/>
          <p:cNvPicPr>
            <a:picLocks noChangeAspect="1" noChangeArrowheads="1"/>
          </p:cNvPicPr>
          <p:nvPr/>
        </p:nvPicPr>
        <p:blipFill>
          <a:blip r:embed="rId4" cstate="print"/>
          <a:srcRect/>
          <a:stretch>
            <a:fillRect/>
          </a:stretch>
        </p:blipFill>
        <p:spPr bwMode="auto">
          <a:xfrm>
            <a:off x="1" y="3571398"/>
            <a:ext cx="4786314" cy="2920618"/>
          </a:xfrm>
          <a:prstGeom prst="rect">
            <a:avLst/>
          </a:prstGeom>
          <a:noFill/>
          <a:ln w="9525">
            <a:noFill/>
            <a:miter lim="800000"/>
            <a:headEnd/>
            <a:tailEnd/>
          </a:ln>
        </p:spPr>
      </p:pic>
    </p:spTree>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153</TotalTime>
  <Words>718</Words>
  <Application>Microsoft Office PowerPoint</Application>
  <PresentationFormat>Экран (4:3)</PresentationFormat>
  <Paragraphs>74</Paragraphs>
  <Slides>20</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20</vt:i4>
      </vt:variant>
    </vt:vector>
  </HeadingPairs>
  <TitlesOfParts>
    <vt:vector size="21" baseType="lpstr">
      <vt:lpstr>Тема Office</vt:lpstr>
      <vt:lpstr>Многоцелевая дифракционная и радиографическая установка.</vt:lpstr>
      <vt:lpstr>Слайд 2</vt:lpstr>
      <vt:lpstr>Стенд нейтронной  радиографии</vt:lpstr>
      <vt:lpstr>Применение</vt:lpstr>
      <vt:lpstr>Многоцелевая радиографическая установка ДРАКОН расположена на выведенных пучках тепловых нейтронов на реакторе ИР-8 служит для неразрушающего исследования больших (до 100 кг) и малых объектов. С помощью установки можно производить нейтронно- и гамма радиографические исследования образцов на различные трещины, внутренние(скрытые) дефекты, не разрушая при этом сам образец. Сам термин радиография означает неразрушающий метод контроля сплошности твердых тел, основанный на просвечивании объекта ионизирующим излучением и регистрации фотографическим методом прошедшего через объект излучения. Также на установке возможно производить томографические исследования. Общая схема установки изображена на рисунке. </vt:lpstr>
      <vt:lpstr>Слайд 6</vt:lpstr>
      <vt:lpstr>Слайд 7</vt:lpstr>
      <vt:lpstr>Слайд 8</vt:lpstr>
      <vt:lpstr>Слайд 9</vt:lpstr>
      <vt:lpstr>Слайд 10</vt:lpstr>
      <vt:lpstr>Используемые детекторы нейтронов </vt:lpstr>
      <vt:lpstr>Слайд 12</vt:lpstr>
      <vt:lpstr>Система считывания</vt:lpstr>
      <vt:lpstr>Высокоточный многоосевой стол перемещения образца </vt:lpstr>
      <vt:lpstr>Слайд 15</vt:lpstr>
      <vt:lpstr>Слайд 16</vt:lpstr>
      <vt:lpstr>Слайд 17</vt:lpstr>
      <vt:lpstr>фото</vt:lpstr>
      <vt:lpstr>Слайд 19</vt:lpstr>
      <vt:lpstr>Количество управляемых осей 7 Количество одновременно двигающихся осей до 6 Угловая точность гониометра ( большого поворотного стола), град.0.008 Угловая точность поворотных столов образца и детектора, град.0,01 Ход по оси X, мм 900 Ход по оси Y, мм 180 Ход по оси Z, мм 160 Точность позиционирования ортогональных координат, мм 0,02 Полный угол разворота гониометра, град. 206 Габаритные размеры, мм 1000*900*800 Вес, прибл., кг  600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Многоцелевая дифракционная и радиографическая установка. </dc:title>
  <dc:creator>MEGATRON</dc:creator>
  <cp:lastModifiedBy>MEGATRON</cp:lastModifiedBy>
  <cp:revision>40</cp:revision>
  <dcterms:created xsi:type="dcterms:W3CDTF">2015-02-16T17:48:01Z</dcterms:created>
  <dcterms:modified xsi:type="dcterms:W3CDTF">2015-02-17T08:28:13Z</dcterms:modified>
</cp:coreProperties>
</file>