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79" r:id="rId3"/>
    <p:sldId id="280" r:id="rId4"/>
    <p:sldId id="281" r:id="rId5"/>
    <p:sldId id="282" r:id="rId6"/>
    <p:sldId id="283" r:id="rId7"/>
    <p:sldId id="284" r:id="rId8"/>
    <p:sldId id="285" r:id="rId9"/>
    <p:sldId id="287" r:id="rId10"/>
    <p:sldId id="288" r:id="rId11"/>
    <p:sldId id="289" r:id="rId12"/>
    <p:sldId id="290" r:id="rId13"/>
    <p:sldId id="286" r:id="rId14"/>
    <p:sldId id="291" r:id="rId15"/>
    <p:sldId id="292" r:id="rId16"/>
    <p:sldId id="260" r:id="rId17"/>
    <p:sldId id="293" r:id="rId18"/>
    <p:sldId id="261" r:id="rId19"/>
    <p:sldId id="262" r:id="rId20"/>
    <p:sldId id="257" r:id="rId21"/>
    <p:sldId id="272" r:id="rId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  <a:srgbClr val="003760"/>
    <a:srgbClr val="0065B0"/>
    <a:srgbClr val="4F81BD"/>
    <a:srgbClr val="FFFFFF"/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344" autoAdjust="0"/>
  </p:normalViewPr>
  <p:slideViewPr>
    <p:cSldViewPr>
      <p:cViewPr varScale="1">
        <p:scale>
          <a:sx n="116" d="100"/>
          <a:sy n="116" d="100"/>
        </p:scale>
        <p:origin x="-79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40616FDF-87AA-49DA-B68B-5DC07D9737B7}" type="datetimeFigureOut">
              <a:rPr lang="ru-RU"/>
              <a:pPr>
                <a:defRPr/>
              </a:pPr>
              <a:t>18.02.2015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1A00912-AA14-4CFF-B3ED-FC3037C1BD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78B16-FA09-4534-B317-5F50E05C7853}" type="datetimeFigureOut">
              <a:rPr lang="ru-RU"/>
              <a:pPr>
                <a:defRPr/>
              </a:pPr>
              <a:t>18.02.2015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EBD19-E020-4BBC-8BEB-667A3A2A90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25B96A-7C1A-45A1-A0C2-75DED32C961F}" type="datetimeFigureOut">
              <a:rPr lang="ru-RU"/>
              <a:pPr>
                <a:defRPr/>
              </a:pPr>
              <a:t>18.02.2015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69C9C-9671-421D-9B8F-D4105E50E3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A615C-0BF1-4FE3-91F5-36F5AA9CC853}" type="datetimeFigureOut">
              <a:rPr lang="ru-RU"/>
              <a:pPr>
                <a:defRPr/>
              </a:pPr>
              <a:t>18.02.2015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A4680-E739-415C-A97E-318BB7E28F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0CCE13-A243-4219-AD4A-8B976BA53022}" type="datetimeFigureOut">
              <a:rPr lang="ru-RU"/>
              <a:pPr>
                <a:defRPr/>
              </a:pPr>
              <a:t>18.02.2015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28DFC6-A43B-496C-9637-CC734EC9D3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A08BF-F498-44CD-85ED-332E798EC045}" type="datetimeFigureOut">
              <a:rPr lang="ru-RU"/>
              <a:pPr>
                <a:defRPr/>
              </a:pPr>
              <a:t>18.02.2015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229AF-6143-4F6E-A9DA-3CCE1F6F4D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F30EA-4DC0-47A9-ABC9-7F8B5882ADD7}" type="datetimeFigureOut">
              <a:rPr lang="ru-RU"/>
              <a:pPr>
                <a:defRPr/>
              </a:pPr>
              <a:t>18.02.2015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62671-DEA1-4B20-BE55-929CFC82DD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9C42B-92DC-49E7-B596-664CA5FCD06E}" type="datetimeFigureOut">
              <a:rPr lang="ru-RU"/>
              <a:pPr>
                <a:defRPr/>
              </a:pPr>
              <a:t>18.02.2015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3BDDC8-4317-4F70-BD99-CB4456AF46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46F63A-784F-448B-BCE6-ABDC02585593}" type="datetimeFigureOut">
              <a:rPr lang="ru-RU"/>
              <a:pPr>
                <a:defRPr/>
              </a:pPr>
              <a:t>18.02.2015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1C50E-B581-49D6-82AC-63F863EBAA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ABE72-14C2-41E2-9447-E60E216E0013}" type="datetimeFigureOut">
              <a:rPr lang="ru-RU"/>
              <a:pPr>
                <a:defRPr/>
              </a:pPr>
              <a:t>18.02.2015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612F3-8CFC-47D4-9311-A196EBEC0A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B71A7-79E5-4297-AB58-E8984CA5503D}" type="datetimeFigureOut">
              <a:rPr lang="ru-RU"/>
              <a:pPr>
                <a:defRPr/>
              </a:pPr>
              <a:t>18.02.2015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BCD82B-D3E6-4562-B9FD-9002176BD9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99B51-E195-4F8F-8D50-81C43883FA56}" type="datetimeFigureOut">
              <a:rPr lang="ru-RU"/>
              <a:pPr>
                <a:defRPr/>
              </a:pPr>
              <a:t>18.02.2015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E609F-2D4B-420C-9C8D-E073E1F340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7181A62-8266-4CAE-8C4B-9688F23142C7}" type="datetimeFigureOut">
              <a:rPr lang="ru-RU"/>
              <a:pPr>
                <a:defRPr/>
              </a:pPr>
              <a:t>18.02.2015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4D968A3-4CE3-48F6-A5BF-F58F54A603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5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Box 3"/>
          <p:cNvSpPr txBox="1">
            <a:spLocks noChangeArrowheads="1"/>
          </p:cNvSpPr>
          <p:nvPr/>
        </p:nvSpPr>
        <p:spPr bwMode="auto">
          <a:xfrm>
            <a:off x="306388" y="142875"/>
            <a:ext cx="652621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>
                <a:solidFill>
                  <a:srgbClr val="000000"/>
                </a:solidFill>
                <a:latin typeface="Book Antiqua" pitchFamily="18" charset="0"/>
              </a:rPr>
              <a:t>Дифракция нейтронов в ПИЯФ.</a:t>
            </a:r>
            <a:endParaRPr lang="en-US" sz="3200" b="1">
              <a:solidFill>
                <a:srgbClr val="000000"/>
              </a:solidFill>
              <a:latin typeface="Book Antiqua" pitchFamily="18" charset="0"/>
            </a:endParaRPr>
          </a:p>
          <a:p>
            <a:r>
              <a:rPr lang="ru-RU" sz="3200" b="1">
                <a:solidFill>
                  <a:srgbClr val="000000"/>
                </a:solidFill>
                <a:latin typeface="Book Antiqua" pitchFamily="18" charset="0"/>
              </a:rPr>
              <a:t>История и достижения.</a:t>
            </a:r>
            <a:endParaRPr lang="ru-RU" sz="3200" b="1">
              <a:latin typeface="Calibri" pitchFamily="34" charset="0"/>
            </a:endParaRPr>
          </a:p>
        </p:txBody>
      </p:sp>
      <p:sp>
        <p:nvSpPr>
          <p:cNvPr id="14338" name="TextBox 4"/>
          <p:cNvSpPr txBox="1">
            <a:spLocks noChangeArrowheads="1"/>
          </p:cNvSpPr>
          <p:nvPr/>
        </p:nvSpPr>
        <p:spPr bwMode="auto">
          <a:xfrm>
            <a:off x="5072063" y="6143625"/>
            <a:ext cx="40957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>
                <a:latin typeface="Times New Roman" pitchFamily="18" charset="0"/>
                <a:cs typeface="Times New Roman" pitchFamily="18" charset="0"/>
              </a:rPr>
              <a:t>Ю.П. Черненков</a:t>
            </a:r>
          </a:p>
          <a:p>
            <a:r>
              <a:rPr lang="ru-RU" sz="1600" b="1">
                <a:latin typeface="Times New Roman" pitchFamily="18" charset="0"/>
                <a:cs typeface="Times New Roman" pitchFamily="18" charset="0"/>
              </a:rPr>
              <a:t>18.02.2015  "Дифракция нейтронов - 2015"</a:t>
            </a:r>
            <a:endParaRPr lang="en-US" sz="16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Box 4"/>
          <p:cNvSpPr txBox="1">
            <a:spLocks noChangeArrowheads="1"/>
          </p:cNvSpPr>
          <p:nvPr/>
        </p:nvSpPr>
        <p:spPr bwMode="auto">
          <a:xfrm>
            <a:off x="179388" y="115888"/>
            <a:ext cx="8647112" cy="2168525"/>
          </a:xfrm>
          <a:prstGeom prst="rect">
            <a:avLst/>
          </a:prstGeom>
          <a:solidFill>
            <a:srgbClr val="FFFFFF">
              <a:alpha val="89000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ru-RU" sz="2400" b="1">
                <a:latin typeface="Times New Roman" pitchFamily="18" charset="0"/>
                <a:cs typeface="Times New Roman" pitchFamily="18" charset="0"/>
              </a:rPr>
              <a:t>Слабый антиферромагнетизм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ru-RU" sz="160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ru-RU" sz="1600">
                <a:latin typeface="Times New Roman" pitchFamily="18" charset="0"/>
                <a:cs typeface="Times New Roman" pitchFamily="18" charset="0"/>
              </a:rPr>
              <a:t>Симметричное изотропное взаимодействие спинов приводит к возникновению ферромагнитного</a:t>
            </a:r>
          </a:p>
          <a:p>
            <a:pPr marL="342900" indent="-342900"/>
            <a:r>
              <a:rPr lang="ru-RU" sz="1600">
                <a:latin typeface="Times New Roman" pitchFamily="18" charset="0"/>
                <a:cs typeface="Times New Roman" pitchFamily="18" charset="0"/>
              </a:rPr>
              <a:t>или антиферромагнитного упорядочения.</a:t>
            </a:r>
          </a:p>
          <a:p>
            <a:pPr marL="342900" indent="-342900"/>
            <a:r>
              <a:rPr lang="ru-RU" sz="1600">
                <a:latin typeface="Times New Roman" pitchFamily="18" charset="0"/>
                <a:cs typeface="Times New Roman" pitchFamily="18" charset="0"/>
              </a:rPr>
              <a:t>Взаимодействие ДМ стремится сделать взаимодействующие спины перпендикулярными друг к</a:t>
            </a:r>
          </a:p>
          <a:p>
            <a:pPr marL="342900" indent="-342900"/>
            <a:r>
              <a:rPr lang="ru-RU" sz="1600">
                <a:latin typeface="Times New Roman" pitchFamily="18" charset="0"/>
                <a:cs typeface="Times New Roman" pitchFamily="18" charset="0"/>
              </a:rPr>
              <a:t>другу </a:t>
            </a:r>
            <a:r>
              <a:rPr lang="ru-RU" sz="160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160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ru-RU" sz="160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скашивание направлений спинов в исходно коллинеарного антиферромагнетика и</a:t>
            </a:r>
            <a:endParaRPr lang="en-US" sz="160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342900" indent="-342900"/>
            <a:r>
              <a:rPr lang="ru-RU" sz="160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               возникновению слабого ферро- и</a:t>
            </a:r>
            <a:r>
              <a:rPr lang="en-US" sz="160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/</a:t>
            </a:r>
            <a:r>
              <a:rPr lang="ru-RU" sz="160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или антиферромагнетизма</a:t>
            </a:r>
            <a:r>
              <a:rPr lang="en-US" sz="160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</a:p>
          <a:p>
            <a:pPr marL="342900" indent="-342900"/>
            <a:r>
              <a:rPr lang="en-GB" sz="1600">
                <a:solidFill>
                  <a:srgbClr val="000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  <a:sym typeface="Wingdings" pitchFamily="2" charset="2"/>
              </a:rPr>
              <a:t>YFeO</a:t>
            </a:r>
            <a:r>
              <a:rPr lang="ru-RU" sz="1600" baseline="-30000">
                <a:solidFill>
                  <a:srgbClr val="000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  <a:sym typeface="Wingdings" pitchFamily="2" charset="2"/>
              </a:rPr>
              <a:t>3</a:t>
            </a:r>
            <a:r>
              <a:rPr lang="ru-RU" sz="160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60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– </a:t>
            </a:r>
            <a:r>
              <a:rPr lang="ru-RU" sz="160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дифракция поляризованных нейтронов </a:t>
            </a:r>
            <a:r>
              <a:rPr lang="en-US" sz="160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600" i="1">
                <a:solidFill>
                  <a:srgbClr val="000000"/>
                </a:solidFill>
                <a:latin typeface="Times New Roman" pitchFamily="18" charset="0"/>
                <a:ea typeface="Batang" pitchFamily="18" charset="-127"/>
                <a:sym typeface="Wingdings" pitchFamily="2" charset="2"/>
              </a:rPr>
              <a:t>A</a:t>
            </a:r>
            <a:r>
              <a:rPr lang="en-US" sz="1600" i="1" baseline="-30000">
                <a:solidFill>
                  <a:srgbClr val="000000"/>
                </a:solidFill>
                <a:latin typeface="Times New Roman" pitchFamily="18" charset="0"/>
                <a:ea typeface="Batang" pitchFamily="18" charset="-127"/>
                <a:sym typeface="Wingdings" pitchFamily="2" charset="2"/>
              </a:rPr>
              <a:t>y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ea typeface="Batang" pitchFamily="18" charset="-127"/>
                <a:sym typeface="Wingdings" pitchFamily="2" charset="2"/>
              </a:rPr>
              <a:t>/</a:t>
            </a:r>
            <a:r>
              <a:rPr lang="en-US" sz="1600" i="1">
                <a:solidFill>
                  <a:srgbClr val="000000"/>
                </a:solidFill>
                <a:latin typeface="Times New Roman" pitchFamily="18" charset="0"/>
                <a:ea typeface="Batang" pitchFamily="18" charset="-127"/>
                <a:sym typeface="Wingdings" pitchFamily="2" charset="2"/>
              </a:rPr>
              <a:t>G</a:t>
            </a:r>
            <a:r>
              <a:rPr lang="en-US" sz="1600" i="1" baseline="-30000">
                <a:solidFill>
                  <a:srgbClr val="000000"/>
                </a:solidFill>
                <a:latin typeface="Times New Roman" pitchFamily="18" charset="0"/>
                <a:ea typeface="Batang" pitchFamily="18" charset="-127"/>
                <a:sym typeface="Wingdings" pitchFamily="2" charset="2"/>
              </a:rPr>
              <a:t>x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ea typeface="Batang" pitchFamily="18" charset="-127"/>
                <a:sym typeface="Wingdings" pitchFamily="2" charset="2"/>
              </a:rPr>
              <a:t> = 1.93(18)·10</a:t>
            </a:r>
            <a:r>
              <a:rPr lang="en-US" sz="1600" baseline="30000">
                <a:solidFill>
                  <a:srgbClr val="000000"/>
                </a:solidFill>
                <a:latin typeface="Times New Roman" pitchFamily="18" charset="0"/>
                <a:ea typeface="Batang" pitchFamily="18" charset="-127"/>
                <a:sym typeface="Symbol" pitchFamily="18" charset="2"/>
              </a:rPr>
              <a:t></a:t>
            </a:r>
            <a:r>
              <a:rPr lang="ru-RU" sz="1600" baseline="30000">
                <a:solidFill>
                  <a:srgbClr val="000000"/>
                </a:solidFill>
                <a:latin typeface="Times New Roman" pitchFamily="18" charset="0"/>
                <a:ea typeface="Batang" pitchFamily="18" charset="-127"/>
                <a:sym typeface="Wingdings" pitchFamily="2" charset="2"/>
              </a:rPr>
              <a:t>2</a:t>
            </a:r>
            <a:r>
              <a:rPr lang="ru-RU" sz="160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endParaRPr lang="en-US" sz="160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44035" name="TextBox 4"/>
          <p:cNvSpPr txBox="1">
            <a:spLocks noChangeArrowheads="1"/>
          </p:cNvSpPr>
          <p:nvPr/>
        </p:nvSpPr>
        <p:spPr bwMode="auto">
          <a:xfrm>
            <a:off x="4643438" y="2349500"/>
            <a:ext cx="2732087" cy="304800"/>
          </a:xfrm>
          <a:prstGeom prst="rect">
            <a:avLst/>
          </a:prstGeom>
          <a:solidFill>
            <a:srgbClr val="FFFFFF">
              <a:alpha val="89000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solidFill>
                  <a:srgbClr val="000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A</a:t>
            </a:r>
            <a:r>
              <a:rPr lang="en-US" sz="1400" b="1" i="1" baseline="-30000">
                <a:solidFill>
                  <a:srgbClr val="000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y</a:t>
            </a:r>
            <a:r>
              <a:rPr lang="ru-RU" sz="1400" b="1">
                <a:solidFill>
                  <a:srgbClr val="000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/</a:t>
            </a:r>
            <a:r>
              <a:rPr lang="en-US" sz="1400" b="1" i="1">
                <a:solidFill>
                  <a:srgbClr val="000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G</a:t>
            </a:r>
            <a:r>
              <a:rPr lang="en-US" sz="1400" b="1" i="1" baseline="-30000">
                <a:solidFill>
                  <a:srgbClr val="000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x</a:t>
            </a:r>
            <a:r>
              <a:rPr lang="ru-RU" sz="1400" b="1">
                <a:solidFill>
                  <a:srgbClr val="000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= 1.67(6)·10</a:t>
            </a:r>
            <a:r>
              <a:rPr lang="en-US" sz="1400" b="1" baseline="30000">
                <a:solidFill>
                  <a:srgbClr val="000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  <a:sym typeface="Symbol" pitchFamily="18" charset="2"/>
              </a:rPr>
              <a:t></a:t>
            </a:r>
            <a:r>
              <a:rPr lang="ru-RU" sz="1400" b="1" baseline="30000">
                <a:solidFill>
                  <a:srgbClr val="000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2</a:t>
            </a:r>
            <a:r>
              <a:rPr lang="ru-RU" sz="1400" b="1">
                <a:solidFill>
                  <a:srgbClr val="000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для </a:t>
            </a:r>
            <a:r>
              <a:rPr lang="en-US" sz="1400" b="1">
                <a:solidFill>
                  <a:srgbClr val="000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YbFeO</a:t>
            </a:r>
            <a:r>
              <a:rPr lang="ru-RU" sz="1400" b="1" baseline="-30000">
                <a:solidFill>
                  <a:srgbClr val="000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3</a:t>
            </a:r>
            <a:r>
              <a:rPr lang="ru-RU" sz="1400" b="1">
                <a:solidFill>
                  <a:srgbClr val="000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</a:t>
            </a:r>
          </a:p>
        </p:txBody>
      </p:sp>
      <p:pic>
        <p:nvPicPr>
          <p:cNvPr id="44041" name="Picture 9"/>
          <p:cNvPicPr>
            <a:picLocks noChangeAspect="1" noChangeArrowheads="1"/>
          </p:cNvPicPr>
          <p:nvPr/>
        </p:nvPicPr>
        <p:blipFill>
          <a:blip r:embed="rId2">
            <a:lum bright="-10000" contrast="14000"/>
          </a:blip>
          <a:srcRect/>
          <a:stretch>
            <a:fillRect/>
          </a:stretch>
        </p:blipFill>
        <p:spPr bwMode="auto">
          <a:xfrm>
            <a:off x="179388" y="2349500"/>
            <a:ext cx="2898775" cy="4176713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</p:pic>
      <p:pic>
        <p:nvPicPr>
          <p:cNvPr id="44042" name="Picture 10"/>
          <p:cNvPicPr>
            <a:picLocks noChangeAspect="1" noChangeArrowheads="1"/>
          </p:cNvPicPr>
          <p:nvPr/>
        </p:nvPicPr>
        <p:blipFill>
          <a:blip r:embed="rId3"/>
          <a:srcRect t="13499"/>
          <a:stretch>
            <a:fillRect/>
          </a:stretch>
        </p:blipFill>
        <p:spPr bwMode="auto">
          <a:xfrm>
            <a:off x="3276600" y="2924175"/>
            <a:ext cx="3744913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6" name="Picture 14" descr="fig7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5825" y="2924175"/>
            <a:ext cx="1751013" cy="238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7" name="Picture 15" descr="Жак Швейцер"/>
          <p:cNvPicPr>
            <a:picLocks noChangeAspect="1" noChangeArrowheads="1"/>
          </p:cNvPicPr>
          <p:nvPr/>
        </p:nvPicPr>
        <p:blipFill>
          <a:blip r:embed="rId5">
            <a:lum bright="6000" contrast="14000"/>
          </a:blip>
          <a:srcRect/>
          <a:stretch>
            <a:fillRect/>
          </a:stretch>
        </p:blipFill>
        <p:spPr bwMode="auto">
          <a:xfrm>
            <a:off x="7524750" y="5445125"/>
            <a:ext cx="1147763" cy="1341438"/>
          </a:xfrm>
          <a:prstGeom prst="rect">
            <a:avLst/>
          </a:prstGeom>
          <a:noFill/>
          <a:ln w="1270">
            <a:solidFill>
              <a:srgbClr val="969696"/>
            </a:solidFill>
            <a:miter lim="800000"/>
            <a:headEnd/>
            <a:tailEnd/>
          </a:ln>
        </p:spPr>
      </p:pic>
      <p:sp>
        <p:nvSpPr>
          <p:cNvPr id="44048" name="TextBox 4"/>
          <p:cNvSpPr txBox="1">
            <a:spLocks noChangeArrowheads="1"/>
          </p:cNvSpPr>
          <p:nvPr/>
        </p:nvSpPr>
        <p:spPr bwMode="auto">
          <a:xfrm>
            <a:off x="5580063" y="6381750"/>
            <a:ext cx="1851025" cy="336550"/>
          </a:xfrm>
          <a:prstGeom prst="rect">
            <a:avLst/>
          </a:prstGeom>
          <a:solidFill>
            <a:srgbClr val="FFFFFF">
              <a:alpha val="47000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Times New Roman" pitchFamily="18" charset="0"/>
                <a:cs typeface="Times New Roman" pitchFamily="18" charset="0"/>
              </a:rPr>
              <a:t>1977 – 1978  arctg ?</a:t>
            </a:r>
            <a:endParaRPr lang="ru-RU" sz="16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Box 4"/>
          <p:cNvSpPr txBox="1">
            <a:spLocks noChangeArrowheads="1"/>
          </p:cNvSpPr>
          <p:nvPr/>
        </p:nvSpPr>
        <p:spPr bwMode="auto">
          <a:xfrm>
            <a:off x="179388" y="188913"/>
            <a:ext cx="8593137" cy="2413000"/>
          </a:xfrm>
          <a:prstGeom prst="rect">
            <a:avLst/>
          </a:prstGeom>
          <a:solidFill>
            <a:srgbClr val="FFFFFF">
              <a:alpha val="89000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ru-RU" sz="2400" b="1">
                <a:latin typeface="Times New Roman" pitchFamily="18" charset="0"/>
                <a:cs typeface="Times New Roman" pitchFamily="18" charset="0"/>
              </a:rPr>
              <a:t>Слабый антиферромагнетизм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ru-RU" sz="160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ru-RU" sz="1600">
                <a:latin typeface="Times New Roman" pitchFamily="18" charset="0"/>
                <a:cs typeface="Times New Roman" pitchFamily="18" charset="0"/>
              </a:rPr>
              <a:t>Влияние редкоземельной подсистемы (R = Er, Yb или Y) на величину Ay.   Эта подсистема</a:t>
            </a:r>
            <a:endParaRPr lang="en-US" sz="160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ru-RU" sz="1600">
                <a:latin typeface="Times New Roman" pitchFamily="18" charset="0"/>
                <a:cs typeface="Times New Roman" pitchFamily="18" charset="0"/>
              </a:rPr>
              <a:t>остается парамагнитной вплоть до низких температур (~ 10 K), но поляризуется в эффективном</a:t>
            </a:r>
            <a:endParaRPr lang="en-US" sz="160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ru-RU" sz="1600">
                <a:latin typeface="Times New Roman" pitchFamily="18" charset="0"/>
                <a:cs typeface="Times New Roman" pitchFamily="18" charset="0"/>
              </a:rPr>
              <a:t>магнитном поле от подрешетки железа. Оно создается анизотропными R-Fe взаимодействиями.</a:t>
            </a:r>
          </a:p>
          <a:p>
            <a:pPr marL="342900" indent="-342900"/>
            <a:r>
              <a:rPr lang="ru-RU" sz="1600">
                <a:latin typeface="Times New Roman" pitchFamily="18" charset="0"/>
                <a:cs typeface="Times New Roman" pitchFamily="18" charset="0"/>
              </a:rPr>
              <a:t>Анизотропное симметричное R-Fe взаимодействие по порядку величины такое же, как антисим-</a:t>
            </a:r>
          </a:p>
          <a:p>
            <a:pPr marL="342900" indent="-342900"/>
            <a:r>
              <a:rPr lang="ru-RU" sz="1600">
                <a:latin typeface="Times New Roman" pitchFamily="18" charset="0"/>
                <a:cs typeface="Times New Roman" pitchFamily="18" charset="0"/>
              </a:rPr>
              <a:t>метричное ДМ-взаимодействие Fe-Fe. В результате поле от подрешетки железа индуцирует на</a:t>
            </a:r>
          </a:p>
          <a:p>
            <a:pPr marL="342900" indent="-342900"/>
            <a:r>
              <a:rPr lang="ru-RU" sz="1600">
                <a:latin typeface="Times New Roman" pitchFamily="18" charset="0"/>
                <a:cs typeface="Times New Roman" pitchFamily="18" charset="0"/>
              </a:rPr>
              <a:t>редкоземельной подсистеме f</a:t>
            </a:r>
            <a:r>
              <a:rPr lang="ru-RU" sz="1600" baseline="-2500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 компоненту, вклад которой виден в магнитных измерениях и</a:t>
            </a:r>
          </a:p>
          <a:p>
            <a:pPr marL="342900" indent="-342900"/>
            <a:r>
              <a:rPr lang="ru-RU" sz="1600">
                <a:latin typeface="Times New Roman" pitchFamily="18" charset="0"/>
                <a:cs typeface="Times New Roman" pitchFamily="18" charset="0"/>
              </a:rPr>
              <a:t>которая, в свою очередь, изменяет величину Ay. </a:t>
            </a:r>
            <a:endParaRPr lang="en-US" sz="16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065" name="Picture 9"/>
          <p:cNvPicPr>
            <a:picLocks noChangeAspect="1" noChangeArrowheads="1"/>
          </p:cNvPicPr>
          <p:nvPr/>
        </p:nvPicPr>
        <p:blipFill>
          <a:blip r:embed="rId2"/>
          <a:srcRect t="1186"/>
          <a:stretch>
            <a:fillRect/>
          </a:stretch>
        </p:blipFill>
        <p:spPr bwMode="auto">
          <a:xfrm>
            <a:off x="2339975" y="2708275"/>
            <a:ext cx="3400425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Box 4"/>
          <p:cNvSpPr txBox="1">
            <a:spLocks noChangeArrowheads="1"/>
          </p:cNvSpPr>
          <p:nvPr/>
        </p:nvSpPr>
        <p:spPr bwMode="auto">
          <a:xfrm>
            <a:off x="87313" y="115888"/>
            <a:ext cx="8948737" cy="2657475"/>
          </a:xfrm>
          <a:prstGeom prst="rect">
            <a:avLst/>
          </a:prstGeom>
          <a:solidFill>
            <a:srgbClr val="FFFFFF">
              <a:alpha val="89000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ru-RU" sz="2400" b="1">
                <a:latin typeface="Times New Roman" pitchFamily="18" charset="0"/>
                <a:cs typeface="Times New Roman" pitchFamily="18" charset="0"/>
              </a:rPr>
              <a:t>Высокотемпературная сверхпроводимость.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ru-RU" sz="160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en-GB" sz="1600">
                <a:solidFill>
                  <a:srgbClr val="000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YBa</a:t>
            </a:r>
            <a:r>
              <a:rPr lang="ru-RU" sz="1600" baseline="-30000">
                <a:solidFill>
                  <a:srgbClr val="000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2</a:t>
            </a:r>
            <a:r>
              <a:rPr lang="en-GB" sz="1600">
                <a:solidFill>
                  <a:srgbClr val="000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Cu</a:t>
            </a:r>
            <a:r>
              <a:rPr lang="ru-RU" sz="1600" baseline="-30000">
                <a:solidFill>
                  <a:srgbClr val="000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3</a:t>
            </a:r>
            <a:r>
              <a:rPr lang="en-GB" sz="1600">
                <a:solidFill>
                  <a:srgbClr val="000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O</a:t>
            </a:r>
            <a:r>
              <a:rPr lang="ru-RU" sz="1600" baseline="-30000">
                <a:solidFill>
                  <a:srgbClr val="000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6+</a:t>
            </a:r>
            <a:r>
              <a:rPr lang="en-GB" sz="1600" i="1" baseline="-30000">
                <a:solidFill>
                  <a:srgbClr val="000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x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 :  </a:t>
            </a:r>
            <a:r>
              <a:rPr lang="en-GB" sz="1600" i="1">
                <a:solidFill>
                  <a:srgbClr val="000000"/>
                </a:solidFill>
                <a:latin typeface="Times New Roman" pitchFamily="18" charset="0"/>
                <a:ea typeface="Batang" pitchFamily="18" charset="-127"/>
              </a:rPr>
              <a:t>T</a:t>
            </a:r>
            <a:r>
              <a:rPr lang="en-GB" sz="1600" baseline="-30000">
                <a:solidFill>
                  <a:srgbClr val="000000"/>
                </a:solidFill>
                <a:latin typeface="Times New Roman" pitchFamily="18" charset="0"/>
                <a:ea typeface="Batang" pitchFamily="18" charset="-127"/>
              </a:rPr>
              <a:t>C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 зависит как от концентрации (</a:t>
            </a:r>
            <a:r>
              <a:rPr lang="ru-RU" sz="1600" i="1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), так и от упорядочения кислорода </a:t>
            </a:r>
            <a:r>
              <a:rPr lang="en-US" sz="160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ru-RU" sz="160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надо</a:t>
            </a:r>
          </a:p>
          <a:p>
            <a:pPr marL="342900" indent="-342900"/>
            <a:r>
              <a:rPr lang="ru-RU" sz="160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                        знать структуру.</a:t>
            </a:r>
          </a:p>
          <a:p>
            <a:pPr marL="342900" indent="-342900"/>
            <a:r>
              <a:rPr lang="ru-RU" sz="160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Выяснили:</a:t>
            </a:r>
          </a:p>
          <a:p>
            <a:pPr marL="342900" indent="-342900"/>
            <a:r>
              <a:rPr lang="ru-RU" sz="1600">
                <a:sym typeface="Wingdings" pitchFamily="2" charset="2"/>
              </a:rPr>
              <a:t>в диапазоне 0.40(3) </a:t>
            </a:r>
            <a:r>
              <a:rPr lang="en-GB" sz="1600">
                <a:sym typeface="Symbol" pitchFamily="18" charset="2"/>
              </a:rPr>
              <a:t></a:t>
            </a:r>
            <a:r>
              <a:rPr lang="en-GB" sz="1600">
                <a:sym typeface="Wingdings" pitchFamily="2" charset="2"/>
              </a:rPr>
              <a:t> </a:t>
            </a:r>
            <a:r>
              <a:rPr lang="en-GB" sz="1600" i="1">
                <a:sym typeface="Wingdings" pitchFamily="2" charset="2"/>
              </a:rPr>
              <a:t>x</a:t>
            </a:r>
            <a:r>
              <a:rPr lang="en-GB" sz="1600">
                <a:sym typeface="Wingdings" pitchFamily="2" charset="2"/>
              </a:rPr>
              <a:t> </a:t>
            </a:r>
            <a:r>
              <a:rPr lang="en-GB" sz="1600">
                <a:sym typeface="Symbol" pitchFamily="18" charset="2"/>
              </a:rPr>
              <a:t></a:t>
            </a:r>
            <a:r>
              <a:rPr lang="ru-RU" sz="1600">
                <a:sym typeface="Wingdings" pitchFamily="2" charset="2"/>
              </a:rPr>
              <a:t> 0.63(3) богатые и обедненные кислородом цепочки чередуются</a:t>
            </a:r>
          </a:p>
          <a:p>
            <a:pPr marL="342900" indent="-342900"/>
            <a:r>
              <a:rPr lang="ru-RU" sz="1600">
                <a:sym typeface="Wingdings" pitchFamily="2" charset="2"/>
              </a:rPr>
              <a:t>(орто-</a:t>
            </a:r>
            <a:r>
              <a:rPr lang="en-US" sz="1600">
                <a:sym typeface="Wingdings" pitchFamily="2" charset="2"/>
              </a:rPr>
              <a:t>II</a:t>
            </a:r>
            <a:r>
              <a:rPr lang="ru-RU" sz="1600">
                <a:sym typeface="Wingdings" pitchFamily="2" charset="2"/>
              </a:rPr>
              <a:t> фаза), а в диапазоне 0.70(3) </a:t>
            </a:r>
            <a:r>
              <a:rPr lang="en-GB" sz="1600">
                <a:sym typeface="Symbol" pitchFamily="18" charset="2"/>
              </a:rPr>
              <a:t></a:t>
            </a:r>
            <a:r>
              <a:rPr lang="en-GB" sz="1600">
                <a:sym typeface="Wingdings" pitchFamily="2" charset="2"/>
              </a:rPr>
              <a:t> </a:t>
            </a:r>
            <a:r>
              <a:rPr lang="en-GB" sz="1600" i="1">
                <a:sym typeface="Wingdings" pitchFamily="2" charset="2"/>
              </a:rPr>
              <a:t>x</a:t>
            </a:r>
            <a:r>
              <a:rPr lang="en-GB" sz="1600">
                <a:sym typeface="Wingdings" pitchFamily="2" charset="2"/>
              </a:rPr>
              <a:t> </a:t>
            </a:r>
            <a:r>
              <a:rPr lang="en-GB" sz="1600">
                <a:sym typeface="Symbol" pitchFamily="18" charset="2"/>
              </a:rPr>
              <a:t></a:t>
            </a:r>
            <a:r>
              <a:rPr lang="ru-RU" sz="1600">
                <a:sym typeface="Wingdings" pitchFamily="2" charset="2"/>
              </a:rPr>
              <a:t> 0.80(3) их чередование другое – две кислородных</a:t>
            </a:r>
          </a:p>
          <a:p>
            <a:pPr marL="342900" indent="-342900"/>
            <a:r>
              <a:rPr lang="ru-RU" sz="1600">
                <a:sym typeface="Wingdings" pitchFamily="2" charset="2"/>
              </a:rPr>
              <a:t>через одну вакантную, т.элементарная ячейка утраивается (орто-</a:t>
            </a:r>
            <a:r>
              <a:rPr lang="en-US" sz="1600">
                <a:sym typeface="Wingdings" pitchFamily="2" charset="2"/>
              </a:rPr>
              <a:t>III</a:t>
            </a:r>
            <a:r>
              <a:rPr lang="ru-RU" sz="1600">
                <a:sym typeface="Wingdings" pitchFamily="2" charset="2"/>
              </a:rPr>
              <a:t> фаза).</a:t>
            </a:r>
          </a:p>
          <a:p>
            <a:pPr marL="342900" indent="-342900"/>
            <a:r>
              <a:rPr lang="ru-RU" sz="1600">
                <a:latin typeface="Times New Roman" pitchFamily="18" charset="0"/>
                <a:cs typeface="Times New Roman" pitchFamily="18" charset="0"/>
              </a:rPr>
              <a:t>Смещения атомов в ячейке определены для обеих фаз из одновременной обработки данных,</a:t>
            </a:r>
          </a:p>
          <a:p>
            <a:pPr marL="342900" indent="-342900"/>
            <a:r>
              <a:rPr lang="ru-RU" sz="1600">
                <a:latin typeface="Times New Roman" pitchFamily="18" charset="0"/>
                <a:cs typeface="Times New Roman" pitchFamily="18" charset="0"/>
              </a:rPr>
              <a:t>полученных из порошковой рентгеновской и нейтронной дифракции</a:t>
            </a:r>
            <a:endParaRPr lang="en-US" sz="16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375" y="2852738"/>
            <a:ext cx="5256213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TextBox 4"/>
          <p:cNvSpPr txBox="1">
            <a:spLocks noChangeArrowheads="1"/>
          </p:cNvSpPr>
          <p:nvPr/>
        </p:nvSpPr>
        <p:spPr bwMode="auto">
          <a:xfrm>
            <a:off x="539750" y="5489575"/>
            <a:ext cx="7131050" cy="1368425"/>
          </a:xfrm>
          <a:prstGeom prst="rect">
            <a:avLst/>
          </a:prstGeom>
          <a:solidFill>
            <a:srgbClr val="FFFFFF">
              <a:alpha val="89000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V. Plakhty, A. Stratilatov, Yu. Chernenkov, V. Fedorov, </a:t>
            </a:r>
            <a:r>
              <a:rPr lang="ru-RU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Solid State Commun. 84, 639 (1992).</a:t>
            </a:r>
          </a:p>
          <a:p>
            <a:r>
              <a:rPr lang="en-US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V. Plakhty, B. Kviatkovsky, A. Stratilatov, Yu. Chernenkov, </a:t>
            </a:r>
            <a:r>
              <a:rPr lang="ru-RU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Physica C 235 –240, 867 (1994).</a:t>
            </a:r>
          </a:p>
          <a:p>
            <a:r>
              <a:rPr lang="en-US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P. Burlet, V. Plakhty, C. Marin, J.Y. Henry,</a:t>
            </a:r>
            <a:r>
              <a:rPr lang="ru-RU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Phys. Lett. A 167, 401 (1992).</a:t>
            </a:r>
          </a:p>
          <a:p>
            <a:r>
              <a:rPr lang="en-US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A. Stratilatov, V. Plakhty, Yu. Chernenkov and V. Fedorov,</a:t>
            </a:r>
            <a:r>
              <a:rPr lang="ru-RU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Phys. Lett. A 180, 137 (1993).</a:t>
            </a:r>
          </a:p>
          <a:p>
            <a:r>
              <a:rPr lang="en-US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V. Plakhty, P. Burlet, J.Y. Henry, </a:t>
            </a:r>
            <a:r>
              <a:rPr lang="ru-RU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Phys. Lett. A 198, 256 (1995)</a:t>
            </a:r>
          </a:p>
          <a:p>
            <a:r>
              <a:rPr lang="ru-RU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Диссертация А.Б. Стратилатова</a:t>
            </a:r>
            <a:endParaRPr lang="en-US" sz="1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TextBox 4"/>
          <p:cNvSpPr txBox="1">
            <a:spLocks noChangeArrowheads="1"/>
          </p:cNvSpPr>
          <p:nvPr/>
        </p:nvSpPr>
        <p:spPr bwMode="auto">
          <a:xfrm>
            <a:off x="495300" y="374650"/>
            <a:ext cx="8324850" cy="5862638"/>
          </a:xfrm>
          <a:prstGeom prst="rect">
            <a:avLst/>
          </a:prstGeom>
          <a:solidFill>
            <a:srgbClr val="FFFFFF">
              <a:alpha val="89000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ru-RU" sz="2400" b="1">
                <a:latin typeface="Times New Roman" pitchFamily="18" charset="0"/>
                <a:cs typeface="Times New Roman" pitchFamily="18" charset="0"/>
              </a:rPr>
              <a:t>Магнитное упорядочение в мультиферроиках.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ru-RU" sz="160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ru-RU">
                <a:solidFill>
                  <a:srgbClr val="0000FF"/>
                </a:solidFill>
              </a:rPr>
              <a:t>BiFeO</a:t>
            </a:r>
            <a:r>
              <a:rPr lang="ru-RU" baseline="-25000">
                <a:solidFill>
                  <a:srgbClr val="0000FF"/>
                </a:solidFill>
              </a:rPr>
              <a:t>3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/>
            <a:r>
              <a:rPr lang="en-US" sz="1600"/>
              <a:t>V.P. Plakhty, E.I. Maltzev, D.M. Kaminker. </a:t>
            </a:r>
            <a:r>
              <a:rPr lang="pt-BR" sz="1600"/>
              <a:t>Izv. Akad. Nauk SSSR, Ser. Fiz. </a:t>
            </a:r>
            <a:r>
              <a:rPr lang="pt-BR" sz="1600" b="1"/>
              <a:t>28</a:t>
            </a:r>
            <a:r>
              <a:rPr lang="pt-BR" sz="1600"/>
              <a:t>, 436 </a:t>
            </a:r>
            <a:r>
              <a:rPr lang="ru-RU" sz="1600"/>
              <a:t>(</a:t>
            </a:r>
            <a:r>
              <a:rPr lang="pt-BR" sz="1600">
                <a:solidFill>
                  <a:srgbClr val="FF0000"/>
                </a:solidFill>
              </a:rPr>
              <a:t>1964</a:t>
            </a:r>
            <a:r>
              <a:rPr lang="ru-RU" sz="1600"/>
              <a:t>)</a:t>
            </a:r>
            <a:endParaRPr lang="en-US" sz="1600"/>
          </a:p>
          <a:p>
            <a:pPr marL="342900" indent="-342900"/>
            <a:endParaRPr lang="ru-RU" sz="1600"/>
          </a:p>
          <a:p>
            <a:pPr marL="342900" indent="-342900"/>
            <a:r>
              <a:rPr lang="ru-RU">
                <a:solidFill>
                  <a:srgbClr val="0000FF"/>
                </a:solidFill>
              </a:rPr>
              <a:t>PbFe</a:t>
            </a:r>
            <a:r>
              <a:rPr lang="ru-RU" baseline="-25000">
                <a:solidFill>
                  <a:srgbClr val="0000FF"/>
                </a:solidFill>
              </a:rPr>
              <a:t>1/2</a:t>
            </a:r>
            <a:r>
              <a:rPr lang="ru-RU">
                <a:solidFill>
                  <a:srgbClr val="0000FF"/>
                </a:solidFill>
              </a:rPr>
              <a:t>Nb</a:t>
            </a:r>
            <a:r>
              <a:rPr lang="ru-RU" baseline="-25000">
                <a:solidFill>
                  <a:srgbClr val="0000FF"/>
                </a:solidFill>
              </a:rPr>
              <a:t>1/2</a:t>
            </a:r>
            <a:r>
              <a:rPr lang="ru-RU">
                <a:solidFill>
                  <a:srgbClr val="0000FF"/>
                </a:solidFill>
              </a:rPr>
              <a:t>O</a:t>
            </a:r>
            <a:r>
              <a:rPr lang="ru-RU" baseline="-25000">
                <a:solidFill>
                  <a:srgbClr val="0000FF"/>
                </a:solidFill>
              </a:rPr>
              <a:t>3</a:t>
            </a:r>
            <a:r>
              <a:rPr lang="ru-RU">
                <a:solidFill>
                  <a:srgbClr val="0000FF"/>
                </a:solidFill>
              </a:rPr>
              <a:t> и PbFe</a:t>
            </a:r>
            <a:r>
              <a:rPr lang="ru-RU" baseline="-25000">
                <a:solidFill>
                  <a:srgbClr val="0000FF"/>
                </a:solidFill>
              </a:rPr>
              <a:t>1/3</a:t>
            </a:r>
            <a:r>
              <a:rPr lang="ru-RU">
                <a:solidFill>
                  <a:srgbClr val="0000FF"/>
                </a:solidFill>
              </a:rPr>
              <a:t>W</a:t>
            </a:r>
            <a:r>
              <a:rPr lang="ru-RU" baseline="-25000">
                <a:solidFill>
                  <a:srgbClr val="0000FF"/>
                </a:solidFill>
              </a:rPr>
              <a:t>2/3</a:t>
            </a:r>
            <a:r>
              <a:rPr lang="ru-RU">
                <a:solidFill>
                  <a:srgbClr val="0000FF"/>
                </a:solidFill>
              </a:rPr>
              <a:t>O</a:t>
            </a:r>
            <a:r>
              <a:rPr lang="ru-RU" baseline="-25000">
                <a:solidFill>
                  <a:srgbClr val="0000FF"/>
                </a:solidFill>
              </a:rPr>
              <a:t>3</a:t>
            </a:r>
            <a:r>
              <a:rPr lang="ru-RU" sz="1600"/>
              <a:t>:</a:t>
            </a:r>
          </a:p>
          <a:p>
            <a:pPr marL="342900" indent="-342900"/>
            <a:r>
              <a:rPr lang="en-US" sz="1600"/>
              <a:t>G.M. Drabkin, E.I. Maltzev, V.P. Plakhty, Fiz. </a:t>
            </a:r>
            <a:r>
              <a:rPr lang="en-GB" sz="1600"/>
              <a:t>Tverd. Tela </a:t>
            </a:r>
            <a:r>
              <a:rPr lang="en-GB" sz="1600" b="1"/>
              <a:t>7</a:t>
            </a:r>
            <a:r>
              <a:rPr lang="en-GB" sz="1600"/>
              <a:t>, 1241 (</a:t>
            </a:r>
            <a:r>
              <a:rPr lang="en-GB" sz="1600">
                <a:solidFill>
                  <a:srgbClr val="FF0000"/>
                </a:solidFill>
              </a:rPr>
              <a:t>1965</a:t>
            </a:r>
            <a:r>
              <a:rPr lang="en-GB" sz="1600"/>
              <a:t>)</a:t>
            </a:r>
            <a:r>
              <a:rPr lang="ru-RU"/>
              <a:t> </a:t>
            </a:r>
            <a:endParaRPr lang="en-US"/>
          </a:p>
          <a:p>
            <a:pPr marL="342900" indent="-342900"/>
            <a:endParaRPr lang="ru-RU"/>
          </a:p>
          <a:p>
            <a:pPr marL="342900" indent="-342900"/>
            <a:r>
              <a:rPr lang="ru-RU">
                <a:solidFill>
                  <a:srgbClr val="0000FF"/>
                </a:solidFill>
              </a:rPr>
              <a:t>Борациты - </a:t>
            </a:r>
            <a:r>
              <a:rPr lang="ru-RU" i="1">
                <a:solidFill>
                  <a:srgbClr val="0000FF"/>
                </a:solidFill>
              </a:rPr>
              <a:t>M</a:t>
            </a:r>
            <a:r>
              <a:rPr lang="ru-RU" baseline="-25000">
                <a:solidFill>
                  <a:srgbClr val="0000FF"/>
                </a:solidFill>
              </a:rPr>
              <a:t>3</a:t>
            </a:r>
            <a:r>
              <a:rPr lang="ru-RU">
                <a:solidFill>
                  <a:srgbClr val="0000FF"/>
                </a:solidFill>
              </a:rPr>
              <a:t>B</a:t>
            </a:r>
            <a:r>
              <a:rPr lang="ru-RU" baseline="-25000">
                <a:solidFill>
                  <a:srgbClr val="0000FF"/>
                </a:solidFill>
              </a:rPr>
              <a:t>7</a:t>
            </a:r>
            <a:r>
              <a:rPr lang="ru-RU">
                <a:solidFill>
                  <a:srgbClr val="0000FF"/>
                </a:solidFill>
              </a:rPr>
              <a:t>O</a:t>
            </a:r>
            <a:r>
              <a:rPr lang="ru-RU" baseline="-25000">
                <a:solidFill>
                  <a:srgbClr val="0000FF"/>
                </a:solidFill>
              </a:rPr>
              <a:t>13</a:t>
            </a:r>
            <a:r>
              <a:rPr lang="ru-RU" i="1">
                <a:solidFill>
                  <a:srgbClr val="0000FF"/>
                </a:solidFill>
              </a:rPr>
              <a:t>X</a:t>
            </a:r>
            <a:r>
              <a:rPr lang="ru-RU">
                <a:solidFill>
                  <a:srgbClr val="0000FF"/>
                </a:solidFill>
              </a:rPr>
              <a:t>  </a:t>
            </a:r>
            <a:r>
              <a:rPr lang="en-US">
                <a:solidFill>
                  <a:srgbClr val="0000FF"/>
                </a:solidFill>
                <a:sym typeface="Wingdings" pitchFamily="2" charset="2"/>
              </a:rPr>
              <a:t> </a:t>
            </a:r>
            <a:r>
              <a:rPr lang="ru-RU">
                <a:solidFill>
                  <a:srgbClr val="0000FF"/>
                </a:solidFill>
                <a:sym typeface="Wingdings" pitchFamily="2" charset="2"/>
              </a:rPr>
              <a:t>Co-I и Fe-I</a:t>
            </a:r>
            <a:r>
              <a:rPr lang="en-US">
                <a:sym typeface="Wingdings" pitchFamily="2" charset="2"/>
              </a:rPr>
              <a:t>:</a:t>
            </a:r>
          </a:p>
          <a:p>
            <a:pPr marL="342900" indent="-342900"/>
            <a:r>
              <a:rPr lang="en-GB" sz="1600">
                <a:sym typeface="Wingdings" pitchFamily="2" charset="2"/>
              </a:rPr>
              <a:t>A.V. Kovalev, V.P. Plakhty, G.T. Andreyeva, Sov. Fiz. Tverd. Tela </a:t>
            </a:r>
            <a:r>
              <a:rPr lang="en-GB" sz="1600" b="1">
                <a:sym typeface="Wingdings" pitchFamily="2" charset="2"/>
              </a:rPr>
              <a:t>19</a:t>
            </a:r>
            <a:r>
              <a:rPr lang="en-GB" sz="1600">
                <a:sym typeface="Wingdings" pitchFamily="2" charset="2"/>
              </a:rPr>
              <a:t>, 1179 (</a:t>
            </a:r>
            <a:r>
              <a:rPr lang="en-GB" sz="1600">
                <a:solidFill>
                  <a:srgbClr val="FF0000"/>
                </a:solidFill>
                <a:sym typeface="Wingdings" pitchFamily="2" charset="2"/>
              </a:rPr>
              <a:t>1977</a:t>
            </a:r>
            <a:r>
              <a:rPr lang="en-GB" sz="1600">
                <a:sym typeface="Wingdings" pitchFamily="2" charset="2"/>
              </a:rPr>
              <a:t>). </a:t>
            </a:r>
          </a:p>
          <a:p>
            <a:pPr marL="342900" indent="-342900"/>
            <a:r>
              <a:rPr lang="en-GB" sz="1600">
                <a:sym typeface="Wingdings" pitchFamily="2" charset="2"/>
              </a:rPr>
              <a:t>V. Plakhty, A. Kovalev, M. Bedrizova, I. Golosovsky, G. Andreeva, </a:t>
            </a:r>
            <a:r>
              <a:rPr lang="ru-RU" sz="1600">
                <a:sym typeface="Wingdings" pitchFamily="2" charset="2"/>
              </a:rPr>
              <a:t>ФТТ</a:t>
            </a:r>
            <a:r>
              <a:rPr lang="en-GB" sz="1600">
                <a:sym typeface="Wingdings" pitchFamily="2" charset="2"/>
              </a:rPr>
              <a:t> </a:t>
            </a:r>
            <a:r>
              <a:rPr lang="en-GB" sz="1600" b="1">
                <a:sym typeface="Wingdings" pitchFamily="2" charset="2"/>
              </a:rPr>
              <a:t>18</a:t>
            </a:r>
            <a:r>
              <a:rPr lang="en-GB" sz="1600">
                <a:sym typeface="Wingdings" pitchFamily="2" charset="2"/>
              </a:rPr>
              <a:t>, 2030 (</a:t>
            </a:r>
            <a:r>
              <a:rPr lang="en-GB" sz="1600">
                <a:solidFill>
                  <a:srgbClr val="FF0000"/>
                </a:solidFill>
                <a:sym typeface="Wingdings" pitchFamily="2" charset="2"/>
              </a:rPr>
              <a:t>1976</a:t>
            </a:r>
            <a:r>
              <a:rPr lang="en-GB" sz="1600">
                <a:sym typeface="Wingdings" pitchFamily="2" charset="2"/>
              </a:rPr>
              <a:t>).</a:t>
            </a:r>
            <a:endParaRPr lang="en-US" sz="1600">
              <a:sym typeface="Wingdings" pitchFamily="2" charset="2"/>
            </a:endParaRPr>
          </a:p>
          <a:p>
            <a:pPr marL="342900" indent="-342900">
              <a:buFontTx/>
              <a:buAutoNum type="alphaUcPeriod"/>
            </a:pPr>
            <a:r>
              <a:rPr lang="en-GB" sz="1600">
                <a:sym typeface="Wingdings" pitchFamily="2" charset="2"/>
              </a:rPr>
              <a:t>Kovalev, V. Plakhty, G. Andreeva, JETP Lett. </a:t>
            </a:r>
            <a:r>
              <a:rPr lang="en-GB" sz="1600" b="1">
                <a:sym typeface="Wingdings" pitchFamily="2" charset="2"/>
              </a:rPr>
              <a:t>27</a:t>
            </a:r>
            <a:r>
              <a:rPr lang="en-GB" sz="1600">
                <a:sym typeface="Wingdings" pitchFamily="2" charset="2"/>
              </a:rPr>
              <a:t>, 637 (</a:t>
            </a:r>
            <a:r>
              <a:rPr lang="en-GB" sz="1600">
                <a:solidFill>
                  <a:srgbClr val="FF0000"/>
                </a:solidFill>
                <a:sym typeface="Wingdings" pitchFamily="2" charset="2"/>
              </a:rPr>
              <a:t>1978</a:t>
            </a:r>
            <a:r>
              <a:rPr lang="en-GB" sz="1600">
                <a:sym typeface="Wingdings" pitchFamily="2" charset="2"/>
              </a:rPr>
              <a:t>)</a:t>
            </a:r>
            <a:r>
              <a:rPr lang="ru-RU" sz="1600">
                <a:sym typeface="Wingdings" pitchFamily="2" charset="2"/>
              </a:rPr>
              <a:t> </a:t>
            </a:r>
          </a:p>
          <a:p>
            <a:pPr marL="342900" indent="-342900"/>
            <a:r>
              <a:rPr lang="ru-RU" sz="1600">
                <a:sym typeface="Wingdings" pitchFamily="2" charset="2"/>
              </a:rPr>
              <a:t>Диссертация А.В. Ковалева</a:t>
            </a:r>
            <a:endParaRPr lang="en-US" sz="1600">
              <a:sym typeface="Wingdings" pitchFamily="2" charset="2"/>
            </a:endParaRPr>
          </a:p>
          <a:p>
            <a:pPr marL="342900" indent="-342900"/>
            <a:endParaRPr lang="ru-RU" sz="1600">
              <a:sym typeface="Wingdings" pitchFamily="2" charset="2"/>
            </a:endParaRPr>
          </a:p>
          <a:p>
            <a:pPr marL="342900" indent="-342900"/>
            <a:r>
              <a:rPr lang="en-GB">
                <a:solidFill>
                  <a:srgbClr val="0000FF"/>
                </a:solidFill>
                <a:sym typeface="Wingdings" pitchFamily="2" charset="2"/>
              </a:rPr>
              <a:t>EuMn</a:t>
            </a:r>
            <a:r>
              <a:rPr lang="ru-RU" baseline="-25000">
                <a:solidFill>
                  <a:srgbClr val="0000FF"/>
                </a:solidFill>
                <a:sym typeface="Wingdings" pitchFamily="2" charset="2"/>
              </a:rPr>
              <a:t>2</a:t>
            </a:r>
            <a:r>
              <a:rPr lang="en-GB">
                <a:solidFill>
                  <a:srgbClr val="0000FF"/>
                </a:solidFill>
                <a:sym typeface="Wingdings" pitchFamily="2" charset="2"/>
              </a:rPr>
              <a:t>O</a:t>
            </a:r>
            <a:r>
              <a:rPr lang="ru-RU" baseline="-25000">
                <a:solidFill>
                  <a:srgbClr val="0000FF"/>
                </a:solidFill>
                <a:sym typeface="Wingdings" pitchFamily="2" charset="2"/>
              </a:rPr>
              <a:t>5</a:t>
            </a:r>
            <a:r>
              <a:rPr lang="ru-RU">
                <a:sym typeface="Wingdings" pitchFamily="2" charset="2"/>
              </a:rPr>
              <a:t> </a:t>
            </a:r>
            <a:r>
              <a:rPr lang="en-US">
                <a:sym typeface="Wingdings" pitchFamily="2" charset="2"/>
              </a:rPr>
              <a:t>:</a:t>
            </a:r>
          </a:p>
          <a:p>
            <a:pPr marL="342900" indent="-342900"/>
            <a:r>
              <a:rPr lang="en-GB" sz="1600">
                <a:sym typeface="Wingdings" pitchFamily="2" charset="2"/>
              </a:rPr>
              <a:t>V. Polyakov, V. Plakhty, M. Bonnet, P. Burlet, L.-P. Regnault, S. Gavrilov, I. Zobkalo,</a:t>
            </a:r>
          </a:p>
          <a:p>
            <a:pPr marL="342900" indent="-342900"/>
            <a:r>
              <a:rPr lang="en-GB" sz="1600">
                <a:sym typeface="Wingdings" pitchFamily="2" charset="2"/>
              </a:rPr>
              <a:t>O. Smirnov,</a:t>
            </a:r>
            <a:r>
              <a:rPr lang="en-US" sz="1600">
                <a:sym typeface="Wingdings" pitchFamily="2" charset="2"/>
              </a:rPr>
              <a:t>  </a:t>
            </a:r>
            <a:r>
              <a:rPr lang="en-GB" sz="1600">
                <a:sym typeface="Wingdings" pitchFamily="2" charset="2"/>
              </a:rPr>
              <a:t> Phys. </a:t>
            </a:r>
            <a:r>
              <a:rPr lang="en-GB" sz="1600" b="1">
                <a:sym typeface="Wingdings" pitchFamily="2" charset="2"/>
              </a:rPr>
              <a:t>B</a:t>
            </a:r>
            <a:r>
              <a:rPr lang="en-GB" sz="1600">
                <a:sym typeface="Wingdings" pitchFamily="2" charset="2"/>
              </a:rPr>
              <a:t> </a:t>
            </a:r>
            <a:r>
              <a:rPr lang="en-GB" sz="1600" b="1">
                <a:sym typeface="Wingdings" pitchFamily="2" charset="2"/>
              </a:rPr>
              <a:t>297</a:t>
            </a:r>
            <a:r>
              <a:rPr lang="en-GB" sz="1600">
                <a:sym typeface="Wingdings" pitchFamily="2" charset="2"/>
              </a:rPr>
              <a:t>, 208 (</a:t>
            </a:r>
            <a:r>
              <a:rPr lang="en-GB" sz="1600">
                <a:solidFill>
                  <a:srgbClr val="FF0000"/>
                </a:solidFill>
                <a:sym typeface="Wingdings" pitchFamily="2" charset="2"/>
              </a:rPr>
              <a:t>2001</a:t>
            </a:r>
            <a:r>
              <a:rPr lang="en-GB" sz="1600">
                <a:sym typeface="Wingdings" pitchFamily="2" charset="2"/>
              </a:rPr>
              <a:t>).</a:t>
            </a:r>
            <a:r>
              <a:rPr lang="ru-RU">
                <a:sym typeface="Wingdings" pitchFamily="2" charset="2"/>
              </a:rPr>
              <a:t> </a:t>
            </a:r>
            <a:endParaRPr lang="en-US">
              <a:sym typeface="Wingdings" pitchFamily="2" charset="2"/>
            </a:endParaRPr>
          </a:p>
          <a:p>
            <a:pPr marL="342900" indent="-342900"/>
            <a:endParaRPr lang="en-US">
              <a:sym typeface="Wingdings" pitchFamily="2" charset="2"/>
            </a:endParaRPr>
          </a:p>
          <a:p>
            <a:pPr marL="342900" indent="-342900"/>
            <a:r>
              <a:rPr lang="en-US">
                <a:solidFill>
                  <a:srgbClr val="0000FF"/>
                </a:solidFill>
                <a:sym typeface="Wingdings" pitchFamily="2" charset="2"/>
              </a:rPr>
              <a:t>TbMn</a:t>
            </a:r>
            <a:r>
              <a:rPr lang="ru-RU" baseline="-25000">
                <a:solidFill>
                  <a:srgbClr val="0000FF"/>
                </a:solidFill>
                <a:sym typeface="Wingdings" pitchFamily="2" charset="2"/>
              </a:rPr>
              <a:t>2</a:t>
            </a:r>
            <a:r>
              <a:rPr lang="en-US">
                <a:solidFill>
                  <a:srgbClr val="0000FF"/>
                </a:solidFill>
                <a:sym typeface="Wingdings" pitchFamily="2" charset="2"/>
              </a:rPr>
              <a:t>O</a:t>
            </a:r>
            <a:r>
              <a:rPr lang="ru-RU" baseline="-25000">
                <a:solidFill>
                  <a:srgbClr val="0000FF"/>
                </a:solidFill>
                <a:sym typeface="Wingdings" pitchFamily="2" charset="2"/>
              </a:rPr>
              <a:t>5</a:t>
            </a:r>
            <a:r>
              <a:rPr lang="ru-RU">
                <a:solidFill>
                  <a:srgbClr val="0000FF"/>
                </a:solidFill>
                <a:sym typeface="Wingdings" pitchFamily="2" charset="2"/>
              </a:rPr>
              <a:t>, </a:t>
            </a:r>
            <a:r>
              <a:rPr lang="en-US">
                <a:solidFill>
                  <a:srgbClr val="0000FF"/>
                </a:solidFill>
                <a:sym typeface="Wingdings" pitchFamily="2" charset="2"/>
              </a:rPr>
              <a:t>Tb</a:t>
            </a:r>
            <a:r>
              <a:rPr lang="ru-RU">
                <a:solidFill>
                  <a:srgbClr val="0000FF"/>
                </a:solidFill>
                <a:sym typeface="Wingdings" pitchFamily="2" charset="2"/>
              </a:rPr>
              <a:t>(</a:t>
            </a:r>
            <a:r>
              <a:rPr lang="en-US">
                <a:solidFill>
                  <a:srgbClr val="0000FF"/>
                </a:solidFill>
                <a:sym typeface="Wingdings" pitchFamily="2" charset="2"/>
              </a:rPr>
              <a:t>Ce</a:t>
            </a:r>
            <a:r>
              <a:rPr lang="ru-RU">
                <a:solidFill>
                  <a:srgbClr val="0000FF"/>
                </a:solidFill>
                <a:sym typeface="Wingdings" pitchFamily="2" charset="2"/>
              </a:rPr>
              <a:t>)</a:t>
            </a:r>
            <a:r>
              <a:rPr lang="en-US">
                <a:solidFill>
                  <a:srgbClr val="0000FF"/>
                </a:solidFill>
                <a:sym typeface="Wingdings" pitchFamily="2" charset="2"/>
              </a:rPr>
              <a:t>Mn</a:t>
            </a:r>
            <a:r>
              <a:rPr lang="ru-RU">
                <a:solidFill>
                  <a:srgbClr val="0000FF"/>
                </a:solidFill>
                <a:sym typeface="Wingdings" pitchFamily="2" charset="2"/>
              </a:rPr>
              <a:t>2</a:t>
            </a:r>
            <a:r>
              <a:rPr lang="en-US">
                <a:solidFill>
                  <a:srgbClr val="0000FF"/>
                </a:solidFill>
                <a:sym typeface="Wingdings" pitchFamily="2" charset="2"/>
              </a:rPr>
              <a:t>O</a:t>
            </a:r>
            <a:r>
              <a:rPr lang="ru-RU">
                <a:solidFill>
                  <a:srgbClr val="0000FF"/>
                </a:solidFill>
                <a:sym typeface="Wingdings" pitchFamily="2" charset="2"/>
              </a:rPr>
              <a:t>5, </a:t>
            </a:r>
            <a:r>
              <a:rPr lang="en-US">
                <a:solidFill>
                  <a:srgbClr val="0000FF"/>
                </a:solidFill>
                <a:sym typeface="Wingdings" pitchFamily="2" charset="2"/>
              </a:rPr>
              <a:t>NdMn</a:t>
            </a:r>
            <a:r>
              <a:rPr lang="ru-RU">
                <a:solidFill>
                  <a:srgbClr val="0000FF"/>
                </a:solidFill>
                <a:sym typeface="Wingdings" pitchFamily="2" charset="2"/>
              </a:rPr>
              <a:t>2</a:t>
            </a:r>
            <a:r>
              <a:rPr lang="en-US">
                <a:solidFill>
                  <a:srgbClr val="0000FF"/>
                </a:solidFill>
                <a:sym typeface="Wingdings" pitchFamily="2" charset="2"/>
              </a:rPr>
              <a:t>O</a:t>
            </a:r>
            <a:r>
              <a:rPr lang="ru-RU">
                <a:solidFill>
                  <a:srgbClr val="0000FF"/>
                </a:solidFill>
                <a:sym typeface="Wingdings" pitchFamily="2" charset="2"/>
              </a:rPr>
              <a:t>5, </a:t>
            </a:r>
            <a:r>
              <a:rPr lang="en-US">
                <a:solidFill>
                  <a:srgbClr val="0000FF"/>
                </a:solidFill>
                <a:sym typeface="Wingdings" pitchFamily="2" charset="2"/>
              </a:rPr>
              <a:t>Nd</a:t>
            </a:r>
            <a:r>
              <a:rPr lang="ru-RU">
                <a:solidFill>
                  <a:srgbClr val="0000FF"/>
                </a:solidFill>
                <a:sym typeface="Wingdings" pitchFamily="2" charset="2"/>
              </a:rPr>
              <a:t>(</a:t>
            </a:r>
            <a:r>
              <a:rPr lang="en-US">
                <a:solidFill>
                  <a:srgbClr val="0000FF"/>
                </a:solidFill>
                <a:sym typeface="Wingdings" pitchFamily="2" charset="2"/>
              </a:rPr>
              <a:t>Tb</a:t>
            </a:r>
            <a:r>
              <a:rPr lang="ru-RU">
                <a:solidFill>
                  <a:srgbClr val="0000FF"/>
                </a:solidFill>
                <a:sym typeface="Wingdings" pitchFamily="2" charset="2"/>
              </a:rPr>
              <a:t>)</a:t>
            </a:r>
            <a:r>
              <a:rPr lang="en-US">
                <a:solidFill>
                  <a:srgbClr val="0000FF"/>
                </a:solidFill>
                <a:sym typeface="Wingdings" pitchFamily="2" charset="2"/>
              </a:rPr>
              <a:t>Mn</a:t>
            </a:r>
            <a:r>
              <a:rPr lang="ru-RU" baseline="-25000">
                <a:solidFill>
                  <a:srgbClr val="0000FF"/>
                </a:solidFill>
                <a:sym typeface="Wingdings" pitchFamily="2" charset="2"/>
              </a:rPr>
              <a:t>2</a:t>
            </a:r>
            <a:r>
              <a:rPr lang="en-US">
                <a:solidFill>
                  <a:srgbClr val="0000FF"/>
                </a:solidFill>
                <a:sym typeface="Wingdings" pitchFamily="2" charset="2"/>
              </a:rPr>
              <a:t>O</a:t>
            </a:r>
            <a:r>
              <a:rPr lang="ru-RU" baseline="-25000">
                <a:solidFill>
                  <a:srgbClr val="0000FF"/>
                </a:solidFill>
                <a:sym typeface="Wingdings" pitchFamily="2" charset="2"/>
              </a:rPr>
              <a:t>5</a:t>
            </a:r>
            <a:r>
              <a:rPr lang="ru-RU">
                <a:sym typeface="Wingdings" pitchFamily="2" charset="2"/>
              </a:rPr>
              <a:t> </a:t>
            </a:r>
            <a:r>
              <a:rPr lang="en-US">
                <a:sym typeface="Wingdings" pitchFamily="2" charset="2"/>
              </a:rPr>
              <a:t>:</a:t>
            </a:r>
          </a:p>
          <a:p>
            <a:pPr marL="342900" indent="-342900"/>
            <a:r>
              <a:rPr lang="en-US" sz="1600">
                <a:sym typeface="Wingdings" pitchFamily="2" charset="2"/>
              </a:rPr>
              <a:t>I.A. Zobkalo, S.V. Gavrilov, N.Z. Saw Nyi, S.N. Barilo, S.V. Shiryaev.</a:t>
            </a:r>
          </a:p>
          <a:p>
            <a:pPr marL="342900" indent="-342900"/>
            <a:r>
              <a:rPr lang="en-US" sz="1600">
                <a:sym typeface="Wingdings" pitchFamily="2" charset="2"/>
              </a:rPr>
              <a:t>                                                                        J. Magn. Magn</a:t>
            </a:r>
            <a:r>
              <a:rPr lang="ru-RU" sz="1600">
                <a:sym typeface="Wingdings" pitchFamily="2" charset="2"/>
              </a:rPr>
              <a:t>. </a:t>
            </a:r>
            <a:r>
              <a:rPr lang="en-US" sz="1600">
                <a:sym typeface="Wingdings" pitchFamily="2" charset="2"/>
              </a:rPr>
              <a:t>Mater</a:t>
            </a:r>
            <a:r>
              <a:rPr lang="ru-RU" sz="1600">
                <a:sym typeface="Wingdings" pitchFamily="2" charset="2"/>
              </a:rPr>
              <a:t>. 354, 85</a:t>
            </a:r>
            <a:r>
              <a:rPr lang="en-US" sz="1600">
                <a:sym typeface="Wingdings" pitchFamily="2" charset="2"/>
              </a:rPr>
              <a:t> (</a:t>
            </a:r>
            <a:r>
              <a:rPr lang="ru-RU" sz="1600">
                <a:solidFill>
                  <a:srgbClr val="FF0000"/>
                </a:solidFill>
                <a:sym typeface="Wingdings" pitchFamily="2" charset="2"/>
              </a:rPr>
              <a:t>2014</a:t>
            </a:r>
            <a:r>
              <a:rPr lang="en-US" sz="1600">
                <a:sym typeface="Wingdings" pitchFamily="2" charset="2"/>
              </a:rPr>
              <a:t>)</a:t>
            </a:r>
            <a:r>
              <a:rPr lang="ru-RU" sz="1600">
                <a:sym typeface="Wingdings" pitchFamily="2" charset="2"/>
              </a:rPr>
              <a:t> </a:t>
            </a:r>
          </a:p>
          <a:p>
            <a:pPr marL="342900" indent="-342900"/>
            <a:r>
              <a:rPr lang="ru-RU" sz="1600">
                <a:sym typeface="Wingdings" pitchFamily="2" charset="2"/>
              </a:rPr>
              <a:t>И. А. Зобкало,  С.В. Гаврилов, В.А. Санина, Е.И.Головенчиц. ФТТ</a:t>
            </a:r>
            <a:r>
              <a:rPr lang="en-US" sz="1600">
                <a:sym typeface="Wingdings" pitchFamily="2" charset="2"/>
              </a:rPr>
              <a:t> 56,  57 (</a:t>
            </a:r>
            <a:r>
              <a:rPr lang="en-US" sz="1600">
                <a:solidFill>
                  <a:srgbClr val="FF0000"/>
                </a:solidFill>
                <a:sym typeface="Wingdings" pitchFamily="2" charset="2"/>
              </a:rPr>
              <a:t>2014</a:t>
            </a:r>
            <a:r>
              <a:rPr lang="en-US" sz="1600">
                <a:sym typeface="Wingdings" pitchFamily="2" charset="2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4"/>
          <p:cNvSpPr txBox="1">
            <a:spLocks noChangeArrowheads="1"/>
          </p:cNvSpPr>
          <p:nvPr/>
        </p:nvSpPr>
        <p:spPr bwMode="auto">
          <a:xfrm>
            <a:off x="495300" y="374650"/>
            <a:ext cx="6735763" cy="2289175"/>
          </a:xfrm>
          <a:prstGeom prst="rect">
            <a:avLst/>
          </a:prstGeom>
          <a:solidFill>
            <a:srgbClr val="FFFFFF">
              <a:alpha val="89000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ru-RU" sz="2400" b="1">
                <a:latin typeface="Times New Roman" pitchFamily="18" charset="0"/>
                <a:cs typeface="Times New Roman" pitchFamily="18" charset="0"/>
              </a:rPr>
              <a:t>Наноматериалы.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ru-RU" sz="1600">
                <a:sym typeface="Wingdings" pitchFamily="2" charset="2"/>
              </a:rPr>
              <a:t>                                             И.В. Голосовский</a:t>
            </a:r>
          </a:p>
          <a:p>
            <a:pPr marL="342900" indent="-342900"/>
            <a:endParaRPr lang="ru-RU" sz="1600">
              <a:sym typeface="Wingdings" pitchFamily="2" charset="2"/>
            </a:endParaRPr>
          </a:p>
          <a:p>
            <a:pPr marL="342900" indent="-342900"/>
            <a:endParaRPr lang="ru-RU" sz="1600">
              <a:sym typeface="Wingdings" pitchFamily="2" charset="2"/>
            </a:endParaRPr>
          </a:p>
          <a:p>
            <a:pPr marL="342900" indent="-342900"/>
            <a:endParaRPr lang="ru-RU" sz="1600">
              <a:sym typeface="Wingdings" pitchFamily="2" charset="2"/>
            </a:endParaRPr>
          </a:p>
          <a:p>
            <a:pPr marL="342900" indent="-342900"/>
            <a:endParaRPr lang="ru-RU" sz="1600">
              <a:sym typeface="Wingdings" pitchFamily="2" charset="2"/>
            </a:endParaRPr>
          </a:p>
          <a:p>
            <a:pPr marL="342900" indent="-342900"/>
            <a:r>
              <a:rPr lang="ru-RU" sz="2400" b="1">
                <a:latin typeface="Times New Roman" pitchFamily="18" charset="0"/>
                <a:cs typeface="Times New Roman" pitchFamily="18" charset="0"/>
              </a:rPr>
              <a:t>Белковая кристаллография.</a:t>
            </a:r>
          </a:p>
          <a:p>
            <a:pPr marL="342900" indent="-342900"/>
            <a:r>
              <a:rPr lang="ru-RU" sz="160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А.М. Голубев, М.В. Полякова</a:t>
            </a:r>
            <a:endParaRPr lang="en-US" sz="16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5963" y="620713"/>
            <a:ext cx="1069975" cy="990600"/>
          </a:xfrm>
          <a:prstGeom prst="rect">
            <a:avLst/>
          </a:prstGeom>
          <a:noFill/>
          <a:ln w="9525">
            <a:solidFill>
              <a:srgbClr val="4B2500"/>
            </a:solidFill>
            <a:miter lim="800000"/>
            <a:headEnd/>
            <a:tailEnd/>
          </a:ln>
          <a:effectLst/>
        </p:spPr>
      </p:pic>
      <p:pic>
        <p:nvPicPr>
          <p:cNvPr id="47108" name="Picture 4"/>
          <p:cNvPicPr preferRelativeResize="0">
            <a:picLocks noChangeArrowheads="1"/>
          </p:cNvPicPr>
          <p:nvPr/>
        </p:nvPicPr>
        <p:blipFill>
          <a:blip r:embed="rId3"/>
          <a:srcRect l="2945" t="11801" b="11801"/>
          <a:stretch>
            <a:fillRect/>
          </a:stretch>
        </p:blipFill>
        <p:spPr bwMode="auto">
          <a:xfrm>
            <a:off x="2124075" y="2668588"/>
            <a:ext cx="4248150" cy="36004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Box 3"/>
          <p:cNvSpPr txBox="1">
            <a:spLocks noChangeArrowheads="1"/>
          </p:cNvSpPr>
          <p:nvPr/>
        </p:nvSpPr>
        <p:spPr bwMode="auto">
          <a:xfrm>
            <a:off x="1908175" y="188913"/>
            <a:ext cx="52038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 b="1">
                <a:solidFill>
                  <a:srgbClr val="000000"/>
                </a:solidFill>
                <a:latin typeface="Book Antiqua" pitchFamily="18" charset="0"/>
              </a:rPr>
              <a:t>Виталий Андреевич Трунов </a:t>
            </a:r>
            <a:endParaRPr lang="ru-RU" sz="2800" b="1">
              <a:latin typeface="Calibri" pitchFamily="34" charset="0"/>
            </a:endParaRPr>
          </a:p>
        </p:txBody>
      </p:sp>
      <p:pic>
        <p:nvPicPr>
          <p:cNvPr id="48131" name="Рисунок 4" descr="DSC01953.JPG"/>
          <p:cNvPicPr>
            <a:picLocks noChangeAspect="1"/>
          </p:cNvPicPr>
          <p:nvPr/>
        </p:nvPicPr>
        <p:blipFill>
          <a:blip r:embed="rId2">
            <a:lum bright="20000" contrast="20000"/>
          </a:blip>
          <a:srcRect l="81081" t="14845" b="39928"/>
          <a:stretch>
            <a:fillRect/>
          </a:stretch>
        </p:blipFill>
        <p:spPr bwMode="auto">
          <a:xfrm>
            <a:off x="6011863" y="765175"/>
            <a:ext cx="2892425" cy="460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Text Box 19"/>
          <p:cNvSpPr txBox="1">
            <a:spLocks noChangeArrowheads="1"/>
          </p:cNvSpPr>
          <p:nvPr/>
        </p:nvSpPr>
        <p:spPr bwMode="auto">
          <a:xfrm>
            <a:off x="250825" y="747713"/>
            <a:ext cx="5545138" cy="5994400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>
              <a:lnSpc>
                <a:spcPct val="110000"/>
              </a:lnSpc>
              <a:buClr>
                <a:srgbClr val="DB1D09"/>
              </a:buClr>
              <a:buSzPct val="75000"/>
              <a:buFont typeface="Wingdings" pitchFamily="2" charset="2"/>
              <a:buNone/>
            </a:pPr>
            <a:r>
              <a:rPr lang="ru-RU" sz="1600"/>
              <a:t>Ленинградский политехнический институт (1959) </a:t>
            </a:r>
            <a:r>
              <a:rPr lang="en-US" sz="1600">
                <a:sym typeface="Wingdings" pitchFamily="2" charset="2"/>
              </a:rPr>
              <a:t> </a:t>
            </a:r>
            <a:r>
              <a:rPr lang="ru-RU" sz="160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филиал ФТИ им. А. Ф. Иоффе</a:t>
            </a:r>
            <a:r>
              <a:rPr lang="ru-RU" sz="1600">
                <a:solidFill>
                  <a:srgbClr val="000000"/>
                </a:solidFill>
                <a:sym typeface="Wingdings" pitchFamily="2" charset="2"/>
              </a:rPr>
              <a:t>.</a:t>
            </a:r>
            <a:endParaRPr lang="en-US" sz="1600">
              <a:solidFill>
                <a:srgbClr val="000000"/>
              </a:solidFill>
              <a:sym typeface="Wingdings" pitchFamily="2" charset="2"/>
            </a:endParaRPr>
          </a:p>
          <a:p>
            <a:pPr>
              <a:lnSpc>
                <a:spcPct val="110000"/>
              </a:lnSpc>
              <a:buClr>
                <a:srgbClr val="DB1D09"/>
              </a:buClr>
              <a:buSzPct val="75000"/>
              <a:buFont typeface="Wingdings" pitchFamily="2" charset="2"/>
              <a:buNone/>
            </a:pPr>
            <a:r>
              <a:rPr lang="ru-RU" sz="1600">
                <a:sym typeface="Wingdings" pitchFamily="2" charset="2"/>
              </a:rPr>
              <a:t>От старшего лаборанта до главного научного сотрудника с многолетним руководством научной лабораторией исследования материалов.  </a:t>
            </a:r>
          </a:p>
          <a:p>
            <a:pPr>
              <a:lnSpc>
                <a:spcPct val="110000"/>
              </a:lnSpc>
              <a:buClr>
                <a:srgbClr val="DB1D09"/>
              </a:buClr>
              <a:buSzPct val="75000"/>
              <a:buFont typeface="Wingdings" pitchFamily="2" charset="2"/>
              <a:buNone/>
            </a:pPr>
            <a:endParaRPr lang="en-US" sz="1600">
              <a:solidFill>
                <a:srgbClr val="000000"/>
              </a:solidFill>
              <a:sym typeface="Wingdings" pitchFamily="2" charset="2"/>
            </a:endParaRPr>
          </a:p>
          <a:p>
            <a:pPr>
              <a:lnSpc>
                <a:spcPct val="110000"/>
              </a:lnSpc>
              <a:buClr>
                <a:srgbClr val="DB1D09"/>
              </a:buClr>
              <a:buSzPct val="75000"/>
              <a:buFont typeface="Wingdings" pitchFamily="2" charset="2"/>
              <a:buNone/>
            </a:pPr>
            <a:r>
              <a:rPr lang="ru-RU" sz="1600">
                <a:sym typeface="Wingdings" pitchFamily="2" charset="2"/>
              </a:rPr>
              <a:t>В 2000 году:</a:t>
            </a:r>
          </a:p>
          <a:p>
            <a:pPr>
              <a:lnSpc>
                <a:spcPct val="110000"/>
              </a:lnSpc>
              <a:buClr>
                <a:srgbClr val="DB1D09"/>
              </a:buClr>
              <a:buSzPct val="75000"/>
              <a:buFont typeface="Wingdings" pitchFamily="2" charset="2"/>
              <a:buNone/>
            </a:pPr>
            <a:r>
              <a:rPr lang="ru-RU" sz="1600">
                <a:sym typeface="Wingdings" pitchFamily="2" charset="2"/>
              </a:rPr>
              <a:t>- защита докторской диссертации, </a:t>
            </a:r>
          </a:p>
          <a:p>
            <a:pPr>
              <a:lnSpc>
                <a:spcPct val="110000"/>
              </a:lnSpc>
              <a:buClr>
                <a:srgbClr val="DB1D09"/>
              </a:buClr>
              <a:buSzPct val="75000"/>
              <a:buFont typeface="Wingdings" pitchFamily="2" charset="2"/>
              <a:buNone/>
            </a:pPr>
            <a:r>
              <a:rPr lang="ru-RU" sz="1600">
                <a:sym typeface="Wingdings" pitchFamily="2" charset="2"/>
              </a:rPr>
              <a:t>- присвоено звание профессора,</a:t>
            </a:r>
          </a:p>
          <a:p>
            <a:pPr>
              <a:lnSpc>
                <a:spcPct val="110000"/>
              </a:lnSpc>
              <a:buClr>
                <a:srgbClr val="DB1D09"/>
              </a:buClr>
              <a:buSzPct val="75000"/>
            </a:pPr>
            <a:r>
              <a:rPr lang="ru-RU" sz="1600">
                <a:sym typeface="Wingdings" pitchFamily="2" charset="2"/>
              </a:rPr>
              <a:t>- стал лауреатом Государственной премии Российской</a:t>
            </a:r>
          </a:p>
          <a:p>
            <a:pPr>
              <a:lnSpc>
                <a:spcPct val="110000"/>
              </a:lnSpc>
              <a:buClr>
                <a:srgbClr val="DB1D09"/>
              </a:buClr>
              <a:buSzPct val="75000"/>
            </a:pPr>
            <a:r>
              <a:rPr lang="ru-RU" sz="1600">
                <a:sym typeface="Wingdings" pitchFamily="2" charset="2"/>
              </a:rPr>
              <a:t>  Федерации в области науки и техники. </a:t>
            </a:r>
            <a:endParaRPr lang="en-US" sz="1600">
              <a:solidFill>
                <a:srgbClr val="000000"/>
              </a:solidFill>
              <a:cs typeface="Times New Roman" pitchFamily="18" charset="0"/>
              <a:sym typeface="Wingdings" pitchFamily="2" charset="2"/>
            </a:endParaRPr>
          </a:p>
          <a:p>
            <a:pPr>
              <a:lnSpc>
                <a:spcPct val="110000"/>
              </a:lnSpc>
              <a:buClr>
                <a:srgbClr val="DB1D09"/>
              </a:buClr>
              <a:buSzPct val="75000"/>
              <a:buFont typeface="Wingdings" pitchFamily="2" charset="2"/>
              <a:buNone/>
            </a:pPr>
            <a:endParaRPr lang="en-US" sz="1600">
              <a:solidFill>
                <a:srgbClr val="000000"/>
              </a:solidFill>
              <a:cs typeface="Times New Roman" pitchFamily="18" charset="0"/>
              <a:sym typeface="Wingdings" pitchFamily="2" charset="2"/>
            </a:endParaRPr>
          </a:p>
          <a:p>
            <a:pPr>
              <a:lnSpc>
                <a:spcPct val="110000"/>
              </a:lnSpc>
              <a:buClr>
                <a:srgbClr val="DB1D09"/>
              </a:buClr>
              <a:buSzPct val="75000"/>
              <a:buFont typeface="Wingdings" pitchFamily="2" charset="2"/>
              <a:buNone/>
            </a:pPr>
            <a:r>
              <a:rPr lang="ru-RU" sz="1600">
                <a:sym typeface="Wingdings" pitchFamily="2" charset="2"/>
              </a:rPr>
              <a:t>Руководил Отделом разработки физического оборудования (ОРФО). Создана нейтроноводная система реактора ПИК, разработан и создан комплекс спектрометров и дифрактометров для реакторов ВВР-М (ПИЯФ, Гатчина) и ИБР-2 (ОИЯИ, Дубна). Развитие и практическое применение </a:t>
            </a:r>
            <a:r>
              <a:rPr lang="en-US" sz="1600">
                <a:sym typeface="Wingdings" pitchFamily="2" charset="2"/>
              </a:rPr>
              <a:t>RTOF</a:t>
            </a:r>
            <a:r>
              <a:rPr lang="ru-RU" sz="1600">
                <a:sym typeface="Wingdings" pitchFamily="2" charset="2"/>
              </a:rPr>
              <a:t>-метода высокого разрешения в исследованиях конденсированного состояния вещества, а также методов с использованием суперпозиционного порошкового дифрактометра и др. </a:t>
            </a:r>
            <a:endParaRPr lang="en-US" sz="1600"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9"/>
          <p:cNvSpPr txBox="1">
            <a:spLocks noChangeArrowheads="1"/>
          </p:cNvSpPr>
          <p:nvPr/>
        </p:nvSpPr>
        <p:spPr bwMode="auto">
          <a:xfrm>
            <a:off x="323850" y="1125538"/>
            <a:ext cx="8423275" cy="457200"/>
          </a:xfrm>
          <a:prstGeom prst="rect">
            <a:avLst/>
          </a:prstGeom>
          <a:solidFill>
            <a:srgbClr val="FFFFFF">
              <a:alpha val="31000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Первый Фурье-дифрактометр в России на реакторе ВВР-М</a:t>
            </a:r>
            <a:endParaRPr lang="ru-RU" sz="2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1" name="Рисунок 6" descr="mini-SFINKS-paper.JPG"/>
          <p:cNvPicPr>
            <a:picLocks noChangeAspect="1"/>
          </p:cNvPicPr>
          <p:nvPr/>
        </p:nvPicPr>
        <p:blipFill>
          <a:blip r:embed="rId2"/>
          <a:srcRect l="17589" t="13542" r="17589" b="19791"/>
          <a:stretch>
            <a:fillRect/>
          </a:stretch>
        </p:blipFill>
        <p:spPr bwMode="auto">
          <a:xfrm>
            <a:off x="6227763" y="2205038"/>
            <a:ext cx="2598737" cy="377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21" name="Rectangle 3"/>
          <p:cNvSpPr>
            <a:spLocks noChangeArrowheads="1"/>
          </p:cNvSpPr>
          <p:nvPr/>
        </p:nvSpPr>
        <p:spPr bwMode="auto">
          <a:xfrm>
            <a:off x="971550" y="260350"/>
            <a:ext cx="6769100" cy="611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1984 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mini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SFINKS – 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Фурье-дифрактометр на ВВР-М, Гатчина </a:t>
            </a:r>
          </a:p>
          <a:p>
            <a:r>
              <a:rPr lang="ru-RU" sz="160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P. Hiismaki, V.A. Trounov, O. Antson et al, IAEA, Vienna</a:t>
            </a:r>
            <a:endParaRPr lang="ru-RU" b="1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424" name="Group 16"/>
          <p:cNvGrpSpPr>
            <a:grpSpLocks/>
          </p:cNvGrpSpPr>
          <p:nvPr/>
        </p:nvGrpSpPr>
        <p:grpSpPr bwMode="auto">
          <a:xfrm>
            <a:off x="323850" y="2205038"/>
            <a:ext cx="5545138" cy="3744912"/>
            <a:chOff x="90" y="603"/>
            <a:chExt cx="3060" cy="1987"/>
          </a:xfrm>
        </p:grpSpPr>
        <p:pic>
          <p:nvPicPr>
            <p:cNvPr id="17425" name="Picture 2" descr="Mini-s"/>
            <p:cNvPicPr>
              <a:picLocks noChangeAspect="1" noChangeArrowheads="1"/>
            </p:cNvPicPr>
            <p:nvPr/>
          </p:nvPicPr>
          <p:blipFill>
            <a:blip r:embed="rId3"/>
            <a:srcRect l="43762" t="31392" r="25861" b="37669"/>
            <a:stretch>
              <a:fillRect/>
            </a:stretch>
          </p:blipFill>
          <p:spPr bwMode="auto">
            <a:xfrm>
              <a:off x="90" y="603"/>
              <a:ext cx="3060" cy="1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26" name="TextBox 8"/>
            <p:cNvSpPr txBox="1">
              <a:spLocks noChangeArrowheads="1"/>
            </p:cNvSpPr>
            <p:nvPr/>
          </p:nvSpPr>
          <p:spPr bwMode="auto">
            <a:xfrm>
              <a:off x="315" y="2025"/>
              <a:ext cx="590" cy="16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400" b="1">
                  <a:latin typeface="Times New Roman" pitchFamily="18" charset="0"/>
                  <a:cs typeface="Times New Roman" pitchFamily="18" charset="0"/>
                </a:rPr>
                <a:t>Детекторы</a:t>
              </a:r>
            </a:p>
          </p:txBody>
        </p:sp>
        <p:sp>
          <p:nvSpPr>
            <p:cNvPr id="17427" name="TextBox 10"/>
            <p:cNvSpPr txBox="1">
              <a:spLocks noChangeArrowheads="1"/>
            </p:cNvSpPr>
            <p:nvPr/>
          </p:nvSpPr>
          <p:spPr bwMode="auto">
            <a:xfrm>
              <a:off x="180" y="1215"/>
              <a:ext cx="471" cy="16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400" b="1">
                  <a:latin typeface="Times New Roman" pitchFamily="18" charset="0"/>
                  <a:cs typeface="Times New Roman" pitchFamily="18" charset="0"/>
                </a:rPr>
                <a:t>Образец</a:t>
              </a:r>
            </a:p>
          </p:txBody>
        </p:sp>
        <p:sp>
          <p:nvSpPr>
            <p:cNvPr id="17428" name="TextBox 11"/>
            <p:cNvSpPr txBox="1">
              <a:spLocks noChangeArrowheads="1"/>
            </p:cNvSpPr>
            <p:nvPr/>
          </p:nvSpPr>
          <p:spPr bwMode="auto">
            <a:xfrm>
              <a:off x="1530" y="2010"/>
              <a:ext cx="688" cy="27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400" b="1">
                  <a:latin typeface="Times New Roman" pitchFamily="18" charset="0"/>
                  <a:cs typeface="Times New Roman" pitchFamily="18" charset="0"/>
                </a:rPr>
                <a:t>Фурье-</a:t>
              </a:r>
            </a:p>
            <a:p>
              <a:r>
                <a:rPr lang="ru-RU" sz="1400" b="1">
                  <a:latin typeface="Times New Roman" pitchFamily="18" charset="0"/>
                  <a:cs typeface="Times New Roman" pitchFamily="18" charset="0"/>
                </a:rPr>
                <a:t>прерыватель</a:t>
              </a:r>
            </a:p>
          </p:txBody>
        </p:sp>
        <p:cxnSp>
          <p:nvCxnSpPr>
            <p:cNvPr id="14" name="Прямая со стрелкой 13"/>
            <p:cNvCxnSpPr/>
            <p:nvPr/>
          </p:nvCxnSpPr>
          <p:spPr>
            <a:xfrm rot="5400000" flipH="1" flipV="1">
              <a:off x="630" y="1890"/>
              <a:ext cx="270" cy="18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 стрелкой 14"/>
            <p:cNvCxnSpPr/>
            <p:nvPr/>
          </p:nvCxnSpPr>
          <p:spPr>
            <a:xfrm rot="16200000" flipV="1">
              <a:off x="1530" y="1800"/>
              <a:ext cx="451" cy="9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 стрелкой 18"/>
            <p:cNvCxnSpPr/>
            <p:nvPr/>
          </p:nvCxnSpPr>
          <p:spPr>
            <a:xfrm>
              <a:off x="450" y="1395"/>
              <a:ext cx="225" cy="136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3"/>
          <p:cNvSpPr>
            <a:spLocks noChangeArrowheads="1"/>
          </p:cNvSpPr>
          <p:nvPr/>
        </p:nvSpPr>
        <p:spPr bwMode="auto">
          <a:xfrm>
            <a:off x="250825" y="188913"/>
            <a:ext cx="8785225" cy="58594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/>
            <a:r>
              <a:rPr lang="ru-RU" b="1"/>
              <a:t>Публикации исследований на СФИНКСЕ</a:t>
            </a:r>
          </a:p>
          <a:p>
            <a:pPr marL="342900" indent="-342900"/>
            <a:endParaRPr lang="ru-RU" b="1"/>
          </a:p>
          <a:p>
            <a:pPr marL="342900" indent="-342900"/>
            <a:r>
              <a:rPr lang="ru-RU" b="1"/>
              <a:t>1. </a:t>
            </a:r>
            <a:r>
              <a:rPr lang="en-US" b="1"/>
              <a:t>Trunov V.A., Kudryashev V.A., Bulkin A.P., Ul’yanov V.A., Loshmanov A.A.,</a:t>
            </a:r>
            <a:r>
              <a:rPr lang="ru-RU" b="1"/>
              <a:t/>
            </a:r>
            <a:br>
              <a:rPr lang="ru-RU" b="1"/>
            </a:br>
            <a:r>
              <a:rPr lang="ru-RU" b="1"/>
              <a:t>   </a:t>
            </a:r>
            <a:r>
              <a:rPr lang="en-US" b="1"/>
              <a:t> Furmanova N.G., Antson O.K., Hiismäki P.E., Mutka H., Poyry H.D., Tiitta A.</a:t>
            </a:r>
            <a:r>
              <a:rPr lang="ru-RU" b="1"/>
              <a:t/>
            </a:r>
            <a:br>
              <a:rPr lang="ru-RU" b="1"/>
            </a:br>
            <a:r>
              <a:rPr lang="ru-RU" b="1"/>
              <a:t>    </a:t>
            </a:r>
            <a:r>
              <a:rPr lang="en-US" b="1"/>
              <a:t>Determination of the structure of Y(HCOO)3 by neutron time-of-flight</a:t>
            </a:r>
            <a:r>
              <a:rPr lang="ru-RU" b="1"/>
              <a:t/>
            </a:r>
            <a:br>
              <a:rPr lang="ru-RU" b="1"/>
            </a:br>
            <a:r>
              <a:rPr lang="ru-RU" b="1"/>
              <a:t>   </a:t>
            </a:r>
            <a:r>
              <a:rPr lang="en-US" b="1"/>
              <a:t> diffraction method. </a:t>
            </a:r>
            <a:r>
              <a:rPr lang="ru-RU" b="1"/>
              <a:t>   </a:t>
            </a:r>
            <a:r>
              <a:rPr lang="en-US" b="1"/>
              <a:t> Solid Stat. Comm. 59 (1986) 95-97.</a:t>
            </a:r>
            <a:endParaRPr lang="ru-RU" b="1"/>
          </a:p>
          <a:p>
            <a:pPr marL="342900" indent="-342900"/>
            <a:endParaRPr lang="ru-RU" b="1"/>
          </a:p>
          <a:p>
            <a:pPr marL="342900" indent="-342900"/>
            <a:r>
              <a:rPr lang="ru-RU" b="1"/>
              <a:t>2. Трунов</a:t>
            </a:r>
            <a:r>
              <a:rPr lang="en-US" b="1"/>
              <a:t> </a:t>
            </a:r>
            <a:r>
              <a:rPr lang="ru-RU" b="1"/>
              <a:t>В</a:t>
            </a:r>
            <a:r>
              <a:rPr lang="en-US" b="1"/>
              <a:t>.</a:t>
            </a:r>
            <a:r>
              <a:rPr lang="ru-RU" b="1"/>
              <a:t>А</a:t>
            </a:r>
            <a:r>
              <a:rPr lang="en-US" b="1"/>
              <a:t>, </a:t>
            </a:r>
            <a:r>
              <a:rPr lang="ru-RU" b="1"/>
              <a:t>Корсукова</a:t>
            </a:r>
            <a:r>
              <a:rPr lang="en-US" b="1"/>
              <a:t> </a:t>
            </a:r>
            <a:r>
              <a:rPr lang="ru-RU" b="1"/>
              <a:t>М</a:t>
            </a:r>
            <a:r>
              <a:rPr lang="en-US" b="1"/>
              <a:t>.</a:t>
            </a:r>
            <a:r>
              <a:rPr lang="ru-RU" b="1"/>
              <a:t>М</a:t>
            </a:r>
            <a:r>
              <a:rPr lang="en-US" b="1"/>
              <a:t>., </a:t>
            </a:r>
            <a:r>
              <a:rPr lang="ru-RU" b="1"/>
              <a:t>Гурин</a:t>
            </a:r>
            <a:r>
              <a:rPr lang="en-US" b="1"/>
              <a:t> </a:t>
            </a:r>
            <a:r>
              <a:rPr lang="ru-RU" b="1"/>
              <a:t>В</a:t>
            </a:r>
            <a:r>
              <a:rPr lang="en-US" b="1"/>
              <a:t>.</a:t>
            </a:r>
            <a:r>
              <a:rPr lang="ru-RU" b="1"/>
              <a:t>Н</a:t>
            </a:r>
            <a:r>
              <a:rPr lang="en-US" b="1"/>
              <a:t>., </a:t>
            </a:r>
            <a:r>
              <a:rPr lang="ru-RU" b="1"/>
              <a:t>Кудряшев</a:t>
            </a:r>
            <a:r>
              <a:rPr lang="en-US" b="1"/>
              <a:t> </a:t>
            </a:r>
            <a:r>
              <a:rPr lang="ru-RU" b="1"/>
              <a:t>В</a:t>
            </a:r>
            <a:r>
              <a:rPr lang="en-US" b="1"/>
              <a:t>.</a:t>
            </a:r>
            <a:r>
              <a:rPr lang="ru-RU" b="1"/>
              <a:t>А</a:t>
            </a:r>
            <a:r>
              <a:rPr lang="en-US" b="1"/>
              <a:t>., </a:t>
            </a:r>
            <a:r>
              <a:rPr lang="ru-RU" b="1"/>
              <a:t>Ульянов</a:t>
            </a:r>
            <a:r>
              <a:rPr lang="en-US" b="1"/>
              <a:t> </a:t>
            </a:r>
            <a:r>
              <a:rPr lang="ru-RU" b="1"/>
              <a:t>В</a:t>
            </a:r>
            <a:r>
              <a:rPr lang="en-US" b="1"/>
              <a:t>.</a:t>
            </a:r>
            <a:r>
              <a:rPr lang="ru-RU" b="1"/>
              <a:t>А</a:t>
            </a:r>
            <a:r>
              <a:rPr lang="en-US" b="1"/>
              <a:t>.,</a:t>
            </a:r>
            <a:r>
              <a:rPr lang="ru-RU" b="1"/>
              <a:t/>
            </a:r>
            <a:br>
              <a:rPr lang="ru-RU" b="1"/>
            </a:br>
            <a:r>
              <a:rPr lang="ru-RU" b="1"/>
              <a:t>   </a:t>
            </a:r>
            <a:r>
              <a:rPr lang="en-US" b="1"/>
              <a:t> </a:t>
            </a:r>
            <a:r>
              <a:rPr lang="ru-RU" b="1"/>
              <a:t>Антсон</a:t>
            </a:r>
            <a:r>
              <a:rPr lang="en-US" b="1"/>
              <a:t> </a:t>
            </a:r>
            <a:r>
              <a:rPr lang="ru-RU" b="1"/>
              <a:t>О</a:t>
            </a:r>
            <a:r>
              <a:rPr lang="en-US" b="1"/>
              <a:t>., </a:t>
            </a:r>
            <a:r>
              <a:rPr lang="ru-RU" b="1"/>
              <a:t>Хиисмяки</a:t>
            </a:r>
            <a:r>
              <a:rPr lang="en-US" b="1"/>
              <a:t> </a:t>
            </a:r>
            <a:r>
              <a:rPr lang="ru-RU" b="1"/>
              <a:t>П</a:t>
            </a:r>
            <a:r>
              <a:rPr lang="en-US" b="1"/>
              <a:t>., </a:t>
            </a:r>
            <a:r>
              <a:rPr lang="ru-RU" b="1"/>
              <a:t>Мутка</a:t>
            </a:r>
            <a:r>
              <a:rPr lang="en-US" b="1"/>
              <a:t> </a:t>
            </a:r>
            <a:r>
              <a:rPr lang="ru-RU" b="1"/>
              <a:t>Х</a:t>
            </a:r>
            <a:r>
              <a:rPr lang="en-US" b="1"/>
              <a:t>., </a:t>
            </a:r>
            <a:r>
              <a:rPr lang="ru-RU" b="1"/>
              <a:t>Пеюрю</a:t>
            </a:r>
            <a:r>
              <a:rPr lang="en-US" b="1"/>
              <a:t> </a:t>
            </a:r>
            <a:r>
              <a:rPr lang="ru-RU" b="1"/>
              <a:t>Х</a:t>
            </a:r>
            <a:r>
              <a:rPr lang="en-US" b="1"/>
              <a:t>., </a:t>
            </a:r>
            <a:r>
              <a:rPr lang="ru-RU" b="1"/>
              <a:t>Тиитта</a:t>
            </a:r>
            <a:r>
              <a:rPr lang="en-US" b="1"/>
              <a:t> </a:t>
            </a:r>
            <a:r>
              <a:rPr lang="ru-RU" b="1"/>
              <a:t>А</a:t>
            </a:r>
            <a:r>
              <a:rPr lang="en-US" b="1"/>
              <a:t>. </a:t>
            </a:r>
            <a:endParaRPr lang="ru-RU" b="1"/>
          </a:p>
          <a:p>
            <a:pPr marL="342900" indent="-342900"/>
            <a:r>
              <a:rPr lang="ru-RU" b="1"/>
              <a:t>    Нейтронографическое уточнение кристаллической структуры твердого</a:t>
            </a:r>
            <a:br>
              <a:rPr lang="ru-RU" b="1"/>
            </a:br>
            <a:r>
              <a:rPr lang="ru-RU" b="1"/>
              <a:t>    раствора Ce1-xLax11B6 методом времени пролета.   ФТТ 29, 1883 (1987)</a:t>
            </a:r>
          </a:p>
          <a:p>
            <a:pPr marL="342900" indent="-342900"/>
            <a:endParaRPr lang="ru-RU" b="1"/>
          </a:p>
          <a:p>
            <a:pPr marL="342900" indent="-342900"/>
            <a:r>
              <a:rPr lang="ru-RU" b="1"/>
              <a:t>………………………. </a:t>
            </a:r>
          </a:p>
          <a:p>
            <a:pPr marL="342900" indent="-342900"/>
            <a:endParaRPr lang="ru-RU" b="1"/>
          </a:p>
          <a:p>
            <a:pPr marL="342900" indent="-342900"/>
            <a:r>
              <a:rPr lang="ru-RU" b="1"/>
              <a:t>33. Kudryashev V.A., Trounov V.A., Muratov V.G. </a:t>
            </a:r>
            <a:endParaRPr lang="en-US" b="1"/>
          </a:p>
          <a:p>
            <a:pPr marL="342900" indent="-342900"/>
            <a:r>
              <a:rPr lang="ru-RU" b="1"/>
              <a:t>      </a:t>
            </a:r>
            <a:r>
              <a:rPr lang="en-US" b="1"/>
              <a:t>Improvement of Fourier method and Fourier diffractometer for internal</a:t>
            </a:r>
            <a:endParaRPr lang="ru-RU" b="1"/>
          </a:p>
          <a:p>
            <a:pPr marL="342900" indent="-342900"/>
            <a:r>
              <a:rPr lang="ru-RU" b="1"/>
              <a:t>     </a:t>
            </a:r>
            <a:r>
              <a:rPr lang="en-US" b="1"/>
              <a:t> residual stress measurements. </a:t>
            </a:r>
            <a:r>
              <a:rPr lang="ru-RU" b="1"/>
              <a:t>     </a:t>
            </a:r>
            <a:r>
              <a:rPr lang="en-US" b="1"/>
              <a:t> Physica B 234-236 (1997) 1138-1140.</a:t>
            </a:r>
            <a:endParaRPr lang="ru-RU" b="1"/>
          </a:p>
          <a:p>
            <a:pPr marL="342900" indent="-342900"/>
            <a:endParaRPr lang="en-029" b="1"/>
          </a:p>
          <a:p>
            <a:pPr marL="342900" indent="-342900"/>
            <a:r>
              <a:rPr lang="ru-RU" b="1"/>
              <a:t>34. </a:t>
            </a:r>
            <a:r>
              <a:rPr lang="en-029" b="1"/>
              <a:t>Balagurov A.M., Aksenov V.L., Trounov V.A. </a:t>
            </a:r>
          </a:p>
          <a:p>
            <a:pPr marL="342900" indent="-342900"/>
            <a:r>
              <a:rPr lang="ru-RU" b="1"/>
              <a:t>      </a:t>
            </a:r>
            <a:r>
              <a:rPr lang="en-029" b="1"/>
              <a:t>High-resolution Fourier diffractometry for long-pulse neutron sources.</a:t>
            </a:r>
            <a:endParaRPr lang="ru-RU" b="1"/>
          </a:p>
          <a:p>
            <a:pPr marL="342900" indent="-342900"/>
            <a:r>
              <a:rPr lang="ru-RU" b="1"/>
              <a:t>      </a:t>
            </a:r>
            <a:r>
              <a:rPr lang="en-029" b="1"/>
              <a:t>Physica B 241-243 (1998) 192-194</a:t>
            </a:r>
            <a:r>
              <a:rPr lang="ru-RU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Рисунок 3" descr="Trunov-1.JPG"/>
          <p:cNvPicPr>
            <a:picLocks noChangeAspect="1"/>
          </p:cNvPicPr>
          <p:nvPr/>
        </p:nvPicPr>
        <p:blipFill>
          <a:blip r:embed="rId2"/>
          <a:srcRect t="5208" r="42635" b="69792"/>
          <a:stretch>
            <a:fillRect/>
          </a:stretch>
        </p:blipFill>
        <p:spPr bwMode="auto">
          <a:xfrm>
            <a:off x="3571875" y="3373438"/>
            <a:ext cx="3360738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Рисунок 9" descr="HRFD-92-2.JPG"/>
          <p:cNvPicPr>
            <a:picLocks noChangeAspect="1"/>
          </p:cNvPicPr>
          <p:nvPr/>
        </p:nvPicPr>
        <p:blipFill>
          <a:blip r:embed="rId3"/>
          <a:srcRect l="2863" t="7291" r="4337" b="51042"/>
          <a:stretch>
            <a:fillRect/>
          </a:stretch>
        </p:blipFill>
        <p:spPr bwMode="auto">
          <a:xfrm>
            <a:off x="142875" y="1100138"/>
            <a:ext cx="3214688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Рисунок 4" descr="Trunov-1.JPG"/>
          <p:cNvPicPr>
            <a:picLocks noChangeAspect="1"/>
          </p:cNvPicPr>
          <p:nvPr/>
        </p:nvPicPr>
        <p:blipFill>
          <a:blip r:embed="rId4"/>
          <a:srcRect l="61786" t="11458" b="52083"/>
          <a:stretch>
            <a:fillRect/>
          </a:stretch>
        </p:blipFill>
        <p:spPr bwMode="auto">
          <a:xfrm>
            <a:off x="7042150" y="1073150"/>
            <a:ext cx="1958975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Рисунок 5" descr="Trunov-1.JPG"/>
          <p:cNvPicPr>
            <a:picLocks noChangeAspect="1"/>
          </p:cNvPicPr>
          <p:nvPr/>
        </p:nvPicPr>
        <p:blipFill>
          <a:blip r:embed="rId5"/>
          <a:srcRect t="33333" r="42635" b="40625"/>
          <a:stretch>
            <a:fillRect/>
          </a:stretch>
        </p:blipFill>
        <p:spPr bwMode="auto">
          <a:xfrm>
            <a:off x="3741738" y="1069975"/>
            <a:ext cx="3227387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Рисунок 6" descr="Trunov-1.JPG"/>
          <p:cNvPicPr>
            <a:picLocks noChangeAspect="1"/>
          </p:cNvPicPr>
          <p:nvPr/>
        </p:nvPicPr>
        <p:blipFill>
          <a:blip r:embed="rId6"/>
          <a:srcRect t="63542" r="42635" b="10416"/>
          <a:stretch>
            <a:fillRect/>
          </a:stretch>
        </p:blipFill>
        <p:spPr bwMode="auto">
          <a:xfrm>
            <a:off x="71438" y="3355975"/>
            <a:ext cx="3143250" cy="201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Рисунок 7" descr="Trunov-1.JPG"/>
          <p:cNvPicPr>
            <a:picLocks noChangeAspect="1"/>
          </p:cNvPicPr>
          <p:nvPr/>
        </p:nvPicPr>
        <p:blipFill>
          <a:blip r:embed="rId7"/>
          <a:srcRect l="56250" t="1865" r="3125" b="61786"/>
          <a:stretch>
            <a:fillRect/>
          </a:stretch>
        </p:blipFill>
        <p:spPr bwMode="auto">
          <a:xfrm>
            <a:off x="2214563" y="4857750"/>
            <a:ext cx="2928937" cy="185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Рисунок 8" descr="HRFD-1.JPG"/>
          <p:cNvPicPr>
            <a:picLocks noChangeAspect="1"/>
          </p:cNvPicPr>
          <p:nvPr/>
        </p:nvPicPr>
        <p:blipFill>
          <a:blip r:embed="rId8"/>
          <a:srcRect l="8749" t="47917" r="11697" b="7291"/>
          <a:stretch>
            <a:fillRect/>
          </a:stretch>
        </p:blipFill>
        <p:spPr bwMode="auto">
          <a:xfrm>
            <a:off x="5857875" y="4211638"/>
            <a:ext cx="3143250" cy="250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2" name="Rectangle 3"/>
          <p:cNvSpPr>
            <a:spLocks noChangeArrowheads="1"/>
          </p:cNvSpPr>
          <p:nvPr/>
        </p:nvSpPr>
        <p:spPr bwMode="auto">
          <a:xfrm>
            <a:off x="684213" y="115888"/>
            <a:ext cx="8064500" cy="8556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1992 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HRFD - 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Фурье-дифрактометр на реакторе ИБР-2</a:t>
            </a:r>
          </a:p>
          <a:p>
            <a:r>
              <a:rPr lang="en-US" sz="1600">
                <a:latin typeface="Times New Roman" pitchFamily="18" charset="0"/>
                <a:cs typeface="Times New Roman" pitchFamily="18" charset="0"/>
              </a:rPr>
              <a:t>Aksenov, Balagurov, Simkin, Trounov, Kudrjashev, Bulkin, Muratov, Hiismaki, Tiitta, Antson</a:t>
            </a:r>
          </a:p>
          <a:p>
            <a:r>
              <a:rPr lang="en-US" sz="1600">
                <a:latin typeface="Times New Roman" pitchFamily="18" charset="0"/>
                <a:cs typeface="Times New Roman" pitchFamily="18" charset="0"/>
              </a:rPr>
              <a:t>“Fourier diffractometer at the IBR-2 reactor: design and first results”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JINR, Dubna, 1993</a:t>
            </a:r>
            <a:endParaRPr lang="ru-RU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80" name="Text Box 4"/>
          <p:cNvSpPr txBox="1">
            <a:spLocks noChangeArrowheads="1"/>
          </p:cNvSpPr>
          <p:nvPr/>
        </p:nvSpPr>
        <p:spPr bwMode="auto">
          <a:xfrm>
            <a:off x="250825" y="188913"/>
            <a:ext cx="8569325" cy="1235075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>
              <a:lnSpc>
                <a:spcPct val="125000"/>
              </a:lnSpc>
            </a:pPr>
            <a:r>
              <a:rPr lang="ru-RU" sz="20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Дифрактометры и нейтронно-оптические устройства, разработанные и изготовленные под руководством и при участии В.А. Трунова,</a:t>
            </a:r>
          </a:p>
          <a:p>
            <a:pPr>
              <a:lnSpc>
                <a:spcPct val="125000"/>
              </a:lnSpc>
            </a:pPr>
            <a:r>
              <a:rPr lang="ru-RU" sz="20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в нейтронных центрах Франции, Египта, Китая и других стран.</a:t>
            </a:r>
          </a:p>
        </p:txBody>
      </p:sp>
      <p:pic>
        <p:nvPicPr>
          <p:cNvPr id="19461" name="Picture 5" descr="Image-22"/>
          <p:cNvPicPr>
            <a:picLocks noChangeAspect="1" noChangeArrowheads="1"/>
          </p:cNvPicPr>
          <p:nvPr/>
        </p:nvPicPr>
        <p:blipFill>
          <a:blip r:embed="rId2">
            <a:lum bright="30000" contrast="20000"/>
          </a:blip>
          <a:srcRect l="22861" t="9900" r="33528" b="50600"/>
          <a:stretch>
            <a:fillRect/>
          </a:stretch>
        </p:blipFill>
        <p:spPr bwMode="auto">
          <a:xfrm>
            <a:off x="323850" y="2060575"/>
            <a:ext cx="2859088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50825" y="5805488"/>
            <a:ext cx="5761038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spAutoFit/>
          </a:bodyPr>
          <a:lstStyle/>
          <a:p>
            <a:pPr>
              <a:lnSpc>
                <a:spcPct val="125000"/>
              </a:lnSpc>
            </a:pPr>
            <a:r>
              <a:rPr lang="ru-RU" b="1">
                <a:effectLst>
                  <a:outerShdw blurRad="38100" dist="38100" dir="2700000" algn="tl">
                    <a:srgbClr val="C0C0C0"/>
                  </a:outerShdw>
                </a:effectLst>
              </a:rPr>
              <a:t>Директор ПИЯФ В.А.</a:t>
            </a: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</a:rPr>
              <a:t> </a:t>
            </a:r>
            <a:r>
              <a:rPr lang="ru-RU" b="1">
                <a:effectLst>
                  <a:outerShdw blurRad="38100" dist="38100" dir="2700000" algn="tl">
                    <a:srgbClr val="C0C0C0"/>
                  </a:outerShdw>
                </a:effectLst>
              </a:rPr>
              <a:t>Назаренко и В.А.</a:t>
            </a: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</a:rPr>
              <a:t> </a:t>
            </a:r>
            <a:r>
              <a:rPr lang="ru-RU" b="1">
                <a:effectLst>
                  <a:outerShdw blurRad="38100" dist="38100" dir="2700000" algn="tl">
                    <a:srgbClr val="C0C0C0"/>
                  </a:outerShdw>
                </a:effectLst>
              </a:rPr>
              <a:t>Трунов</a:t>
            </a:r>
          </a:p>
          <a:p>
            <a:pPr>
              <a:lnSpc>
                <a:spcPct val="125000"/>
              </a:lnSpc>
            </a:pPr>
            <a:r>
              <a:rPr lang="ru-RU" b="1">
                <a:effectLst>
                  <a:outerShdw blurRad="38100" dist="38100" dir="2700000" algn="tl">
                    <a:srgbClr val="C0C0C0"/>
                  </a:outerShdw>
                </a:effectLst>
              </a:rPr>
              <a:t>у дифрактометра </a:t>
            </a: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</a:rPr>
              <a:t>G</a:t>
            </a:r>
            <a:r>
              <a:rPr lang="ru-RU" b="1">
                <a:effectLst>
                  <a:outerShdw blurRad="38100" dist="38100" dir="2700000" algn="tl">
                    <a:srgbClr val="C0C0C0"/>
                  </a:outerShdw>
                </a:effectLst>
              </a:rPr>
              <a:t>4.2. 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276600" y="2492375"/>
            <a:ext cx="5581650" cy="2492375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>
              <a:lnSpc>
                <a:spcPct val="125000"/>
              </a:lnSpc>
            </a:pPr>
            <a:r>
              <a:rPr lang="ru-RU" b="1">
                <a:effectLst>
                  <a:outerShdw blurRad="38100" dist="38100" dir="2700000" algn="tl">
                    <a:srgbClr val="C0C0C0"/>
                  </a:outerShdw>
                </a:effectLst>
              </a:rPr>
              <a:t>Соглашением между ПИЯФ и Комиссариатом</a:t>
            </a:r>
          </a:p>
          <a:p>
            <a:pPr>
              <a:lnSpc>
                <a:spcPct val="125000"/>
              </a:lnSpc>
            </a:pPr>
            <a:r>
              <a:rPr lang="ru-RU" b="1">
                <a:effectLst>
                  <a:outerShdw blurRad="38100" dist="38100" dir="2700000" algn="tl">
                    <a:srgbClr val="C0C0C0"/>
                  </a:outerShdw>
                </a:effectLst>
              </a:rPr>
              <a:t>по атомной энергии Франции.</a:t>
            </a:r>
          </a:p>
          <a:p>
            <a:pPr>
              <a:lnSpc>
                <a:spcPct val="125000"/>
              </a:lnSpc>
            </a:pPr>
            <a:r>
              <a:rPr lang="ru-RU" b="1">
                <a:effectLst>
                  <a:outerShdw blurRad="38100" dist="38100" dir="2700000" algn="tl">
                    <a:srgbClr val="C0C0C0"/>
                  </a:outerShdw>
                </a:effectLst>
              </a:rPr>
              <a:t>Разработан и создан, а затем установлен в нейтроноводном зале реактора «Орфей» в Сакле (Франция) 70-детекторный секционный нейтронный дифрактометр высокого разрешения. (1997 - 2006)</a:t>
            </a:r>
            <a:r>
              <a:rPr lang="ru-RU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2">
            <a:lum bright="22000" contrast="-26000"/>
          </a:blip>
          <a:srcRect/>
          <a:stretch>
            <a:fillRect/>
          </a:stretch>
        </p:blipFill>
        <p:spPr bwMode="auto">
          <a:xfrm>
            <a:off x="239713" y="73025"/>
            <a:ext cx="1971675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TextBox 4"/>
          <p:cNvSpPr txBox="1">
            <a:spLocks noChangeArrowheads="1"/>
          </p:cNvSpPr>
          <p:nvPr/>
        </p:nvSpPr>
        <p:spPr bwMode="auto">
          <a:xfrm>
            <a:off x="179388" y="2781300"/>
            <a:ext cx="22161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Георгий Анатольевич</a:t>
            </a:r>
            <a:endParaRPr lang="ru-RU" sz="16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Смоленский</a:t>
            </a:r>
            <a:endParaRPr lang="ru-RU" sz="16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23" name="Picture 7" descr="Плахтий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9775" y="404813"/>
            <a:ext cx="4421188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Picture 8" descr="выписка из приказа"/>
          <p:cNvPicPr>
            <a:picLocks noChangeAspect="1" noChangeArrowheads="1"/>
          </p:cNvPicPr>
          <p:nvPr/>
        </p:nvPicPr>
        <p:blipFill>
          <a:blip r:embed="rId4">
            <a:lum bright="-14000" contrast="20000"/>
          </a:blip>
          <a:srcRect/>
          <a:stretch>
            <a:fillRect/>
          </a:stretch>
        </p:blipFill>
        <p:spPr bwMode="auto">
          <a:xfrm>
            <a:off x="2484438" y="2852738"/>
            <a:ext cx="3563937" cy="232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5" name="Picture 9" descr="DM02"/>
          <p:cNvPicPr>
            <a:picLocks noChangeAspect="1" noChangeArrowheads="1"/>
          </p:cNvPicPr>
          <p:nvPr/>
        </p:nvPicPr>
        <p:blipFill>
          <a:blip r:embed="rId5">
            <a:lum bright="6000"/>
          </a:blip>
          <a:srcRect/>
          <a:stretch>
            <a:fillRect/>
          </a:stretch>
        </p:blipFill>
        <p:spPr bwMode="auto">
          <a:xfrm>
            <a:off x="2268538" y="92075"/>
            <a:ext cx="3024187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6" name="TextBox 4"/>
          <p:cNvSpPr txBox="1">
            <a:spLocks noChangeArrowheads="1"/>
          </p:cNvSpPr>
          <p:nvPr/>
        </p:nvSpPr>
        <p:spPr bwMode="auto">
          <a:xfrm>
            <a:off x="6156325" y="0"/>
            <a:ext cx="1952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>
                <a:latin typeface="Times New Roman" pitchFamily="18" charset="0"/>
                <a:cs typeface="Times New Roman" pitchFamily="18" charset="0"/>
              </a:rPr>
              <a:t>Эд</a:t>
            </a:r>
            <a:r>
              <a:rPr lang="en-US" sz="1600" b="1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Унив.</a:t>
            </a:r>
            <a:r>
              <a:rPr lang="en-US" sz="1600" b="1">
                <a:latin typeface="Times New Roman" pitchFamily="18" charset="0"/>
                <a:cs typeface="Times New Roman" pitchFamily="18" charset="0"/>
              </a:rPr>
              <a:t> 19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67-196</a:t>
            </a:r>
            <a:r>
              <a:rPr lang="en-US" sz="1600" b="1">
                <a:latin typeface="Times New Roman" pitchFamily="18" charset="0"/>
                <a:cs typeface="Times New Roman" pitchFamily="18" charset="0"/>
              </a:rPr>
              <a:t>8</a:t>
            </a:r>
            <a:endParaRPr lang="ru-RU" sz="1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27" name="TextBox 4"/>
          <p:cNvSpPr txBox="1">
            <a:spLocks noChangeArrowheads="1"/>
          </p:cNvSpPr>
          <p:nvPr/>
        </p:nvSpPr>
        <p:spPr bwMode="auto">
          <a:xfrm>
            <a:off x="2771775" y="5805488"/>
            <a:ext cx="1539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>
                <a:latin typeface="Times New Roman" pitchFamily="18" charset="0"/>
                <a:cs typeface="Times New Roman" pitchFamily="18" charset="0"/>
              </a:rPr>
              <a:t>Реально с</a:t>
            </a:r>
            <a:r>
              <a:rPr lang="en-US" sz="1600" b="1">
                <a:latin typeface="Times New Roman" pitchFamily="18" charset="0"/>
                <a:cs typeface="Times New Roman" pitchFamily="18" charset="0"/>
              </a:rPr>
              <a:t> 19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62</a:t>
            </a:r>
          </a:p>
        </p:txBody>
      </p:sp>
      <p:sp>
        <p:nvSpPr>
          <p:cNvPr id="34828" name="TextBox 4"/>
          <p:cNvSpPr txBox="1">
            <a:spLocks noChangeArrowheads="1"/>
          </p:cNvSpPr>
          <p:nvPr/>
        </p:nvSpPr>
        <p:spPr bwMode="auto">
          <a:xfrm>
            <a:off x="2411413" y="2133600"/>
            <a:ext cx="183038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Давид Моисеевич</a:t>
            </a:r>
            <a:endParaRPr lang="ru-RU" sz="16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Каминкер</a:t>
            </a:r>
            <a:endParaRPr lang="ru-RU" sz="16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29" name="Picture 13" descr="Plakhty&amp;SmolenskyR "/>
          <p:cNvPicPr>
            <a:picLocks noChangeAspect="1" noChangeArrowheads="1"/>
          </p:cNvPicPr>
          <p:nvPr/>
        </p:nvPicPr>
        <p:blipFill>
          <a:blip r:embed="rId6">
            <a:lum bright="-16000" contrast="26000"/>
          </a:blip>
          <a:srcRect l="4060" t="5315" r="6091" b="3543"/>
          <a:stretch>
            <a:fillRect/>
          </a:stretch>
        </p:blipFill>
        <p:spPr bwMode="auto">
          <a:xfrm>
            <a:off x="203200" y="3429000"/>
            <a:ext cx="2136775" cy="249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19"/>
          <p:cNvSpPr txBox="1">
            <a:spLocks noChangeArrowheads="1"/>
          </p:cNvSpPr>
          <p:nvPr/>
        </p:nvSpPr>
        <p:spPr bwMode="auto">
          <a:xfrm>
            <a:off x="214313" y="1285875"/>
            <a:ext cx="8786812" cy="2432050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hangingPunct="0"/>
            <a:r>
              <a:rPr lang="en-US" sz="2000" b="1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2000" b="1">
                <a:latin typeface="Times New Roman" pitchFamily="18" charset="0"/>
                <a:cs typeface="Times New Roman" pitchFamily="18" charset="0"/>
              </a:rPr>
              <a:t>Разработка и реализация новых методов структурной нейтронографии по времени пролета с использованием импульсных и стационарных реакторов</a:t>
            </a:r>
            <a:r>
              <a:rPr lang="en-US" sz="2000" b="1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ctr" hangingPunct="0"/>
            <a:endParaRPr lang="ru-RU" sz="2000">
              <a:latin typeface="Times New Roman" pitchFamily="18" charset="0"/>
              <a:cs typeface="Times New Roman" pitchFamily="18" charset="0"/>
            </a:endParaRPr>
          </a:p>
          <a:p>
            <a:pPr algn="ctr" hangingPunct="0"/>
            <a:r>
              <a:rPr lang="ru-RU">
                <a:latin typeface="Times New Roman" pitchFamily="18" charset="0"/>
                <a:cs typeface="Times New Roman" pitchFamily="18" charset="0"/>
              </a:rPr>
              <a:t>В.Л.Аксенов, А.М.Балагуров, В.В.Нитц, Ю.М.Останевич (ОИЯИ)</a:t>
            </a:r>
          </a:p>
          <a:p>
            <a:pPr algn="ctr" hangingPunct="0">
              <a:lnSpc>
                <a:spcPct val="150000"/>
              </a:lnSpc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В.А.Кудряшев, В.А.Трунов (ПИЯФ РАН)</a:t>
            </a:r>
          </a:p>
          <a:p>
            <a:pPr algn="ctr" hangingPunct="0">
              <a:lnSpc>
                <a:spcPct val="150000"/>
              </a:lnSpc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В.П.Глазков, В.А.Соменков (РНЦ КИ)</a:t>
            </a:r>
          </a:p>
        </p:txBody>
      </p:sp>
      <p:pic>
        <p:nvPicPr>
          <p:cNvPr id="22530" name="Рисунок 5" descr="Gospremiya.JPG"/>
          <p:cNvPicPr>
            <a:picLocks noChangeAspect="1"/>
          </p:cNvPicPr>
          <p:nvPr/>
        </p:nvPicPr>
        <p:blipFill>
          <a:blip r:embed="rId2"/>
          <a:srcRect l="38303" t="77084" r="21919"/>
          <a:stretch>
            <a:fillRect/>
          </a:stretch>
        </p:blipFill>
        <p:spPr bwMode="auto">
          <a:xfrm>
            <a:off x="5357813" y="3786188"/>
            <a:ext cx="3370262" cy="274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Рисунок 8" descr="Gospremiya.JPG"/>
          <p:cNvPicPr>
            <a:picLocks noChangeAspect="1"/>
          </p:cNvPicPr>
          <p:nvPr/>
        </p:nvPicPr>
        <p:blipFill>
          <a:blip r:embed="rId3"/>
          <a:srcRect l="17589" t="34375" r="13170" b="33333"/>
          <a:stretch>
            <a:fillRect/>
          </a:stretch>
        </p:blipFill>
        <p:spPr bwMode="auto">
          <a:xfrm>
            <a:off x="571500" y="3786188"/>
            <a:ext cx="4071938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extBox 9"/>
          <p:cNvSpPr txBox="1">
            <a:spLocks noChangeArrowheads="1"/>
          </p:cNvSpPr>
          <p:nvPr/>
        </p:nvSpPr>
        <p:spPr bwMode="auto">
          <a:xfrm>
            <a:off x="1071563" y="285750"/>
            <a:ext cx="702151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Государственная премия Российской Федерации </a:t>
            </a:r>
          </a:p>
          <a:p>
            <a:pPr algn="ctr"/>
            <a:r>
              <a:rPr lang="ru-RU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 2000 год в области науки и техники</a:t>
            </a:r>
            <a:endParaRPr lang="ru-RU" sz="24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Рисунок 11" descr="P101007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88913"/>
            <a:ext cx="4537075" cy="340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9" descr="LLB_1a"/>
          <p:cNvPicPr>
            <a:picLocks noChangeAspect="1" noChangeArrowheads="1"/>
          </p:cNvPicPr>
          <p:nvPr/>
        </p:nvPicPr>
        <p:blipFill>
          <a:blip r:embed="rId4">
            <a:lum contrast="26000"/>
          </a:blip>
          <a:srcRect/>
          <a:stretch>
            <a:fillRect/>
          </a:stretch>
        </p:blipFill>
        <p:spPr bwMode="auto">
          <a:xfrm>
            <a:off x="4427538" y="2997200"/>
            <a:ext cx="4448175" cy="359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490" name="Object 5"/>
          <p:cNvGraphicFramePr>
            <a:graphicFrameLocks noChangeAspect="1"/>
          </p:cNvGraphicFramePr>
          <p:nvPr/>
        </p:nvGraphicFramePr>
        <p:xfrm>
          <a:off x="5148263" y="188913"/>
          <a:ext cx="3614737" cy="2632075"/>
        </p:xfrm>
        <a:graphic>
          <a:graphicData uri="http://schemas.openxmlformats.org/presentationml/2006/ole">
            <p:oleObj spid="_x0000_s20490" name="Graph" r:id="rId5" imgW="61850520" imgH="48129480" progId="Origin50.Graph">
              <p:embed/>
            </p:oleObj>
          </a:graphicData>
        </a:graphic>
      </p:graphicFrame>
      <p:pic>
        <p:nvPicPr>
          <p:cNvPr id="20491" name="Picture 2" descr="diagramme"/>
          <p:cNvPicPr>
            <a:picLocks noChangeAspect="1" noChangeArrowheads="1"/>
          </p:cNvPicPr>
          <p:nvPr/>
        </p:nvPicPr>
        <p:blipFill>
          <a:blip r:embed="rId6"/>
          <a:srcRect l="7158" t="4724" r="17896" b="6615"/>
          <a:stretch>
            <a:fillRect/>
          </a:stretch>
        </p:blipFill>
        <p:spPr bwMode="auto">
          <a:xfrm>
            <a:off x="1476375" y="4149725"/>
            <a:ext cx="2735263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1mdm"/>
          <p:cNvPicPr>
            <a:picLocks noChangeAspect="1" noChangeArrowheads="1"/>
          </p:cNvPicPr>
          <p:nvPr/>
        </p:nvPicPr>
        <p:blipFill>
          <a:blip r:embed="rId2">
            <a:lum bright="14000" contrast="30000"/>
          </a:blip>
          <a:srcRect/>
          <a:stretch>
            <a:fillRect/>
          </a:stretch>
        </p:blipFill>
        <p:spPr bwMode="auto">
          <a:xfrm>
            <a:off x="179388" y="333375"/>
            <a:ext cx="5516562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3" descr="Drabkin8"/>
          <p:cNvPicPr>
            <a:picLocks noChangeAspect="1" noChangeArrowheads="1"/>
          </p:cNvPicPr>
          <p:nvPr/>
        </p:nvPicPr>
        <p:blipFill>
          <a:blip r:embed="rId3">
            <a:lum bright="2000" contrast="22000"/>
          </a:blip>
          <a:srcRect/>
          <a:stretch>
            <a:fillRect/>
          </a:stretch>
        </p:blipFill>
        <p:spPr bwMode="auto">
          <a:xfrm>
            <a:off x="5759450" y="115888"/>
            <a:ext cx="3133725" cy="272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 descr="montag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3100" y="2997200"/>
            <a:ext cx="2530475" cy="3600450"/>
          </a:xfrm>
          <a:prstGeom prst="rect">
            <a:avLst/>
          </a:prstGeom>
          <a:noFill/>
          <a:ln w="1270">
            <a:solidFill>
              <a:srgbClr val="969696"/>
            </a:solidFill>
            <a:miter lim="800000"/>
            <a:headEnd/>
            <a:tailEnd/>
          </a:ln>
        </p:spPr>
      </p:pic>
      <p:pic>
        <p:nvPicPr>
          <p:cNvPr id="35846" name="Picture 6" descr="IMG_6104"/>
          <p:cNvPicPr>
            <a:picLocks noChangeAspect="1" noChangeArrowheads="1"/>
          </p:cNvPicPr>
          <p:nvPr/>
        </p:nvPicPr>
        <p:blipFill>
          <a:blip r:embed="rId5">
            <a:lum bright="6000" contrast="-6000"/>
          </a:blip>
          <a:srcRect l="16678" t="14581" r="13670" b="18227"/>
          <a:stretch>
            <a:fillRect/>
          </a:stretch>
        </p:blipFill>
        <p:spPr bwMode="auto">
          <a:xfrm>
            <a:off x="3563938" y="2997200"/>
            <a:ext cx="4965700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Drabkin14"/>
          <p:cNvPicPr>
            <a:picLocks noChangeAspect="1" noChangeArrowheads="1"/>
          </p:cNvPicPr>
          <p:nvPr/>
        </p:nvPicPr>
        <p:blipFill>
          <a:blip r:embed="rId2">
            <a:lum bright="18000"/>
          </a:blip>
          <a:srcRect/>
          <a:stretch>
            <a:fillRect/>
          </a:stretch>
        </p:blipFill>
        <p:spPr bwMode="auto">
          <a:xfrm>
            <a:off x="5703888" y="379413"/>
            <a:ext cx="2900362" cy="377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5" descr="kudr1-b"/>
          <p:cNvPicPr>
            <a:picLocks noChangeAspect="1" noChangeArrowheads="1"/>
          </p:cNvPicPr>
          <p:nvPr/>
        </p:nvPicPr>
        <p:blipFill>
          <a:blip r:embed="rId3">
            <a:lum bright="6000" contrast="-6000"/>
          </a:blip>
          <a:srcRect/>
          <a:stretch>
            <a:fillRect/>
          </a:stretch>
        </p:blipFill>
        <p:spPr bwMode="auto">
          <a:xfrm>
            <a:off x="365125" y="371475"/>
            <a:ext cx="5070475" cy="377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6" descr="smir-b"/>
          <p:cNvPicPr>
            <a:picLocks noChangeAspect="1" noChangeArrowheads="1"/>
          </p:cNvPicPr>
          <p:nvPr/>
        </p:nvPicPr>
        <p:blipFill>
          <a:blip r:embed="rId4">
            <a:lum bright="6000" contrast="-6000"/>
          </a:blip>
          <a:srcRect/>
          <a:stretch>
            <a:fillRect/>
          </a:stretch>
        </p:blipFill>
        <p:spPr bwMode="auto">
          <a:xfrm>
            <a:off x="5508625" y="4292600"/>
            <a:ext cx="3403600" cy="245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7" descr="IMG_9687 Kovalev"/>
          <p:cNvPicPr>
            <a:picLocks noChangeAspect="1" noChangeArrowheads="1"/>
          </p:cNvPicPr>
          <p:nvPr/>
        </p:nvPicPr>
        <p:blipFill>
          <a:blip r:embed="rId5">
            <a:lum bright="6000"/>
          </a:blip>
          <a:srcRect/>
          <a:stretch>
            <a:fillRect/>
          </a:stretch>
        </p:blipFill>
        <p:spPr bwMode="auto">
          <a:xfrm>
            <a:off x="2700338" y="4868863"/>
            <a:ext cx="237172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02" name="Picture 14" descr="n39r"/>
          <p:cNvPicPr>
            <a:picLocks noChangeAspect="1" noChangeArrowheads="1"/>
          </p:cNvPicPr>
          <p:nvPr/>
        </p:nvPicPr>
        <p:blipFill>
          <a:blip r:embed="rId2">
            <a:lum bright="22000" contrast="-14000"/>
          </a:blip>
          <a:srcRect l="3168" t="13596" r="42769" b="13596"/>
          <a:stretch>
            <a:fillRect/>
          </a:stretch>
        </p:blipFill>
        <p:spPr bwMode="auto">
          <a:xfrm>
            <a:off x="107950" y="188913"/>
            <a:ext cx="3181350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8" name="Picture 10" descr="4"/>
          <p:cNvPicPr>
            <a:picLocks noChangeAspect="1" noChangeArrowheads="1"/>
          </p:cNvPicPr>
          <p:nvPr/>
        </p:nvPicPr>
        <p:blipFill>
          <a:blip r:embed="rId3">
            <a:lum bright="18000" contrast="14000"/>
          </a:blip>
          <a:srcRect l="37334" t="17737" r="27151" b="10434"/>
          <a:stretch>
            <a:fillRect/>
          </a:stretch>
        </p:blipFill>
        <p:spPr bwMode="auto">
          <a:xfrm>
            <a:off x="179388" y="4292600"/>
            <a:ext cx="1800225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4">
            <a:lum bright="6000"/>
          </a:blip>
          <a:srcRect/>
          <a:stretch>
            <a:fillRect/>
          </a:stretch>
        </p:blipFill>
        <p:spPr bwMode="auto">
          <a:xfrm>
            <a:off x="1619250" y="2636838"/>
            <a:ext cx="2808288" cy="2125662"/>
          </a:xfrm>
          <a:prstGeom prst="rect">
            <a:avLst/>
          </a:prstGeom>
          <a:noFill/>
          <a:ln w="1270">
            <a:solidFill>
              <a:srgbClr val="969696"/>
            </a:solidFill>
            <a:miter lim="800000"/>
            <a:headEnd/>
            <a:tailEnd/>
          </a:ln>
        </p:spPr>
      </p:pic>
      <p:pic>
        <p:nvPicPr>
          <p:cNvPr id="37897" name="Picture 9" descr="FILE0009"/>
          <p:cNvPicPr>
            <a:picLocks noChangeAspect="1" noChangeArrowheads="1"/>
          </p:cNvPicPr>
          <p:nvPr/>
        </p:nvPicPr>
        <p:blipFill>
          <a:blip r:embed="rId5">
            <a:lum bright="12000" contrast="18000"/>
          </a:blip>
          <a:srcRect t="5888"/>
          <a:stretch>
            <a:fillRect/>
          </a:stretch>
        </p:blipFill>
        <p:spPr bwMode="auto">
          <a:xfrm>
            <a:off x="6300788" y="188913"/>
            <a:ext cx="2519362" cy="1665287"/>
          </a:xfrm>
          <a:prstGeom prst="rect">
            <a:avLst/>
          </a:prstGeom>
          <a:noFill/>
          <a:ln w="1270">
            <a:solidFill>
              <a:srgbClr val="969696"/>
            </a:solidFill>
            <a:miter lim="800000"/>
            <a:headEnd/>
            <a:tailEnd/>
          </a:ln>
        </p:spPr>
      </p:pic>
      <p:pic>
        <p:nvPicPr>
          <p:cNvPr id="37896" name="Picture 8" descr="FILE0015"/>
          <p:cNvPicPr>
            <a:picLocks noChangeAspect="1" noChangeArrowheads="1"/>
          </p:cNvPicPr>
          <p:nvPr/>
        </p:nvPicPr>
        <p:blipFill>
          <a:blip r:embed="rId6">
            <a:lum bright="-10000" contrast="8000"/>
          </a:blip>
          <a:srcRect t="28281" r="28696"/>
          <a:stretch>
            <a:fillRect/>
          </a:stretch>
        </p:blipFill>
        <p:spPr bwMode="auto">
          <a:xfrm>
            <a:off x="4140200" y="1268413"/>
            <a:ext cx="2879725" cy="217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9" name="Picture 11" descr="38"/>
          <p:cNvPicPr>
            <a:picLocks noChangeAspect="1" noChangeArrowheads="1"/>
          </p:cNvPicPr>
          <p:nvPr/>
        </p:nvPicPr>
        <p:blipFill>
          <a:blip r:embed="rId7">
            <a:lum bright="6000" contrast="-6000"/>
          </a:blip>
          <a:srcRect t="7463"/>
          <a:stretch>
            <a:fillRect/>
          </a:stretch>
        </p:blipFill>
        <p:spPr bwMode="auto">
          <a:xfrm>
            <a:off x="6516688" y="4652963"/>
            <a:ext cx="1492250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1" name="Picture 13" descr="FILE0040"/>
          <p:cNvPicPr>
            <a:picLocks noChangeAspect="1" noChangeArrowheads="1"/>
          </p:cNvPicPr>
          <p:nvPr/>
        </p:nvPicPr>
        <p:blipFill>
          <a:blip r:embed="rId8">
            <a:lum bright="18000" contrast="36000"/>
          </a:blip>
          <a:srcRect t="17717" r="27486"/>
          <a:stretch>
            <a:fillRect/>
          </a:stretch>
        </p:blipFill>
        <p:spPr bwMode="auto">
          <a:xfrm>
            <a:off x="2987675" y="4292600"/>
            <a:ext cx="30749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8" name="Picture 6" descr="f2StratilR"/>
          <p:cNvPicPr>
            <a:picLocks noChangeAspect="1" noChangeArrowheads="1"/>
          </p:cNvPicPr>
          <p:nvPr/>
        </p:nvPicPr>
        <p:blipFill>
          <a:blip r:embed="rId2">
            <a:lum bright="6000"/>
          </a:blip>
          <a:srcRect l="10341" t="9085" b="6178"/>
          <a:stretch>
            <a:fillRect/>
          </a:stretch>
        </p:blipFill>
        <p:spPr bwMode="auto">
          <a:xfrm>
            <a:off x="107950" y="2159000"/>
            <a:ext cx="1439863" cy="1838325"/>
          </a:xfrm>
          <a:prstGeom prst="rect">
            <a:avLst/>
          </a:prstGeom>
          <a:noFill/>
          <a:ln w="1270">
            <a:solidFill>
              <a:srgbClr val="969696"/>
            </a:solidFill>
            <a:miter lim="800000"/>
            <a:headEnd/>
            <a:tailEnd/>
          </a:ln>
        </p:spPr>
      </p:pic>
      <p:pic>
        <p:nvPicPr>
          <p:cNvPr id="38920" name="Picture 8" descr="41"/>
          <p:cNvPicPr>
            <a:picLocks noChangeAspect="1" noChangeArrowheads="1"/>
          </p:cNvPicPr>
          <p:nvPr/>
        </p:nvPicPr>
        <p:blipFill>
          <a:blip r:embed="rId3">
            <a:lum bright="18000" contrast="6000"/>
          </a:blip>
          <a:srcRect l="47583" t="10956" r="18124" b="21284"/>
          <a:stretch>
            <a:fillRect/>
          </a:stretch>
        </p:blipFill>
        <p:spPr bwMode="auto">
          <a:xfrm>
            <a:off x="7524750" y="2159000"/>
            <a:ext cx="1439863" cy="186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5" descr="montage3cropped"/>
          <p:cNvPicPr>
            <a:picLocks noChangeAspect="1" noChangeArrowheads="1"/>
          </p:cNvPicPr>
          <p:nvPr/>
        </p:nvPicPr>
        <p:blipFill>
          <a:blip r:embed="rId4">
            <a:lum bright="6000"/>
          </a:blip>
          <a:srcRect/>
          <a:stretch>
            <a:fillRect/>
          </a:stretch>
        </p:blipFill>
        <p:spPr bwMode="auto">
          <a:xfrm>
            <a:off x="1619250" y="836613"/>
            <a:ext cx="5832475" cy="419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extBox 4"/>
          <p:cNvSpPr txBox="1">
            <a:spLocks noChangeArrowheads="1"/>
          </p:cNvSpPr>
          <p:nvPr/>
        </p:nvSpPr>
        <p:spPr bwMode="auto">
          <a:xfrm>
            <a:off x="323850" y="2708275"/>
            <a:ext cx="8628063" cy="2703513"/>
          </a:xfrm>
          <a:prstGeom prst="rect">
            <a:avLst/>
          </a:prstGeom>
          <a:solidFill>
            <a:srgbClr val="FFFFFF">
              <a:alpha val="89000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ru-RU" sz="1600" b="1">
                <a:latin typeface="Times New Roman" pitchFamily="18" charset="0"/>
                <a:cs typeface="Times New Roman" pitchFamily="18" charset="0"/>
              </a:rPr>
              <a:t>Магниторазбавленные ферр</a:t>
            </a:r>
            <a:r>
              <a:rPr lang="ru-RU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магнетики и перколяция связи</a:t>
            </a:r>
          </a:p>
          <a:p>
            <a:pPr marL="342900" indent="-342900"/>
            <a:endParaRPr lang="ru-RU" sz="1600" b="1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10000"/>
              </a:lnSpc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{M1}</a:t>
            </a:r>
            <a:r>
              <a:rPr lang="ru-RU" sz="1600" baseline="-2500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[M2]</a:t>
            </a:r>
            <a:r>
              <a:rPr lang="ru-RU" sz="1600" baseline="-25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(M3)</a:t>
            </a:r>
            <a:r>
              <a:rPr lang="ru-RU" sz="1600" baseline="-2500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ru-RU" sz="1600" baseline="-25000"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, где M1, M2 и M3 - ионы металлов в трех типах кислородной координации</a:t>
            </a:r>
          </a:p>
          <a:p>
            <a:pPr marL="342900" indent="-342900">
              <a:lnSpc>
                <a:spcPct val="110000"/>
              </a:lnSpc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Гранаты, в которых одна из трех подрешеток разбавленна немаг.ат.</a:t>
            </a:r>
          </a:p>
          <a:p>
            <a:pPr marL="342900" indent="-342900">
              <a:lnSpc>
                <a:spcPct val="110000"/>
              </a:lnSpc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Проблема: почему 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ru-RU" sz="1600" baseline="-2500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ru-RU" sz="1600" baseline="-25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ru-RU" sz="1600" baseline="-2500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ru-RU" sz="1600" baseline="-25000"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(для УВЧ техники) немагнитен при несильном разбавлении ?</a:t>
            </a:r>
          </a:p>
          <a:p>
            <a:pPr marL="342900" indent="-342900"/>
            <a:endParaRPr lang="ru-RU" sz="160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10000"/>
              </a:lnSpc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Развита модель перколяционная модель Домба и Сайкса (объединение кластеров в ф</a:t>
            </a:r>
            <a:r>
              <a:rPr lang="ru-RU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рро) – учет</a:t>
            </a:r>
          </a:p>
          <a:p>
            <a:pPr marL="342900" indent="-342900">
              <a:lnSpc>
                <a:spcPct val="110000"/>
              </a:lnSpc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связей через вторую подрешетку и размерности системы. </a:t>
            </a:r>
          </a:p>
          <a:p>
            <a:pPr marL="342900" indent="-342900">
              <a:lnSpc>
                <a:spcPct val="110000"/>
              </a:lnSpc>
            </a:pPr>
            <a:r>
              <a:rPr lang="en-US" sz="1600">
                <a:latin typeface="Times New Roman" pitchFamily="18" charset="0"/>
                <a:cs typeface="Times New Roman" pitchFamily="18" charset="0"/>
              </a:rPr>
              <a:t>V. Plakhty, I. Golosovsky, V. Kudryashev, N. Parfenova, O. Smirnov.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  Pis’ma v ZhETF 18, 85 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1973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342900" indent="-342900">
              <a:lnSpc>
                <a:spcPct val="110000"/>
              </a:lnSpc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Дисс. О.П.Смиронова: объяснение расхождения результатов эксперимента и компьют.моделир. </a:t>
            </a:r>
            <a:endParaRPr lang="en-US" sz="16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41" name="Picture 5" descr="Plaht"/>
          <p:cNvPicPr>
            <a:picLocks noChangeAspect="1" noChangeArrowheads="1"/>
          </p:cNvPicPr>
          <p:nvPr/>
        </p:nvPicPr>
        <p:blipFill>
          <a:blip r:embed="rId2">
            <a:lum bright="14000" contrast="-6000"/>
          </a:blip>
          <a:srcRect/>
          <a:stretch>
            <a:fillRect/>
          </a:stretch>
        </p:blipFill>
        <p:spPr bwMode="auto">
          <a:xfrm>
            <a:off x="2700338" y="188913"/>
            <a:ext cx="3429000" cy="2368550"/>
          </a:xfrm>
          <a:prstGeom prst="rect">
            <a:avLst/>
          </a:prstGeom>
          <a:noFill/>
          <a:ln w="1270">
            <a:solidFill>
              <a:srgbClr val="969696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TextBox 4"/>
          <p:cNvSpPr txBox="1">
            <a:spLocks noChangeArrowheads="1"/>
          </p:cNvSpPr>
          <p:nvPr/>
        </p:nvSpPr>
        <p:spPr bwMode="auto">
          <a:xfrm>
            <a:off x="179388" y="188913"/>
            <a:ext cx="8845550" cy="2398712"/>
          </a:xfrm>
          <a:prstGeom prst="rect">
            <a:avLst/>
          </a:prstGeom>
          <a:solidFill>
            <a:srgbClr val="FFFFFF">
              <a:alpha val="89000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ru-RU" b="1" u="sng">
                <a:latin typeface="Times New Roman" pitchFamily="18" charset="0"/>
                <a:cs typeface="Times New Roman" pitchFamily="18" charset="0"/>
              </a:rPr>
              <a:t>Антиферромагнитное упорядочение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 и ковалентная спиновая плотность в гранатах</a:t>
            </a:r>
          </a:p>
          <a:p>
            <a:pPr marL="342900" indent="-342900"/>
            <a:r>
              <a:rPr lang="ru-RU" b="1">
                <a:latin typeface="Times New Roman" pitchFamily="18" charset="0"/>
                <a:cs typeface="Times New Roman" pitchFamily="18" charset="0"/>
              </a:rPr>
              <a:t>с единственной магнитной подрешеткой.</a:t>
            </a:r>
            <a:endParaRPr lang="ru-RU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ru-RU" sz="160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ru-RU" sz="1600">
                <a:latin typeface="Times New Roman" pitchFamily="18" charset="0"/>
                <a:cs typeface="Times New Roman" pitchFamily="18" charset="0"/>
              </a:rPr>
              <a:t>Гранаты c единственной магнитной подрешеткой </a:t>
            </a:r>
            <a:r>
              <a:rPr lang="en-US" sz="160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ru-RU" sz="160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обмен не через один, а через 2 ат.</a:t>
            </a:r>
            <a:endParaRPr lang="en-US" sz="160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ru-RU" sz="1600">
                <a:latin typeface="Times New Roman" pitchFamily="18" charset="0"/>
                <a:cs typeface="Times New Roman" pitchFamily="18" charset="0"/>
              </a:rPr>
              <a:t>кислорода. </a:t>
            </a:r>
          </a:p>
          <a:p>
            <a:pPr marL="342900" indent="-342900"/>
            <a:r>
              <a:rPr lang="ru-RU" sz="1600">
                <a:latin typeface="Times New Roman" pitchFamily="18" charset="0"/>
                <a:cs typeface="Times New Roman" pitchFamily="18" charset="0"/>
              </a:rPr>
              <a:t>Сила взаимодействия зависит от пространственной конфигурации связей </a:t>
            </a:r>
            <a:r>
              <a:rPr lang="en-US">
                <a:sym typeface="Wingdings" pitchFamily="2" charset="2"/>
              </a:rPr>
              <a:t></a:t>
            </a:r>
            <a:r>
              <a:rPr lang="ru-RU"/>
              <a:t> </a:t>
            </a:r>
            <a:r>
              <a:rPr lang="ru-RU" sz="1400">
                <a:latin typeface="Times New Roman" pitchFamily="18" charset="0"/>
                <a:sym typeface="Wingdings" pitchFamily="2" charset="2"/>
              </a:rPr>
              <a:t>разнообразие </a:t>
            </a:r>
          </a:p>
          <a:p>
            <a:pPr marL="342900" indent="-342900"/>
            <a:r>
              <a:rPr lang="ru-RU" sz="1400">
                <a:latin typeface="Times New Roman" pitchFamily="18" charset="0"/>
                <a:sym typeface="Wingdings" pitchFamily="2" charset="2"/>
              </a:rPr>
              <a:t>маг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.структур. </a:t>
            </a:r>
          </a:p>
          <a:p>
            <a:pPr marL="342900" indent="-342900">
              <a:lnSpc>
                <a:spcPct val="110000"/>
              </a:lnSpc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Обзор магнитных структур в антиферромагнитных гранатах в </a:t>
            </a:r>
            <a:r>
              <a:rPr lang="en-US" sz="1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Yu.A. Izyumov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, V.E. Naish,</a:t>
            </a:r>
            <a:endParaRPr lang="ru-RU" sz="160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10000"/>
              </a:lnSpc>
            </a:pPr>
            <a:r>
              <a:rPr lang="en-US" sz="160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1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R.P. Ozerov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400">
                <a:latin typeface="Times New Roman" pitchFamily="18" charset="0"/>
                <a:cs typeface="Times New Roman" pitchFamily="18" charset="0"/>
              </a:rPr>
              <a:t>Neutron diffraction of magnetic materials. New York &amp; London: Consultants Bureau, 1991</a:t>
            </a:r>
            <a:endParaRPr lang="en-US" sz="16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0" y="2708275"/>
            <a:ext cx="504825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7" name="TextBox 4"/>
          <p:cNvSpPr txBox="1">
            <a:spLocks noChangeArrowheads="1"/>
          </p:cNvSpPr>
          <p:nvPr/>
        </p:nvSpPr>
        <p:spPr bwMode="auto">
          <a:xfrm>
            <a:off x="585788" y="4724400"/>
            <a:ext cx="7067550" cy="1803400"/>
          </a:xfrm>
          <a:prstGeom prst="rect">
            <a:avLst/>
          </a:prstGeom>
          <a:solidFill>
            <a:srgbClr val="FFFFFF">
              <a:alpha val="89000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ru-RU" sz="1600" b="1">
                <a:solidFill>
                  <a:srgbClr val="000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Спиновые структуры в подрешетке 24</a:t>
            </a:r>
            <a:r>
              <a:rPr lang="ru-RU" sz="1600" b="1" i="1">
                <a:solidFill>
                  <a:srgbClr val="000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d</a:t>
            </a:r>
            <a:r>
              <a:rPr lang="ru-RU" sz="1600" b="1">
                <a:solidFill>
                  <a:srgbClr val="000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гранатов:</a:t>
            </a:r>
            <a:endParaRPr lang="en-US" sz="1600" b="1">
              <a:solidFill>
                <a:srgbClr val="000000"/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  <a:p>
            <a:r>
              <a:rPr lang="en-US" sz="1600" b="1">
                <a:solidFill>
                  <a:srgbClr val="000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Na</a:t>
            </a:r>
            <a:r>
              <a:rPr lang="ru-RU" sz="1600" b="1" baseline="-30000">
                <a:solidFill>
                  <a:srgbClr val="000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3</a:t>
            </a:r>
            <a:r>
              <a:rPr lang="en-US" sz="1600" b="1">
                <a:solidFill>
                  <a:srgbClr val="000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Te</a:t>
            </a:r>
            <a:r>
              <a:rPr lang="ru-RU" sz="1600" b="1" baseline="-30000">
                <a:solidFill>
                  <a:srgbClr val="000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2</a:t>
            </a:r>
            <a:r>
              <a:rPr lang="en-US" sz="1600" b="1">
                <a:solidFill>
                  <a:srgbClr val="000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Fe</a:t>
            </a:r>
            <a:r>
              <a:rPr lang="ru-RU" sz="1600" b="1" baseline="-30000">
                <a:solidFill>
                  <a:srgbClr val="000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3</a:t>
            </a:r>
            <a:r>
              <a:rPr lang="en-US" sz="1600" b="1">
                <a:solidFill>
                  <a:srgbClr val="000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O</a:t>
            </a:r>
            <a:r>
              <a:rPr lang="ru-RU" sz="1600" b="1" baseline="-30000">
                <a:solidFill>
                  <a:srgbClr val="000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12</a:t>
            </a:r>
            <a:r>
              <a:rPr lang="ru-RU" sz="1600" b="1">
                <a:solidFill>
                  <a:srgbClr val="000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;   </a:t>
            </a:r>
            <a:r>
              <a:rPr lang="ru-RU" sz="1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>
                <a:solidFill>
                  <a:srgbClr val="000000"/>
                </a:solidFill>
                <a:latin typeface="Times New Roman" pitchFamily="18" charset="0"/>
                <a:ea typeface="Batang" pitchFamily="18" charset="-127"/>
              </a:rPr>
              <a:t> </a:t>
            </a:r>
            <a:r>
              <a:rPr lang="en-US" sz="1600" b="1">
                <a:solidFill>
                  <a:srgbClr val="000000"/>
                </a:solidFill>
                <a:latin typeface="Times New Roman" pitchFamily="18" charset="0"/>
                <a:ea typeface="Batang" pitchFamily="18" charset="-127"/>
              </a:rPr>
              <a:t>NaCa</a:t>
            </a:r>
            <a:r>
              <a:rPr lang="ru-RU" sz="1600" b="1" baseline="-30000">
                <a:solidFill>
                  <a:srgbClr val="000000"/>
                </a:solidFill>
                <a:latin typeface="Times New Roman" pitchFamily="18" charset="0"/>
                <a:ea typeface="Batang" pitchFamily="18" charset="-127"/>
              </a:rPr>
              <a:t>2</a:t>
            </a:r>
            <a:r>
              <a:rPr lang="en-US" sz="1600" b="1">
                <a:solidFill>
                  <a:srgbClr val="000000"/>
                </a:solidFill>
                <a:latin typeface="Times New Roman" pitchFamily="18" charset="0"/>
                <a:ea typeface="Batang" pitchFamily="18" charset="-127"/>
              </a:rPr>
              <a:t>Sb</a:t>
            </a:r>
            <a:r>
              <a:rPr lang="ru-RU" sz="1600" b="1" baseline="-30000">
                <a:solidFill>
                  <a:srgbClr val="000000"/>
                </a:solidFill>
                <a:latin typeface="Times New Roman" pitchFamily="18" charset="0"/>
                <a:ea typeface="Batang" pitchFamily="18" charset="-127"/>
              </a:rPr>
              <a:t>2</a:t>
            </a:r>
            <a:r>
              <a:rPr lang="en-US" sz="1600" b="1">
                <a:solidFill>
                  <a:srgbClr val="000000"/>
                </a:solidFill>
                <a:latin typeface="Times New Roman" pitchFamily="18" charset="0"/>
                <a:ea typeface="Batang" pitchFamily="18" charset="-127"/>
              </a:rPr>
              <a:t>Fe</a:t>
            </a:r>
            <a:r>
              <a:rPr lang="ru-RU" sz="1600" b="1" baseline="-30000">
                <a:solidFill>
                  <a:srgbClr val="000000"/>
                </a:solidFill>
                <a:latin typeface="Times New Roman" pitchFamily="18" charset="0"/>
                <a:ea typeface="Batang" pitchFamily="18" charset="-127"/>
              </a:rPr>
              <a:t>3</a:t>
            </a:r>
            <a:r>
              <a:rPr lang="en-US" sz="1600" b="1">
                <a:solidFill>
                  <a:srgbClr val="000000"/>
                </a:solidFill>
                <a:latin typeface="Times New Roman" pitchFamily="18" charset="0"/>
                <a:ea typeface="Batang" pitchFamily="18" charset="-127"/>
              </a:rPr>
              <a:t>O</a:t>
            </a:r>
            <a:r>
              <a:rPr lang="ru-RU" sz="1600" b="1" baseline="-30000">
                <a:solidFill>
                  <a:srgbClr val="000000"/>
                </a:solidFill>
                <a:latin typeface="Times New Roman" pitchFamily="18" charset="0"/>
                <a:ea typeface="Batang" pitchFamily="18" charset="-127"/>
              </a:rPr>
              <a:t>12</a:t>
            </a:r>
            <a:r>
              <a:rPr lang="ru-RU" sz="1600" b="1">
                <a:solidFill>
                  <a:srgbClr val="000000"/>
                </a:solidFill>
                <a:latin typeface="Times New Roman" pitchFamily="18" charset="0"/>
                <a:ea typeface="Batang" pitchFamily="18" charset="-127"/>
              </a:rPr>
              <a:t> и </a:t>
            </a:r>
            <a:r>
              <a:rPr lang="en-US" sz="1600" b="1">
                <a:solidFill>
                  <a:srgbClr val="000000"/>
                </a:solidFill>
                <a:latin typeface="Times New Roman" pitchFamily="18" charset="0"/>
                <a:ea typeface="Batang" pitchFamily="18" charset="-127"/>
              </a:rPr>
              <a:t>Ca</a:t>
            </a:r>
            <a:r>
              <a:rPr lang="ru-RU" sz="1600" b="1" baseline="-30000">
                <a:solidFill>
                  <a:srgbClr val="000000"/>
                </a:solidFill>
                <a:latin typeface="Times New Roman" pitchFamily="18" charset="0"/>
                <a:ea typeface="Batang" pitchFamily="18" charset="-127"/>
              </a:rPr>
              <a:t>3</a:t>
            </a:r>
            <a:r>
              <a:rPr lang="en-US" sz="1600" b="1">
                <a:solidFill>
                  <a:srgbClr val="000000"/>
                </a:solidFill>
                <a:latin typeface="Times New Roman" pitchFamily="18" charset="0"/>
                <a:ea typeface="Batang" pitchFamily="18" charset="-127"/>
              </a:rPr>
              <a:t>SbSnFe</a:t>
            </a:r>
            <a:r>
              <a:rPr lang="ru-RU" sz="1600" b="1" baseline="-30000">
                <a:solidFill>
                  <a:srgbClr val="000000"/>
                </a:solidFill>
                <a:latin typeface="Times New Roman" pitchFamily="18" charset="0"/>
                <a:ea typeface="Batang" pitchFamily="18" charset="-127"/>
              </a:rPr>
              <a:t>3</a:t>
            </a:r>
            <a:r>
              <a:rPr lang="en-US" sz="1600" b="1">
                <a:solidFill>
                  <a:srgbClr val="000000"/>
                </a:solidFill>
                <a:latin typeface="Times New Roman" pitchFamily="18" charset="0"/>
                <a:ea typeface="Batang" pitchFamily="18" charset="-127"/>
              </a:rPr>
              <a:t>O</a:t>
            </a:r>
            <a:r>
              <a:rPr lang="ru-RU" sz="1600" b="1" baseline="-30000">
                <a:solidFill>
                  <a:srgbClr val="000000"/>
                </a:solidFill>
                <a:latin typeface="Times New Roman" pitchFamily="18" charset="0"/>
                <a:ea typeface="Batang" pitchFamily="18" charset="-127"/>
              </a:rPr>
              <a:t>12</a:t>
            </a:r>
            <a:r>
              <a:rPr lang="ru-RU" sz="1600" b="1">
                <a:solidFill>
                  <a:srgbClr val="000000"/>
                </a:solidFill>
                <a:latin typeface="Times New Roman" pitchFamily="18" charset="0"/>
                <a:ea typeface="Batang" pitchFamily="18" charset="-127"/>
              </a:rPr>
              <a:t>;   </a:t>
            </a:r>
            <a:r>
              <a:rPr lang="ru-RU" sz="1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>
                <a:solidFill>
                  <a:srgbClr val="000000"/>
                </a:solidFill>
                <a:latin typeface="Times New Roman" pitchFamily="18" charset="0"/>
                <a:ea typeface="Batang" pitchFamily="18" charset="-127"/>
              </a:rPr>
              <a:t>YCa</a:t>
            </a:r>
            <a:r>
              <a:rPr lang="ru-RU" sz="1600" b="1" baseline="-30000">
                <a:solidFill>
                  <a:srgbClr val="000000"/>
                </a:solidFill>
                <a:latin typeface="Times New Roman" pitchFamily="18" charset="0"/>
                <a:ea typeface="Batang" pitchFamily="18" charset="-127"/>
              </a:rPr>
              <a:t>2</a:t>
            </a:r>
            <a:r>
              <a:rPr lang="en-US" sz="1600" b="1">
                <a:solidFill>
                  <a:srgbClr val="000000"/>
                </a:solidFill>
                <a:latin typeface="Times New Roman" pitchFamily="18" charset="0"/>
                <a:ea typeface="Batang" pitchFamily="18" charset="-127"/>
              </a:rPr>
              <a:t>Zr</a:t>
            </a:r>
            <a:r>
              <a:rPr lang="ru-RU" sz="1600" b="1" baseline="-30000">
                <a:solidFill>
                  <a:srgbClr val="000000"/>
                </a:solidFill>
                <a:latin typeface="Times New Roman" pitchFamily="18" charset="0"/>
                <a:ea typeface="Batang" pitchFamily="18" charset="-127"/>
              </a:rPr>
              <a:t>2</a:t>
            </a:r>
            <a:r>
              <a:rPr lang="en-US" sz="1600" b="1">
                <a:solidFill>
                  <a:srgbClr val="000000"/>
                </a:solidFill>
                <a:latin typeface="Times New Roman" pitchFamily="18" charset="0"/>
                <a:ea typeface="Batang" pitchFamily="18" charset="-127"/>
              </a:rPr>
              <a:t>Fe</a:t>
            </a:r>
            <a:r>
              <a:rPr lang="ru-RU" sz="1600" b="1" baseline="-30000">
                <a:solidFill>
                  <a:srgbClr val="000000"/>
                </a:solidFill>
                <a:latin typeface="Times New Roman" pitchFamily="18" charset="0"/>
                <a:ea typeface="Batang" pitchFamily="18" charset="-127"/>
              </a:rPr>
              <a:t>2.75</a:t>
            </a:r>
            <a:r>
              <a:rPr lang="en-US" sz="1600" b="1">
                <a:solidFill>
                  <a:srgbClr val="000000"/>
                </a:solidFill>
                <a:latin typeface="Times New Roman" pitchFamily="18" charset="0"/>
                <a:ea typeface="Batang" pitchFamily="18" charset="-127"/>
              </a:rPr>
              <a:t>Ga</a:t>
            </a:r>
            <a:r>
              <a:rPr lang="ru-RU" sz="1600" b="1" baseline="-30000">
                <a:solidFill>
                  <a:srgbClr val="000000"/>
                </a:solidFill>
                <a:latin typeface="Times New Roman" pitchFamily="18" charset="0"/>
                <a:ea typeface="Batang" pitchFamily="18" charset="-127"/>
              </a:rPr>
              <a:t>0.25</a:t>
            </a:r>
            <a:r>
              <a:rPr lang="en-US" sz="1600" b="1">
                <a:solidFill>
                  <a:srgbClr val="000000"/>
                </a:solidFill>
                <a:latin typeface="Times New Roman" pitchFamily="18" charset="0"/>
                <a:ea typeface="Batang" pitchFamily="18" charset="-127"/>
              </a:rPr>
              <a:t>O</a:t>
            </a:r>
            <a:r>
              <a:rPr lang="ru-RU" sz="1600" b="1" baseline="-30000">
                <a:solidFill>
                  <a:srgbClr val="000000"/>
                </a:solidFill>
                <a:latin typeface="Times New Roman" pitchFamily="18" charset="0"/>
                <a:ea typeface="Batang" pitchFamily="18" charset="-127"/>
              </a:rPr>
              <a:t>12</a:t>
            </a:r>
            <a:r>
              <a:rPr lang="ru-RU" sz="1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16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V.P. Plakhty, I.V. Golosovsky, 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Phys. Stat. Solidi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(a) 39, 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683 (1977)</a:t>
            </a:r>
            <a:endParaRPr lang="ru-RU" sz="1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V.P. Plakhty, I.V. Golosovsky. 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Phys. Stat. Solidi (b) 53, K37 (1972)</a:t>
            </a:r>
          </a:p>
          <a:p>
            <a:r>
              <a:rPr lang="en-US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V. Plakhty, I. Golosovsky.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Sov. Phys. Solid State 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14, 2387 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1973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Диссертация И.В. Голосовского</a:t>
            </a:r>
            <a:endParaRPr lang="en-US" sz="1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Box 4"/>
          <p:cNvSpPr txBox="1">
            <a:spLocks noChangeArrowheads="1"/>
          </p:cNvSpPr>
          <p:nvPr/>
        </p:nvSpPr>
        <p:spPr bwMode="auto">
          <a:xfrm>
            <a:off x="179388" y="188913"/>
            <a:ext cx="8845550" cy="1863725"/>
          </a:xfrm>
          <a:prstGeom prst="rect">
            <a:avLst/>
          </a:prstGeom>
          <a:solidFill>
            <a:srgbClr val="FFFFFF">
              <a:alpha val="89000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ru-RU" b="1">
                <a:latin typeface="Times New Roman" pitchFamily="18" charset="0"/>
                <a:cs typeface="Times New Roman" pitchFamily="18" charset="0"/>
              </a:rPr>
              <a:t>Антиферромагнитное упорядочение и </a:t>
            </a:r>
            <a:r>
              <a:rPr lang="ru-RU" b="1" u="sng">
                <a:latin typeface="Times New Roman" pitchFamily="18" charset="0"/>
                <a:cs typeface="Times New Roman" pitchFamily="18" charset="0"/>
              </a:rPr>
              <a:t>ковалентная спиновая плотность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 в гранатах</a:t>
            </a:r>
          </a:p>
          <a:p>
            <a:pPr marL="342900" indent="-342900"/>
            <a:r>
              <a:rPr lang="ru-RU" b="1">
                <a:latin typeface="Times New Roman" pitchFamily="18" charset="0"/>
                <a:cs typeface="Times New Roman" pitchFamily="18" charset="0"/>
              </a:rPr>
              <a:t>с единственной магнитной подрешеткой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ru-RU" sz="160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ru-RU" sz="1600">
                <a:latin typeface="Times New Roman" pitchFamily="18" charset="0"/>
                <a:cs typeface="Times New Roman" pitchFamily="18" charset="0"/>
              </a:rPr>
              <a:t>Параметры обмена очень чувствительны к ковалентной спиновой плотности, переданной от</a:t>
            </a:r>
          </a:p>
          <a:p>
            <a:pPr marL="342900" indent="-342900"/>
            <a:r>
              <a:rPr lang="ru-RU" sz="1600">
                <a:latin typeface="Times New Roman" pitchFamily="18" charset="0"/>
                <a:cs typeface="Times New Roman" pitchFamily="18" charset="0"/>
              </a:rPr>
              <a:t>магнитного иона к лиганду (кислороду). В гранатах эта спиновая плотность не нейтрализуется,</a:t>
            </a:r>
          </a:p>
          <a:p>
            <a:pPr marL="342900" indent="-342900"/>
            <a:r>
              <a:rPr lang="ru-RU" sz="1600">
                <a:latin typeface="Times New Roman" pitchFamily="18" charset="0"/>
                <a:cs typeface="Times New Roman" pitchFamily="18" charset="0"/>
              </a:rPr>
              <a:t>как в случае обычного сверхобмена, через один ион кислорода.</a:t>
            </a:r>
          </a:p>
          <a:p>
            <a:pPr marL="342900" indent="-342900"/>
            <a:r>
              <a:rPr lang="ru-RU" sz="1600">
                <a:latin typeface="Times New Roman" pitchFamily="18" charset="0"/>
                <a:cs typeface="Times New Roman" pitchFamily="18" charset="0"/>
              </a:rPr>
              <a:t>Увидеть это можно с помощью дифракции поляризованных нейтронов.</a:t>
            </a:r>
            <a:endParaRPr lang="en-US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12" name="TextBox 4"/>
          <p:cNvSpPr txBox="1">
            <a:spLocks noChangeArrowheads="1"/>
          </p:cNvSpPr>
          <p:nvPr/>
        </p:nvSpPr>
        <p:spPr bwMode="auto">
          <a:xfrm>
            <a:off x="250825" y="4437063"/>
            <a:ext cx="8435975" cy="2006600"/>
          </a:xfrm>
          <a:prstGeom prst="rect">
            <a:avLst/>
          </a:prstGeom>
          <a:solidFill>
            <a:srgbClr val="FFFFFF">
              <a:alpha val="89000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>
                <a:solidFill>
                  <a:srgbClr val="000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Сечение трехмерной спиновой плотности (через Fe</a:t>
            </a:r>
            <a:r>
              <a:rPr lang="ru-RU" sz="1400" b="1" baseline="30000">
                <a:solidFill>
                  <a:srgbClr val="000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3+</a:t>
            </a:r>
            <a:r>
              <a:rPr lang="ru-RU" sz="1400" b="1">
                <a:solidFill>
                  <a:srgbClr val="000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и четыре O</a:t>
            </a:r>
            <a:r>
              <a:rPr lang="ru-RU" sz="1400" b="1" baseline="30000">
                <a:solidFill>
                  <a:srgbClr val="000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2-</a:t>
            </a:r>
            <a:r>
              <a:rPr lang="ru-RU" sz="1400" b="1">
                <a:solidFill>
                  <a:srgbClr val="000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лиганда), восстановленной с</a:t>
            </a:r>
          </a:p>
          <a:p>
            <a:r>
              <a:rPr lang="ru-RU" sz="1400" b="1">
                <a:solidFill>
                  <a:srgbClr val="000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для </a:t>
            </a:r>
            <a:r>
              <a:rPr lang="ru-RU" sz="1400" b="1">
                <a:solidFill>
                  <a:srgbClr val="000000"/>
                </a:solidFill>
                <a:latin typeface="Times New Roman" pitchFamily="18" charset="0"/>
                <a:ea typeface="Batang" pitchFamily="18" charset="-127"/>
              </a:rPr>
              <a:t>использованием: </a:t>
            </a:r>
            <a:endParaRPr lang="ru-RU" sz="14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400" b="1">
                <a:solidFill>
                  <a:srgbClr val="000000"/>
                </a:solidFill>
                <a:latin typeface="Times New Roman" pitchFamily="18" charset="0"/>
                <a:ea typeface="Batang" pitchFamily="18" charset="-127"/>
              </a:rPr>
              <a:t>a) полного набора флип-отношений, измеренных при температуре 2 K;</a:t>
            </a:r>
            <a:endParaRPr lang="ru-RU" sz="14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   </a:t>
            </a:r>
            <a:r>
              <a:rPr lang="ru-RU" sz="1400" b="1">
                <a:solidFill>
                  <a:srgbClr val="000000"/>
                </a:solidFill>
                <a:latin typeface="Times New Roman" pitchFamily="18" charset="0"/>
                <a:ea typeface="Batang" pitchFamily="18" charset="-127"/>
              </a:rPr>
              <a:t>б) отражений, имеющих вклад только от кислорода;</a:t>
            </a:r>
            <a:endParaRPr lang="ru-RU" sz="14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</a:t>
            </a:r>
            <a:r>
              <a:rPr lang="ru-RU" sz="1400" b="1">
                <a:solidFill>
                  <a:srgbClr val="000000"/>
                </a:solidFill>
                <a:latin typeface="Times New Roman" pitchFamily="18" charset="0"/>
                <a:ea typeface="Batang" pitchFamily="18" charset="-127"/>
              </a:rPr>
              <a:t>в) всех отражений, за исключением отражений со вкладом Fe</a:t>
            </a:r>
            <a:r>
              <a:rPr lang="ru-RU" sz="1400" b="1" baseline="30000">
                <a:solidFill>
                  <a:srgbClr val="000000"/>
                </a:solidFill>
                <a:latin typeface="Times New Roman" pitchFamily="18" charset="0"/>
                <a:ea typeface="Batang" pitchFamily="18" charset="-127"/>
              </a:rPr>
              <a:t>3+</a:t>
            </a:r>
            <a:r>
              <a:rPr lang="ru-RU" sz="1400" b="1">
                <a:solidFill>
                  <a:srgbClr val="000000"/>
                </a:solidFill>
                <a:latin typeface="Times New Roman" pitchFamily="18" charset="0"/>
                <a:ea typeface="Batang" pitchFamily="18" charset="-127"/>
              </a:rPr>
              <a:t>;</a:t>
            </a:r>
            <a:endParaRPr lang="ru-RU" sz="14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</a:t>
            </a:r>
            <a:r>
              <a:rPr lang="ru-RU" sz="1400" b="1">
                <a:solidFill>
                  <a:srgbClr val="000000"/>
                </a:solidFill>
                <a:latin typeface="Times New Roman" pitchFamily="18" charset="0"/>
                <a:ea typeface="Batang" pitchFamily="18" charset="-127"/>
              </a:rPr>
              <a:t>г) отражений со вкладом только от позиций 24</a:t>
            </a:r>
            <a:r>
              <a:rPr lang="ru-RU" sz="1400" b="1" i="1">
                <a:solidFill>
                  <a:srgbClr val="000000"/>
                </a:solidFill>
                <a:latin typeface="Times New Roman" pitchFamily="18" charset="0"/>
                <a:ea typeface="Batang" pitchFamily="18" charset="-127"/>
              </a:rPr>
              <a:t>c</a:t>
            </a:r>
            <a:r>
              <a:rPr lang="ru-RU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400" b="1">
                <a:solidFill>
                  <a:srgbClr val="000000"/>
                </a:solidFill>
                <a:latin typeface="Times New Roman" pitchFamily="18" charset="0"/>
                <a:ea typeface="Batang" pitchFamily="18" charset="-127"/>
              </a:rPr>
              <a:t>еличина момента m</a:t>
            </a:r>
            <a:r>
              <a:rPr lang="ru-RU" sz="1400" b="1" baseline="-30000">
                <a:solidFill>
                  <a:srgbClr val="000000"/>
                </a:solidFill>
                <a:latin typeface="Times New Roman" pitchFamily="18" charset="0"/>
                <a:ea typeface="Batang" pitchFamily="18" charset="-127"/>
              </a:rPr>
              <a:t>O</a:t>
            </a:r>
            <a:r>
              <a:rPr lang="ru-RU" sz="1400" b="1">
                <a:solidFill>
                  <a:srgbClr val="000000"/>
                </a:solidFill>
                <a:latin typeface="Times New Roman" pitchFamily="18" charset="0"/>
                <a:ea typeface="Batang" pitchFamily="18" charset="-127"/>
              </a:rPr>
              <a:t> = 0,12(2) </a:t>
            </a:r>
            <a:r>
              <a:rPr lang="ru-RU" sz="1400" b="1">
                <a:solidFill>
                  <a:srgbClr val="000000"/>
                </a:solidFill>
                <a:latin typeface="Times New Roman" pitchFamily="18" charset="0"/>
                <a:ea typeface="Batang" pitchFamily="18" charset="-127"/>
                <a:sym typeface="Symbol" pitchFamily="18" charset="2"/>
              </a:rPr>
              <a:t></a:t>
            </a:r>
            <a:r>
              <a:rPr lang="ru-RU" sz="1400" b="1" baseline="-30000">
                <a:solidFill>
                  <a:srgbClr val="000000"/>
                </a:solidFill>
                <a:latin typeface="Times New Roman" pitchFamily="18" charset="0"/>
                <a:ea typeface="Batang" pitchFamily="18" charset="-127"/>
              </a:rPr>
              <a:t>B</a:t>
            </a:r>
            <a:r>
              <a:rPr lang="ru-RU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для FeGeG  и  </a:t>
            </a:r>
            <a:r>
              <a:rPr lang="ru-RU" sz="1400" b="1" i="1">
                <a:solidFill>
                  <a:srgbClr val="000000"/>
                </a:solidFill>
                <a:latin typeface="Times New Roman" pitchFamily="18" charset="0"/>
                <a:ea typeface="Batang" pitchFamily="18" charset="-127"/>
              </a:rPr>
              <a:t>m</a:t>
            </a:r>
            <a:r>
              <a:rPr lang="ru-RU" sz="1400" b="1" baseline="-30000">
                <a:solidFill>
                  <a:srgbClr val="000000"/>
                </a:solidFill>
                <a:latin typeface="Times New Roman" pitchFamily="18" charset="0"/>
                <a:ea typeface="Batang" pitchFamily="18" charset="-127"/>
              </a:rPr>
              <a:t>O</a:t>
            </a:r>
            <a:r>
              <a:rPr lang="ru-RU" sz="1400" b="1">
                <a:solidFill>
                  <a:srgbClr val="000000"/>
                </a:solidFill>
                <a:latin typeface="Times New Roman" pitchFamily="18" charset="0"/>
                <a:ea typeface="Batang" pitchFamily="18" charset="-127"/>
              </a:rPr>
              <a:t> = 0,22(3) </a:t>
            </a:r>
            <a:r>
              <a:rPr lang="ru-RU" sz="1400" b="1" i="1">
                <a:solidFill>
                  <a:srgbClr val="000000"/>
                </a:solidFill>
                <a:latin typeface="Times New Roman" pitchFamily="18" charset="0"/>
                <a:ea typeface="Batang" pitchFamily="18" charset="-127"/>
                <a:sym typeface="Symbol" pitchFamily="18" charset="2"/>
              </a:rPr>
              <a:t></a:t>
            </a:r>
            <a:r>
              <a:rPr lang="ru-RU" sz="1400" b="1" baseline="-30000">
                <a:solidFill>
                  <a:srgbClr val="000000"/>
                </a:solidFill>
                <a:latin typeface="Times New Roman" pitchFamily="18" charset="0"/>
                <a:ea typeface="Batang" pitchFamily="18" charset="-127"/>
              </a:rPr>
              <a:t>B</a:t>
            </a:r>
            <a:r>
              <a:rPr lang="ru-RU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для FeSiG.</a:t>
            </a:r>
          </a:p>
          <a:p>
            <a:endParaRPr lang="ru-RU" sz="14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V.P. Plakhty, A.G. Gukasov, R.J. Papoular, O.P. Smirnov.     Europhys. Lett. 48, 233 (1999)</a:t>
            </a:r>
          </a:p>
        </p:txBody>
      </p:sp>
      <p:grpSp>
        <p:nvGrpSpPr>
          <p:cNvPr id="43013" name="Group 5"/>
          <p:cNvGrpSpPr>
            <a:grpSpLocks noChangeAspect="1"/>
          </p:cNvGrpSpPr>
          <p:nvPr/>
        </p:nvGrpSpPr>
        <p:grpSpPr bwMode="auto">
          <a:xfrm>
            <a:off x="612775" y="2227263"/>
            <a:ext cx="7488238" cy="1993900"/>
            <a:chOff x="1417" y="1955"/>
            <a:chExt cx="8941" cy="1999"/>
          </a:xfrm>
        </p:grpSpPr>
        <p:pic>
          <p:nvPicPr>
            <p:cNvPr id="43014" name="Picture 6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17" y="1955"/>
              <a:ext cx="2052" cy="1985"/>
            </a:xfrm>
            <a:prstGeom prst="rect">
              <a:avLst/>
            </a:prstGeom>
            <a:noFill/>
          </p:spPr>
        </p:pic>
        <p:pic>
          <p:nvPicPr>
            <p:cNvPr id="43015" name="Picture 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760" y="1955"/>
              <a:ext cx="2035" cy="1985"/>
            </a:xfrm>
            <a:prstGeom prst="rect">
              <a:avLst/>
            </a:prstGeom>
            <a:noFill/>
          </p:spPr>
        </p:pic>
        <p:pic>
          <p:nvPicPr>
            <p:cNvPr id="43016" name="Picture 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19" y="1955"/>
              <a:ext cx="2132" cy="1987"/>
            </a:xfrm>
            <a:prstGeom prst="rect">
              <a:avLst/>
            </a:prstGeom>
            <a:noFill/>
          </p:spPr>
        </p:pic>
        <p:pic>
          <p:nvPicPr>
            <p:cNvPr id="43017" name="Picture 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317" y="1970"/>
              <a:ext cx="2041" cy="198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1715</TotalTime>
  <Words>1221</Words>
  <Application>Microsoft Office PowerPoint</Application>
  <PresentationFormat>Экран (4:3)</PresentationFormat>
  <Paragraphs>168</Paragraphs>
  <Slides>21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Шаблон оформления</vt:lpstr>
      </vt:variant>
      <vt:variant>
        <vt:i4>12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41" baseType="lpstr">
      <vt:lpstr>Arial</vt:lpstr>
      <vt:lpstr>Calibri</vt:lpstr>
      <vt:lpstr>Book Antiqua</vt:lpstr>
      <vt:lpstr>Times New Roman</vt:lpstr>
      <vt:lpstr>Wingdings</vt:lpstr>
      <vt:lpstr>Batang</vt:lpstr>
      <vt:lpstr>Symbol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Origin Graph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bala</dc:creator>
  <cp:lastModifiedBy>Admin</cp:lastModifiedBy>
  <cp:revision>42</cp:revision>
  <dcterms:created xsi:type="dcterms:W3CDTF">2012-09-19T06:09:02Z</dcterms:created>
  <dcterms:modified xsi:type="dcterms:W3CDTF">2015-02-17T23:44:13Z</dcterms:modified>
</cp:coreProperties>
</file>