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57" r:id="rId3"/>
    <p:sldId id="265" r:id="rId4"/>
    <p:sldId id="263" r:id="rId5"/>
    <p:sldId id="259" r:id="rId6"/>
    <p:sldId id="260" r:id="rId7"/>
    <p:sldId id="261" r:id="rId8"/>
    <p:sldId id="262" r:id="rId9"/>
    <p:sldId id="277" r:id="rId10"/>
    <p:sldId id="282" r:id="rId11"/>
    <p:sldId id="280" r:id="rId12"/>
    <p:sldId id="281" r:id="rId13"/>
    <p:sldId id="275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4799" autoAdjust="0"/>
  </p:normalViewPr>
  <p:slideViewPr>
    <p:cSldViewPr snapToGrid="0">
      <p:cViewPr varScale="1">
        <p:scale>
          <a:sx n="91" d="100"/>
          <a:sy n="91" d="100"/>
        </p:scale>
        <p:origin x="2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7B399-A800-4675-9AF1-48C79BA16D2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57772-93BA-4173-BBD0-434D100C6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4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 Соединений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Мотивация.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Гексагональную слоистую структуру вдоль оси, пространственная группа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“решетку Кагоме”, фрустрация.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комплексы атомов,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комплексы атомов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Обмены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Также, из рисунка видно, что положения в кристаллографической ячейке взаимодействий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эквивалентны, что приводит к сильному обмену между одними плоскостями и более слабому между другими. В результате, плоскости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оказываются связанными сильнее и обычно направления моментов этих плоскостей одинаковы и ведут себя согласовано. Следующие за ближайшими плоскости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взаимодействуют через некоторый обмен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природа которого есть РККИ взаимодействие,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соотношение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J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определяет возникновение в некоторых составах магнитного геликоида, то  есть вращение намагниченности вдоль оси с [5]. Взаимодействие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плоскости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образует ферромагнитный порядок в этой плоскости [3]. Наличие большого числа взаимодействий в некоторых составах  приводит к сложной фазовой диаграмме [3,6].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57772-93BA-4173-BBD0-434D100C6E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5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57772-93BA-4173-BBD0-434D100C6E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57772-93BA-4173-BBD0-434D100C6E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4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57772-93BA-4173-BBD0-434D100C6E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5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8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2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2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06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4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4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5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9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6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7F33EA-DDFC-4457-A57A-D78C78335D7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AAAD91-3F00-4AB6-9315-90306863663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06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КВАЗИДВУМЕРНЫЙ ХАРАКТЕР МАГНИТНОГО ПЕРЕХОДА ПОРЯДОК - БЕСПОРЯДОК В СИСТЕМЕ YM</a:t>
            </a:r>
            <a:r>
              <a:rPr lang="en-US" sz="1800" b="1" dirty="0"/>
              <a:t>n</a:t>
            </a:r>
            <a:r>
              <a:rPr lang="ru-RU" sz="1800" b="1" baseline="-25000" dirty="0"/>
              <a:t>6</a:t>
            </a:r>
            <a:r>
              <a:rPr lang="ru-RU" sz="1800" b="1" dirty="0"/>
              <a:t>S</a:t>
            </a:r>
            <a:r>
              <a:rPr lang="en-US" sz="1800" b="1" dirty="0"/>
              <a:t>n</a:t>
            </a:r>
            <a:r>
              <a:rPr lang="ru-RU" sz="1800" b="1" baseline="-25000" dirty="0"/>
              <a:t>6</a:t>
            </a:r>
            <a:r>
              <a:rPr lang="ru-RU" sz="1800" b="1" dirty="0"/>
              <a:t>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А. А. </a:t>
            </a:r>
            <a:r>
              <a:rPr lang="ru-RU" sz="1400" dirty="0" smtClean="0"/>
              <a:t>Быков, </a:t>
            </a:r>
            <a:r>
              <a:rPr lang="ru-RU" sz="1400" dirty="0"/>
              <a:t>Ю.О. </a:t>
            </a:r>
            <a:r>
              <a:rPr lang="ru-RU" sz="1400" dirty="0" smtClean="0"/>
              <a:t>Четвериков, </a:t>
            </a:r>
            <a:r>
              <a:rPr lang="ru-RU" sz="1400" dirty="0"/>
              <a:t>А.Н. </a:t>
            </a:r>
            <a:r>
              <a:rPr lang="ru-RU" sz="1400" dirty="0" smtClean="0"/>
              <a:t>Пирогов, </a:t>
            </a:r>
            <a:r>
              <a:rPr lang="ru-RU" sz="1400" dirty="0"/>
              <a:t>С.В. </a:t>
            </a:r>
            <a:r>
              <a:rPr lang="ru-RU" sz="1400" dirty="0" smtClean="0"/>
              <a:t>Григорьев.</a:t>
            </a:r>
            <a:endParaRPr lang="ru-RU" sz="1400" dirty="0"/>
          </a:p>
        </p:txBody>
      </p:sp>
      <p:pic>
        <p:nvPicPr>
          <p:cNvPr id="1030" name="Picture 6" descr="http://t0.gstatic.com/images?q=tbn:ANd9GcQzthnsG7mkwPXp8ZfTS7OYVm3jbv-oErCKSWEVKnFQeJacisl1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628444"/>
            <a:ext cx="4700584" cy="31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932" y="1944415"/>
            <a:ext cx="10689020" cy="41305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Возникающая в 250 </a:t>
            </a:r>
            <a:r>
              <a:rPr lang="en-US" sz="2800" dirty="0" smtClean="0"/>
              <a:t>K </a:t>
            </a:r>
            <a:r>
              <a:rPr lang="ru-RU" sz="2800" dirty="0" smtClean="0"/>
              <a:t>пик имеет центр в </a:t>
            </a:r>
            <a:r>
              <a:rPr lang="en-US" sz="2800" dirty="0" smtClean="0"/>
              <a:t>Q=0</a:t>
            </a:r>
            <a:r>
              <a:rPr lang="ru-RU" sz="2800" dirty="0" smtClean="0"/>
              <a:t>, структура ферромагнитна.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Лоренцева форма пика говорит о флуктуациях новой структуры.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Анизотропия говорит о квазидвумерности структуры</a:t>
            </a:r>
            <a:r>
              <a:rPr lang="ru-RU" sz="2800" dirty="0" smtClean="0"/>
              <a:t>.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&gt; J</a:t>
            </a:r>
            <a:r>
              <a:rPr lang="en-US" sz="2800" baseline="-25000" dirty="0" smtClean="0"/>
              <a:t>2</a:t>
            </a:r>
            <a:r>
              <a:rPr lang="ru-RU" sz="2800" dirty="0" smtClean="0"/>
              <a:t>, Колебания геликоида переходят в флуктуирующий ферромагнетик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032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Магнитосопротивление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259" y="1717306"/>
            <a:ext cx="5831039" cy="4608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52" y="1821304"/>
            <a:ext cx="5658640" cy="44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Квантовость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54" y="1939352"/>
            <a:ext cx="6216625" cy="1424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981" y="2281135"/>
            <a:ext cx="4607122" cy="368158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0740" b="1759"/>
          <a:stretch/>
        </p:blipFill>
        <p:spPr bwMode="auto">
          <a:xfrm>
            <a:off x="521454" y="3777520"/>
            <a:ext cx="2865932" cy="2185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3"/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3698" r="54056" b="53091"/>
          <a:stretch/>
        </p:blipFill>
        <p:spPr bwMode="auto">
          <a:xfrm>
            <a:off x="3387386" y="3717560"/>
            <a:ext cx="2848522" cy="2245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1356" y="5147310"/>
            <a:ext cx="1052513" cy="6711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03783" y="5143944"/>
            <a:ext cx="1052513" cy="6711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17062" y="4925951"/>
            <a:ext cx="1052513" cy="6711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8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915587"/>
            <a:ext cx="10385883" cy="1603948"/>
          </a:xfrm>
        </p:spPr>
        <p:txBody>
          <a:bodyPr/>
          <a:lstStyle/>
          <a:p>
            <a:r>
              <a:rPr lang="ru-RU" dirty="0" smtClean="0"/>
              <a:t>1. Обнаружено Дополнительное рассеивание</a:t>
            </a:r>
          </a:p>
          <a:p>
            <a:r>
              <a:rPr lang="ru-RU" dirty="0" smtClean="0"/>
              <a:t>2. Такое рассеивание может быть отнесено к ФМ флуктуациям Моментов </a:t>
            </a:r>
            <a:r>
              <a:rPr lang="en-US" dirty="0" err="1" smtClean="0"/>
              <a:t>Mn</a:t>
            </a:r>
            <a:r>
              <a:rPr lang="ru-RU" dirty="0" smtClean="0"/>
              <a:t> в плоскости </a:t>
            </a:r>
            <a:r>
              <a:rPr lang="en-US" dirty="0" smtClean="0"/>
              <a:t>ab</a:t>
            </a:r>
          </a:p>
          <a:p>
            <a:r>
              <a:rPr lang="en-US" dirty="0" smtClean="0"/>
              <a:t>3. </a:t>
            </a:r>
            <a:r>
              <a:rPr lang="ru-RU" dirty="0" smtClean="0"/>
              <a:t>В 310 К происходит квазидвумерный переход порядок – беспорядок спиральной магнитной структуры в квазидвумерные ферромагнитные флуктуации.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3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158" y="2554013"/>
            <a:ext cx="8282152" cy="2469930"/>
          </a:xfrm>
        </p:spPr>
        <p:txBody>
          <a:bodyPr>
            <a:normAutofit fontScale="92500" lnSpcReduction="10000"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A. </a:t>
            </a:r>
            <a:r>
              <a:rPr lang="en-US" dirty="0" err="1"/>
              <a:t>Szytula</a:t>
            </a:r>
            <a:r>
              <a:rPr lang="en-US" dirty="0"/>
              <a:t>, </a:t>
            </a:r>
            <a:r>
              <a:rPr lang="en-US" i="1" dirty="0"/>
              <a:t>Handbook of Crystal Structures and Magnetic Properties of Rare Earth </a:t>
            </a:r>
            <a:r>
              <a:rPr lang="en-US" i="1" dirty="0" err="1"/>
              <a:t>Intermetallics</a:t>
            </a:r>
            <a:r>
              <a:rPr lang="en-US" dirty="0"/>
              <a:t> (1994).</a:t>
            </a:r>
            <a:endParaRPr lang="ru-RU" dirty="0"/>
          </a:p>
          <a:p>
            <a:r>
              <a:rPr lang="en-US" baseline="30000" dirty="0"/>
              <a:t>2</a:t>
            </a:r>
            <a:r>
              <a:rPr lang="en-US" dirty="0"/>
              <a:t> F. Canepa, R. </a:t>
            </a:r>
            <a:r>
              <a:rPr lang="en-US" dirty="0" err="1"/>
              <a:t>Duraj</a:t>
            </a:r>
            <a:r>
              <a:rPr lang="en-US" dirty="0"/>
              <a:t>, C. </a:t>
            </a:r>
            <a:r>
              <a:rPr lang="en-US" dirty="0" err="1"/>
              <a:t>Lefèvre</a:t>
            </a:r>
            <a:r>
              <a:rPr lang="en-US" dirty="0"/>
              <a:t>, B. </a:t>
            </a:r>
            <a:r>
              <a:rPr lang="en-US" dirty="0" err="1"/>
              <a:t>Malaman</a:t>
            </a:r>
            <a:r>
              <a:rPr lang="en-US" dirty="0"/>
              <a:t>, A. Mar, T. </a:t>
            </a:r>
            <a:r>
              <a:rPr lang="en-US" dirty="0" err="1"/>
              <a:t>Mazet</a:t>
            </a:r>
            <a:r>
              <a:rPr lang="en-US" dirty="0"/>
              <a:t>, M. </a:t>
            </a:r>
            <a:r>
              <a:rPr lang="en-US" dirty="0" err="1"/>
              <a:t>Napoletano</a:t>
            </a:r>
            <a:r>
              <a:rPr lang="en-US" dirty="0"/>
              <a:t>, A. </a:t>
            </a:r>
            <a:r>
              <a:rPr lang="en-US" dirty="0" err="1"/>
              <a:t>Szytula</a:t>
            </a:r>
            <a:r>
              <a:rPr lang="en-US" dirty="0"/>
              <a:t>, J. </a:t>
            </a:r>
            <a:r>
              <a:rPr lang="en-US" dirty="0" err="1"/>
              <a:t>Tobola</a:t>
            </a:r>
            <a:r>
              <a:rPr lang="en-US" dirty="0"/>
              <a:t>, G. Venturini, and A. </a:t>
            </a:r>
            <a:r>
              <a:rPr lang="en-US" dirty="0" err="1"/>
              <a:t>Vernière</a:t>
            </a:r>
            <a:r>
              <a:rPr lang="en-US" dirty="0"/>
              <a:t>, J. Alloys Compd. </a:t>
            </a:r>
            <a:r>
              <a:rPr lang="en-US" b="1" dirty="0"/>
              <a:t>383</a:t>
            </a:r>
            <a:r>
              <a:rPr lang="en-US" dirty="0"/>
              <a:t>, 10 (2004).</a:t>
            </a:r>
            <a:endParaRPr lang="ru-RU" dirty="0"/>
          </a:p>
          <a:p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G. Venturini, D. </a:t>
            </a:r>
            <a:r>
              <a:rPr lang="en-US" dirty="0" err="1"/>
              <a:t>Fruchart</a:t>
            </a:r>
            <a:r>
              <a:rPr lang="en-US" dirty="0"/>
              <a:t>, and B. </a:t>
            </a:r>
            <a:r>
              <a:rPr lang="en-US" dirty="0" err="1"/>
              <a:t>Malaman</a:t>
            </a:r>
            <a:r>
              <a:rPr lang="en-US" dirty="0"/>
              <a:t>, J. Alloys Compd. </a:t>
            </a:r>
            <a:r>
              <a:rPr lang="en-US" b="1" dirty="0"/>
              <a:t>236</a:t>
            </a:r>
            <a:r>
              <a:rPr lang="en-US" dirty="0"/>
              <a:t>, 102 (1996).</a:t>
            </a:r>
            <a:endParaRPr lang="ru-RU" dirty="0"/>
          </a:p>
          <a:p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N.K. Zajkov, N.V. </a:t>
            </a:r>
            <a:r>
              <a:rPr lang="en-US" dirty="0" err="1"/>
              <a:t>Mushnikov</a:t>
            </a:r>
            <a:r>
              <a:rPr lang="en-US" dirty="0"/>
              <a:t>, E.G. </a:t>
            </a:r>
            <a:r>
              <a:rPr lang="en-US" dirty="0" err="1"/>
              <a:t>Gerasimov</a:t>
            </a:r>
            <a:r>
              <a:rPr lang="en-US" dirty="0"/>
              <a:t>, V.S. </a:t>
            </a:r>
            <a:r>
              <a:rPr lang="en-US" dirty="0" err="1"/>
              <a:t>Gaviko</a:t>
            </a:r>
            <a:r>
              <a:rPr lang="en-US" dirty="0"/>
              <a:t>, M.I. </a:t>
            </a:r>
            <a:r>
              <a:rPr lang="en-US" dirty="0" err="1"/>
              <a:t>Bartashevich</a:t>
            </a:r>
            <a:r>
              <a:rPr lang="en-US" dirty="0"/>
              <a:t>, T. </a:t>
            </a:r>
            <a:r>
              <a:rPr lang="en-US" dirty="0" err="1"/>
              <a:t>Goto</a:t>
            </a:r>
            <a:r>
              <a:rPr lang="en-US" dirty="0"/>
              <a:t>, and V.I. </a:t>
            </a:r>
            <a:r>
              <a:rPr lang="en-US" dirty="0" err="1"/>
              <a:t>Khrabrov</a:t>
            </a:r>
            <a:r>
              <a:rPr lang="en-US" dirty="0"/>
              <a:t>, J. Alloys Compd. </a:t>
            </a:r>
            <a:r>
              <a:rPr lang="ru-RU" b="1" dirty="0"/>
              <a:t>363</a:t>
            </a:r>
            <a:r>
              <a:rPr lang="ru-RU" dirty="0"/>
              <a:t>, 40 (2004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74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6992" y="0"/>
            <a:ext cx="381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RM</a:t>
            </a:r>
            <a:r>
              <a:rPr lang="en-US" sz="7200" baseline="-25000" dirty="0" smtClean="0"/>
              <a:t>6</a:t>
            </a:r>
            <a:r>
              <a:rPr lang="en-US" sz="7200" dirty="0" smtClean="0"/>
              <a:t>X</a:t>
            </a:r>
            <a:r>
              <a:rPr lang="en-US" sz="7200" baseline="-25000" dirty="0" smtClean="0"/>
              <a:t>6</a:t>
            </a:r>
            <a:endParaRPr lang="ru-RU" sz="7200" baseline="-25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r="26568"/>
          <a:stretch/>
        </p:blipFill>
        <p:spPr>
          <a:xfrm>
            <a:off x="7494894" y="315043"/>
            <a:ext cx="4426596" cy="593630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6" r="11447" b="65961"/>
          <a:stretch/>
        </p:blipFill>
        <p:spPr>
          <a:xfrm>
            <a:off x="11092815" y="253500"/>
            <a:ext cx="828675" cy="203262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 cstate="print"/>
          <a:srcRect t="1441" b="10679"/>
          <a:stretch/>
        </p:blipFill>
        <p:spPr>
          <a:xfrm>
            <a:off x="1820117" y="1888760"/>
            <a:ext cx="3778709" cy="43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Допирование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68" y="3447419"/>
            <a:ext cx="8367028" cy="146163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9" y="4938713"/>
            <a:ext cx="9363075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821121" y="2189231"/>
            <a:ext cx="450080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Радиус иона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(+3e) 89,3 пм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8029575" y="2771775"/>
            <a:ext cx="238125" cy="2166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Карты МУРН </a:t>
            </a:r>
            <a:r>
              <a:rPr lang="ru-RU" sz="4400" dirty="0">
                <a:latin typeface="+mn-lt"/>
                <a:ea typeface="MS Mincho" panose="02020609040205080304" pitchFamily="49" charset="-128"/>
              </a:rPr>
              <a:t>порошкообразного YMn</a:t>
            </a:r>
            <a:r>
              <a:rPr lang="ru-RU" sz="4400" baseline="-25000" dirty="0">
                <a:latin typeface="+mn-lt"/>
                <a:ea typeface="MS Mincho" panose="02020609040205080304" pitchFamily="49" charset="-128"/>
              </a:rPr>
              <a:t>6</a:t>
            </a:r>
            <a:r>
              <a:rPr lang="ru-RU" sz="4400" dirty="0">
                <a:latin typeface="+mn-lt"/>
                <a:ea typeface="MS Mincho" panose="02020609040205080304" pitchFamily="49" charset="-128"/>
              </a:rPr>
              <a:t>Sn</a:t>
            </a:r>
            <a:r>
              <a:rPr lang="ru-RU" sz="4400" baseline="-25000" dirty="0">
                <a:latin typeface="+mn-lt"/>
                <a:ea typeface="MS Mincho" panose="02020609040205080304" pitchFamily="49" charset="-128"/>
              </a:rPr>
              <a:t>6</a:t>
            </a:r>
            <a:endParaRPr lang="ru-RU" sz="4400" dirty="0">
              <a:latin typeface="+mn-lt"/>
            </a:endParaRPr>
          </a:p>
        </p:txBody>
      </p:sp>
      <p:pic>
        <p:nvPicPr>
          <p:cNvPr id="20" name="Рисунок 19" descr="E:\YMnSn\Дата\YMnSn\Tb000T025_1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4" y="1837024"/>
            <a:ext cx="1782436" cy="174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Объект 20" descr="E:\YMnSn\Дата\YMnSn\Tb000T250_0.bmp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03" y="1845547"/>
            <a:ext cx="1782436" cy="173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E:\YMnSn\Дата\YMnSn\Tb000T290_0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42" y="1845548"/>
            <a:ext cx="1714954" cy="175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E:\YMnSn\Дата\YMnSn\Tb000T300_0.b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99" y="1837838"/>
            <a:ext cx="1783415" cy="175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E:\YMnSn\Дата\YMnSn\Tb000T340_0.b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17" y="1823324"/>
            <a:ext cx="1658033" cy="175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E:\YMnSn\Дата\YMnSn\Tb000T360_0.b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53" y="1824324"/>
            <a:ext cx="1833638" cy="17593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3648" y="3604862"/>
            <a:ext cx="11909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MS Mincho" panose="02020609040205080304" pitchFamily="49" charset="-128"/>
              </a:rPr>
              <a:t>в температурах: </a:t>
            </a:r>
            <a:r>
              <a:rPr lang="ru-RU" dirty="0">
                <a:latin typeface="Arial" panose="020B0604020202020204" pitchFamily="34" charset="0"/>
                <a:ea typeface="MS Mincho" panose="02020609040205080304" pitchFamily="49" charset="-128"/>
              </a:rPr>
              <a:t>25, </a:t>
            </a:r>
            <a:r>
              <a:rPr lang="ru-RU" dirty="0" smtClean="0">
                <a:latin typeface="Arial" panose="020B0604020202020204" pitchFamily="34" charset="0"/>
                <a:ea typeface="MS Mincho" panose="02020609040205080304" pitchFamily="49" charset="-128"/>
              </a:rPr>
              <a:t>                       250</a:t>
            </a:r>
            <a:r>
              <a:rPr lang="ru-RU" dirty="0">
                <a:latin typeface="Arial" panose="020B0604020202020204" pitchFamily="34" charset="0"/>
                <a:ea typeface="MS Mincho" panose="02020609040205080304" pitchFamily="49" charset="-128"/>
              </a:rPr>
              <a:t>, </a:t>
            </a:r>
            <a:r>
              <a:rPr lang="ru-RU" dirty="0" smtClean="0">
                <a:latin typeface="Arial" panose="020B0604020202020204" pitchFamily="34" charset="0"/>
                <a:ea typeface="MS Mincho" panose="02020609040205080304" pitchFamily="49" charset="-128"/>
              </a:rPr>
              <a:t>                     290</a:t>
            </a:r>
            <a:r>
              <a:rPr lang="ru-RU" dirty="0">
                <a:latin typeface="Arial" panose="020B0604020202020204" pitchFamily="34" charset="0"/>
                <a:ea typeface="MS Mincho" panose="02020609040205080304" pitchFamily="49" charset="-128"/>
              </a:rPr>
              <a:t>, </a:t>
            </a:r>
            <a:r>
              <a:rPr lang="ru-RU" dirty="0" smtClean="0">
                <a:latin typeface="Arial" panose="020B0604020202020204" pitchFamily="34" charset="0"/>
                <a:ea typeface="MS Mincho" panose="02020609040205080304" pitchFamily="49" charset="-128"/>
              </a:rPr>
              <a:t>                      300</a:t>
            </a:r>
            <a:r>
              <a:rPr lang="ru-RU" dirty="0">
                <a:latin typeface="Arial" panose="020B0604020202020204" pitchFamily="34" charset="0"/>
                <a:ea typeface="MS Mincho" panose="02020609040205080304" pitchFamily="49" charset="-128"/>
              </a:rPr>
              <a:t>, </a:t>
            </a:r>
            <a:r>
              <a:rPr lang="ru-RU" dirty="0" smtClean="0">
                <a:latin typeface="Arial" panose="020B0604020202020204" pitchFamily="34" charset="0"/>
                <a:ea typeface="MS Mincho" panose="02020609040205080304" pitchFamily="49" charset="-128"/>
              </a:rPr>
              <a:t>                     340</a:t>
            </a:r>
            <a:r>
              <a:rPr lang="ru-RU" dirty="0">
                <a:latin typeface="Arial" panose="020B0604020202020204" pitchFamily="34" charset="0"/>
                <a:ea typeface="MS Mincho" panose="02020609040205080304" pitchFamily="49" charset="-128"/>
              </a:rPr>
              <a:t>, </a:t>
            </a:r>
            <a:r>
              <a:rPr lang="ru-RU" dirty="0" smtClean="0">
                <a:latin typeface="Arial" panose="020B0604020202020204" pitchFamily="34" charset="0"/>
                <a:ea typeface="MS Mincho" panose="02020609040205080304" pitchFamily="49" charset="-128"/>
              </a:rPr>
              <a:t>                   360 </a:t>
            </a:r>
            <a:r>
              <a:rPr lang="ru-RU" dirty="0">
                <a:latin typeface="Arial" panose="020B0604020202020204" pitchFamily="34" charset="0"/>
                <a:ea typeface="MS Mincho" panose="02020609040205080304" pitchFamily="49" charset="-128"/>
              </a:rPr>
              <a:t>К. </a:t>
            </a:r>
            <a:endParaRPr lang="ru-RU" dirty="0"/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068081"/>
              </p:ext>
            </p:extLst>
          </p:nvPr>
        </p:nvGraphicFramePr>
        <p:xfrm>
          <a:off x="4433342" y="4817569"/>
          <a:ext cx="1239838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Image" r:id="rId9" imgW="11606349" imgH="11606349" progId="Photoshop.Image.6">
                  <p:embed/>
                </p:oleObj>
              </mc:Choice>
              <mc:Fallback>
                <p:oleObj name="Image" r:id="rId9" imgW="11606349" imgH="11606349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342" y="4817569"/>
                        <a:ext cx="1239838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266780" y="5360494"/>
            <a:ext cx="215900" cy="144463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673180" y="4314332"/>
            <a:ext cx="1873250" cy="720725"/>
            <a:chOff x="2290" y="1933"/>
            <a:chExt cx="1180" cy="454"/>
          </a:xfrm>
        </p:grpSpPr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2304" y="1936"/>
            <a:ext cx="1152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Image" r:id="rId11" imgW="1828571" imgH="711111" progId="Photoshop.Image.6">
                    <p:embed/>
                  </p:oleObj>
                </mc:Choice>
                <mc:Fallback>
                  <p:oleObj name="Image" r:id="rId11" imgW="1828571" imgH="711111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936"/>
                          <a:ext cx="1152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2290" y="1933"/>
              <a:ext cx="1180" cy="4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5312817" y="4674694"/>
            <a:ext cx="360363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5477917" y="4890594"/>
            <a:ext cx="1851025" cy="579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385842" y="4674694"/>
            <a:ext cx="2735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762205" y="4063507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446042" y="5428757"/>
            <a:ext cx="13716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 flipV="1">
            <a:off x="5312817" y="4458794"/>
            <a:ext cx="38100" cy="155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26" y="164892"/>
            <a:ext cx="8882236" cy="62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данных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08" y="1561451"/>
            <a:ext cx="6358554" cy="4869330"/>
          </a:xfrm>
        </p:spPr>
      </p:pic>
    </p:spTree>
    <p:extLst>
      <p:ext uri="{BB962C8B-B14F-4D97-AF65-F5344CB8AC3E}">
        <p14:creationId xmlns:p14="http://schemas.microsoft.com/office/powerpoint/2010/main" val="30622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Интенсивности и размеры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3698" r="12826" b="53091"/>
          <a:stretch/>
        </p:blipFill>
        <p:spPr bwMode="auto">
          <a:xfrm>
            <a:off x="818621" y="1878782"/>
            <a:ext cx="10615717" cy="4409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34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68179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озиции </a:t>
            </a:r>
            <a:r>
              <a:rPr lang="ru-RU" dirty="0"/>
              <a:t>брэгговского пика </a:t>
            </a:r>
            <a:r>
              <a:rPr lang="en-US" dirty="0" smtClean="0"/>
              <a:t>k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Вес </a:t>
            </a:r>
            <a:r>
              <a:rPr lang="ru-RU" dirty="0"/>
              <a:t>лоренцевского вклада в </a:t>
            </a:r>
            <a:r>
              <a:rPr lang="ru-RU" dirty="0" smtClean="0"/>
              <a:t>брэгг пик </a:t>
            </a:r>
            <a:r>
              <a:rPr lang="el-GR" dirty="0" smtClean="0"/>
              <a:t>α</a:t>
            </a:r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0740" b="1759"/>
          <a:stretch/>
        </p:blipFill>
        <p:spPr bwMode="auto">
          <a:xfrm>
            <a:off x="2665438" y="1780674"/>
            <a:ext cx="6189804" cy="4601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380" y="2791239"/>
            <a:ext cx="417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α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2594605" y="3925977"/>
            <a:ext cx="417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α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95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Анизотропия пика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18" y="1393502"/>
            <a:ext cx="6638799" cy="5083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91" y="1393502"/>
            <a:ext cx="6717419" cy="51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1266</TotalTime>
  <Words>464</Words>
  <Application>Microsoft Office PowerPoint</Application>
  <PresentationFormat>Широкоэкранный</PresentationFormat>
  <Paragraphs>41</Paragraphs>
  <Slides>14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MS Mincho</vt:lpstr>
      <vt:lpstr>Arial</vt:lpstr>
      <vt:lpstr>Calibri</vt:lpstr>
      <vt:lpstr>Calibri Light</vt:lpstr>
      <vt:lpstr>Times New Roman</vt:lpstr>
      <vt:lpstr>Ретро</vt:lpstr>
      <vt:lpstr>Image</vt:lpstr>
      <vt:lpstr>КВАЗИДВУМЕРНЫЙ ХАРАКТЕР МАГНИТНОГО ПЕРЕХОДА ПОРЯДОК - БЕСПОРЯДОК В СИСТЕМЕ YMn6Sn6.</vt:lpstr>
      <vt:lpstr>Презентация PowerPoint</vt:lpstr>
      <vt:lpstr>Допирование</vt:lpstr>
      <vt:lpstr>Карты МУРН порошкообразного YMn6Sn6</vt:lpstr>
      <vt:lpstr>Презентация PowerPoint</vt:lpstr>
      <vt:lpstr>Обработка данных</vt:lpstr>
      <vt:lpstr>Интенсивности и размеры</vt:lpstr>
      <vt:lpstr>Позиции брэгговского пика k Вес лоренцевского вклада в брэгг пик α .</vt:lpstr>
      <vt:lpstr>Анизотропия пика</vt:lpstr>
      <vt:lpstr>Презентация PowerPoint</vt:lpstr>
      <vt:lpstr>Магнитосопротивление</vt:lpstr>
      <vt:lpstr>Квантовость</vt:lpstr>
      <vt:lpstr>Выводы</vt:lpstr>
      <vt:lpstr>Спасибо за внимание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КВАЗИДВУМЕРНЫЙ ХАРАКТЕР МАГНИТНОГО ПЕРЕХОДА ПОРЯДОК - БЕСПОРЯДОК В СИСТЕМЕ YMn6Sn6.</dc:title>
  <dc:creator>Быков Алексей</dc:creator>
  <cp:lastModifiedBy>Admin</cp:lastModifiedBy>
  <cp:revision>56</cp:revision>
  <dcterms:created xsi:type="dcterms:W3CDTF">2015-01-12T08:32:18Z</dcterms:created>
  <dcterms:modified xsi:type="dcterms:W3CDTF">2015-02-15T10:18:48Z</dcterms:modified>
</cp:coreProperties>
</file>