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8" r:id="rId3"/>
    <p:sldId id="279" r:id="rId4"/>
    <p:sldId id="259" r:id="rId5"/>
    <p:sldId id="280" r:id="rId6"/>
    <p:sldId id="264" r:id="rId7"/>
    <p:sldId id="266" r:id="rId8"/>
    <p:sldId id="265" r:id="rId9"/>
    <p:sldId id="267" r:id="rId10"/>
    <p:sldId id="275" r:id="rId11"/>
    <p:sldId id="268" r:id="rId12"/>
    <p:sldId id="270" r:id="rId13"/>
    <p:sldId id="269" r:id="rId14"/>
    <p:sldId id="271" r:id="rId15"/>
    <p:sldId id="272" r:id="rId16"/>
    <p:sldId id="273" r:id="rId17"/>
    <p:sldId id="274" r:id="rId18"/>
    <p:sldId id="277" r:id="rId19"/>
    <p:sldId id="263" r:id="rId20"/>
    <p:sldId id="276" r:id="rId21"/>
  </p:sldIdLst>
  <p:sldSz cx="9144000" cy="6858000" type="screen4x3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1" autoAdjust="0"/>
    <p:restoredTop sz="94660"/>
  </p:normalViewPr>
  <p:slideViewPr>
    <p:cSldViewPr>
      <p:cViewPr>
        <p:scale>
          <a:sx n="66" d="100"/>
          <a:sy n="66" d="100"/>
        </p:scale>
        <p:origin x="840" y="60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842B32B-8E1F-4616-97D0-B4021D14E84D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1B1EADF-EDC1-472F-9C02-9915F50EE8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877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1EADF-EDC1-472F-9C02-9915F50EE87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93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B9328-4AE2-4404-A289-0937D2127DD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F5D8-F92B-4BA7-9FD6-D6ACA8132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355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B9328-4AE2-4404-A289-0937D2127DD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F5D8-F92B-4BA7-9FD6-D6ACA8132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71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B9328-4AE2-4404-A289-0937D2127DD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F5D8-F92B-4BA7-9FD6-D6ACA8132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143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81C8B-BC2A-4E18-B615-8D38EED46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3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B9328-4AE2-4404-A289-0937D2127DD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F5D8-F92B-4BA7-9FD6-D6ACA8132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46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B9328-4AE2-4404-A289-0937D2127DD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F5D8-F92B-4BA7-9FD6-D6ACA8132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48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B9328-4AE2-4404-A289-0937D2127DD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F5D8-F92B-4BA7-9FD6-D6ACA8132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21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B9328-4AE2-4404-A289-0937D2127DD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F5D8-F92B-4BA7-9FD6-D6ACA8132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450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B9328-4AE2-4404-A289-0937D2127DD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F5D8-F92B-4BA7-9FD6-D6ACA8132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43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B9328-4AE2-4404-A289-0937D2127DD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F5D8-F92B-4BA7-9FD6-D6ACA8132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987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B9328-4AE2-4404-A289-0937D2127DD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F5D8-F92B-4BA7-9FD6-D6ACA8132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09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B9328-4AE2-4404-A289-0937D2127DD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F5D8-F92B-4BA7-9FD6-D6ACA8132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12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B9328-4AE2-4404-A289-0937D2127DD2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3F5D8-F92B-4BA7-9FD6-D6ACA8132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7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14.wdp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jpeg"/><Relationship Id="rId5" Type="http://schemas.microsoft.com/office/2007/relationships/hdphoto" Target="../media/hdphoto11.wdp"/><Relationship Id="rId10" Type="http://schemas.openxmlformats.org/officeDocument/2006/relationships/image" Target="../media/image55.jpeg"/><Relationship Id="rId4" Type="http://schemas.openxmlformats.org/officeDocument/2006/relationships/image" Target="../media/image52.png"/><Relationship Id="rId9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15.wdp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6.wdp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microsoft.com/office/2007/relationships/hdphoto" Target="../media/hdphoto17.wdp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video" Target="../media/media3.mp4"/><Relationship Id="rId7" Type="http://schemas.openxmlformats.org/officeDocument/2006/relationships/image" Target="../media/image73.png"/><Relationship Id="rId2" Type="http://schemas.microsoft.com/office/2007/relationships/media" Target="../media/media3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71.wmf"/><Relationship Id="rId11" Type="http://schemas.openxmlformats.org/officeDocument/2006/relationships/image" Target="../media/image75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2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microsoft.com/office/2007/relationships/hdphoto" Target="../media/hdphoto20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microsoft.com/office/2007/relationships/hdphoto" Target="../media/hdphoto19.wdp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jpe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81.png"/><Relationship Id="rId5" Type="http://schemas.microsoft.com/office/2007/relationships/hdphoto" Target="../media/hdphoto21.wdp"/><Relationship Id="rId10" Type="http://schemas.openxmlformats.org/officeDocument/2006/relationships/image" Target="../media/image85.jpeg"/><Relationship Id="rId4" Type="http://schemas.openxmlformats.org/officeDocument/2006/relationships/image" Target="../media/image80.jpeg"/><Relationship Id="rId9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microsoft.com/office/2007/relationships/hdphoto" Target="../media/hdphoto22.wdp"/><Relationship Id="rId7" Type="http://schemas.openxmlformats.org/officeDocument/2006/relationships/image" Target="../media/image89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microsoft.com/office/2007/relationships/hdphoto" Target="../media/hdphoto23.wdp"/><Relationship Id="rId10" Type="http://schemas.microsoft.com/office/2007/relationships/hdphoto" Target="../media/hdphoto24.wdp"/><Relationship Id="rId4" Type="http://schemas.openxmlformats.org/officeDocument/2006/relationships/image" Target="../media/image87.png"/><Relationship Id="rId9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0" Type="http://schemas.microsoft.com/office/2007/relationships/hdphoto" Target="../media/hdphoto27.wdp"/><Relationship Id="rId4" Type="http://schemas.openxmlformats.org/officeDocument/2006/relationships/image" Target="../media/image93.jpeg"/><Relationship Id="rId9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12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35.png"/><Relationship Id="rId4" Type="http://schemas.microsoft.com/office/2007/relationships/hdphoto" Target="../media/hdphoto2.wdp"/><Relationship Id="rId9" Type="http://schemas.openxmlformats.org/officeDocument/2006/relationships/image" Target="../media/image34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42" y="2155307"/>
            <a:ext cx="2185174" cy="21128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26830"/>
            <a:ext cx="3045457" cy="1411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48872" y="404664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>
                <a:solidFill>
                  <a:srgbClr val="FF0000"/>
                </a:solidFill>
                <a:latin typeface="Arial Black" pitchFamily="34" charset="0"/>
              </a:rPr>
              <a:t>СТАНЦИЯ ДЛЯ НЕЙТРОННОЙ РАДИОГРАФИИ И ТОМОГРАФИИ НА РЕАКТОРЕ ИБР-2</a:t>
            </a:r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2262" y="4038090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/>
              <a:t>Кичанов С.Е., </a:t>
            </a:r>
            <a:endParaRPr lang="en-US" sz="2400" b="1" i="1" dirty="0" smtClean="0"/>
          </a:p>
          <a:p>
            <a:pPr algn="ctr"/>
            <a:r>
              <a:rPr lang="ru-RU" sz="2400" b="1" i="1" dirty="0" smtClean="0"/>
              <a:t>Козленко </a:t>
            </a:r>
            <a:r>
              <a:rPr lang="ru-RU" sz="2400" b="1" i="1" dirty="0"/>
              <a:t>Д.П., </a:t>
            </a:r>
            <a:r>
              <a:rPr lang="ru-RU" sz="2400" b="1" i="1" dirty="0" err="1"/>
              <a:t>Руткаускас</a:t>
            </a:r>
            <a:r>
              <a:rPr lang="ru-RU" sz="2400" b="1" i="1" dirty="0"/>
              <a:t> А.В., </a:t>
            </a:r>
            <a:endParaRPr lang="en-US" sz="2400" b="1" i="1" dirty="0" smtClean="0"/>
          </a:p>
          <a:p>
            <a:pPr algn="ctr"/>
            <a:r>
              <a:rPr lang="ru-RU" sz="2400" b="1" i="1" dirty="0" smtClean="0"/>
              <a:t>Лукин </a:t>
            </a:r>
            <a:r>
              <a:rPr lang="ru-RU" sz="2400" b="1" i="1" dirty="0"/>
              <a:t>Е.В., </a:t>
            </a:r>
            <a:r>
              <a:rPr lang="ru-RU" sz="2400" b="1" i="1" dirty="0" err="1"/>
              <a:t>Бокучава</a:t>
            </a:r>
            <a:r>
              <a:rPr lang="ru-RU" sz="2400" b="1" i="1" dirty="0"/>
              <a:t> Г.Д., Савенко Б.Н.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5374" y="5517232"/>
            <a:ext cx="7242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Лаборатория нейтронной физики им. И.М. Франка</a:t>
            </a:r>
          </a:p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Объединенный институт ядерных исследований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1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2"/>
            <a:ext cx="3412806" cy="23974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7" name="Picture 5" descr="http://igs.indiana.edu/images/rocksandminerals/chartMeteoriteClass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51" y="3789040"/>
            <a:ext cx="2547958" cy="1754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4730" y="260648"/>
            <a:ext cx="8759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Экспериментальные результаты по нейтронной томографии: астрофизика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9" name="Picture 7" descr="http://i.ytimg.com/vi/f4guQa54iCU/hqdefaul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5" t="8334" r="6505" b="23459"/>
          <a:stretch/>
        </p:blipFill>
        <p:spPr bwMode="auto">
          <a:xfrm>
            <a:off x="367858" y="1091645"/>
            <a:ext cx="3895344" cy="2338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ttp://www4.nau.edu/meteorite/meteorite/Images/AsteroidDisrupt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306" y="1091644"/>
            <a:ext cx="4002141" cy="28153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23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work\tomo_piter\results\meteor\snapshot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2" t="10639" r="26085" b="11890"/>
          <a:stretch/>
        </p:blipFill>
        <p:spPr bwMode="auto">
          <a:xfrm>
            <a:off x="2450133" y="1554768"/>
            <a:ext cx="4298804" cy="393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work\tomo_piter\results\meteor\snapsho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2" b="89919" l="7242" r="89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4" t="10975" r="25228" b="17216"/>
          <a:stretch/>
        </p:blipFill>
        <p:spPr bwMode="auto">
          <a:xfrm>
            <a:off x="6551336" y="1030521"/>
            <a:ext cx="2501983" cy="19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work\tomo_piter\results\meteor\snapshot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6" t="15518" r="23171" b="13950"/>
          <a:stretch/>
        </p:blipFill>
        <p:spPr bwMode="auto">
          <a:xfrm>
            <a:off x="6606470" y="3122735"/>
            <a:ext cx="2055429" cy="17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work\tomo_piter\results\meteor\snapshot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95" y="4841975"/>
            <a:ext cx="2860792" cy="187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4730" y="260648"/>
            <a:ext cx="8759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Экспериментальные результаты по нейтронной томографии: метеорит Сеймчан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7" name="Picture 9" descr="https://encrypted-tbn2.gstatic.com/images?q=tbn:ANd9GcTGa0jXSe6Lj9lrQrAyaGTDRTlnJTcYcK9-zU7TDXESjkTN-vH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0" y="1131112"/>
            <a:ext cx="2095500" cy="21812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http://www.psrd.hawaii.edu/WebImg/Seymchan-pallasite-hires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" r="12770" b="6222"/>
          <a:stretch/>
        </p:blipFill>
        <p:spPr bwMode="auto">
          <a:xfrm>
            <a:off x="204730" y="3454716"/>
            <a:ext cx="2245403" cy="17927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http://sapiovita.ru/foto/meteorit/palassit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81128"/>
            <a:ext cx="2591340" cy="189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низ 1"/>
          <p:cNvSpPr/>
          <p:nvPr/>
        </p:nvSpPr>
        <p:spPr>
          <a:xfrm>
            <a:off x="7380312" y="2757450"/>
            <a:ext cx="576064" cy="8875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346152" y="4398188"/>
            <a:ext cx="576064" cy="8875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53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work\tomo_piter\results\tomo_photo\IMG_20140606_1707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16059" r="31090" b="13854"/>
          <a:stretch/>
        </p:blipFill>
        <p:spPr bwMode="auto">
          <a:xfrm>
            <a:off x="331410" y="3854669"/>
            <a:ext cx="2627486" cy="26077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meteorite.narod.ru/proba/map/Marjalahti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38" y="1028013"/>
            <a:ext cx="2621806" cy="25894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D:\work\tomo_piter\results\meter3\out\snapshot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9" b="94786" l="9883" r="89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65" t="6077" r="29752" b="4345"/>
          <a:stretch/>
        </p:blipFill>
        <p:spPr bwMode="auto">
          <a:xfrm>
            <a:off x="2873959" y="1244166"/>
            <a:ext cx="3932209" cy="474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D:\work\tomo_piter\results\meter3\out\snapsho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8" r="30295"/>
          <a:stretch/>
        </p:blipFill>
        <p:spPr bwMode="auto">
          <a:xfrm>
            <a:off x="6653709" y="1817030"/>
            <a:ext cx="2466590" cy="360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4730" y="260648"/>
            <a:ext cx="8759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Экспериментальные результаты по нейтронной томографии: метеорит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Марьялахти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трелка вниз 6"/>
          <p:cNvSpPr/>
          <p:nvPr/>
        </p:nvSpPr>
        <p:spPr>
          <a:xfrm rot="16200000">
            <a:off x="6300857" y="3390330"/>
            <a:ext cx="576064" cy="8875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92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work\tomo_piter\results\meteor2\out\snapsho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6" b="97683" l="11409" r="898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0" r="24148"/>
          <a:stretch/>
        </p:blipFill>
        <p:spPr bwMode="auto">
          <a:xfrm>
            <a:off x="2748006" y="947291"/>
            <a:ext cx="4291605" cy="548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work\tomo_piter\results\meteor2\out\snapshot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70" b="89919" l="9954" r="89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95" r="22232" b="9481"/>
          <a:stretch/>
        </p:blipFill>
        <p:spPr bwMode="auto">
          <a:xfrm>
            <a:off x="6834141" y="2522996"/>
            <a:ext cx="2019819" cy="2622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http://www.howdoeslooklike.com/wp-content/uploads/2013/07/madagascar-look-like-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21047"/>
            <a:ext cx="2318578" cy="25359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D:\work\tomo_piter\results\tomo_photo\IMAGE0002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12" b="58833" l="36677" r="63339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44" t="28434" r="33328" b="37789"/>
          <a:stretch/>
        </p:blipFill>
        <p:spPr bwMode="auto">
          <a:xfrm>
            <a:off x="30413" y="3834115"/>
            <a:ext cx="3048823" cy="231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4730" y="41192"/>
            <a:ext cx="8759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Экспериментальные результаты по нейтронной томографии: метеорит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Maromandia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(?)</a:t>
            </a:r>
          </a:p>
        </p:txBody>
      </p:sp>
      <p:sp>
        <p:nvSpPr>
          <p:cNvPr id="10" name="Стрелка вниз 9"/>
          <p:cNvSpPr/>
          <p:nvPr/>
        </p:nvSpPr>
        <p:spPr>
          <a:xfrm rot="16200000">
            <a:off x="6445816" y="3390330"/>
            <a:ext cx="576064" cy="8875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60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s://encrypted-tbn1.gstatic.com/images?q=tbn:ANd9GcR0wqSnyZAQLS7ulHs2wnHCGq0lMgOUfUXl1Bqtm3sr2JHsg8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76" y="1039032"/>
            <a:ext cx="2144459" cy="534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97" descr="http://planeta.moy.su/_bl/39/330388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7" y="2805512"/>
            <a:ext cx="2650464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02" descr="http://assets.atlasobscura.com/media/BAhbCVsHOgZmSSI8dXBsb2Fkcy9wbGFjZV9pbWFnZXMva29sYS15ZWxsb3ctc3VwZXJkZWVwLWJvcmVob2xlLmpwZwY6BkVUWwg6BnA6CnRodW1iSSIKOTgweD4GOwZUWwc7BzoKc3RyaXBbCTsHOgxjb252ZXJ0SSIQLXF1YWxpdHkgOTEGOwZUMA/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9" y="1196752"/>
            <a:ext cx="2650462" cy="13681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4730" y="53845"/>
            <a:ext cx="8759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Экспериментальные результаты по нейтронной томографии: геофизические образцы из Кольской сверхглубокой скважины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 descr="http://rgo-sib.ru/science/138/kolskaja-v-razrez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18" y="1052736"/>
            <a:ext cx="381386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i.ucrazy.ru/files/i/2009.11.20/1258724750_p00000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69" y="4756618"/>
            <a:ext cx="2621862" cy="16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84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832092"/>
              </p:ext>
            </p:extLst>
          </p:nvPr>
        </p:nvGraphicFramePr>
        <p:xfrm>
          <a:off x="5309181" y="2492896"/>
          <a:ext cx="3878049" cy="2708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5" name="Graph" r:id="rId5" imgW="4154760" imgH="2901600" progId="Origin50.Graph">
                  <p:embed/>
                </p:oleObj>
              </mc:Choice>
              <mc:Fallback>
                <p:oleObj name="Graph" r:id="rId5" imgW="415476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09181" y="2492896"/>
                        <a:ext cx="3878049" cy="2708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grains2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7987" t="7006" r="29737" b="10542"/>
          <a:stretch/>
        </p:blipFill>
        <p:spPr>
          <a:xfrm>
            <a:off x="230156" y="2372397"/>
            <a:ext cx="4561871" cy="42484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4728" y="113314"/>
            <a:ext cx="8759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Экспериментальные результаты по нейтронной томографии: геофизические образцы из Кольской сверхглубокой скважины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иотитовый гнейс с глубины 8802 м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4" t="33791" r="27261" b="34873"/>
          <a:stretch/>
        </p:blipFill>
        <p:spPr>
          <a:xfrm rot="4991677">
            <a:off x="308911" y="1226784"/>
            <a:ext cx="1656107" cy="13884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32040" y="1664511"/>
            <a:ext cx="4047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Биотит-</a:t>
            </a:r>
            <a:r>
              <a:rPr lang="ru-RU" sz="2000" b="1" dirty="0" err="1" smtClean="0">
                <a:solidFill>
                  <a:srgbClr val="00B050"/>
                </a:solidFill>
              </a:rPr>
              <a:t>мусковитные</a:t>
            </a:r>
            <a:r>
              <a:rPr lang="ru-RU" sz="2000" b="1" dirty="0" smtClean="0">
                <a:solidFill>
                  <a:srgbClr val="00B050"/>
                </a:solidFill>
              </a:rPr>
              <a:t> зерна,</a:t>
            </a:r>
          </a:p>
          <a:p>
            <a:r>
              <a:rPr lang="ru-RU" sz="2000" b="1" dirty="0" smtClean="0">
                <a:solidFill>
                  <a:srgbClr val="00B050"/>
                </a:solidFill>
              </a:rPr>
              <a:t>их </a:t>
            </a:r>
            <a:r>
              <a:rPr lang="ru-RU" sz="2000" b="1" dirty="0" err="1" smtClean="0">
                <a:solidFill>
                  <a:srgbClr val="00B050"/>
                </a:solidFill>
              </a:rPr>
              <a:t>фолиация</a:t>
            </a:r>
            <a:r>
              <a:rPr lang="ru-RU" sz="2000" b="1" dirty="0" smtClean="0">
                <a:solidFill>
                  <a:srgbClr val="00B050"/>
                </a:solidFill>
              </a:rPr>
              <a:t> и слоистость кварца  </a:t>
            </a:r>
            <a:endParaRPr lang="ru-RU" sz="2000" b="1" dirty="0">
              <a:solidFill>
                <a:srgbClr val="00B050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510424"/>
              </p:ext>
            </p:extLst>
          </p:nvPr>
        </p:nvGraphicFramePr>
        <p:xfrm>
          <a:off x="4403944" y="2865277"/>
          <a:ext cx="4377310" cy="3578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6" name="Graph" r:id="rId9" imgW="4154760" imgH="2901600" progId="Origin50.Graph">
                  <p:embed/>
                </p:oleObj>
              </mc:Choice>
              <mc:Fallback>
                <p:oleObj name="Graph" r:id="rId9" imgW="415476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03944" y="2865277"/>
                        <a:ext cx="4377310" cy="3578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23" y="1188877"/>
            <a:ext cx="2602363" cy="16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6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work\tomo_piter\results\Pl36\snapshot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6" r="21542"/>
          <a:stretch/>
        </p:blipFill>
        <p:spPr bwMode="auto">
          <a:xfrm>
            <a:off x="2987824" y="1154311"/>
            <a:ext cx="4167007" cy="452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work\tomo_piter\results\Pl36\pl36_3.mpg_snapshot_00.06_[2014.09.22_19.06.24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8" r="22322"/>
          <a:stretch/>
        </p:blipFill>
        <p:spPr bwMode="auto">
          <a:xfrm rot="5400000">
            <a:off x="6691866" y="4315211"/>
            <a:ext cx="2222726" cy="232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work\tomo_piter\results\Pl36\proj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190" l="5507" r="97797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8098">
            <a:off x="766551" y="4773624"/>
            <a:ext cx="1885306" cy="183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4728" y="113314"/>
            <a:ext cx="8759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Экспериментальные результаты по нейтронной томографии: геофизические образцы из Кольской сверхглубокой скважины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поверхностный  аналог гнейса К-8802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3" name="Picture 5" descr="D:\work\tomo_piter\results\photo_ivankina\real_photo\pl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8" y="1375635"/>
            <a:ext cx="2654400" cy="324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88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work\tomo_piter\results\tomo_photo\IMAGE000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49" t="35721" r="5101" b="27979"/>
          <a:stretch/>
        </p:blipFill>
        <p:spPr bwMode="auto">
          <a:xfrm>
            <a:off x="204135" y="4198889"/>
            <a:ext cx="2842274" cy="212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olrenRed3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40.7338"/>
                  <p14:fade out="250"/>
                </p14:media>
              </p:ext>
            </p:extLst>
          </p:nvPr>
        </p:nvPicPr>
        <p:blipFill rotWithShape="1">
          <a:blip r:embed="rId6"/>
          <a:srcRect l="29165" t="11564" r="26560" b="8808"/>
          <a:stretch/>
        </p:blipFill>
        <p:spPr>
          <a:xfrm>
            <a:off x="4022104" y="2450933"/>
            <a:ext cx="3369824" cy="4040871"/>
          </a:xfrm>
          <a:prstGeom prst="rect">
            <a:avLst/>
          </a:prstGeom>
        </p:spPr>
      </p:pic>
      <p:pic>
        <p:nvPicPr>
          <p:cNvPr id="18437" name="Picture 5" descr="http://www.paleo.ru/upload/iblock/c9b/%D0%B2%D0%B8%D0%B4%20%D0%BC%D1%83%D0%B7%D0%B5%D1%8F%20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6" y="1100155"/>
            <a:ext cx="2273409" cy="138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4728" y="113314"/>
            <a:ext cx="8759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Экспериментальные результаты по нейтронной томографии: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алеонтологические  объекты исследований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1760" y="2481760"/>
            <a:ext cx="353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Палеонтологический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им. А.А. Борисяка РАН</a:t>
            </a:r>
          </a:p>
        </p:txBody>
      </p:sp>
      <p:pic>
        <p:nvPicPr>
          <p:cNvPr id="10" name="Picture 30" descr="http://sandiegofotki.com/travels/img/sequoia-2/sequoia-vysot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0" r="27730"/>
          <a:stretch/>
        </p:blipFill>
        <p:spPr bwMode="auto">
          <a:xfrm>
            <a:off x="3524720" y="1700808"/>
            <a:ext cx="726769" cy="408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9"/>
          <a:srcRect l="32279" t="10580" r="34152" b="3341"/>
          <a:stretch/>
        </p:blipFill>
        <p:spPr bwMode="auto">
          <a:xfrm>
            <a:off x="6997779" y="3189646"/>
            <a:ext cx="1993007" cy="30447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7" descr="http://fc04.deviantart.net/fs39/f/2008/331/8/4/Cretaceous_Sunset_by_kerembeyi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58158"/>
            <a:ext cx="2126217" cy="171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4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work\tomo_piter\results\stromatalite\IMG_20140604_1114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45" t="30936" r="11002" b="15887"/>
          <a:stretch/>
        </p:blipFill>
        <p:spPr bwMode="auto">
          <a:xfrm rot="5400000">
            <a:off x="983308" y="3050114"/>
            <a:ext cx="3024336" cy="3782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work\tomo_piter\results\stromatalite\snapshot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9353" r="23096" b="17421"/>
          <a:stretch/>
        </p:blipFill>
        <p:spPr bwMode="auto">
          <a:xfrm>
            <a:off x="5148064" y="3909579"/>
            <a:ext cx="3626685" cy="268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:\work\tomo_piter\results\IMG_01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22" y="1408880"/>
            <a:ext cx="1152127" cy="8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4728" y="113314"/>
            <a:ext cx="8759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Экспериментальные результаты по нейтронной томографии: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алеонтологические  объекты исследований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8504" y="857752"/>
            <a:ext cx="2189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Строматолиты </a:t>
            </a:r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2" name="Picture 6" descr="http://static.newsland.com/news_images/546/big_5467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440962"/>
            <a:ext cx="1144988" cy="73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encrypted-tbn1.gstatic.com/images?q=tbn:ANd9GcTevstgI-x0V3O-9pXzgLELXsVCO8DOEjVJPSyZ4YxcWj018xS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55" y="140888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D:\work\tomo_piter\results\stromatalite\strog3.mpg_snapshot_00.00_[2014.09.28_11.10.34].jpg"/>
          <p:cNvPicPr>
            <a:picLocks noChangeAspect="1" noChangeArrowheads="1"/>
          </p:cNvPicPr>
          <p:nvPr/>
        </p:nvPicPr>
        <p:blipFill rotWithShape="1"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19" t="18620" r="27093" b="18419"/>
          <a:stretch/>
        </p:blipFill>
        <p:spPr bwMode="auto">
          <a:xfrm>
            <a:off x="4971676" y="956398"/>
            <a:ext cx="3803073" cy="307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722" y="1025580"/>
            <a:ext cx="4271750" cy="36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D:\work\tomo_piter\results\IMG_01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45" y="3315624"/>
            <a:ext cx="3440803" cy="166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out\m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25" t="17799" r="37754" b="27016"/>
          <a:stretch/>
        </p:blipFill>
        <p:spPr bwMode="auto">
          <a:xfrm rot="5400000">
            <a:off x="4751425" y="4629695"/>
            <a:ext cx="1350851" cy="229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out\colddivhot_colddivme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38" t="20128" r="36667" b="29250"/>
          <a:stretch/>
        </p:blipFill>
        <p:spPr bwMode="auto">
          <a:xfrm rot="5400000">
            <a:off x="7076219" y="4718659"/>
            <a:ext cx="1344366" cy="212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8632" y="5223287"/>
            <a:ext cx="194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Al 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Cu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Fe Ni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728" y="113314"/>
            <a:ext cx="8759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нейтронной  радиографии и томографии: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ерспективы развития 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5" name="Picture 7" descr="http://www.psi.ch/niag/WhatIsNIEN/igp_600_weld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54" y="1314733"/>
            <a:ext cx="3796486" cy="189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3071875" y="3427402"/>
            <a:ext cx="456506" cy="117252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3300128" y="2782800"/>
            <a:ext cx="0" cy="64460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7164288" y="3212976"/>
            <a:ext cx="504056" cy="18659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2" idx="0"/>
          </p:cNvCxnSpPr>
          <p:nvPr/>
        </p:nvCxnSpPr>
        <p:spPr>
          <a:xfrm flipH="1">
            <a:off x="5253408" y="2493229"/>
            <a:ext cx="927134" cy="273005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84597" y="5231338"/>
            <a:ext cx="194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  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Cu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Fe Ni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02233" y="5102486"/>
            <a:ext cx="2045107" cy="13508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41219" y="5223287"/>
            <a:ext cx="202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Al 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Cu</a:t>
            </a:r>
            <a:r>
              <a:rPr lang="ru-RU" dirty="0" smtClean="0">
                <a:solidFill>
                  <a:schemeClr val="bg1"/>
                </a:solidFill>
              </a:rPr>
              <a:t>    </a:t>
            </a:r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Fe 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Ni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540" y="5108970"/>
            <a:ext cx="1833574" cy="13443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6556" y="6360021"/>
            <a:ext cx="1349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фотография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605066" y="636075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Весь спектр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643751" y="6360751"/>
            <a:ext cx="178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Средний регион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670129" y="6360751"/>
            <a:ext cx="212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«Холодный» спектр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05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180" y="1052736"/>
            <a:ext cx="627886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5963" y="1254297"/>
            <a:ext cx="1799958" cy="65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1528"/>
            <a:ext cx="136815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8400" y="84941"/>
            <a:ext cx="751998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Нейтрон, как научный инструмент</a:t>
            </a:r>
            <a:endParaRPr lang="ru-RU" sz="36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411760" y="3511434"/>
            <a:ext cx="1736521" cy="157375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660232" y="3458019"/>
            <a:ext cx="1736521" cy="157375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углом вверх 3"/>
          <p:cNvSpPr/>
          <p:nvPr/>
        </p:nvSpPr>
        <p:spPr>
          <a:xfrm rot="5400000">
            <a:off x="268930" y="2792688"/>
            <a:ext cx="2290516" cy="1718412"/>
          </a:xfrm>
          <a:prstGeom prst="bentUp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059832" y="5050261"/>
            <a:ext cx="55546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Нейтронная радиография и томография</a:t>
            </a:r>
          </a:p>
          <a:p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неразрушающего контроля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нженерные науки, палеонтология, геофизика, культурное наследие ….  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 descr="Картинки по запросу neutron tomograph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"/>
          <a:stretch/>
        </p:blipFill>
        <p:spPr bwMode="auto">
          <a:xfrm>
            <a:off x="199452" y="4822060"/>
            <a:ext cx="2143125" cy="199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27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tvoyadubna.org/wp-content/uploads/%D0%B4%D1%83%D0%B1%D0%BD%D0%B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8"/>
          <a:stretch/>
        </p:blipFill>
        <p:spPr bwMode="auto">
          <a:xfrm>
            <a:off x="0" y="-99391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921169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Спасибо за Внимание</a:t>
            </a:r>
            <a:endParaRPr lang="ru-RU" sz="6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00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97" y="1325884"/>
            <a:ext cx="3338929" cy="2240646"/>
          </a:xfrm>
          <a:prstGeom prst="rect">
            <a:avLst/>
          </a:prstGeom>
        </p:spPr>
      </p:pic>
      <p:pic>
        <p:nvPicPr>
          <p:cNvPr id="2" name="Picture 9" descr="http://unnatural.ru/wp-content/uploads/2012/10/102212_1132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73" y="876017"/>
            <a:ext cx="743971" cy="12155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42" y="858415"/>
            <a:ext cx="1019021" cy="1250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4312" y="9248"/>
            <a:ext cx="8750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Нейтрон</a:t>
            </a: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ная радиография и томография </a:t>
            </a:r>
            <a:endParaRPr lang="ru-RU" sz="24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938" y="2091613"/>
            <a:ext cx="302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Рентгеновская радиография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http://www.sciencenewsline.com/news/images/2011051913310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654" y="883151"/>
            <a:ext cx="1121043" cy="116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95536" y="2391210"/>
            <a:ext cx="3908829" cy="3496276"/>
            <a:chOff x="0" y="-69097"/>
            <a:chExt cx="6186302" cy="3042319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664677" y="275492"/>
              <a:ext cx="1268186" cy="2166257"/>
              <a:chOff x="0" y="0"/>
              <a:chExt cx="1268186" cy="2166257"/>
            </a:xfrm>
            <a:solidFill>
              <a:schemeClr val="bg1">
                <a:lumMod val="95000"/>
              </a:schemeClr>
            </a:solidFill>
          </p:grpSpPr>
          <p:sp>
            <p:nvSpPr>
              <p:cNvPr id="43" name="Цилиндр 42"/>
              <p:cNvSpPr/>
              <p:nvPr/>
            </p:nvSpPr>
            <p:spPr>
              <a:xfrm>
                <a:off x="0" y="0"/>
                <a:ext cx="1268186" cy="2166257"/>
              </a:xfrm>
              <a:prstGeom prst="ca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44" name="Куб 43"/>
              <p:cNvSpPr/>
              <p:nvPr/>
            </p:nvSpPr>
            <p:spPr>
              <a:xfrm>
                <a:off x="130629" y="419100"/>
                <a:ext cx="206828" cy="212271"/>
              </a:xfrm>
              <a:prstGeom prst="cub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45" name="Куб 44"/>
              <p:cNvSpPr/>
              <p:nvPr/>
            </p:nvSpPr>
            <p:spPr>
              <a:xfrm>
                <a:off x="506186" y="478971"/>
                <a:ext cx="206828" cy="212271"/>
              </a:xfrm>
              <a:prstGeom prst="cub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46" name="Куб 45"/>
              <p:cNvSpPr/>
              <p:nvPr/>
            </p:nvSpPr>
            <p:spPr>
              <a:xfrm>
                <a:off x="359229" y="1083128"/>
                <a:ext cx="206828" cy="212271"/>
              </a:xfrm>
              <a:prstGeom prst="cub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47" name="Куб 46"/>
              <p:cNvSpPr/>
              <p:nvPr/>
            </p:nvSpPr>
            <p:spPr>
              <a:xfrm>
                <a:off x="778329" y="772885"/>
                <a:ext cx="206828" cy="212271"/>
              </a:xfrm>
              <a:prstGeom prst="cub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48" name="Куб 47"/>
              <p:cNvSpPr/>
              <p:nvPr/>
            </p:nvSpPr>
            <p:spPr>
              <a:xfrm>
                <a:off x="446314" y="1681843"/>
                <a:ext cx="206828" cy="212271"/>
              </a:xfrm>
              <a:prstGeom prst="cub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49" name="Куб 48"/>
              <p:cNvSpPr/>
              <p:nvPr/>
            </p:nvSpPr>
            <p:spPr>
              <a:xfrm>
                <a:off x="854529" y="1295400"/>
                <a:ext cx="206828" cy="212271"/>
              </a:xfrm>
              <a:prstGeom prst="cub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4062046" y="246184"/>
              <a:ext cx="1268186" cy="2166257"/>
              <a:chOff x="0" y="0"/>
              <a:chExt cx="1268186" cy="2166257"/>
            </a:xfrm>
          </p:grpSpPr>
          <p:sp>
            <p:nvSpPr>
              <p:cNvPr id="36" name="Цилиндр 35"/>
              <p:cNvSpPr/>
              <p:nvPr/>
            </p:nvSpPr>
            <p:spPr>
              <a:xfrm>
                <a:off x="0" y="0"/>
                <a:ext cx="1268186" cy="2166257"/>
              </a:xfrm>
              <a:prstGeom prst="can">
                <a:avLst/>
              </a:prstGeom>
              <a:noFill/>
              <a:ln w="190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37" name="Куб 36"/>
              <p:cNvSpPr/>
              <p:nvPr/>
            </p:nvSpPr>
            <p:spPr>
              <a:xfrm>
                <a:off x="130629" y="419100"/>
                <a:ext cx="206828" cy="212271"/>
              </a:xfrm>
              <a:prstGeom prst="cube">
                <a:avLst/>
              </a:prstGeom>
              <a:solidFill>
                <a:srgbClr val="F8BFB2"/>
              </a:solidFill>
              <a:ln w="190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38" name="Куб 37"/>
              <p:cNvSpPr/>
              <p:nvPr/>
            </p:nvSpPr>
            <p:spPr>
              <a:xfrm>
                <a:off x="506186" y="478971"/>
                <a:ext cx="206828" cy="212271"/>
              </a:xfrm>
              <a:prstGeom prst="cube">
                <a:avLst/>
              </a:prstGeom>
              <a:solidFill>
                <a:srgbClr val="F8BFB2"/>
              </a:solidFill>
              <a:ln w="190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39" name="Куб 38"/>
              <p:cNvSpPr/>
              <p:nvPr/>
            </p:nvSpPr>
            <p:spPr>
              <a:xfrm>
                <a:off x="359229" y="1083128"/>
                <a:ext cx="206828" cy="212271"/>
              </a:xfrm>
              <a:prstGeom prst="cube">
                <a:avLst/>
              </a:prstGeom>
              <a:solidFill>
                <a:srgbClr val="F8BFB2"/>
              </a:solidFill>
              <a:ln w="190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40" name="Куб 39"/>
              <p:cNvSpPr/>
              <p:nvPr/>
            </p:nvSpPr>
            <p:spPr>
              <a:xfrm>
                <a:off x="778329" y="772885"/>
                <a:ext cx="206828" cy="212271"/>
              </a:xfrm>
              <a:prstGeom prst="cube">
                <a:avLst/>
              </a:prstGeom>
              <a:solidFill>
                <a:srgbClr val="F8BFB2"/>
              </a:solidFill>
              <a:ln w="190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41" name="Куб 40"/>
              <p:cNvSpPr/>
              <p:nvPr/>
            </p:nvSpPr>
            <p:spPr>
              <a:xfrm>
                <a:off x="446314" y="1681843"/>
                <a:ext cx="206828" cy="212271"/>
              </a:xfrm>
              <a:prstGeom prst="cube">
                <a:avLst/>
              </a:prstGeom>
              <a:solidFill>
                <a:srgbClr val="F8BFB2"/>
              </a:solidFill>
              <a:ln w="190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42" name="Куб 41"/>
              <p:cNvSpPr/>
              <p:nvPr/>
            </p:nvSpPr>
            <p:spPr>
              <a:xfrm>
                <a:off x="854529" y="1295400"/>
                <a:ext cx="206828" cy="212271"/>
              </a:xfrm>
              <a:prstGeom prst="cube">
                <a:avLst/>
              </a:prstGeom>
              <a:solidFill>
                <a:srgbClr val="F8BFB2"/>
              </a:solidFill>
              <a:ln w="190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0" y="427892"/>
              <a:ext cx="2473074" cy="1774371"/>
              <a:chOff x="0" y="0"/>
              <a:chExt cx="2473074" cy="1774371"/>
            </a:xfrm>
          </p:grpSpPr>
          <p:cxnSp>
            <p:nvCxnSpPr>
              <p:cNvPr id="26" name="Прямая со стрелкой 25"/>
              <p:cNvCxnSpPr/>
              <p:nvPr/>
            </p:nvCxnSpPr>
            <p:spPr>
              <a:xfrm>
                <a:off x="10886" y="0"/>
                <a:ext cx="1567543" cy="54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 стрелкой 26"/>
              <p:cNvCxnSpPr/>
              <p:nvPr/>
            </p:nvCxnSpPr>
            <p:spPr>
              <a:xfrm>
                <a:off x="5443" y="223157"/>
                <a:ext cx="1567543" cy="54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 стрелкой 27"/>
              <p:cNvCxnSpPr/>
              <p:nvPr/>
            </p:nvCxnSpPr>
            <p:spPr>
              <a:xfrm>
                <a:off x="16329" y="440871"/>
                <a:ext cx="1567543" cy="54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 стрелкой 28"/>
              <p:cNvCxnSpPr/>
              <p:nvPr/>
            </p:nvCxnSpPr>
            <p:spPr>
              <a:xfrm>
                <a:off x="5443" y="642257"/>
                <a:ext cx="1567543" cy="54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 стрелкой 29"/>
              <p:cNvCxnSpPr/>
              <p:nvPr/>
            </p:nvCxnSpPr>
            <p:spPr>
              <a:xfrm>
                <a:off x="5443" y="854528"/>
                <a:ext cx="1567543" cy="54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 стрелкой 30"/>
              <p:cNvCxnSpPr/>
              <p:nvPr/>
            </p:nvCxnSpPr>
            <p:spPr>
              <a:xfrm>
                <a:off x="16329" y="1066800"/>
                <a:ext cx="1567543" cy="54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 стрелкой 31"/>
              <p:cNvCxnSpPr/>
              <p:nvPr/>
            </p:nvCxnSpPr>
            <p:spPr>
              <a:xfrm>
                <a:off x="0" y="1300843"/>
                <a:ext cx="1567543" cy="54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 стрелкой 32"/>
              <p:cNvCxnSpPr/>
              <p:nvPr/>
            </p:nvCxnSpPr>
            <p:spPr>
              <a:xfrm>
                <a:off x="27214" y="1556657"/>
                <a:ext cx="1567543" cy="54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 стрелкой 33"/>
              <p:cNvCxnSpPr/>
              <p:nvPr/>
            </p:nvCxnSpPr>
            <p:spPr>
              <a:xfrm>
                <a:off x="38100" y="1768928"/>
                <a:ext cx="1567543" cy="54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35" name="Надпись 2"/>
              <p:cNvSpPr txBox="1">
                <a:spLocks noChangeArrowheads="1"/>
              </p:cNvSpPr>
              <p:nvPr/>
            </p:nvSpPr>
            <p:spPr bwMode="auto">
              <a:xfrm>
                <a:off x="96904" y="626438"/>
                <a:ext cx="2376170" cy="5480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ru-RU" sz="1200" b="1" dirty="0">
                    <a:ln>
                      <a:noFill/>
                    </a:ln>
                    <a:solidFill>
                      <a:srgbClr val="5B9BD5"/>
                    </a:solidFill>
                    <a:effectLst>
                      <a:outerShdw blurRad="38100" dist="25400" dir="5400000" algn="ctr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НЕЙТРОНЫ</a:t>
                </a:r>
                <a:endParaRPr lang="ru-RU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Блок-схема: процесс 10"/>
            <p:cNvSpPr/>
            <p:nvPr/>
          </p:nvSpPr>
          <p:spPr>
            <a:xfrm>
              <a:off x="3100548" y="-69097"/>
              <a:ext cx="206830" cy="2830048"/>
            </a:xfrm>
            <a:prstGeom prst="flowChart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ru-RU" sz="1200" b="1" dirty="0">
                  <a:solidFill>
                    <a:srgbClr val="548235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Сцинтиллятор</a:t>
              </a:r>
              <a:endPara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3334943" y="439615"/>
              <a:ext cx="2376170" cy="1774009"/>
              <a:chOff x="-99919" y="0"/>
              <a:chExt cx="2376170" cy="1774009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52753" y="0"/>
                <a:ext cx="440872" cy="1774009"/>
                <a:chOff x="0" y="0"/>
                <a:chExt cx="1605280" cy="1774009"/>
              </a:xfrm>
            </p:grpSpPr>
            <p:cxnSp>
              <p:nvCxnSpPr>
                <p:cNvPr id="17" name="Прямая со стрелкой 16"/>
                <p:cNvCxnSpPr/>
                <p:nvPr/>
              </p:nvCxnSpPr>
              <p:spPr>
                <a:xfrm>
                  <a:off x="16329" y="0"/>
                  <a:ext cx="1567543" cy="544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я со стрелкой 17"/>
                <p:cNvCxnSpPr/>
                <p:nvPr/>
              </p:nvCxnSpPr>
              <p:spPr>
                <a:xfrm>
                  <a:off x="5443" y="223158"/>
                  <a:ext cx="1567180" cy="508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я со стрелкой 18"/>
                <p:cNvCxnSpPr/>
                <p:nvPr/>
              </p:nvCxnSpPr>
              <p:spPr>
                <a:xfrm>
                  <a:off x="16329" y="440872"/>
                  <a:ext cx="1567180" cy="508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я со стрелкой 19"/>
                <p:cNvCxnSpPr/>
                <p:nvPr/>
              </p:nvCxnSpPr>
              <p:spPr>
                <a:xfrm>
                  <a:off x="10886" y="642258"/>
                  <a:ext cx="1567180" cy="508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 стрелкой 20"/>
                <p:cNvCxnSpPr/>
                <p:nvPr/>
              </p:nvCxnSpPr>
              <p:spPr>
                <a:xfrm>
                  <a:off x="5443" y="854529"/>
                  <a:ext cx="1567180" cy="508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Прямая со стрелкой 21"/>
                <p:cNvCxnSpPr/>
                <p:nvPr/>
              </p:nvCxnSpPr>
              <p:spPr>
                <a:xfrm>
                  <a:off x="21772" y="1066800"/>
                  <a:ext cx="1567180" cy="508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 стрелкой 22"/>
                <p:cNvCxnSpPr/>
                <p:nvPr/>
              </p:nvCxnSpPr>
              <p:spPr>
                <a:xfrm>
                  <a:off x="0" y="1300843"/>
                  <a:ext cx="1567180" cy="508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 стрелкой 23"/>
                <p:cNvCxnSpPr/>
                <p:nvPr/>
              </p:nvCxnSpPr>
              <p:spPr>
                <a:xfrm>
                  <a:off x="27215" y="1556658"/>
                  <a:ext cx="1567180" cy="508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я со стрелкой 24"/>
                <p:cNvCxnSpPr/>
                <p:nvPr/>
              </p:nvCxnSpPr>
              <p:spPr>
                <a:xfrm>
                  <a:off x="38100" y="1768929"/>
                  <a:ext cx="1567180" cy="508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Надпись 2"/>
              <p:cNvSpPr txBox="1">
                <a:spLocks noChangeArrowheads="1"/>
              </p:cNvSpPr>
              <p:nvPr/>
            </p:nvSpPr>
            <p:spPr bwMode="auto">
              <a:xfrm>
                <a:off x="-99919" y="595828"/>
                <a:ext cx="2376170" cy="5480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ru-RU" sz="1200" b="1" dirty="0">
                    <a:ln>
                      <a:noFill/>
                    </a:ln>
                    <a:solidFill>
                      <a:srgbClr val="548235"/>
                    </a:solidFill>
                    <a:effectLst>
                      <a:outerShdw blurRad="38100" dist="25400" dir="5400000" algn="ctr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СВЕТ</a:t>
                </a:r>
                <a:endParaRPr lang="ru-RU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Надпись 2"/>
            <p:cNvSpPr txBox="1">
              <a:spLocks noChangeArrowheads="1"/>
            </p:cNvSpPr>
            <p:nvPr/>
          </p:nvSpPr>
          <p:spPr bwMode="auto">
            <a:xfrm>
              <a:off x="1409708" y="2425217"/>
              <a:ext cx="2376171" cy="548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ru-RU" sz="1200" b="1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ОБЪЕКТ</a:t>
              </a:r>
              <a:endPara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Надпись 2"/>
            <p:cNvSpPr txBox="1">
              <a:spLocks noChangeArrowheads="1"/>
            </p:cNvSpPr>
            <p:nvPr/>
          </p:nvSpPr>
          <p:spPr bwMode="auto">
            <a:xfrm>
              <a:off x="3810131" y="2417919"/>
              <a:ext cx="2376171" cy="548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ru-RU" sz="1200" b="1" dirty="0">
                  <a:ln>
                    <a:noFill/>
                  </a:ln>
                  <a:solidFill>
                    <a:srgbClr val="C55A11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ИЗОБРАЖЕНИЕ</a:t>
              </a:r>
              <a:endPara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9294" y="5968862"/>
            <a:ext cx="265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Поглощение и рассеяние</a:t>
            </a:r>
            <a:endParaRPr lang="ru-RU" dirty="0"/>
          </a:p>
        </p:txBody>
      </p:sp>
      <p:cxnSp>
        <p:nvCxnSpPr>
          <p:cNvPr id="51" name="Прямая со стрелкой 50"/>
          <p:cNvCxnSpPr/>
          <p:nvPr/>
        </p:nvCxnSpPr>
        <p:spPr>
          <a:xfrm flipV="1">
            <a:off x="890763" y="4325295"/>
            <a:ext cx="783583" cy="1740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606912" y="1001041"/>
            <a:ext cx="36615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Нейтронная радиография</a:t>
            </a:r>
          </a:p>
          <a:p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605338" y="6352131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Нейтронная радиография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100000" l="4935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459" y="3950877"/>
            <a:ext cx="1877643" cy="2132856"/>
          </a:xfrm>
          <a:prstGeom prst="rect">
            <a:avLst/>
          </a:prstGeom>
        </p:spPr>
      </p:pic>
      <p:pic>
        <p:nvPicPr>
          <p:cNvPr id="61" name="Picture 5" descr="http://bms.24open.ru/images/0133ef01c3f8a96fffbc0a5297dbe7c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0" b="97920" l="3750" r="96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307" y="2982289"/>
            <a:ext cx="1245684" cy="146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435" y="3581602"/>
            <a:ext cx="2797037" cy="242175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TextBox 56"/>
          <p:cNvSpPr txBox="1"/>
          <p:nvPr/>
        </p:nvSpPr>
        <p:spPr>
          <a:xfrm>
            <a:off x="4301446" y="6113878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Радиография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096902" y="5919421"/>
            <a:ext cx="3038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модель, восстановленная из нейтронной томографии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385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1" descr="http://4.bp.blogspot.com/-E80nejA87-k/UXWmbxrX0hI/AAAAAAAAFL4/Ay1pJFUA93U/s320/silni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79" y="5462364"/>
            <a:ext cx="1997217" cy="106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0" y="811249"/>
            <a:ext cx="8390136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SzPct val="170000"/>
              <a:buFontTx/>
              <a:buChar char="•"/>
            </a:pPr>
            <a:r>
              <a:rPr lang="ru-RU" sz="2400" b="1" dirty="0" smtClean="0">
                <a:solidFill>
                  <a:srgbClr val="00B050"/>
                </a:solidFill>
              </a:rPr>
              <a:t>Ядерное взаимодействие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>
              <a:buSzPct val="170000"/>
              <a:buFontTx/>
              <a:buChar char="•"/>
            </a:pPr>
            <a:endParaRPr lang="ru-RU" b="1" dirty="0">
              <a:solidFill>
                <a:srgbClr val="00B050"/>
              </a:solidFill>
            </a:endParaRPr>
          </a:p>
          <a:p>
            <a:pPr lvl="4">
              <a:buSzPct val="170000"/>
            </a:pPr>
            <a:endParaRPr lang="en-US" b="1" dirty="0" smtClean="0">
              <a:solidFill>
                <a:srgbClr val="00B050"/>
              </a:solidFill>
            </a:endParaRPr>
          </a:p>
          <a:p>
            <a:pPr>
              <a:buSzPct val="170000"/>
              <a:buFontTx/>
              <a:buChar char="•"/>
            </a:pPr>
            <a:endParaRPr lang="en-US" b="1" dirty="0" smtClean="0">
              <a:solidFill>
                <a:srgbClr val="00B050"/>
              </a:solidFill>
            </a:endParaRPr>
          </a:p>
          <a:p>
            <a:pPr>
              <a:buSzPct val="170000"/>
              <a:buFontTx/>
              <a:buChar char="•"/>
            </a:pPr>
            <a:endParaRPr lang="ru-RU" b="1" dirty="0">
              <a:solidFill>
                <a:srgbClr val="00B050"/>
              </a:solidFill>
            </a:endParaRPr>
          </a:p>
          <a:p>
            <a:pPr>
              <a:buSzPct val="170000"/>
              <a:buFontTx/>
              <a:buChar char="•"/>
            </a:pPr>
            <a:endParaRPr lang="en-US" b="1" dirty="0" smtClean="0">
              <a:solidFill>
                <a:srgbClr val="00B050"/>
              </a:solidFill>
            </a:endParaRPr>
          </a:p>
          <a:p>
            <a:pPr>
              <a:buSzPct val="170000"/>
              <a:buFontTx/>
              <a:buChar char="•"/>
            </a:pPr>
            <a:endParaRPr lang="ru-RU" b="1" dirty="0">
              <a:solidFill>
                <a:srgbClr val="00B050"/>
              </a:solidFill>
            </a:endParaRPr>
          </a:p>
          <a:p>
            <a:pPr>
              <a:buSzPct val="170000"/>
              <a:buFontTx/>
              <a:buChar char="•"/>
            </a:pPr>
            <a:endParaRPr lang="ru-RU" b="1" dirty="0">
              <a:solidFill>
                <a:srgbClr val="00B050"/>
              </a:solidFill>
            </a:endParaRPr>
          </a:p>
          <a:p>
            <a:pPr>
              <a:buSzPct val="170000"/>
              <a:buFontTx/>
              <a:buChar char="•"/>
            </a:pPr>
            <a:endParaRPr lang="en-US" b="1" dirty="0">
              <a:solidFill>
                <a:srgbClr val="00B050"/>
              </a:solidFill>
            </a:endParaRPr>
          </a:p>
          <a:p>
            <a:pPr>
              <a:buSzPct val="170000"/>
              <a:buFontTx/>
              <a:buChar char="•"/>
            </a:pPr>
            <a:endParaRPr lang="ru-RU" b="1" dirty="0">
              <a:solidFill>
                <a:srgbClr val="00B050"/>
              </a:solidFill>
            </a:endParaRPr>
          </a:p>
          <a:p>
            <a:pPr>
              <a:buSzPct val="170000"/>
            </a:pP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778" y="2852936"/>
            <a:ext cx="579536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170000"/>
              <a:buFontTx/>
              <a:buChar char="•"/>
            </a:pPr>
            <a:r>
              <a:rPr lang="ru-RU" sz="2400" b="1" dirty="0" smtClean="0">
                <a:solidFill>
                  <a:srgbClr val="00B050"/>
                </a:solidFill>
              </a:rPr>
              <a:t>Магнитное взаимодействие</a:t>
            </a:r>
            <a:endParaRPr lang="en-US" b="1" dirty="0">
              <a:solidFill>
                <a:srgbClr val="00B050"/>
              </a:solidFill>
            </a:endParaRPr>
          </a:p>
          <a:p>
            <a:pPr lvl="0">
              <a:buSzPct val="170000"/>
              <a:buFontTx/>
              <a:buChar char="•"/>
            </a:pPr>
            <a:endParaRPr lang="en-US" b="1" dirty="0" smtClean="0">
              <a:solidFill>
                <a:srgbClr val="00B050"/>
              </a:solidFill>
            </a:endParaRPr>
          </a:p>
          <a:p>
            <a:pPr lvl="0">
              <a:buSzPct val="170000"/>
              <a:buFontTx/>
              <a:buChar char="•"/>
            </a:pPr>
            <a:endParaRPr lang="ru-RU" b="1" dirty="0" smtClean="0">
              <a:solidFill>
                <a:srgbClr val="00B050"/>
              </a:solidFill>
            </a:endParaRPr>
          </a:p>
          <a:p>
            <a:pPr lvl="0">
              <a:buSzPct val="170000"/>
              <a:buFontTx/>
              <a:buChar char="•"/>
            </a:pPr>
            <a:endParaRPr lang="ru-RU" b="1" dirty="0">
              <a:solidFill>
                <a:srgbClr val="00B050"/>
              </a:solidFill>
            </a:endParaRPr>
          </a:p>
          <a:p>
            <a:pPr lvl="0">
              <a:buSzPct val="170000"/>
              <a:buFontTx/>
              <a:buChar char="•"/>
            </a:pPr>
            <a:endParaRPr lang="ru-RU" b="1" dirty="0" smtClean="0">
              <a:solidFill>
                <a:srgbClr val="00B050"/>
              </a:solidFill>
            </a:endParaRPr>
          </a:p>
          <a:p>
            <a:pPr lvl="0">
              <a:buSzPct val="170000"/>
              <a:buFontTx/>
              <a:buChar char="•"/>
            </a:pPr>
            <a:endParaRPr lang="en-US" b="1" dirty="0">
              <a:solidFill>
                <a:srgbClr val="00B050"/>
              </a:solidFill>
            </a:endParaRPr>
          </a:p>
          <a:p>
            <a:pPr lvl="0">
              <a:buSzPct val="170000"/>
              <a:buFontTx/>
              <a:buChar char="•"/>
            </a:pPr>
            <a:endParaRPr lang="en-US" b="1" dirty="0" smtClean="0">
              <a:solidFill>
                <a:srgbClr val="00B050"/>
              </a:solidFill>
            </a:endParaRPr>
          </a:p>
          <a:p>
            <a:pPr lvl="0">
              <a:buSzPct val="170000"/>
              <a:buFontTx/>
              <a:buChar char="•"/>
            </a:pPr>
            <a:r>
              <a:rPr lang="ru-RU" sz="2400" b="1" dirty="0" smtClean="0">
                <a:solidFill>
                  <a:srgbClr val="00B050"/>
                </a:solidFill>
              </a:rPr>
              <a:t>Высокая проникающая способность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lvl="0">
              <a:buSzPct val="170000"/>
            </a:pP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44008" y="4980286"/>
            <a:ext cx="2656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170000"/>
              <a:buFontTx/>
              <a:buChar char="•"/>
            </a:pP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21" name="Стрелка вверх 20"/>
          <p:cNvSpPr/>
          <p:nvPr/>
        </p:nvSpPr>
        <p:spPr>
          <a:xfrm rot="2579788">
            <a:off x="446061" y="3173040"/>
            <a:ext cx="288032" cy="856336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верх 32"/>
          <p:cNvSpPr/>
          <p:nvPr/>
        </p:nvSpPr>
        <p:spPr>
          <a:xfrm rot="19007435">
            <a:off x="1258173" y="3161208"/>
            <a:ext cx="288032" cy="856336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284944" y="3402968"/>
            <a:ext cx="506130" cy="37281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31" name="Овал 30"/>
          <p:cNvSpPr/>
          <p:nvPr/>
        </p:nvSpPr>
        <p:spPr>
          <a:xfrm>
            <a:off x="1154481" y="3414798"/>
            <a:ext cx="506130" cy="37281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5" y="5335441"/>
            <a:ext cx="1314869" cy="1314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t="2780" r="6265" b="3896"/>
          <a:stretch/>
        </p:blipFill>
        <p:spPr bwMode="auto">
          <a:xfrm>
            <a:off x="2856244" y="1232534"/>
            <a:ext cx="947152" cy="129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5553" r="4491" b="3101"/>
          <a:stretch/>
        </p:blipFill>
        <p:spPr bwMode="auto">
          <a:xfrm>
            <a:off x="815306" y="1232534"/>
            <a:ext cx="952775" cy="128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78" y="564211"/>
            <a:ext cx="4285774" cy="271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2" descr="D:\work\tomo_piter\results\IMG_20140605_1123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53" y="5294532"/>
            <a:ext cx="1047516" cy="139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862" y="3268152"/>
            <a:ext cx="27336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57" y="3430790"/>
            <a:ext cx="1803822" cy="13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3" descr="D:\work\tomo_piter\results\Pictur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309" y="3115026"/>
            <a:ext cx="1399049" cy="19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853386" y="4856833"/>
            <a:ext cx="951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рентген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7092905" y="485777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нейтроны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815306" y="2578936"/>
            <a:ext cx="951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рентген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2713511" y="257893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нейтроны</a:t>
            </a:r>
            <a:endParaRPr lang="ru-RU" dirty="0"/>
          </a:p>
        </p:txBody>
      </p:sp>
      <p:sp>
        <p:nvSpPr>
          <p:cNvPr id="19" name="Стрелка вправо 18"/>
          <p:cNvSpPr/>
          <p:nvPr/>
        </p:nvSpPr>
        <p:spPr>
          <a:xfrm>
            <a:off x="4067944" y="1772816"/>
            <a:ext cx="612634" cy="57606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10" descr="https://encrypted-tbn3.gstatic.com/images?q=tbn:ANd9GcTzW5AU2HpDgpVxtL1iUT33b8X1C7XF5A6kD1GCnApIuhjwrCEEF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53" y="5447502"/>
            <a:ext cx="2594291" cy="12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14312" y="9248"/>
            <a:ext cx="8750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Нейтрон</a:t>
            </a: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ная радиография и томография </a:t>
            </a:r>
            <a:endParaRPr lang="ru-RU" sz="24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755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69969"/>
            <a:ext cx="8309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Экспериментальная станция по нейтронной радиографии и томографии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D:\work\tomo_piter\results\experimental_facilities_b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187" y="3289527"/>
            <a:ext cx="435012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2283"/>
          <a:stretch/>
        </p:blipFill>
        <p:spPr>
          <a:xfrm>
            <a:off x="251520" y="570079"/>
            <a:ext cx="4914738" cy="2786913"/>
          </a:xfrm>
          <a:prstGeom prst="rect">
            <a:avLst/>
          </a:prstGeom>
        </p:spPr>
      </p:pic>
      <p:pic>
        <p:nvPicPr>
          <p:cNvPr id="19458" name="Picture 2" descr="http://nrcki.ru/dyn_images/img63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18821"/>
            <a:ext cx="3096344" cy="208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04826" y="2911006"/>
            <a:ext cx="147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Реактор ИР-8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3" descr="D:\work\tomo_piter\IMG_01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64564"/>
            <a:ext cx="4165600" cy="2590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8097664" y="4948361"/>
            <a:ext cx="755576" cy="55896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555776" y="6350593"/>
            <a:ext cx="474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Импульсный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высокопоточный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реактор ИБР-2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72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29" descr="Сборка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06">
            <a:off x="-740141" y="166614"/>
            <a:ext cx="9764372" cy="283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r="29129"/>
          <a:stretch/>
        </p:blipFill>
        <p:spPr>
          <a:xfrm rot="5400000">
            <a:off x="-114603" y="3062880"/>
            <a:ext cx="3888434" cy="33245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5536" y="169969"/>
            <a:ext cx="8309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Экспериментальная станция по нейтронной радиографии и томографии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147615"/>
              </p:ext>
            </p:extLst>
          </p:nvPr>
        </p:nvGraphicFramePr>
        <p:xfrm>
          <a:off x="3635896" y="3991404"/>
          <a:ext cx="5303912" cy="275246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744416"/>
                <a:gridCol w="1559496"/>
              </a:tblGrid>
              <a:tr h="408567">
                <a:tc>
                  <a:txBody>
                    <a:bodyPr/>
                    <a:lstStyle/>
                    <a:p>
                      <a:r>
                        <a:rPr lang="ru-RU" dirty="0" smtClean="0"/>
                        <a:t>Параметры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29481">
                <a:tc>
                  <a:txBody>
                    <a:bodyPr/>
                    <a:lstStyle/>
                    <a:p>
                      <a:r>
                        <a:rPr lang="ru-RU" dirty="0" smtClean="0"/>
                        <a:t>Характеристический параметр </a:t>
                      </a:r>
                      <a:r>
                        <a:rPr lang="en-US" dirty="0" smtClean="0"/>
                        <a:t>L/D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194-1940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17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Размер пикселя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87 </a:t>
                      </a:r>
                      <a:r>
                        <a:rPr lang="en-US" dirty="0" err="1" smtClean="0"/>
                        <a:t>mkm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8567">
                <a:tc>
                  <a:txBody>
                    <a:bodyPr/>
                    <a:lstStyle/>
                    <a:p>
                      <a:r>
                        <a:rPr lang="ru-RU" dirty="0" smtClean="0"/>
                        <a:t>Пространственное</a:t>
                      </a:r>
                      <a:r>
                        <a:rPr lang="ru-RU" baseline="0" dirty="0" smtClean="0"/>
                        <a:t> разрешение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 </a:t>
                      </a:r>
                      <a:r>
                        <a:rPr lang="en-US" dirty="0" err="1" smtClean="0"/>
                        <a:t>mkm</a:t>
                      </a:r>
                      <a:endParaRPr lang="ru-RU" dirty="0"/>
                    </a:p>
                  </a:txBody>
                  <a:tcPr/>
                </a:tc>
              </a:tr>
              <a:tr h="408567">
                <a:tc>
                  <a:txBody>
                    <a:bodyPr/>
                    <a:lstStyle/>
                    <a:p>
                      <a:r>
                        <a:rPr lang="ru-RU" dirty="0" smtClean="0"/>
                        <a:t>Максимальный размер образца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20x20 cm</a:t>
                      </a:r>
                      <a:endParaRPr lang="ru-RU" dirty="0"/>
                    </a:p>
                  </a:txBody>
                  <a:tcPr/>
                </a:tc>
              </a:tr>
              <a:tr h="204284">
                <a:tc>
                  <a:txBody>
                    <a:bodyPr/>
                    <a:lstStyle/>
                    <a:p>
                      <a:r>
                        <a:rPr lang="ru-RU" dirty="0" smtClean="0"/>
                        <a:t>Время экспозиции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c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284">
                <a:tc>
                  <a:txBody>
                    <a:bodyPr/>
                    <a:lstStyle/>
                    <a:p>
                      <a:r>
                        <a:rPr lang="ru-RU" dirty="0" smtClean="0"/>
                        <a:t>Поток нейтронов на образце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5x10</a:t>
                      </a:r>
                      <a:r>
                        <a:rPr lang="en-US" baseline="30000" dirty="0" smtClean="0"/>
                        <a:t>6</a:t>
                      </a:r>
                      <a:r>
                        <a:rPr lang="en-US" baseline="0" dirty="0" smtClean="0"/>
                        <a:t> ns/cm2</a:t>
                      </a:r>
                      <a:endParaRPr lang="ru-RU" baseline="30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65" y="2527674"/>
            <a:ext cx="1993378" cy="13303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543448"/>
            <a:ext cx="1946108" cy="129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5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work\tomo_piter\results\lock\out\snapshot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1" t="13636" r="17321" b="10681"/>
          <a:stretch/>
        </p:blipFill>
        <p:spPr bwMode="auto">
          <a:xfrm>
            <a:off x="212067" y="4431509"/>
            <a:ext cx="2061338" cy="18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ttp://bms.24open.ru/images/0133ef01c3f8a96fffbc0a5297dbe7c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60" b="97920" l="3750" r="96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4" y="670654"/>
            <a:ext cx="1272464" cy="124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169969"/>
            <a:ext cx="8309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Экспериментальная станция по нейтронной радиографии и томографии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100000" l="4935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1" y="1892041"/>
            <a:ext cx="1877643" cy="2132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55"/>
          <a:stretch/>
        </p:blipFill>
        <p:spPr>
          <a:xfrm>
            <a:off x="3631959" y="3341549"/>
            <a:ext cx="1537776" cy="1803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6791" y="1481461"/>
            <a:ext cx="1984708" cy="1752190"/>
          </a:xfrm>
          <a:prstGeom prst="rect">
            <a:avLst/>
          </a:prstGeom>
        </p:spPr>
      </p:pic>
      <p:pic>
        <p:nvPicPr>
          <p:cNvPr id="15" name="Picture 3" descr="D:\work\tomo_piter\results\manometr_inside.avi_snapshot_00.17_[2014.09.27_18.13.09]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44" b="95703" l="1172" r="93945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94" y="4448757"/>
            <a:ext cx="1796204" cy="179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http://rosma.spb.ru/content/images/essence/item/8/77/54a23533346caa8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46" y="932119"/>
            <a:ext cx="1296068" cy="132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4" b="96616" l="4132" r="952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82" y="2389944"/>
            <a:ext cx="1520916" cy="19512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8205" y="6299489"/>
            <a:ext cx="89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ЗАМОК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50402" y="5661248"/>
            <a:ext cx="157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Жёсткий диск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67642" y="6262209"/>
            <a:ext cx="124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Манометр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3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work\tomo_piter\results\IMG_01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" b="50000"/>
          <a:stretch/>
        </p:blipFill>
        <p:spPr bwMode="auto">
          <a:xfrm>
            <a:off x="262144" y="1844824"/>
            <a:ext cx="3960440" cy="15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work\tomo_piter\results\IMG_01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 t="18525" r="4087" b="8297"/>
          <a:stretch/>
        </p:blipFill>
        <p:spPr bwMode="auto">
          <a:xfrm>
            <a:off x="306599" y="1242883"/>
            <a:ext cx="2234351" cy="136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work\tomo_piter\results\IMG_01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47" y="3789040"/>
            <a:ext cx="394353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work\tomo_piter\results\lopatk\snapsho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8" b="98201" l="9862" r="89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41" r="39369"/>
          <a:stretch/>
        </p:blipFill>
        <p:spPr bwMode="auto">
          <a:xfrm>
            <a:off x="4355976" y="917879"/>
            <a:ext cx="1656184" cy="552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opatka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4755" t="12927" r="41413" b="6383"/>
          <a:stretch/>
        </p:blipFill>
        <p:spPr>
          <a:xfrm>
            <a:off x="6588223" y="1844824"/>
            <a:ext cx="2014137" cy="3603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04730" y="260648"/>
            <a:ext cx="8759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Экспериментальные результаты по нейтронной томографии: инженерные науки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85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Animation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 rotWithShape="1">
          <a:blip r:embed="rId4">
            <a:lum bright="40000" contrast="-40000"/>
          </a:blip>
          <a:srcRect l="35714" r="35536"/>
          <a:stretch/>
        </p:blipFill>
        <p:spPr>
          <a:xfrm>
            <a:off x="294512" y="3208670"/>
            <a:ext cx="2628900" cy="350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D:\work\tomo_piter\results\svarka]\out\bubl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49" b="89919" l="20031" r="82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9"/>
          <a:stretch/>
        </p:blipFill>
        <p:spPr bwMode="auto">
          <a:xfrm>
            <a:off x="6516216" y="2607831"/>
            <a:ext cx="3312367" cy="222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work\tomo_piter\results\svarka]\out\snapsho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5" r="34980"/>
          <a:stretch/>
        </p:blipFill>
        <p:spPr bwMode="auto">
          <a:xfrm>
            <a:off x="3347864" y="676146"/>
            <a:ext cx="3384376" cy="609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4730" y="260648"/>
            <a:ext cx="8759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Экспериментальные результаты по нейтронной томографии: инженерные науки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9" name="Picture 5" descr="http://metallxxi.ru/wp-content/uploads/2013/10/svarka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9" b="12927"/>
          <a:stretch/>
        </p:blipFill>
        <p:spPr bwMode="auto">
          <a:xfrm>
            <a:off x="211626" y="1120245"/>
            <a:ext cx="2794672" cy="199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4584608" y="2607831"/>
            <a:ext cx="2147632" cy="60083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7164288" y="2640636"/>
            <a:ext cx="1224136" cy="0"/>
          </a:xfrm>
          <a:prstGeom prst="straightConnector1">
            <a:avLst/>
          </a:prstGeom>
          <a:ln w="381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98527" y="1940498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.5 mm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848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</Words>
  <Application>Microsoft Office PowerPoint</Application>
  <PresentationFormat>Экран (4:3)</PresentationFormat>
  <Paragraphs>98</Paragraphs>
  <Slides>20</Slides>
  <Notes>1</Notes>
  <HiddenSlides>0</HiddenSlides>
  <MMClips>4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Times New Roman</vt:lpstr>
      <vt:lpstr>Тема Office</vt:lpstr>
      <vt:lpstr>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Кичанов Сергей</dc:creator>
  <cp:lastModifiedBy>Kichanov</cp:lastModifiedBy>
  <cp:revision>61</cp:revision>
  <cp:lastPrinted>2014-09-29T06:55:16Z</cp:lastPrinted>
  <dcterms:created xsi:type="dcterms:W3CDTF">2014-09-27T09:01:38Z</dcterms:created>
  <dcterms:modified xsi:type="dcterms:W3CDTF">2015-02-12T13:19:18Z</dcterms:modified>
</cp:coreProperties>
</file>