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84" r:id="rId6"/>
    <p:sldId id="262" r:id="rId7"/>
    <p:sldId id="265" r:id="rId8"/>
    <p:sldId id="285" r:id="rId9"/>
    <p:sldId id="286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9" r:id="rId23"/>
    <p:sldId id="282" r:id="rId24"/>
    <p:sldId id="280" r:id="rId25"/>
    <p:sldId id="283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4820-7D5E-4D50-8C46-B02466C6C424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DA91-C4EC-4C46-81A1-D9632E7E9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2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9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8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9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9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2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BE87-F247-463B-A4A2-AD303CE62645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6DD1-65EB-4F24-B2B7-001A422E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Powder Diffraction Complex (PDC) in INPC</a:t>
            </a:r>
            <a:r>
              <a:rPr lang="ru-RU" sz="3100" u="sng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100" u="sng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en-US" sz="22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effectLst/>
                <a:latin typeface="Times New Roman"/>
                <a:ea typeface="Times New Roman"/>
              </a:rPr>
            </a:br>
            <a:r>
              <a:rPr lang="en-US" sz="22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Institute of Nuclear Physics and Chemistry of the China Academy of Engineering Physics (</a:t>
            </a:r>
            <a:r>
              <a:rPr lang="en-US" sz="2200" b="1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Miangyang</a:t>
            </a:r>
            <a:r>
              <a:rPr lang="en-US" sz="22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, People Republic of China)</a:t>
            </a:r>
            <a:r>
              <a:rPr lang="en-US" sz="22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</a:br>
            <a:r>
              <a:rPr lang="en-US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5226"/>
            <a:ext cx="6512768" cy="2567136"/>
          </a:xfrm>
        </p:spPr>
        <p:txBody>
          <a:bodyPr>
            <a:noAutofit/>
          </a:bodyPr>
          <a:lstStyle/>
          <a:p>
            <a:pPr marL="228600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2005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г.</a:t>
            </a:r>
            <a:endParaRPr lang="ru-RU" sz="2400" b="1" dirty="0">
              <a:solidFill>
                <a:srgbClr val="FF0000"/>
              </a:solidFill>
            </a:endParaRPr>
          </a:p>
          <a:p>
            <a:pPr marL="228600">
              <a:spcAft>
                <a:spcPts val="0"/>
              </a:spcAft>
            </a:pPr>
            <a:r>
              <a:rPr lang="ru-RU" sz="2400" b="1" kern="100" dirty="0" smtClean="0">
                <a:solidFill>
                  <a:srgbClr val="FF0000"/>
                </a:solidFill>
                <a:effectLst/>
                <a:latin typeface="Times New Roman"/>
                <a:ea typeface="SimSun"/>
              </a:rPr>
              <a:t>1-ый запуск </a:t>
            </a:r>
            <a:r>
              <a:rPr lang="en-US" sz="2400" b="1" kern="100" dirty="0" smtClean="0">
                <a:solidFill>
                  <a:srgbClr val="FF0000"/>
                </a:solidFill>
                <a:effectLst/>
                <a:latin typeface="Times New Roman"/>
                <a:ea typeface="SimSun"/>
              </a:rPr>
              <a:t>PDC</a:t>
            </a:r>
            <a:endParaRPr lang="en-US" sz="2400" b="1" kern="100" dirty="0">
              <a:solidFill>
                <a:srgbClr val="FF0000"/>
              </a:solidFill>
              <a:latin typeface="Times New Roman"/>
              <a:ea typeface="SimSun"/>
            </a:endParaRPr>
          </a:p>
          <a:p>
            <a:pPr marL="228600">
              <a:spcAft>
                <a:spcPts val="0"/>
              </a:spcAft>
            </a:pPr>
            <a:r>
              <a:rPr lang="ru-RU" sz="2400" b="1" kern="100" dirty="0" smtClean="0">
                <a:solidFill>
                  <a:srgbClr val="FF0000"/>
                </a:solidFill>
                <a:effectLst/>
                <a:latin typeface="Times New Roman"/>
                <a:ea typeface="SimSun"/>
              </a:rPr>
              <a:t>Основные участники работы от ПИЯФ</a:t>
            </a:r>
          </a:p>
          <a:p>
            <a:pPr marL="228600" algn="just">
              <a:spcAft>
                <a:spcPts val="0"/>
              </a:spcAft>
            </a:pP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В.А. </a:t>
            </a:r>
            <a:r>
              <a:rPr lang="ru-RU" sz="2400" b="1" kern="100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Трунов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</a:t>
            </a:r>
            <a:r>
              <a:rPr lang="fr-FR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А.П. Булкин</a:t>
            </a:r>
            <a:r>
              <a:rPr lang="fr-FR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А.Е. Соколов</a:t>
            </a:r>
            <a:r>
              <a:rPr lang="fr-FR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В.А. Соловей</a:t>
            </a:r>
            <a:r>
              <a:rPr lang="fr-FR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В.А. Ульянов</a:t>
            </a:r>
            <a:r>
              <a:rPr lang="fr-FR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М.Р. </a:t>
            </a:r>
            <a:r>
              <a:rPr lang="ru-RU" sz="2400" b="1" kern="100" dirty="0" err="1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Колхидашвили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SimSun"/>
              </a:rPr>
              <a:t>,  Р. П. Дмитриев</a:t>
            </a:r>
            <a:endParaRPr lang="fr-FR" sz="2400" b="1" kern="100" dirty="0" smtClean="0">
              <a:solidFill>
                <a:srgbClr val="7030A0"/>
              </a:solidFill>
              <a:effectLst/>
              <a:latin typeface="Times New Roman"/>
              <a:ea typeface="SimSun"/>
            </a:endParaRP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11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" y="404604"/>
            <a:ext cx="7959043" cy="54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356854"/>
            <a:ext cx="7236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flux on the sample position is </a:t>
            </a:r>
            <a:r>
              <a:rPr lang="en-US" b="1" dirty="0">
                <a:solidFill>
                  <a:srgbClr val="C00000"/>
                </a:solidFill>
              </a:rPr>
              <a:t>8.8x10</a:t>
            </a:r>
            <a:r>
              <a:rPr lang="en-US" b="1" baseline="30000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</a:rPr>
              <a:t> n / cm.</a:t>
            </a:r>
            <a:r>
              <a:rPr lang="en-US" b="1" baseline="30000" dirty="0">
                <a:solidFill>
                  <a:srgbClr val="C00000"/>
                </a:solidFill>
              </a:rPr>
              <a:t>2 </a:t>
            </a:r>
            <a:r>
              <a:rPr lang="en-US" b="1" dirty="0">
                <a:solidFill>
                  <a:srgbClr val="C00000"/>
                </a:solidFill>
              </a:rPr>
              <a:t>sec. </a:t>
            </a:r>
            <a:r>
              <a:rPr lang="en-US" b="1" dirty="0">
                <a:solidFill>
                  <a:srgbClr val="0070C0"/>
                </a:solidFill>
              </a:rPr>
              <a:t>at the reactor power of the </a:t>
            </a:r>
            <a:r>
              <a:rPr lang="en-US" b="1" dirty="0">
                <a:solidFill>
                  <a:srgbClr val="C00000"/>
                </a:solidFill>
              </a:rPr>
              <a:t>3 MW</a:t>
            </a:r>
            <a:r>
              <a:rPr lang="en-US" b="1" dirty="0">
                <a:solidFill>
                  <a:srgbClr val="0070C0"/>
                </a:solidFill>
              </a:rPr>
              <a:t>. Also the horizontal distribution of the flux on the sample position was measured. The results are presented in Fig.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0866"/>
            <a:ext cx="7499036" cy="54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u="sng" dirty="0"/>
              <a:t>Measurements of the Standard Sample Al</a:t>
            </a:r>
            <a:r>
              <a:rPr lang="en-US" b="1" u="sng" baseline="-25000" dirty="0"/>
              <a:t>2</a:t>
            </a:r>
            <a:r>
              <a:rPr lang="en-US" b="1" u="sng" dirty="0"/>
              <a:t>O</a:t>
            </a:r>
            <a:r>
              <a:rPr lang="en-US" b="1" u="sng" baseline="-25000" dirty="0"/>
              <a:t>3</a:t>
            </a:r>
            <a:r>
              <a:rPr lang="en-US" b="1" u="sng" dirty="0"/>
              <a:t>.</a:t>
            </a:r>
            <a:endParaRPr lang="ru-RU" u="sng" dirty="0"/>
          </a:p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exact value of the actual wavelength (1.5865 Å) was determined. The results are presented in Fig.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1" y="1412777"/>
            <a:ext cx="3411963" cy="285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The resolution function </a:t>
            </a:r>
            <a:r>
              <a:rPr lang="en-US" dirty="0"/>
              <a:t>was estimated from the measurement of the standard sample. It is presented in the Fig. The value of the resolution in the range of the principal Bragg peaks existence is ~0.35 %.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14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г.</a:t>
            </a:r>
            <a:endParaRPr lang="ru-RU" sz="2800" b="1" dirty="0">
              <a:solidFill>
                <a:srgbClr val="FF0000"/>
              </a:solidFill>
            </a:endParaRPr>
          </a:p>
          <a:p>
            <a:pPr marL="228600" lvl="0" indent="0" algn="ctr">
              <a:buNone/>
            </a:pPr>
            <a:r>
              <a:rPr lang="ru-RU" sz="2800" b="1" kern="100" dirty="0" smtClean="0">
                <a:solidFill>
                  <a:srgbClr val="FF0000"/>
                </a:solidFill>
                <a:latin typeface="Times New Roman"/>
                <a:ea typeface="SimSun"/>
              </a:rPr>
              <a:t>2-ой </a:t>
            </a:r>
            <a:r>
              <a:rPr lang="ru-RU" sz="2800" b="1" kern="100" dirty="0">
                <a:solidFill>
                  <a:srgbClr val="FF0000"/>
                </a:solidFill>
                <a:latin typeface="Times New Roman"/>
                <a:ea typeface="SimSun"/>
              </a:rPr>
              <a:t>запуск </a:t>
            </a:r>
            <a:r>
              <a:rPr lang="en-US" sz="2800" b="1" kern="100" dirty="0">
                <a:solidFill>
                  <a:srgbClr val="FF0000"/>
                </a:solidFill>
                <a:latin typeface="Times New Roman"/>
                <a:ea typeface="SimSun"/>
              </a:rPr>
              <a:t>PDC</a:t>
            </a:r>
          </a:p>
          <a:p>
            <a:pPr marL="228600" lvl="0" indent="0" algn="ctr">
              <a:buNone/>
            </a:pPr>
            <a:r>
              <a:rPr lang="ru-RU" sz="2800" b="1" kern="100" dirty="0">
                <a:solidFill>
                  <a:srgbClr val="FF0000"/>
                </a:solidFill>
                <a:latin typeface="Times New Roman"/>
                <a:ea typeface="SimSun"/>
              </a:rPr>
              <a:t>Основные участники работы от ПИЯФ</a:t>
            </a:r>
          </a:p>
          <a:p>
            <a:pPr marL="228600" lvl="0" indent="0" algn="just">
              <a:buNone/>
            </a:pPr>
            <a:r>
              <a:rPr lang="ru-RU" sz="2800" b="1" kern="100" dirty="0" smtClean="0">
                <a:solidFill>
                  <a:srgbClr val="7030A0"/>
                </a:solidFill>
                <a:latin typeface="Times New Roman"/>
                <a:ea typeface="SimSun"/>
              </a:rPr>
              <a:t>А.П</a:t>
            </a:r>
            <a:r>
              <a:rPr lang="ru-RU" sz="2800" b="1" kern="100" dirty="0">
                <a:solidFill>
                  <a:srgbClr val="7030A0"/>
                </a:solidFill>
                <a:latin typeface="Times New Roman"/>
                <a:ea typeface="SimSun"/>
              </a:rPr>
              <a:t>. Булкин</a:t>
            </a:r>
            <a:r>
              <a:rPr lang="fr-FR" sz="2800" b="1" kern="100" dirty="0" smtClean="0">
                <a:solidFill>
                  <a:srgbClr val="7030A0"/>
                </a:solidFill>
                <a:latin typeface="Times New Roman"/>
                <a:ea typeface="SimSun"/>
              </a:rPr>
              <a:t>, </a:t>
            </a:r>
            <a:r>
              <a:rPr lang="ru-RU" sz="2800" b="1" kern="100" dirty="0">
                <a:solidFill>
                  <a:srgbClr val="7030A0"/>
                </a:solidFill>
                <a:latin typeface="Times New Roman"/>
                <a:ea typeface="SimSun"/>
              </a:rPr>
              <a:t>В.А. </a:t>
            </a:r>
            <a:r>
              <a:rPr lang="ru-RU" sz="2800" b="1" kern="100" dirty="0" smtClean="0">
                <a:solidFill>
                  <a:srgbClr val="7030A0"/>
                </a:solidFill>
                <a:latin typeface="Times New Roman"/>
                <a:ea typeface="SimSun"/>
              </a:rPr>
              <a:t>Ульянов, В.А</a:t>
            </a:r>
            <a:r>
              <a:rPr lang="ru-RU" sz="2800" b="1" kern="100" dirty="0">
                <a:solidFill>
                  <a:srgbClr val="7030A0"/>
                </a:solidFill>
                <a:latin typeface="Times New Roman"/>
                <a:ea typeface="SimSun"/>
              </a:rPr>
              <a:t>. Соловей</a:t>
            </a:r>
            <a:r>
              <a:rPr lang="fr-FR" sz="2800" b="1" kern="100" dirty="0" smtClean="0">
                <a:solidFill>
                  <a:srgbClr val="7030A0"/>
                </a:solidFill>
                <a:latin typeface="Times New Roman"/>
                <a:ea typeface="SimSun"/>
              </a:rPr>
              <a:t>, </a:t>
            </a:r>
            <a:r>
              <a:rPr lang="ru-RU" sz="2800" b="1" kern="100" dirty="0">
                <a:solidFill>
                  <a:srgbClr val="7030A0"/>
                </a:solidFill>
                <a:latin typeface="Times New Roman"/>
                <a:ea typeface="SimSun"/>
              </a:rPr>
              <a:t>М.Р. </a:t>
            </a:r>
            <a:r>
              <a:rPr lang="ru-RU" sz="2800" b="1" kern="100" dirty="0" err="1">
                <a:solidFill>
                  <a:srgbClr val="7030A0"/>
                </a:solidFill>
                <a:latin typeface="Times New Roman"/>
                <a:ea typeface="SimSun"/>
              </a:rPr>
              <a:t>Колхидашвили</a:t>
            </a:r>
            <a:r>
              <a:rPr lang="ru-RU" sz="2800" b="1" kern="100" dirty="0">
                <a:solidFill>
                  <a:srgbClr val="7030A0"/>
                </a:solidFill>
                <a:latin typeface="Times New Roman"/>
                <a:ea typeface="SimSun"/>
              </a:rPr>
              <a:t>,  Р. П. </a:t>
            </a:r>
            <a:r>
              <a:rPr lang="ru-RU" sz="2800" b="1" kern="100" dirty="0" smtClean="0">
                <a:solidFill>
                  <a:srgbClr val="7030A0"/>
                </a:solidFill>
                <a:latin typeface="Times New Roman"/>
                <a:ea typeface="SimSun"/>
              </a:rPr>
              <a:t>Дмитриев, С.И. Калинин, Е.Н. Медведев</a:t>
            </a:r>
            <a:endParaRPr lang="fr-FR" sz="2800" b="1" kern="100" dirty="0">
              <a:solidFill>
                <a:srgbClr val="7030A0"/>
              </a:solidFill>
              <a:latin typeface="Times New Roman"/>
              <a:ea typeface="SimSu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757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Второму </a:t>
            </a:r>
            <a:r>
              <a:rPr lang="ru-RU" sz="2200" b="1" dirty="0">
                <a:solidFill>
                  <a:srgbClr val="0070C0"/>
                </a:solidFill>
              </a:rPr>
              <a:t>запуску </a:t>
            </a:r>
            <a:r>
              <a:rPr lang="en-US" sz="2200" b="1" dirty="0">
                <a:solidFill>
                  <a:srgbClr val="0070C0"/>
                </a:solidFill>
              </a:rPr>
              <a:t>PDC </a:t>
            </a:r>
            <a:r>
              <a:rPr lang="ru-RU" sz="2200" b="1" dirty="0" smtClean="0">
                <a:solidFill>
                  <a:srgbClr val="0070C0"/>
                </a:solidFill>
              </a:rPr>
              <a:t>предшествовало </a:t>
            </a:r>
            <a:r>
              <a:rPr lang="ru-RU" sz="2200" b="1" dirty="0">
                <a:solidFill>
                  <a:srgbClr val="0070C0"/>
                </a:solidFill>
              </a:rPr>
              <a:t>сильное </a:t>
            </a:r>
            <a:r>
              <a:rPr lang="ru-RU" sz="2200" b="1" dirty="0">
                <a:solidFill>
                  <a:srgbClr val="C00000"/>
                </a:solidFill>
              </a:rPr>
              <a:t>землетрясенье в </a:t>
            </a:r>
            <a:r>
              <a:rPr lang="ru-RU" sz="2200" b="1" dirty="0" smtClean="0">
                <a:solidFill>
                  <a:srgbClr val="C00000"/>
                </a:solidFill>
              </a:rPr>
              <a:t>2008г</a:t>
            </a:r>
            <a:r>
              <a:rPr lang="ru-RU" sz="2200" b="1" dirty="0" smtClean="0">
                <a:solidFill>
                  <a:srgbClr val="0070C0"/>
                </a:solidFill>
              </a:rPr>
              <a:t>. вблизи </a:t>
            </a:r>
            <a:r>
              <a:rPr lang="ru-RU" sz="2200" b="1" dirty="0">
                <a:solidFill>
                  <a:srgbClr val="0070C0"/>
                </a:solidFill>
              </a:rPr>
              <a:t>г. </a:t>
            </a:r>
            <a:r>
              <a:rPr lang="ru-RU" sz="2200" b="1" dirty="0" err="1">
                <a:solidFill>
                  <a:srgbClr val="0070C0"/>
                </a:solidFill>
              </a:rPr>
              <a:t>Мяньян</a:t>
            </a:r>
            <a:r>
              <a:rPr lang="ru-RU" sz="2200" b="1" dirty="0">
                <a:solidFill>
                  <a:srgbClr val="0070C0"/>
                </a:solidFill>
              </a:rPr>
              <a:t>, где находиться новый реактор мощностью 20 Мвт  с </a:t>
            </a:r>
            <a:r>
              <a:rPr lang="ru-RU" sz="2200" b="1" dirty="0">
                <a:solidFill>
                  <a:srgbClr val="0070C0"/>
                </a:solidFill>
                <a:ea typeface="Times New Roman"/>
              </a:rPr>
              <a:t>тепловым нейтронным потоком </a:t>
            </a:r>
            <a:r>
              <a:rPr lang="ru-RU" sz="2200" b="1" dirty="0" smtClean="0">
                <a:solidFill>
                  <a:srgbClr val="0070C0"/>
                </a:solidFill>
                <a:ea typeface="Times New Roman"/>
              </a:rPr>
              <a:t>1.9</a:t>
            </a:r>
            <a:r>
              <a:rPr lang="en-US" sz="2200" b="1" dirty="0">
                <a:solidFill>
                  <a:srgbClr val="0070C0"/>
                </a:solidFill>
                <a:ea typeface="Times New Roman"/>
              </a:rPr>
              <a:t>x</a:t>
            </a:r>
            <a:r>
              <a:rPr lang="ru-RU" sz="2200" b="1" dirty="0">
                <a:solidFill>
                  <a:srgbClr val="0070C0"/>
                </a:solidFill>
                <a:ea typeface="Times New Roman"/>
              </a:rPr>
              <a:t>10</a:t>
            </a:r>
            <a:r>
              <a:rPr lang="ru-RU" sz="2200" b="1" baseline="30000" dirty="0">
                <a:solidFill>
                  <a:srgbClr val="0070C0"/>
                </a:solidFill>
                <a:ea typeface="Times New Roman"/>
              </a:rPr>
              <a:t> </a:t>
            </a:r>
            <a:r>
              <a:rPr lang="ru-RU" sz="2200" b="1" baseline="30000" dirty="0" smtClean="0">
                <a:solidFill>
                  <a:srgbClr val="0070C0"/>
                </a:solidFill>
                <a:ea typeface="Times New Roman"/>
              </a:rPr>
              <a:t>14</a:t>
            </a:r>
            <a:r>
              <a:rPr lang="en-US" sz="2200" b="1" dirty="0">
                <a:solidFill>
                  <a:srgbClr val="0070C0"/>
                </a:solidFill>
                <a:ea typeface="Times New Roman"/>
              </a:rPr>
              <a:t>n</a:t>
            </a:r>
            <a:r>
              <a:rPr lang="ru-RU" sz="2200" b="1" dirty="0">
                <a:solidFill>
                  <a:srgbClr val="0070C0"/>
                </a:solidFill>
                <a:ea typeface="Times New Roman"/>
              </a:rPr>
              <a:t>/</a:t>
            </a:r>
            <a:r>
              <a:rPr lang="en-US" sz="2200" b="1" dirty="0" smtClean="0">
                <a:solidFill>
                  <a:srgbClr val="0070C0"/>
                </a:solidFill>
                <a:ea typeface="Times New Roman"/>
              </a:rPr>
              <a:t>cm</a:t>
            </a:r>
            <a:r>
              <a:rPr lang="ru-RU" sz="2200" b="1" baseline="30000" dirty="0" smtClean="0">
                <a:solidFill>
                  <a:srgbClr val="0070C0"/>
                </a:solidFill>
                <a:ea typeface="Times New Roman"/>
              </a:rPr>
              <a:t>2</a:t>
            </a:r>
            <a:r>
              <a:rPr lang="en-US" sz="2200" b="1" dirty="0">
                <a:solidFill>
                  <a:srgbClr val="0070C0"/>
                </a:solidFill>
                <a:ea typeface="Times New Roman"/>
              </a:rPr>
              <a:t>s</a:t>
            </a:r>
            <a:r>
              <a:rPr lang="ru-RU" sz="2200" b="1" dirty="0" smtClean="0">
                <a:solidFill>
                  <a:srgbClr val="0070C0"/>
                </a:solidFill>
                <a:ea typeface="Times New Roman"/>
              </a:rPr>
              <a:t>. Это событие задержало начало монтажа </a:t>
            </a:r>
            <a:r>
              <a:rPr lang="en-US" sz="2200" b="1" dirty="0" smtClean="0">
                <a:solidFill>
                  <a:srgbClr val="0070C0"/>
                </a:solidFill>
                <a:ea typeface="Times New Roman"/>
              </a:rPr>
              <a:t>PDC </a:t>
            </a:r>
            <a:r>
              <a:rPr lang="ru-RU" sz="2200" b="1" dirty="0" smtClean="0">
                <a:solidFill>
                  <a:srgbClr val="0070C0"/>
                </a:solidFill>
                <a:ea typeface="Times New Roman"/>
              </a:rPr>
              <a:t>на новом реакторе примерно на 1.5 года.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/>
            </a:r>
            <a:br>
              <a:rPr lang="ru-RU" sz="2400" b="1" dirty="0">
                <a:solidFill>
                  <a:srgbClr val="0070C0"/>
                </a:solidFill>
                <a:ea typeface="Times New Roman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28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8149"/>
            <a:ext cx="7488832" cy="50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92" y="333374"/>
            <a:ext cx="9972573" cy="7056066"/>
          </a:xfrm>
        </p:spPr>
      </p:pic>
    </p:spTree>
    <p:extLst>
      <p:ext uri="{BB962C8B-B14F-4D97-AF65-F5344CB8AC3E}">
        <p14:creationId xmlns:p14="http://schemas.microsoft.com/office/powerpoint/2010/main" val="289878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Новый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нейтроновод</a:t>
            </a:r>
            <a:r>
              <a:rPr lang="ru-RU" sz="2400" b="1" u="sng" dirty="0" smtClean="0">
                <a:solidFill>
                  <a:srgbClr val="C00000"/>
                </a:solidFill>
              </a:rPr>
              <a:t> для </a:t>
            </a:r>
            <a:r>
              <a:rPr lang="en-US" sz="2400" b="1" u="sng" dirty="0" smtClean="0">
                <a:solidFill>
                  <a:srgbClr val="C00000"/>
                </a:solidFill>
              </a:rPr>
              <a:t>PDC </a:t>
            </a:r>
            <a:r>
              <a:rPr lang="ru-RU" sz="2400" b="1" dirty="0" smtClean="0">
                <a:solidFill>
                  <a:srgbClr val="0070C0"/>
                </a:solidFill>
              </a:rPr>
              <a:t>состоит </a:t>
            </a:r>
            <a:r>
              <a:rPr lang="ru-RU" sz="2400" b="1" dirty="0">
                <a:solidFill>
                  <a:srgbClr val="0070C0"/>
                </a:solidFill>
              </a:rPr>
              <a:t>из двух частей 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- 1-я часть </a:t>
            </a:r>
            <a:r>
              <a:rPr lang="ru-RU" sz="2400" b="1" dirty="0">
                <a:solidFill>
                  <a:srgbClr val="0070C0"/>
                </a:solidFill>
              </a:rPr>
              <a:t>длиной 750 </a:t>
            </a:r>
            <a:r>
              <a:rPr lang="ru-RU" sz="2400" b="1" dirty="0" smtClean="0">
                <a:solidFill>
                  <a:srgbClr val="0070C0"/>
                </a:solidFill>
              </a:rPr>
              <a:t>мм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установлена в дополнительном </a:t>
            </a:r>
            <a:r>
              <a:rPr lang="en-US" sz="2400" b="1" dirty="0" smtClean="0">
                <a:solidFill>
                  <a:srgbClr val="0070C0"/>
                </a:solidFill>
              </a:rPr>
              <a:t>shutter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2-я </a:t>
            </a:r>
            <a:r>
              <a:rPr lang="ru-RU" sz="2400" b="1" dirty="0" smtClean="0">
                <a:solidFill>
                  <a:srgbClr val="0070C0"/>
                </a:solidFill>
              </a:rPr>
              <a:t>часть длиной 6550 мм. 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Общая длина </a:t>
            </a:r>
            <a:r>
              <a:rPr lang="ru-RU" sz="2400" b="1" dirty="0" smtClean="0">
                <a:solidFill>
                  <a:srgbClr val="C00000"/>
                </a:solidFill>
              </a:rPr>
              <a:t>7300 </a:t>
            </a:r>
            <a:r>
              <a:rPr lang="ru-RU" sz="2400" b="1" dirty="0" smtClean="0">
                <a:solidFill>
                  <a:srgbClr val="0070C0"/>
                </a:solidFill>
              </a:rPr>
              <a:t>мм.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Длина прямой видимости 6190 мм.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Радиус изгиба равен 478 м.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Поперечное </a:t>
            </a:r>
            <a:r>
              <a:rPr lang="ru-RU" sz="2400" b="1" dirty="0">
                <a:solidFill>
                  <a:srgbClr val="0070C0"/>
                </a:solidFill>
              </a:rPr>
              <a:t>сечение </a:t>
            </a:r>
            <a:r>
              <a:rPr lang="ru-RU" sz="2400" b="1" dirty="0" err="1" smtClean="0">
                <a:solidFill>
                  <a:srgbClr val="0070C0"/>
                </a:solidFill>
              </a:rPr>
              <a:t>нейтроновода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10 х </a:t>
            </a:r>
            <a:r>
              <a:rPr lang="ru-RU" sz="2400" b="1" dirty="0" smtClean="0">
                <a:solidFill>
                  <a:srgbClr val="C00000"/>
                </a:solidFill>
              </a:rPr>
              <a:t>170 </a:t>
            </a:r>
            <a:r>
              <a:rPr lang="ru-RU" sz="2400" b="1" dirty="0" smtClean="0">
                <a:solidFill>
                  <a:srgbClr val="0070C0"/>
                </a:solidFill>
              </a:rPr>
              <a:t>мм</a:t>
            </a:r>
            <a:r>
              <a:rPr lang="ru-RU" sz="2400" b="1" baseline="30000" dirty="0" smtClean="0">
                <a:solidFill>
                  <a:srgbClr val="0070C0"/>
                </a:solidFill>
              </a:rPr>
              <a:t>2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ea typeface="Times New Roman"/>
              </a:rPr>
              <a:t>Характерная 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расчетная длина волны для </a:t>
            </a:r>
            <a:r>
              <a:rPr lang="ru-RU" sz="2400" b="1" dirty="0" err="1">
                <a:solidFill>
                  <a:srgbClr val="0070C0"/>
                </a:solidFill>
                <a:ea typeface="Times New Roman"/>
              </a:rPr>
              <a:t>нейтроновода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 1.8 Å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solidFill>
                  <a:srgbClr val="0070C0"/>
                </a:solidFill>
                <a:ea typeface="Times New Roman"/>
              </a:rPr>
              <a:t>Суперзеркальное</a:t>
            </a:r>
            <a:r>
              <a:rPr lang="ru-RU" sz="2400" b="1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покрытие </a:t>
            </a:r>
            <a:r>
              <a:rPr lang="en-US" sz="2400" b="1" dirty="0" err="1">
                <a:solidFill>
                  <a:srgbClr val="0070C0"/>
                </a:solidFill>
                <a:ea typeface="Times New Roman"/>
              </a:rPr>
              <a:t>NiMo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/</a:t>
            </a:r>
            <a:r>
              <a:rPr lang="en-US" sz="2400" b="1" dirty="0">
                <a:solidFill>
                  <a:srgbClr val="0070C0"/>
                </a:solidFill>
                <a:ea typeface="Times New Roman"/>
              </a:rPr>
              <a:t>Ti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 ( </a:t>
            </a:r>
            <a:r>
              <a:rPr lang="en-US" sz="2400" b="1" dirty="0">
                <a:solidFill>
                  <a:srgbClr val="0070C0"/>
                </a:solidFill>
                <a:ea typeface="Times New Roman"/>
              </a:rPr>
              <a:t>m</a:t>
            </a:r>
            <a:r>
              <a:rPr lang="ru-RU" sz="2400" b="1" dirty="0">
                <a:solidFill>
                  <a:srgbClr val="0070C0"/>
                </a:solidFill>
                <a:ea typeface="Times New Roman"/>
              </a:rPr>
              <a:t>=2).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0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2000" b="1" dirty="0" smtClean="0"/>
              <a:t>Вычисленная плотность потока нейтронов на входе и выходе </a:t>
            </a:r>
            <a:r>
              <a:rPr lang="ru-RU" sz="2000" b="1" dirty="0" err="1" smtClean="0"/>
              <a:t>нейтроновода</a:t>
            </a:r>
            <a:r>
              <a:rPr lang="ru-RU" sz="2000" b="1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05275" cy="38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9" y="1124745"/>
            <a:ext cx="4105275" cy="387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6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091125" cy="36332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47" y="1124744"/>
            <a:ext cx="4910527" cy="3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6848" cy="30852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9736"/>
            <a:ext cx="2780431" cy="3024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5292"/>
            <a:ext cx="4248472" cy="3186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84" y="2924944"/>
            <a:ext cx="4873416" cy="38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04554"/>
            <a:ext cx="8358333" cy="7162554"/>
          </a:xfrm>
        </p:spPr>
      </p:pic>
    </p:spTree>
    <p:extLst>
      <p:ext uri="{BB962C8B-B14F-4D97-AF65-F5344CB8AC3E}">
        <p14:creationId xmlns:p14="http://schemas.microsoft.com/office/powerpoint/2010/main" val="5312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Максимум длины волны равен </a:t>
            </a:r>
            <a:r>
              <a:rPr lang="en-US" sz="2400" dirty="0">
                <a:solidFill>
                  <a:srgbClr val="0070C0"/>
                </a:solidFill>
              </a:rPr>
              <a:t>1.61Å, </a:t>
            </a:r>
            <a:r>
              <a:rPr lang="ru-RU" sz="2400" dirty="0">
                <a:solidFill>
                  <a:srgbClr val="0070C0"/>
                </a:solidFill>
              </a:rPr>
              <a:t>эта величина немного меньше </a:t>
            </a:r>
            <a:r>
              <a:rPr lang="ru-RU" sz="2400" dirty="0" smtClean="0">
                <a:solidFill>
                  <a:srgbClr val="0070C0"/>
                </a:solidFill>
              </a:rPr>
              <a:t>расчетной </a:t>
            </a:r>
            <a:r>
              <a:rPr lang="en-US" sz="2400" dirty="0" smtClean="0">
                <a:solidFill>
                  <a:srgbClr val="0070C0"/>
                </a:solidFill>
              </a:rPr>
              <a:t>1.</a:t>
            </a:r>
            <a:r>
              <a:rPr lang="ru-RU" sz="2400" dirty="0" smtClean="0">
                <a:solidFill>
                  <a:srgbClr val="0070C0"/>
                </a:solidFill>
              </a:rPr>
              <a:t>8</a:t>
            </a:r>
            <a:r>
              <a:rPr lang="en-US" sz="2400" dirty="0" smtClean="0">
                <a:solidFill>
                  <a:srgbClr val="0070C0"/>
                </a:solidFill>
              </a:rPr>
              <a:t>Å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Измеренный </a:t>
            </a:r>
            <a:r>
              <a:rPr lang="ru-RU" sz="2400" dirty="0">
                <a:solidFill>
                  <a:srgbClr val="0070C0"/>
                </a:solidFill>
              </a:rPr>
              <a:t>поток нейтронов на выходе составил 7</a:t>
            </a:r>
            <a:r>
              <a:rPr lang="en-US" sz="2400" dirty="0">
                <a:solidFill>
                  <a:srgbClr val="0070C0"/>
                </a:solidFill>
              </a:rPr>
              <a:t>.19x10</a:t>
            </a:r>
            <a:r>
              <a:rPr lang="ru-RU" sz="2400" baseline="30000" dirty="0" smtClean="0">
                <a:solidFill>
                  <a:srgbClr val="0070C0"/>
                </a:solidFill>
              </a:rPr>
              <a:t>7</a:t>
            </a:r>
            <a:r>
              <a:rPr lang="en-US" sz="2400" dirty="0" smtClean="0">
                <a:solidFill>
                  <a:srgbClr val="0070C0"/>
                </a:solidFill>
              </a:rPr>
              <a:t>n cm</a:t>
            </a:r>
            <a:r>
              <a:rPr lang="en-US" sz="2400" baseline="30000" dirty="0" smtClean="0">
                <a:solidFill>
                  <a:srgbClr val="0070C0"/>
                </a:solidFill>
              </a:rPr>
              <a:t>-2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r>
              <a:rPr lang="en-US" sz="2400" baseline="30000" dirty="0" smtClean="0">
                <a:solidFill>
                  <a:srgbClr val="0070C0"/>
                </a:solidFill>
              </a:rPr>
              <a:t>-1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эта величина в несколько раз больше </a:t>
            </a:r>
            <a:r>
              <a:rPr lang="ru-RU" sz="2400" dirty="0" smtClean="0">
                <a:solidFill>
                  <a:srgbClr val="0070C0"/>
                </a:solidFill>
              </a:rPr>
              <a:t>расчетной 1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47</a:t>
            </a:r>
            <a:r>
              <a:rPr lang="en-US" sz="2400" dirty="0" smtClean="0">
                <a:solidFill>
                  <a:srgbClr val="0070C0"/>
                </a:solidFill>
              </a:rPr>
              <a:t>x10</a:t>
            </a:r>
            <a:r>
              <a:rPr lang="ru-RU" sz="2400" baseline="30000" dirty="0" smtClean="0">
                <a:solidFill>
                  <a:srgbClr val="0070C0"/>
                </a:solidFill>
              </a:rPr>
              <a:t>7</a:t>
            </a:r>
            <a:r>
              <a:rPr lang="en-US" sz="2400" dirty="0" smtClean="0">
                <a:solidFill>
                  <a:srgbClr val="0070C0"/>
                </a:solidFill>
              </a:rPr>
              <a:t>n cm</a:t>
            </a:r>
            <a:r>
              <a:rPr lang="en-US" sz="2400" baseline="30000" dirty="0" smtClean="0">
                <a:solidFill>
                  <a:srgbClr val="0070C0"/>
                </a:solidFill>
              </a:rPr>
              <a:t>-2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r>
              <a:rPr lang="en-US" sz="2400" baseline="30000" dirty="0" smtClean="0">
                <a:solidFill>
                  <a:srgbClr val="0070C0"/>
                </a:solidFill>
              </a:rPr>
              <a:t>-1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10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Установка и настройка фокусирующего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Ge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монохроматора.</a:t>
            </a:r>
          </a:p>
          <a:p>
            <a:pPr marL="0" indent="0">
              <a:buNone/>
            </a:pP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31746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Процедура настройки заключалась в следующем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1. Предварительно каждый кристалл тестировался для, чего помещался в центральный держатель. Падающий нейтронный пучок был размером 10 мм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 Детектор размещался на входе в защиту </a:t>
            </a:r>
            <a:r>
              <a:rPr lang="en-US" b="1" dirty="0" smtClean="0">
                <a:solidFill>
                  <a:srgbClr val="C00000"/>
                </a:solidFill>
              </a:rPr>
              <a:t>PDC</a:t>
            </a:r>
            <a:r>
              <a:rPr lang="ru-RU" b="1" dirty="0" smtClean="0">
                <a:solidFill>
                  <a:srgbClr val="C00000"/>
                </a:solidFill>
              </a:rPr>
              <a:t> (поз.1)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 После этого лучшие кристаллы устанавливались в центральные позиции, худшие по краям и проводилась их юстировка при этом падающий </a:t>
            </a:r>
            <a:r>
              <a:rPr lang="ru-RU" b="1" dirty="0">
                <a:solidFill>
                  <a:srgbClr val="C00000"/>
                </a:solidFill>
              </a:rPr>
              <a:t>нейтронный пучок </a:t>
            </a:r>
            <a:r>
              <a:rPr lang="ru-RU" b="1" dirty="0" smtClean="0">
                <a:solidFill>
                  <a:srgbClr val="C00000"/>
                </a:solidFill>
              </a:rPr>
              <a:t>размером </a:t>
            </a:r>
            <a:r>
              <a:rPr lang="ru-RU" b="1" dirty="0">
                <a:solidFill>
                  <a:srgbClr val="C00000"/>
                </a:solidFill>
              </a:rPr>
              <a:t>10 </a:t>
            </a:r>
            <a:r>
              <a:rPr lang="ru-RU" b="1" dirty="0" smtClean="0">
                <a:solidFill>
                  <a:srgbClr val="C00000"/>
                </a:solidFill>
              </a:rPr>
              <a:t>мм</a:t>
            </a:r>
            <a:r>
              <a:rPr lang="ru-RU" b="1" baseline="30000" dirty="0" smtClean="0">
                <a:solidFill>
                  <a:srgbClr val="C00000"/>
                </a:solidFill>
              </a:rPr>
              <a:t>2 </a:t>
            </a:r>
            <a:r>
              <a:rPr lang="ru-RU" b="1" dirty="0" smtClean="0">
                <a:solidFill>
                  <a:srgbClr val="C00000"/>
                </a:solidFill>
              </a:rPr>
              <a:t>последовательно перемещался в вертикальной плоскости от кристалла к кристаллу.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5" y="404664"/>
            <a:ext cx="2952703" cy="4174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96" y="1052736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5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2547807" cy="3600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4248472" cy="3186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3861048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 Детектор ограничивался по высоте до 20мм и размещался в поз.2 (ось </a:t>
            </a:r>
            <a:r>
              <a:rPr lang="en-US" sz="2000" b="1" dirty="0" smtClean="0">
                <a:solidFill>
                  <a:srgbClr val="C00000"/>
                </a:solidFill>
              </a:rPr>
              <a:t>PDC </a:t>
            </a:r>
            <a:r>
              <a:rPr lang="ru-RU" sz="2000" b="1" dirty="0" smtClean="0">
                <a:solidFill>
                  <a:srgbClr val="C00000"/>
                </a:solidFill>
              </a:rPr>
              <a:t>или место образца). Каждый (не центральный) </a:t>
            </a:r>
            <a:r>
              <a:rPr lang="ru-RU" sz="2000" b="1" dirty="0">
                <a:solidFill>
                  <a:srgbClr val="C00000"/>
                </a:solidFill>
              </a:rPr>
              <a:t>кристалл </a:t>
            </a:r>
            <a:r>
              <a:rPr lang="ru-RU" sz="2000" b="1" dirty="0" smtClean="0">
                <a:solidFill>
                  <a:srgbClr val="C00000"/>
                </a:solidFill>
              </a:rPr>
              <a:t>поворачивался вокруг горизонтальной оси с целью получения максимума интенсивности на детекторе. Таким образом достигался эффект фокусировки. Результат показан на Рис.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56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511243"/>
            <a:ext cx="7486559" cy="5614919"/>
          </a:xfrm>
        </p:spPr>
      </p:pic>
    </p:spTree>
    <p:extLst>
      <p:ext uri="{BB962C8B-B14F-4D97-AF65-F5344CB8AC3E}">
        <p14:creationId xmlns:p14="http://schemas.microsoft.com/office/powerpoint/2010/main" val="374673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 помощью </a:t>
            </a:r>
            <a:r>
              <a:rPr lang="en-US" sz="2400" dirty="0">
                <a:solidFill>
                  <a:srgbClr val="C00000"/>
                </a:solidFill>
              </a:rPr>
              <a:t>CCD </a:t>
            </a:r>
            <a:r>
              <a:rPr lang="ru-RU" sz="2400" dirty="0" smtClean="0">
                <a:solidFill>
                  <a:srgbClr val="C00000"/>
                </a:solidFill>
              </a:rPr>
              <a:t>камеры, размещенной на месте образца, был получен размер нейтронного пучка после фокусирующего в вертикальной плоскости </a:t>
            </a:r>
            <a:r>
              <a:rPr lang="en-US" sz="2400" dirty="0" err="1" smtClean="0">
                <a:solidFill>
                  <a:srgbClr val="C00000"/>
                </a:solidFill>
              </a:rPr>
              <a:t>Ge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монохроматора - 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порядка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0мм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ru-RU" sz="2400" dirty="0" smtClean="0">
                <a:solidFill>
                  <a:srgbClr val="C00000"/>
                </a:solidFill>
              </a:rPr>
              <a:t>ширина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r>
              <a:rPr lang="en-US" altLang="zh-CN" sz="2400" dirty="0" smtClean="0">
                <a:solidFill>
                  <a:srgbClr val="C00000"/>
                </a:solidFill>
              </a:rPr>
              <a:t>×</a:t>
            </a:r>
            <a:r>
              <a:rPr lang="en-US" sz="2400" dirty="0" smtClean="0">
                <a:solidFill>
                  <a:srgbClr val="C00000"/>
                </a:solidFill>
              </a:rPr>
              <a:t>45</a:t>
            </a:r>
            <a:r>
              <a:rPr lang="ru-RU" sz="2400" dirty="0" smtClean="0">
                <a:solidFill>
                  <a:srgbClr val="C00000"/>
                </a:solidFill>
              </a:rPr>
              <a:t>мм (высота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  <a:r>
              <a:rPr lang="ru-RU" sz="2400" dirty="0" smtClean="0">
                <a:solidFill>
                  <a:srgbClr val="C00000"/>
                </a:solidFill>
              </a:rPr>
              <a:t> При этом поток был порядка </a:t>
            </a:r>
            <a:r>
              <a:rPr lang="en-US" sz="2400" dirty="0" smtClean="0">
                <a:solidFill>
                  <a:srgbClr val="C00000"/>
                </a:solidFill>
              </a:rPr>
              <a:t>10</a:t>
            </a:r>
            <a:r>
              <a:rPr lang="en-US" sz="2400" baseline="30000" dirty="0" smtClean="0">
                <a:solidFill>
                  <a:srgbClr val="C00000"/>
                </a:solidFill>
              </a:rPr>
              <a:t>6</a:t>
            </a:r>
            <a:r>
              <a:rPr lang="en-US" sz="2400" dirty="0" smtClean="0">
                <a:solidFill>
                  <a:srgbClr val="C00000"/>
                </a:solidFill>
              </a:rPr>
              <a:t>n cm</a:t>
            </a:r>
            <a:r>
              <a:rPr lang="en-US" sz="2400" baseline="30000" dirty="0" smtClean="0">
                <a:solidFill>
                  <a:srgbClr val="C00000"/>
                </a:solidFill>
              </a:rPr>
              <a:t>-2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r>
              <a:rPr lang="en-US" sz="2400" baseline="30000" dirty="0" smtClean="0">
                <a:solidFill>
                  <a:srgbClr val="C00000"/>
                </a:solidFill>
              </a:rPr>
              <a:t>-1 </a:t>
            </a:r>
            <a:r>
              <a:rPr lang="ru-RU" sz="2400" dirty="0" smtClean="0">
                <a:solidFill>
                  <a:srgbClr val="C00000"/>
                </a:solidFill>
              </a:rPr>
              <a:t>при мощности реактора 20</a:t>
            </a:r>
            <a:r>
              <a:rPr lang="en-US" sz="2400" dirty="0" smtClean="0">
                <a:solidFill>
                  <a:srgbClr val="C00000"/>
                </a:solidFill>
              </a:rPr>
              <a:t> MW.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4752528" cy="35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9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03231"/>
            <a:ext cx="7630575" cy="5722931"/>
          </a:xfrm>
        </p:spPr>
      </p:pic>
    </p:spTree>
    <p:extLst>
      <p:ext uri="{BB962C8B-B14F-4D97-AF65-F5344CB8AC3E}">
        <p14:creationId xmlns:p14="http://schemas.microsoft.com/office/powerpoint/2010/main" val="371974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Измерение стандартного образца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Al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Экспериментальный спектр и результат </a:t>
            </a:r>
            <a:r>
              <a:rPr lang="ru-RU" sz="2000" b="1" dirty="0" err="1" smtClean="0">
                <a:solidFill>
                  <a:srgbClr val="0070C0"/>
                </a:solidFill>
              </a:rPr>
              <a:t>фитирования</a:t>
            </a:r>
            <a:r>
              <a:rPr lang="ru-RU" sz="2000" b="1" dirty="0" smtClean="0">
                <a:solidFill>
                  <a:srgbClr val="0070C0"/>
                </a:solidFill>
              </a:rPr>
              <a:t> показаны на Рис.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Длина волны падающего пучка была определена равной </a:t>
            </a:r>
            <a:r>
              <a:rPr lang="en-US" sz="2000" b="1" dirty="0" smtClean="0">
                <a:solidFill>
                  <a:srgbClr val="0070C0"/>
                </a:solidFill>
              </a:rPr>
              <a:t>1.56 Å. </a:t>
            </a:r>
            <a:r>
              <a:rPr lang="ru-RU" sz="2000" b="1" dirty="0" smtClean="0">
                <a:solidFill>
                  <a:srgbClr val="0070C0"/>
                </a:solidFill>
              </a:rPr>
              <a:t>Разрешение </a:t>
            </a:r>
            <a:r>
              <a:rPr lang="en-US" sz="2000" b="1" dirty="0" smtClean="0">
                <a:solidFill>
                  <a:srgbClr val="0070C0"/>
                </a:solidFill>
              </a:rPr>
              <a:t>PDC </a:t>
            </a:r>
            <a:r>
              <a:rPr lang="ru-RU" sz="2000" b="1" dirty="0" smtClean="0">
                <a:solidFill>
                  <a:srgbClr val="0070C0"/>
                </a:solidFill>
              </a:rPr>
              <a:t>в области основных пиков оказалось порядка </a:t>
            </a:r>
            <a:r>
              <a:rPr lang="en-US" sz="2000" b="1" dirty="0" smtClean="0">
                <a:solidFill>
                  <a:srgbClr val="0070C0"/>
                </a:solidFill>
              </a:rPr>
              <a:t>0.</a:t>
            </a:r>
            <a:r>
              <a:rPr lang="ru-RU" sz="2000" b="1" dirty="0" smtClean="0">
                <a:solidFill>
                  <a:srgbClr val="0070C0"/>
                </a:solidFill>
              </a:rPr>
              <a:t>4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%.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06912"/>
            <a:ext cx="7222381" cy="53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Таким образом работа по </a:t>
            </a:r>
            <a:r>
              <a:rPr lang="ru-RU" b="1" dirty="0" err="1" smtClean="0">
                <a:solidFill>
                  <a:srgbClr val="C00000"/>
                </a:solidFill>
              </a:rPr>
              <a:t>инсталяции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PDC </a:t>
            </a:r>
            <a:r>
              <a:rPr lang="ru-RU" b="1" dirty="0" smtClean="0">
                <a:solidFill>
                  <a:srgbClr val="C00000"/>
                </a:solidFill>
              </a:rPr>
              <a:t>на новом реакторе в г. </a:t>
            </a:r>
            <a:r>
              <a:rPr lang="ru-RU" b="1" dirty="0" err="1" smtClean="0">
                <a:solidFill>
                  <a:srgbClr val="C00000"/>
                </a:solidFill>
              </a:rPr>
              <a:t>Мяньян</a:t>
            </a:r>
            <a:r>
              <a:rPr lang="ru-RU" b="1" dirty="0" smtClean="0">
                <a:solidFill>
                  <a:srgbClr val="C00000"/>
                </a:solidFill>
              </a:rPr>
              <a:t> КНР была успешно закончена о чем свидетельствует подписанный 2-х сторонний протокол.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Спасибо за внимание.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88640"/>
            <a:ext cx="10915998" cy="5897679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95936" y="206084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63813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Мяньян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66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Порошковый дифракционный комплекс </a:t>
            </a:r>
            <a:r>
              <a:rPr lang="ru-RU" dirty="0" smtClean="0"/>
              <a:t>предназначен </a:t>
            </a:r>
            <a:r>
              <a:rPr lang="ru-RU" dirty="0"/>
              <a:t>для проведения структурных исследований с помощью нейтронной дифракции.  </a:t>
            </a:r>
          </a:p>
          <a:p>
            <a:r>
              <a:rPr lang="ru-RU" dirty="0" smtClean="0"/>
              <a:t>Комплекс включает </a:t>
            </a:r>
            <a:r>
              <a:rPr lang="ru-RU" dirty="0"/>
              <a:t>следующие функциональные единицы:</a:t>
            </a:r>
          </a:p>
          <a:p>
            <a:pPr lvl="0"/>
            <a:r>
              <a:rPr lang="ru-RU" dirty="0"/>
              <a:t>Изогнутый </a:t>
            </a:r>
            <a:r>
              <a:rPr lang="ru-RU" dirty="0" err="1"/>
              <a:t>нейтроновод</a:t>
            </a:r>
            <a:r>
              <a:rPr lang="ru-RU" dirty="0"/>
              <a:t>, формирующий нейтронный пучок. </a:t>
            </a:r>
          </a:p>
          <a:p>
            <a:pPr lvl="0"/>
            <a:r>
              <a:rPr lang="ru-RU" dirty="0"/>
              <a:t>Фокусирующий </a:t>
            </a:r>
            <a:r>
              <a:rPr lang="en-US" dirty="0" err="1"/>
              <a:t>Ge</a:t>
            </a:r>
            <a:r>
              <a:rPr lang="ru-RU" dirty="0"/>
              <a:t> (511) монохроматор. </a:t>
            </a:r>
          </a:p>
          <a:p>
            <a:pPr lvl="0"/>
            <a:r>
              <a:rPr lang="ru-RU" dirty="0"/>
              <a:t>7-ми </a:t>
            </a:r>
            <a:r>
              <a:rPr lang="ru-RU" dirty="0" err="1" smtClean="0"/>
              <a:t>секциионный</a:t>
            </a:r>
            <a:r>
              <a:rPr lang="ru-RU" dirty="0" smtClean="0"/>
              <a:t> </a:t>
            </a:r>
            <a:r>
              <a:rPr lang="en-US" dirty="0" smtClean="0"/>
              <a:t>(70 </a:t>
            </a:r>
            <a:r>
              <a:rPr lang="ru-RU" dirty="0" smtClean="0"/>
              <a:t>детекторный)  </a:t>
            </a:r>
            <a:r>
              <a:rPr lang="ru-RU" dirty="0" err="1"/>
              <a:t>дифрактометр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низко и высоко температурными узлами образца.</a:t>
            </a:r>
          </a:p>
          <a:p>
            <a:pPr lvl="0"/>
            <a:r>
              <a:rPr lang="ru-RU" dirty="0"/>
              <a:t>Электронику и программное обеспечение для управления </a:t>
            </a:r>
            <a:r>
              <a:rPr lang="ru-RU" dirty="0" err="1"/>
              <a:t>дифрактометром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8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Neutron guide (old reactor)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the followed parameters: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channel is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6.5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channel is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mm.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length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neutron guide in the optical channel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 of the straight visibility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optical channel is	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5600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radius of curvature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optical channel is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603 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 wavelength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neutron guide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1.35  Å.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Reflecting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surfacing – multi-layer (Ni-Ti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m=2.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5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>
                <a:effectLst/>
              </a:rPr>
              <a:t>                      </a:t>
            </a:r>
            <a:r>
              <a:rPr lang="ru-RU" sz="1200" b="1" u="sng" cap="all" dirty="0" err="1" smtClean="0"/>
              <a:t>НейтронНый</a:t>
            </a:r>
            <a:r>
              <a:rPr lang="ru-RU" sz="1200" b="1" u="sng" cap="all" dirty="0" smtClean="0"/>
              <a:t> фокусирующий монохроматор. </a:t>
            </a: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400" b="1" dirty="0" smtClean="0"/>
              <a:t>Нейтронный монохроматор состоит из фокусирующего устройства, двух наклонных столов, стола вращения, линейного стола перемещения и адаптера.</a:t>
            </a:r>
            <a:br>
              <a:rPr lang="ru-RU" sz="1400" b="1" dirty="0" smtClean="0"/>
            </a:br>
            <a:r>
              <a:rPr lang="ru-RU" sz="1400" b="1" dirty="0" smtClean="0"/>
              <a:t>Общая схема фокусирующего </a:t>
            </a:r>
            <a:r>
              <a:rPr lang="ru-RU" sz="1400" b="1" i="1" dirty="0" smtClean="0"/>
              <a:t>устройства</a:t>
            </a:r>
            <a:r>
              <a:rPr lang="ru-RU" sz="1400" b="1" dirty="0" smtClean="0"/>
              <a:t> представлена на Рис   </a:t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68425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32477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04762" cy="40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71517"/>
              </p:ext>
            </p:extLst>
          </p:nvPr>
        </p:nvGraphicFramePr>
        <p:xfrm>
          <a:off x="395536" y="3933056"/>
          <a:ext cx="8496944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052"/>
                <a:gridCol w="4248892"/>
              </a:tblGrid>
              <a:tr h="2112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1-7 - детекторные секции с приводами и воздушными подушками;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8 -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Soller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коллиматоры;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9 - нейтронный счетчик;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10-16 - система измерения угловых положений секций, основанная на абсолютном 19 разрядном угол- код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декодоре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17-23 - тяги соединяющие секции и системы измерения угловых положений;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24 - опорная плита детекторных секций;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25 - опорная корзина для центрального узла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дифрактометра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26 - вход сжатого воздуха;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27 - опоры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дифрактометра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с воздушными подушками;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28 - узел образца с возможностью размещения низко и высоко температурного оборудования;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29 -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падающий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монохроматический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нейтронный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пучок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PDC in old reactor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838846"/>
            <a:ext cx="7049757" cy="5287318"/>
          </a:xfrm>
        </p:spPr>
      </p:pic>
    </p:spTree>
    <p:extLst>
      <p:ext uri="{BB962C8B-B14F-4D97-AF65-F5344CB8AC3E}">
        <p14:creationId xmlns:p14="http://schemas.microsoft.com/office/powerpoint/2010/main" val="6347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776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Powder Diffraction Complex (PDC) in INPC   Institute of Nuclear Physics and Chemistry of the China Academy of Engineering Physics (Miangyang, People Republic of China)   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НейтронНый фокусирующий монохроматор.  Нейтронный монохроматор состоит из фокусирующего устройства, двух наклонных столов, стола вращения, линейного стола перемещения и адаптера. Общая схема фокусирующего устройства представлена на Рис    </vt:lpstr>
      <vt:lpstr>Презентация PowerPoint</vt:lpstr>
      <vt:lpstr>Презентация PowerPoint</vt:lpstr>
      <vt:lpstr>PDC in old reactor </vt:lpstr>
      <vt:lpstr>Презентация PowerPoint</vt:lpstr>
      <vt:lpstr>Презентация PowerPoint</vt:lpstr>
      <vt:lpstr>Презентация PowerPoint</vt:lpstr>
      <vt:lpstr>Презентация PowerPoint</vt:lpstr>
      <vt:lpstr> Второму запуску PDC предшествовало сильное землетрясенье в 2008г. вблизи г. Мяньян, где находиться новый реактор мощностью 20 Мвт  с тепловым нейтронным потоком 1.9x10 14n/cm2s. Это событие задержало начало монтажа PDC на новом реакторе примерно на 1.5 года.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Diffraction Complex (PDC) in INPC   Institute of Nuclear Physics and Chemistry of the China Academy of Engineering Physics (Miangyang, People Republic of China)    </dc:title>
  <dc:creator>User</dc:creator>
  <cp:lastModifiedBy>User</cp:lastModifiedBy>
  <cp:revision>50</cp:revision>
  <dcterms:created xsi:type="dcterms:W3CDTF">2015-02-16T14:12:20Z</dcterms:created>
  <dcterms:modified xsi:type="dcterms:W3CDTF">2015-02-18T08:54:46Z</dcterms:modified>
</cp:coreProperties>
</file>