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289" r:id="rId4"/>
    <p:sldId id="278" r:id="rId5"/>
    <p:sldId id="290" r:id="rId6"/>
    <p:sldId id="281" r:id="rId7"/>
    <p:sldId id="282" r:id="rId8"/>
    <p:sldId id="283" r:id="rId9"/>
    <p:sldId id="284" r:id="rId10"/>
    <p:sldId id="291" r:id="rId11"/>
    <p:sldId id="285" r:id="rId12"/>
    <p:sldId id="292" r:id="rId13"/>
    <p:sldId id="288" r:id="rId14"/>
    <p:sldId id="293" r:id="rId15"/>
    <p:sldId id="257" r:id="rId16"/>
    <p:sldId id="259" r:id="rId17"/>
    <p:sldId id="267" r:id="rId18"/>
    <p:sldId id="294" r:id="rId19"/>
    <p:sldId id="271" r:id="rId20"/>
    <p:sldId id="268" r:id="rId21"/>
    <p:sldId id="269" r:id="rId22"/>
    <p:sldId id="270" r:id="rId23"/>
    <p:sldId id="272" r:id="rId24"/>
    <p:sldId id="27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  <a:srgbClr val="FFFF00"/>
    <a:srgbClr val="FF66FF"/>
    <a:srgbClr val="005A9E"/>
    <a:srgbClr val="00FFCC"/>
    <a:srgbClr val="CC3300"/>
    <a:srgbClr val="FF9933"/>
    <a:srgbClr val="9900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94552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BFA9693-2B72-4C84-B56A-F965783DA885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8B8FBFF-0FC5-4B8D-8C35-B91C4D13F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036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8FBFF-0FC5-4B8D-8C35-B91C4D13FF0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3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8FBFF-0FC5-4B8D-8C35-B91C4D13FF0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63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687A7-38CD-43CD-8AD4-213E11C9E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C7317-B47C-4F37-9681-34D4BD727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21F60-64F6-42E4-B118-39250BAB8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567EF-E469-456F-9BF6-4C8750114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50ADB-D464-46E4-A1AD-86A7E333E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7B7F-2991-45B2-A4F1-9CD3F7744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ACA05-938C-4BDD-8317-F660A9BE0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BD5B7-FB2D-427B-B47F-D264836A6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28562-0D56-4797-A740-3C6EE1D8F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CF6FF-9F38-44C0-9436-244AEDCA2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2A200-128C-4DB7-9769-F2BB4D37A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64C2315-8314-4B6E-9FDE-2A3BA9231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" name="Picture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1560" y="1484784"/>
            <a:ext cx="7812087" cy="2480744"/>
          </a:xfrm>
          <a:prstGeom prst="rect">
            <a:avLst/>
          </a:prstGeom>
          <a:gradFill flip="none"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Порошковые дифракционные исследования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err="1" smtClean="0">
                <a:solidFill>
                  <a:srgbClr val="FF0000"/>
                </a:solidFill>
              </a:rPr>
              <a:t>низкоразмерных</a:t>
            </a:r>
            <a:r>
              <a:rPr lang="ru-RU" sz="3600" b="1" dirty="0" smtClean="0">
                <a:solidFill>
                  <a:srgbClr val="FF0000"/>
                </a:solidFill>
              </a:rPr>
              <a:t> магнетиков</a:t>
            </a:r>
            <a:endParaRPr lang="ru-RU" sz="3600" i="1" dirty="0">
              <a:solidFill>
                <a:srgbClr val="7030A0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4067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66103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797152"/>
            <a:ext cx="8982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Распределение </a:t>
            </a:r>
            <a:r>
              <a:rPr lang="ru-RU" sz="1600" b="1" dirty="0" err="1">
                <a:solidFill>
                  <a:srgbClr val="C00000"/>
                </a:solidFill>
              </a:rPr>
              <a:t>Na</a:t>
            </a:r>
            <a:r>
              <a:rPr lang="ru-RU" sz="1600" b="1" dirty="0">
                <a:solidFill>
                  <a:srgbClr val="C00000"/>
                </a:solidFill>
              </a:rPr>
              <a:t> в </a:t>
            </a:r>
            <a:r>
              <a:rPr lang="ru-RU" sz="1600" b="1" dirty="0" smtClean="0">
                <a:solidFill>
                  <a:srgbClr val="C00000"/>
                </a:solidFill>
              </a:rPr>
              <a:t>Na</a:t>
            </a:r>
            <a:r>
              <a:rPr lang="ru-RU" sz="16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1600" b="1" dirty="0" smtClean="0">
                <a:solidFill>
                  <a:srgbClr val="C00000"/>
                </a:solidFill>
              </a:rPr>
              <a:t>Ni</a:t>
            </a:r>
            <a:r>
              <a:rPr lang="ru-RU" sz="16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1600" b="1" dirty="0" err="1" smtClean="0">
                <a:solidFill>
                  <a:srgbClr val="C00000"/>
                </a:solidFill>
              </a:rPr>
              <a:t>Te</a:t>
            </a:r>
            <a:r>
              <a:rPr lang="ru-RU" sz="1600" b="1" dirty="0" smtClean="0">
                <a:solidFill>
                  <a:srgbClr val="C00000"/>
                </a:solidFill>
              </a:rPr>
              <a:t>O</a:t>
            </a:r>
            <a:r>
              <a:rPr lang="ru-RU" sz="1600" b="1" baseline="-25000" dirty="0" smtClean="0">
                <a:solidFill>
                  <a:srgbClr val="C00000"/>
                </a:solidFill>
              </a:rPr>
              <a:t>6</a:t>
            </a:r>
            <a:r>
              <a:rPr lang="ru-RU" sz="1600" dirty="0"/>
              <a:t>. Все позиции </a:t>
            </a:r>
            <a:r>
              <a:rPr lang="ru-RU" sz="1600" dirty="0" err="1"/>
              <a:t>Na</a:t>
            </a:r>
            <a:r>
              <a:rPr lang="ru-RU" sz="1600" dirty="0"/>
              <a:t> </a:t>
            </a:r>
            <a:r>
              <a:rPr lang="ru-RU" sz="1600" dirty="0" smtClean="0"/>
              <a:t>частично заняты</a:t>
            </a:r>
            <a:r>
              <a:rPr lang="ru-RU" sz="1600" dirty="0"/>
              <a:t>. </a:t>
            </a:r>
            <a:r>
              <a:rPr lang="ru-RU" sz="1600" dirty="0" smtClean="0"/>
              <a:t>Красные атомы кислорода находятся в верхнем </a:t>
            </a:r>
            <a:r>
              <a:rPr lang="ru-RU" sz="1600" dirty="0"/>
              <a:t>и </a:t>
            </a:r>
            <a:r>
              <a:rPr lang="ru-RU" sz="1600" dirty="0" smtClean="0"/>
              <a:t>нижнем слое. </a:t>
            </a:r>
            <a:r>
              <a:rPr lang="ru-RU" sz="1600" dirty="0"/>
              <a:t>Они образуют три типа треугольных призматических </a:t>
            </a:r>
            <a:r>
              <a:rPr lang="ru-RU" sz="1600" dirty="0" smtClean="0"/>
              <a:t>позиции </a:t>
            </a:r>
            <a:r>
              <a:rPr lang="ru-RU" sz="1600" dirty="0"/>
              <a:t>для </a:t>
            </a:r>
            <a:r>
              <a:rPr lang="ru-RU" sz="1600" dirty="0" err="1" smtClean="0"/>
              <a:t>Na</a:t>
            </a:r>
            <a:r>
              <a:rPr lang="ru-RU" sz="1600" dirty="0" smtClean="0"/>
              <a:t> (отмечено треугольниками) </a:t>
            </a:r>
            <a:r>
              <a:rPr lang="ru-RU" sz="1600" dirty="0"/>
              <a:t>основаниями на рисунке: </a:t>
            </a:r>
            <a:r>
              <a:rPr lang="en-US" sz="1600" dirty="0" smtClean="0"/>
              <a:t>Na</a:t>
            </a:r>
            <a:r>
              <a:rPr lang="ru-RU" sz="1600" dirty="0" smtClean="0"/>
              <a:t>(1</a:t>
            </a:r>
            <a:r>
              <a:rPr lang="ru-RU" sz="1600" dirty="0"/>
              <a:t>) </a:t>
            </a:r>
            <a:r>
              <a:rPr lang="ru-RU" sz="1600" dirty="0" smtClean="0"/>
              <a:t>разделен по грани с одним </a:t>
            </a:r>
            <a:r>
              <a:rPr lang="en-US" sz="1600" dirty="0" smtClean="0"/>
              <a:t>Ni</a:t>
            </a:r>
            <a:r>
              <a:rPr lang="ru-RU" sz="1600" dirty="0" smtClean="0"/>
              <a:t> </a:t>
            </a:r>
            <a:r>
              <a:rPr lang="ru-RU" sz="1600" dirty="0"/>
              <a:t>и одним Те </a:t>
            </a:r>
            <a:r>
              <a:rPr lang="ru-RU" sz="1600" dirty="0" smtClean="0"/>
              <a:t>октаэдрами, </a:t>
            </a:r>
            <a:r>
              <a:rPr lang="en-US" sz="1600" dirty="0" smtClean="0"/>
              <a:t>Na</a:t>
            </a:r>
            <a:r>
              <a:rPr lang="ru-RU" sz="1600" dirty="0" smtClean="0"/>
              <a:t>(2</a:t>
            </a:r>
            <a:r>
              <a:rPr lang="ru-RU" sz="1600" dirty="0"/>
              <a:t>) разделен по грани </a:t>
            </a:r>
            <a:r>
              <a:rPr lang="ru-RU" sz="1600" dirty="0" smtClean="0"/>
              <a:t>с </a:t>
            </a:r>
            <a:r>
              <a:rPr lang="ru-RU" sz="1600" dirty="0"/>
              <a:t>двумя </a:t>
            </a:r>
            <a:r>
              <a:rPr lang="en-US" sz="1600" dirty="0" smtClean="0"/>
              <a:t>Ni</a:t>
            </a:r>
            <a:r>
              <a:rPr lang="ru-RU" sz="1600" dirty="0" smtClean="0"/>
              <a:t> октаэдрами, а </a:t>
            </a:r>
            <a:r>
              <a:rPr lang="ru-RU" sz="1600" dirty="0" err="1" smtClean="0"/>
              <a:t>Na</a:t>
            </a:r>
            <a:r>
              <a:rPr lang="ru-RU" sz="1600" dirty="0" smtClean="0"/>
              <a:t>(3</a:t>
            </a:r>
            <a:r>
              <a:rPr lang="ru-RU" sz="1600" dirty="0"/>
              <a:t>) </a:t>
            </a:r>
            <a:r>
              <a:rPr lang="ru-RU" sz="1600" dirty="0" smtClean="0"/>
              <a:t> </a:t>
            </a:r>
            <a:r>
              <a:rPr lang="ru-RU" sz="1600" dirty="0"/>
              <a:t>разделен </a:t>
            </a:r>
            <a:r>
              <a:rPr lang="ru-RU" sz="1600" dirty="0" smtClean="0"/>
              <a:t>только по ребру с </a:t>
            </a:r>
            <a:r>
              <a:rPr lang="en-US" sz="1600" dirty="0" smtClean="0"/>
              <a:t>Ni</a:t>
            </a:r>
            <a:r>
              <a:rPr lang="ru-RU" sz="1600" dirty="0" smtClean="0"/>
              <a:t> и </a:t>
            </a:r>
            <a:r>
              <a:rPr lang="ru-RU" sz="1600" dirty="0" err="1"/>
              <a:t>Te</a:t>
            </a:r>
            <a:r>
              <a:rPr lang="ru-RU" sz="1600" dirty="0"/>
              <a:t> </a:t>
            </a:r>
            <a:r>
              <a:rPr lang="ru-RU" sz="1600" dirty="0" smtClean="0"/>
              <a:t>октаэдрами, находящимися в слоях </a:t>
            </a:r>
            <a:r>
              <a:rPr lang="ru-RU" sz="1600" dirty="0"/>
              <a:t>выше и </a:t>
            </a:r>
            <a:r>
              <a:rPr lang="ru-RU" sz="1600" dirty="0" smtClean="0"/>
              <a:t>ниже. </a:t>
            </a:r>
            <a:endParaRPr lang="ru-RU" sz="16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wrap="square" lIns="62252" tIns="31126" rIns="62252" bIns="31126">
            <a:spAutoFit/>
          </a:bodyPr>
          <a:lstStyle/>
          <a:p>
            <a:pPr algn="ctr" defTabSz="2941638" eaLnBrk="0" hangingPunct="0"/>
            <a:r>
              <a:rPr lang="ru-RU" sz="2400" b="1" i="1" dirty="0" smtClean="0">
                <a:solidFill>
                  <a:schemeClr val="bg1"/>
                </a:solidFill>
              </a:rPr>
              <a:t>Na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2</a:t>
            </a:r>
            <a:r>
              <a:rPr lang="ru-RU" sz="2400" b="1" i="1" dirty="0" smtClean="0">
                <a:solidFill>
                  <a:schemeClr val="bg1"/>
                </a:solidFill>
              </a:rPr>
              <a:t>Ni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i="1" dirty="0" smtClean="0">
                <a:solidFill>
                  <a:schemeClr val="bg1"/>
                </a:solidFill>
              </a:rPr>
              <a:t>Te</a:t>
            </a:r>
            <a:r>
              <a:rPr lang="ru-RU" sz="2400" b="1" i="1" dirty="0" smtClean="0">
                <a:solidFill>
                  <a:schemeClr val="bg1"/>
                </a:solidFill>
              </a:rPr>
              <a:t>O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6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b="38631"/>
          <a:stretch>
            <a:fillRect/>
          </a:stretch>
        </p:blipFill>
        <p:spPr bwMode="auto">
          <a:xfrm>
            <a:off x="4302465" y="1663149"/>
            <a:ext cx="436245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Рисунок 3" descr="Na_Ni.BMP"/>
          <p:cNvPicPr>
            <a:picLocks noChangeAspect="1" noChangeArrowheads="1"/>
          </p:cNvPicPr>
          <p:nvPr/>
        </p:nvPicPr>
        <p:blipFill>
          <a:blip r:embed="rId3" cstate="print"/>
          <a:srcRect l="6766" t="6766" r="11841" b="3383"/>
          <a:stretch>
            <a:fillRect/>
          </a:stretch>
        </p:blipFill>
        <p:spPr bwMode="auto">
          <a:xfrm>
            <a:off x="398645" y="1988840"/>
            <a:ext cx="2771478" cy="229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Рисунок 5" descr="path_1.BMP"/>
          <p:cNvPicPr>
            <a:picLocks noChangeAspect="1" noChangeArrowheads="1"/>
          </p:cNvPicPr>
          <p:nvPr/>
        </p:nvPicPr>
        <p:blipFill>
          <a:blip r:embed="rId4" cstate="print"/>
          <a:srcRect l="7612" t="5639" r="11841" b="3383"/>
          <a:stretch>
            <a:fillRect/>
          </a:stretch>
        </p:blipFill>
        <p:spPr bwMode="auto">
          <a:xfrm>
            <a:off x="467544" y="4145145"/>
            <a:ext cx="2742672" cy="23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Рисунок 2" descr="ritv.BMP"/>
          <p:cNvPicPr>
            <a:picLocks noChangeAspect="1" noChangeArrowheads="1"/>
          </p:cNvPicPr>
          <p:nvPr/>
        </p:nvPicPr>
        <p:blipFill>
          <a:blip r:embed="rId5" cstate="print"/>
          <a:srcRect l="7612" t="13533" r="12687" b="4511"/>
          <a:stretch>
            <a:fillRect/>
          </a:stretch>
        </p:blipFill>
        <p:spPr bwMode="auto">
          <a:xfrm>
            <a:off x="5024988" y="4300263"/>
            <a:ext cx="2917405" cy="22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-4104" y="476672"/>
            <a:ext cx="9036495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400" dirty="0"/>
              <a:t>Как рентгенограммы, так и </a:t>
            </a:r>
            <a:r>
              <a:rPr lang="ru-RU" sz="1400" dirty="0" err="1"/>
              <a:t>нейтронограммы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FF0000"/>
                </a:solidFill>
              </a:rPr>
              <a:t>Na</a:t>
            </a:r>
            <a:r>
              <a:rPr lang="ru-RU" sz="1400" baseline="-25000" dirty="0">
                <a:solidFill>
                  <a:srgbClr val="FF0000"/>
                </a:solidFill>
              </a:rPr>
              <a:t>2</a:t>
            </a:r>
            <a:r>
              <a:rPr lang="ru-RU" sz="1400" dirty="0">
                <a:solidFill>
                  <a:srgbClr val="FF0000"/>
                </a:solidFill>
              </a:rPr>
              <a:t>Ni</a:t>
            </a:r>
            <a:r>
              <a:rPr lang="ru-RU" sz="1400" baseline="-25000" dirty="0">
                <a:solidFill>
                  <a:srgbClr val="FF0000"/>
                </a:solidFill>
              </a:rPr>
              <a:t>2</a:t>
            </a:r>
            <a:r>
              <a:rPr lang="ru-RU" sz="1400" dirty="0">
                <a:solidFill>
                  <a:srgbClr val="FF0000"/>
                </a:solidFill>
              </a:rPr>
              <a:t>TeO</a:t>
            </a:r>
            <a:r>
              <a:rPr lang="ru-RU" sz="1400" baseline="-25000" dirty="0">
                <a:solidFill>
                  <a:srgbClr val="FF0000"/>
                </a:solidFill>
              </a:rPr>
              <a:t>6</a:t>
            </a:r>
            <a:r>
              <a:rPr lang="ru-RU" sz="1400" dirty="0"/>
              <a:t> показывали аномальное уширение базальных отражений </a:t>
            </a:r>
            <a:r>
              <a:rPr lang="ru-RU" sz="1400" dirty="0" smtClean="0">
                <a:solidFill>
                  <a:srgbClr val="990099"/>
                </a:solidFill>
              </a:rPr>
              <a:t>(00</a:t>
            </a:r>
            <a:r>
              <a:rPr lang="en-US" sz="1400" dirty="0" smtClean="0">
                <a:solidFill>
                  <a:srgbClr val="990099"/>
                </a:solidFill>
              </a:rPr>
              <a:t>l</a:t>
            </a:r>
            <a:r>
              <a:rPr lang="ru-RU" sz="1400" dirty="0" smtClean="0">
                <a:solidFill>
                  <a:srgbClr val="990099"/>
                </a:solidFill>
              </a:rPr>
              <a:t>) </a:t>
            </a:r>
            <a:r>
              <a:rPr lang="ru-RU" sz="1400" dirty="0"/>
              <a:t>и один очень слабый сверхструктурный рефлекс, запрещённый в </a:t>
            </a:r>
            <a:r>
              <a:rPr lang="en-US" sz="1400" i="1" dirty="0">
                <a:solidFill>
                  <a:srgbClr val="005A9E"/>
                </a:solidFill>
              </a:rPr>
              <a:t>P</a:t>
            </a:r>
            <a:r>
              <a:rPr lang="ru-RU" sz="1400" i="1" dirty="0">
                <a:solidFill>
                  <a:srgbClr val="005A9E"/>
                </a:solidFill>
              </a:rPr>
              <a:t>6</a:t>
            </a:r>
            <a:r>
              <a:rPr lang="ru-RU" sz="1400" i="1" baseline="-25000" dirty="0">
                <a:solidFill>
                  <a:srgbClr val="005A9E"/>
                </a:solidFill>
              </a:rPr>
              <a:t>3</a:t>
            </a:r>
            <a:r>
              <a:rPr lang="ru-RU" sz="1400" i="1" dirty="0">
                <a:solidFill>
                  <a:srgbClr val="005A9E"/>
                </a:solidFill>
              </a:rPr>
              <a:t>/</a:t>
            </a:r>
            <a:r>
              <a:rPr lang="en-US" sz="1400" i="1" dirty="0" err="1">
                <a:solidFill>
                  <a:srgbClr val="005A9E"/>
                </a:solidFill>
              </a:rPr>
              <a:t>mcm</a:t>
            </a:r>
            <a:r>
              <a:rPr lang="ru-RU" sz="1400" dirty="0"/>
              <a:t>. Эти явления объяснились после съёмки на синхротроне </a:t>
            </a:r>
            <a:r>
              <a:rPr lang="en-US" sz="1400" dirty="0">
                <a:solidFill>
                  <a:srgbClr val="005A9E"/>
                </a:solidFill>
              </a:rPr>
              <a:t>ESRF</a:t>
            </a:r>
            <a:r>
              <a:rPr lang="ru-RU" sz="1400" dirty="0"/>
              <a:t>, обеспечивающем гораздо лучшее разрешение и </a:t>
            </a:r>
            <a:r>
              <a:rPr lang="ru-RU" sz="1400" dirty="0" smtClean="0"/>
              <a:t>чувствительность. </a:t>
            </a:r>
            <a:r>
              <a:rPr lang="ru-RU" sz="1400" dirty="0"/>
              <a:t>Оказалось, что, кроме основного политипа, присутствует и второй. Параметры их гексагональных решёток довольно близки, что ранее мешало обнаружению второй фазы:</a:t>
            </a:r>
          </a:p>
          <a:p>
            <a:pPr algn="just">
              <a:lnSpc>
                <a:spcPct val="90000"/>
              </a:lnSpc>
            </a:pPr>
            <a:r>
              <a:rPr lang="en-US" sz="1400" i="1" dirty="0">
                <a:solidFill>
                  <a:srgbClr val="005A9E"/>
                </a:solidFill>
              </a:rPr>
              <a:t>P6</a:t>
            </a:r>
            <a:r>
              <a:rPr lang="en-US" sz="1400" i="1" baseline="-25000" dirty="0">
                <a:solidFill>
                  <a:srgbClr val="005A9E"/>
                </a:solidFill>
              </a:rPr>
              <a:t>3</a:t>
            </a:r>
            <a:r>
              <a:rPr lang="en-US" sz="1400" i="1" dirty="0">
                <a:solidFill>
                  <a:srgbClr val="005A9E"/>
                </a:solidFill>
              </a:rPr>
              <a:t>/</a:t>
            </a:r>
            <a:r>
              <a:rPr lang="en-US" sz="1400" i="1" dirty="0" err="1">
                <a:solidFill>
                  <a:srgbClr val="005A9E"/>
                </a:solidFill>
              </a:rPr>
              <a:t>mcm</a:t>
            </a:r>
            <a:r>
              <a:rPr lang="en-US" sz="1400" dirty="0"/>
              <a:t> (~67%):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dirty="0"/>
              <a:t>=5.2072(9),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dirty="0"/>
              <a:t>=11.1673(18) Å; </a:t>
            </a:r>
            <a:r>
              <a:rPr lang="en-US" sz="1400" i="1" dirty="0">
                <a:solidFill>
                  <a:srgbClr val="005A9E"/>
                </a:solidFill>
              </a:rPr>
              <a:t>P6</a:t>
            </a:r>
            <a:r>
              <a:rPr lang="en-US" sz="1400" i="1" baseline="-25000" dirty="0">
                <a:solidFill>
                  <a:srgbClr val="005A9E"/>
                </a:solidFill>
              </a:rPr>
              <a:t>3</a:t>
            </a:r>
            <a:r>
              <a:rPr lang="en-US" sz="1400" i="1" dirty="0">
                <a:solidFill>
                  <a:srgbClr val="005A9E"/>
                </a:solidFill>
              </a:rPr>
              <a:t>22</a:t>
            </a:r>
            <a:r>
              <a:rPr lang="en-US" sz="1400" dirty="0"/>
              <a:t> (~33%):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dirty="0"/>
              <a:t>=5.1988(13),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dirty="0"/>
              <a:t>=11.2190(8</a:t>
            </a:r>
            <a:r>
              <a:rPr lang="en-US" sz="1400" dirty="0" smtClean="0"/>
              <a:t>).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215438" y="3779287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Полиэдрическое </a:t>
            </a:r>
            <a:r>
              <a:rPr lang="ru-RU" sz="1200" dirty="0" smtClean="0"/>
              <a:t>представление </a:t>
            </a:r>
            <a:r>
              <a:rPr lang="ru-RU" sz="1200" dirty="0"/>
              <a:t>двух политипов </a:t>
            </a:r>
            <a:r>
              <a:rPr lang="ru-RU" sz="1200" dirty="0">
                <a:solidFill>
                  <a:srgbClr val="FF0000"/>
                </a:solidFill>
              </a:rPr>
              <a:t>Na</a:t>
            </a:r>
            <a:r>
              <a:rPr lang="ru-RU" sz="1200" baseline="-25000" dirty="0">
                <a:solidFill>
                  <a:srgbClr val="FF0000"/>
                </a:solidFill>
              </a:rPr>
              <a:t>2</a:t>
            </a:r>
            <a:r>
              <a:rPr lang="ru-RU" sz="1200" dirty="0">
                <a:solidFill>
                  <a:srgbClr val="FF0000"/>
                </a:solidFill>
              </a:rPr>
              <a:t>Ni</a:t>
            </a:r>
            <a:r>
              <a:rPr lang="ru-RU" sz="1200" baseline="-25000" dirty="0">
                <a:solidFill>
                  <a:srgbClr val="FF0000"/>
                </a:solidFill>
              </a:rPr>
              <a:t>2</a:t>
            </a:r>
            <a:r>
              <a:rPr lang="ru-RU" sz="1200" dirty="0">
                <a:solidFill>
                  <a:srgbClr val="FF0000"/>
                </a:solidFill>
              </a:rPr>
              <a:t>TeO</a:t>
            </a:r>
            <a:r>
              <a:rPr lang="ru-RU" sz="1200" baseline="-25000" dirty="0">
                <a:solidFill>
                  <a:srgbClr val="FF0000"/>
                </a:solidFill>
              </a:rPr>
              <a:t>6 </a:t>
            </a:r>
            <a:r>
              <a:rPr lang="ru-RU" sz="1200" i="1" dirty="0" smtClean="0">
                <a:solidFill>
                  <a:srgbClr val="005A9E"/>
                </a:solidFill>
              </a:rPr>
              <a:t>P6</a:t>
            </a:r>
            <a:r>
              <a:rPr lang="ru-RU" sz="1200" i="1" baseline="-25000" dirty="0" smtClean="0">
                <a:solidFill>
                  <a:srgbClr val="005A9E"/>
                </a:solidFill>
              </a:rPr>
              <a:t>3</a:t>
            </a:r>
            <a:r>
              <a:rPr lang="ru-RU" sz="1200" i="1" dirty="0" smtClean="0">
                <a:solidFill>
                  <a:srgbClr val="005A9E"/>
                </a:solidFill>
              </a:rPr>
              <a:t>/</a:t>
            </a:r>
            <a:r>
              <a:rPr lang="ru-RU" sz="1200" i="1" dirty="0" err="1" smtClean="0">
                <a:solidFill>
                  <a:srgbClr val="005A9E"/>
                </a:solidFill>
              </a:rPr>
              <a:t>mcm</a:t>
            </a:r>
            <a:r>
              <a:rPr lang="ru-RU" sz="1200" dirty="0" smtClean="0"/>
              <a:t> (слева) </a:t>
            </a:r>
            <a:r>
              <a:rPr lang="ru-RU" sz="1200" dirty="0"/>
              <a:t>и </a:t>
            </a:r>
            <a:r>
              <a:rPr lang="ru-RU" sz="1200" i="1" dirty="0">
                <a:solidFill>
                  <a:srgbClr val="005A9E"/>
                </a:solidFill>
              </a:rPr>
              <a:t>P6</a:t>
            </a:r>
            <a:r>
              <a:rPr lang="ru-RU" sz="1200" i="1" baseline="-25000" dirty="0">
                <a:solidFill>
                  <a:srgbClr val="005A9E"/>
                </a:solidFill>
              </a:rPr>
              <a:t>3</a:t>
            </a:r>
            <a:r>
              <a:rPr lang="ru-RU" sz="1200" i="1" dirty="0">
                <a:solidFill>
                  <a:srgbClr val="005A9E"/>
                </a:solidFill>
              </a:rPr>
              <a:t>22</a:t>
            </a:r>
            <a:r>
              <a:rPr lang="ru-RU" sz="1200" dirty="0"/>
              <a:t> (справа).</a:t>
            </a:r>
          </a:p>
        </p:txBody>
      </p:sp>
      <p:sp>
        <p:nvSpPr>
          <p:cNvPr id="20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8" name="Picture 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84067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  <a:r>
              <a:rPr lang="en-US" sz="1400" dirty="0" smtClean="0"/>
              <a:t>0</a:t>
            </a:r>
            <a:endParaRPr lang="ru-RU" sz="1400" dirty="0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wrap="square" lIns="62252" tIns="31126" rIns="62252" bIns="31126">
            <a:spAutoFit/>
          </a:bodyPr>
          <a:lstStyle/>
          <a:p>
            <a:pPr algn="ctr" defTabSz="2941638" eaLnBrk="0" hangingPunct="0"/>
            <a:r>
              <a:rPr lang="ru-RU" sz="2400" b="1" i="1" dirty="0" smtClean="0">
                <a:solidFill>
                  <a:schemeClr val="bg1"/>
                </a:solidFill>
              </a:rPr>
              <a:t>Na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2</a:t>
            </a:r>
            <a:r>
              <a:rPr lang="ru-RU" sz="2400" b="1" i="1" dirty="0" smtClean="0">
                <a:solidFill>
                  <a:schemeClr val="bg1"/>
                </a:solidFill>
              </a:rPr>
              <a:t>Ni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i="1" dirty="0" smtClean="0">
                <a:solidFill>
                  <a:schemeClr val="bg1"/>
                </a:solidFill>
              </a:rPr>
              <a:t>Te</a:t>
            </a:r>
            <a:r>
              <a:rPr lang="ru-RU" sz="2400" b="1" i="1" dirty="0" smtClean="0">
                <a:solidFill>
                  <a:schemeClr val="bg1"/>
                </a:solidFill>
              </a:rPr>
              <a:t>O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6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att-PAT.BMP"/>
          <p:cNvPicPr>
            <a:picLocks noChangeAspect="1"/>
          </p:cNvPicPr>
          <p:nvPr/>
        </p:nvPicPr>
        <p:blipFill>
          <a:blip r:embed="rId2" cstate="print"/>
          <a:srcRect l="13533" t="6766" r="9304" b="5639"/>
          <a:stretch>
            <a:fillRect/>
          </a:stretch>
        </p:blipFill>
        <p:spPr>
          <a:xfrm>
            <a:off x="1259632" y="620688"/>
            <a:ext cx="6699984" cy="5704338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wrap="square" lIns="62252" tIns="31126" rIns="62252" bIns="31126">
            <a:spAutoFit/>
          </a:bodyPr>
          <a:lstStyle/>
          <a:p>
            <a:pPr algn="ctr" defTabSz="2941638" eaLnBrk="0" hangingPunct="0"/>
            <a:r>
              <a:rPr lang="ru-RU" sz="2400" b="1" i="1" dirty="0" smtClean="0">
                <a:solidFill>
                  <a:schemeClr val="bg1"/>
                </a:solidFill>
              </a:rPr>
              <a:t>Na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2</a:t>
            </a:r>
            <a:r>
              <a:rPr lang="ru-RU" sz="2400" b="1" i="1" dirty="0" smtClean="0">
                <a:solidFill>
                  <a:schemeClr val="bg1"/>
                </a:solidFill>
              </a:rPr>
              <a:t>Ni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i="1" dirty="0" smtClean="0">
                <a:solidFill>
                  <a:schemeClr val="bg1"/>
                </a:solidFill>
              </a:rPr>
              <a:t>Te</a:t>
            </a:r>
            <a:r>
              <a:rPr lang="ru-RU" sz="2400" b="1" i="1" dirty="0" smtClean="0">
                <a:solidFill>
                  <a:schemeClr val="bg1"/>
                </a:solidFill>
              </a:rPr>
              <a:t>O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6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>
            <a:spLocks noChangeAspect="1"/>
          </p:cNvSpPr>
          <p:nvPr/>
        </p:nvSpPr>
        <p:spPr>
          <a:xfrm>
            <a:off x="1835696" y="2348880"/>
            <a:ext cx="94751" cy="191278"/>
          </a:xfrm>
          <a:prstGeom prst="downArrow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>
            <a:spLocks noChangeAspect="1"/>
          </p:cNvSpPr>
          <p:nvPr/>
        </p:nvSpPr>
        <p:spPr>
          <a:xfrm>
            <a:off x="2339752" y="1916832"/>
            <a:ext cx="94751" cy="191278"/>
          </a:xfrm>
          <a:prstGeom prst="downArrow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>
            <a:spLocks noChangeAspect="1"/>
          </p:cNvSpPr>
          <p:nvPr/>
        </p:nvSpPr>
        <p:spPr>
          <a:xfrm>
            <a:off x="5004048" y="1916832"/>
            <a:ext cx="94751" cy="191278"/>
          </a:xfrm>
          <a:prstGeom prst="downArrow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>
            <a:spLocks noChangeAspect="1"/>
          </p:cNvSpPr>
          <p:nvPr/>
        </p:nvSpPr>
        <p:spPr>
          <a:xfrm>
            <a:off x="6804248" y="1988840"/>
            <a:ext cx="94751" cy="191278"/>
          </a:xfrm>
          <a:prstGeom prst="downArrow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8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84067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  <a:r>
              <a:rPr lang="en-US" sz="1400" dirty="0" smtClean="0"/>
              <a:t>1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412875"/>
            <a:ext cx="3482975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219700" y="5757863"/>
            <a:ext cx="328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9900CC"/>
                </a:solidFill>
              </a:rPr>
              <a:t>Структура типа браунмиллерита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219700" y="285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127625" y="2752725"/>
            <a:ext cx="69056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CoO</a:t>
            </a:r>
            <a:r>
              <a:rPr lang="en-US" sz="1600" b="1" baseline="-25000"/>
              <a:t>6</a:t>
            </a:r>
            <a:endParaRPr lang="ru-RU" sz="1600" b="1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292725" y="3716338"/>
            <a:ext cx="82073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CoO</a:t>
            </a:r>
            <a:r>
              <a:rPr lang="en-US" sz="1600" b="1" baseline="-25000"/>
              <a:t>2-</a:t>
            </a:r>
            <a:r>
              <a:rPr lang="el-GR" sz="1600" b="1" baseline="-25000">
                <a:cs typeface="Arial" pitchFamily="34" charset="0"/>
              </a:rPr>
              <a:t>δ</a:t>
            </a: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2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84067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  <a:r>
              <a:rPr lang="en-US" sz="1400" dirty="0" smtClean="0"/>
              <a:t>2</a:t>
            </a:r>
            <a:endParaRPr lang="ru-RU" sz="14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7046" y="436224"/>
            <a:ext cx="9144001" cy="432192"/>
          </a:xfrm>
          <a:prstGeom prst="rect">
            <a:avLst/>
          </a:prstGeom>
          <a:solidFill>
            <a:srgbClr val="00FFCC"/>
          </a:solidFill>
          <a:ln w="53975">
            <a:noFill/>
            <a:miter lim="800000"/>
            <a:headEnd/>
            <a:tailEnd/>
          </a:ln>
        </p:spPr>
        <p:txBody>
          <a:bodyPr lIns="62252" tIns="31126" rIns="62252" bIns="31126">
            <a:spAutoFit/>
          </a:bodyPr>
          <a:lstStyle/>
          <a:p>
            <a:pPr algn="ctr"/>
            <a:r>
              <a:rPr lang="ru-RU" sz="2400" b="1" i="1" kern="1100" spc="-100" dirty="0" err="1" smtClean="0">
                <a:solidFill>
                  <a:schemeClr val="accent2"/>
                </a:solidFill>
              </a:rPr>
              <a:t>Браунмиллерито-подобные</a:t>
            </a:r>
            <a:r>
              <a:rPr lang="ru-RU" sz="2400" b="1" i="1" kern="1100" spc="-100" dirty="0" smtClean="0">
                <a:solidFill>
                  <a:schemeClr val="accent2"/>
                </a:solidFill>
              </a:rPr>
              <a:t> </a:t>
            </a:r>
            <a:r>
              <a:rPr lang="ru-RU" sz="2400" b="1" i="1" dirty="0">
                <a:solidFill>
                  <a:schemeClr val="accent2"/>
                </a:solidFill>
              </a:rPr>
              <a:t>слоистые соединения</a:t>
            </a:r>
            <a:endParaRPr lang="ru-RU" sz="2400" i="1" dirty="0">
              <a:solidFill>
                <a:schemeClr val="accent2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-5875" y="0"/>
            <a:ext cx="9144000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wrap="square" lIns="62252" tIns="31126" rIns="62252" bIns="31126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Sr</a:t>
            </a:r>
            <a:r>
              <a:rPr lang="en-US" sz="2400" b="1" i="1" baseline="-25000" dirty="0">
                <a:solidFill>
                  <a:schemeClr val="bg1"/>
                </a:solidFill>
              </a:rPr>
              <a:t>2</a:t>
            </a:r>
            <a:r>
              <a:rPr lang="en-US" sz="2400" b="1" i="1" dirty="0">
                <a:solidFill>
                  <a:schemeClr val="bg1"/>
                </a:solidFill>
              </a:rPr>
              <a:t>Co</a:t>
            </a:r>
            <a:r>
              <a:rPr lang="en-US" sz="2400" b="1" i="1" baseline="-25000" dirty="0">
                <a:solidFill>
                  <a:schemeClr val="bg1"/>
                </a:solidFill>
              </a:rPr>
              <a:t>1.2</a:t>
            </a:r>
            <a:r>
              <a:rPr lang="en-US" sz="2400" b="1" i="1" dirty="0">
                <a:solidFill>
                  <a:schemeClr val="bg1"/>
                </a:solidFill>
              </a:rPr>
              <a:t>Ga</a:t>
            </a:r>
            <a:r>
              <a:rPr lang="en-US" sz="2400" b="1" i="1" baseline="-25000" dirty="0">
                <a:solidFill>
                  <a:schemeClr val="bg1"/>
                </a:solidFill>
              </a:rPr>
              <a:t>0.8</a:t>
            </a:r>
            <a:r>
              <a:rPr lang="en-US" sz="2400" b="1" i="1" dirty="0">
                <a:solidFill>
                  <a:schemeClr val="bg1"/>
                </a:solidFill>
              </a:rPr>
              <a:t>O</a:t>
            </a:r>
            <a:r>
              <a:rPr lang="en-US" sz="2400" b="1" i="1" baseline="-25000" dirty="0">
                <a:solidFill>
                  <a:schemeClr val="bg1"/>
                </a:solidFill>
              </a:rPr>
              <a:t>5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4067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  <a:r>
              <a:rPr lang="en-US" sz="1400" dirty="0"/>
              <a:t>3</a:t>
            </a:r>
            <a:endParaRPr lang="ru-RU" sz="1400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437055" cy="632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4067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  <a:r>
              <a:rPr lang="en-US" sz="1400" dirty="0" smtClean="0"/>
              <a:t>4</a:t>
            </a:r>
            <a:endParaRPr lang="ru-RU" sz="1400" dirty="0"/>
          </a:p>
        </p:txBody>
      </p:sp>
      <p:pic>
        <p:nvPicPr>
          <p:cNvPr id="74754" name="Изображение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4810201" cy="390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520" y="4149080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/>
              <a:t>Кристаллическая структура </a:t>
            </a:r>
            <a:r>
              <a:rPr lang="ru-RU" sz="1400" dirty="0" err="1" smtClean="0"/>
              <a:t>браунмиллерито-подобного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кобальтата</a:t>
            </a:r>
            <a:r>
              <a:rPr lang="ru-RU" sz="1400" dirty="0" smtClean="0"/>
              <a:t> Sr</a:t>
            </a:r>
            <a:r>
              <a:rPr lang="ru-RU" sz="1400" baseline="-25000" dirty="0" smtClean="0"/>
              <a:t>2</a:t>
            </a:r>
            <a:r>
              <a:rPr lang="ru-RU" sz="1400" dirty="0" smtClean="0"/>
              <a:t>Co</a:t>
            </a:r>
            <a:r>
              <a:rPr lang="ru-RU" sz="1400" baseline="-25000" dirty="0" smtClean="0"/>
              <a:t>1.2</a:t>
            </a:r>
            <a:r>
              <a:rPr lang="ru-RU" sz="1400" dirty="0" smtClean="0"/>
              <a:t>Ga</a:t>
            </a:r>
            <a:r>
              <a:rPr lang="ru-RU" sz="1400" baseline="-25000" dirty="0" smtClean="0"/>
              <a:t>0.8</a:t>
            </a:r>
            <a:r>
              <a:rPr lang="ru-RU" sz="1400" dirty="0" smtClean="0"/>
              <a:t>O</a:t>
            </a:r>
            <a:r>
              <a:rPr lang="ru-RU" sz="1400" baseline="-25000" dirty="0" smtClean="0"/>
              <a:t>5</a:t>
            </a:r>
            <a:r>
              <a:rPr lang="ru-RU" sz="1400" dirty="0" smtClean="0"/>
              <a:t>. </a:t>
            </a:r>
            <a:r>
              <a:rPr lang="ru-RU" sz="1400" dirty="0" err="1" smtClean="0"/>
              <a:t>Октаэдрические</a:t>
            </a:r>
            <a:r>
              <a:rPr lang="ru-RU" sz="1400" dirty="0" smtClean="0"/>
              <a:t> позиции в основном заняты </a:t>
            </a:r>
            <a:r>
              <a:rPr lang="en-US" sz="1400" dirty="0" smtClean="0"/>
              <a:t>Co</a:t>
            </a:r>
            <a:r>
              <a:rPr lang="en-US" sz="1400" baseline="30000" dirty="0" smtClean="0"/>
              <a:t>3+</a:t>
            </a:r>
            <a:r>
              <a:rPr lang="ru-RU" sz="1400" dirty="0" smtClean="0"/>
              <a:t>, в то время как тетраэдрические - </a:t>
            </a:r>
            <a:r>
              <a:rPr lang="en-US" sz="1400" dirty="0" smtClean="0"/>
              <a:t>Ga</a:t>
            </a:r>
            <a:r>
              <a:rPr lang="en-US" sz="1400" baseline="30000" dirty="0" smtClean="0"/>
              <a:t>3+ </a:t>
            </a:r>
            <a:r>
              <a:rPr lang="ru-RU" sz="1400" dirty="0" smtClean="0"/>
              <a:t>катионами.</a:t>
            </a:r>
          </a:p>
        </p:txBody>
      </p:sp>
      <p:pic>
        <p:nvPicPr>
          <p:cNvPr id="74755" name="Рисунок 11" descr="srcoga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3984" y="1772816"/>
            <a:ext cx="4700016" cy="27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5875" y="0"/>
            <a:ext cx="9144000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wrap="square" lIns="62252" tIns="31126" rIns="62252" bIns="31126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Sr</a:t>
            </a:r>
            <a:r>
              <a:rPr lang="en-US" sz="2400" b="1" i="1" baseline="-25000" dirty="0">
                <a:solidFill>
                  <a:schemeClr val="bg1"/>
                </a:solidFill>
              </a:rPr>
              <a:t>2</a:t>
            </a:r>
            <a:r>
              <a:rPr lang="en-US" sz="2400" b="1" i="1" dirty="0">
                <a:solidFill>
                  <a:schemeClr val="bg1"/>
                </a:solidFill>
              </a:rPr>
              <a:t>Co</a:t>
            </a:r>
            <a:r>
              <a:rPr lang="en-US" sz="2400" b="1" i="1" baseline="-25000" dirty="0">
                <a:solidFill>
                  <a:schemeClr val="bg1"/>
                </a:solidFill>
              </a:rPr>
              <a:t>1.2</a:t>
            </a:r>
            <a:r>
              <a:rPr lang="en-US" sz="2400" b="1" i="1" dirty="0">
                <a:solidFill>
                  <a:schemeClr val="bg1"/>
                </a:solidFill>
              </a:rPr>
              <a:t>Ga</a:t>
            </a:r>
            <a:r>
              <a:rPr lang="en-US" sz="2400" b="1" i="1" baseline="-25000" dirty="0">
                <a:solidFill>
                  <a:schemeClr val="bg1"/>
                </a:solidFill>
              </a:rPr>
              <a:t>0.8</a:t>
            </a:r>
            <a:r>
              <a:rPr lang="en-US" sz="2400" b="1" i="1" dirty="0">
                <a:solidFill>
                  <a:schemeClr val="bg1"/>
                </a:solidFill>
              </a:rPr>
              <a:t>O</a:t>
            </a:r>
            <a:r>
              <a:rPr lang="en-US" sz="2400" b="1" i="1" baseline="-25000" dirty="0">
                <a:solidFill>
                  <a:schemeClr val="bg1"/>
                </a:solidFill>
              </a:rPr>
              <a:t>5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4293096"/>
            <a:ext cx="20162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Межатомные расстояния в октаэдре и тетраэдре,  приведены для того, чтобы подчеркнуть большое искажение </a:t>
            </a:r>
            <a:r>
              <a:rPr lang="en-US" sz="1400" dirty="0" smtClean="0"/>
              <a:t>CoO</a:t>
            </a:r>
            <a:r>
              <a:rPr lang="en-US" sz="1400" baseline="-25000" dirty="0" smtClean="0"/>
              <a:t>6</a:t>
            </a:r>
            <a:r>
              <a:rPr lang="ru-RU" sz="1400" dirty="0" smtClean="0"/>
              <a:t> октаэдров.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472514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Icmm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080" y="5085184"/>
            <a:ext cx="1699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=5.6148(6) Å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 = 15.702(2)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Å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 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5.4543(6) Å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5157192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Co1 = </a:t>
            </a:r>
            <a:r>
              <a:rPr lang="ru-RU" dirty="0" smtClean="0"/>
              <a:t>67,7%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380312" y="5517232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Co2 = 32</a:t>
            </a:r>
            <a:r>
              <a:rPr lang="ru-RU" dirty="0" smtClean="0"/>
              <a:t>,</a:t>
            </a:r>
            <a:r>
              <a:rPr lang="en-US" dirty="0" smtClean="0"/>
              <a:t>3</a:t>
            </a:r>
            <a:r>
              <a:rPr lang="ru-RU" dirty="0" smtClean="0"/>
              <a:t>%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4067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  <a:r>
              <a:rPr lang="en-US" sz="1400" dirty="0" smtClean="0"/>
              <a:t>5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013176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Co</a:t>
            </a:r>
            <a:r>
              <a:rPr lang="ru-RU" sz="1400" dirty="0" smtClean="0"/>
              <a:t> </a:t>
            </a:r>
            <a:r>
              <a:rPr lang="en-US" sz="1400" dirty="0" smtClean="0"/>
              <a:t>L</a:t>
            </a:r>
            <a:r>
              <a:rPr lang="ru-RU" sz="1400" baseline="-25000" dirty="0" smtClean="0"/>
              <a:t>2,3</a:t>
            </a:r>
            <a:r>
              <a:rPr lang="ru-RU" sz="1400" dirty="0" smtClean="0"/>
              <a:t> края спектров (а) </a:t>
            </a:r>
            <a:r>
              <a:rPr lang="ru-RU" sz="1400" dirty="0" err="1" smtClean="0"/>
              <a:t>CoO</a:t>
            </a:r>
            <a:r>
              <a:rPr lang="ru-RU" sz="1400" dirty="0" smtClean="0"/>
              <a:t> (Со</a:t>
            </a:r>
            <a:r>
              <a:rPr lang="ru-RU" sz="1400" baseline="30000" dirty="0" smtClean="0"/>
              <a:t>2+</a:t>
            </a:r>
            <a:r>
              <a:rPr lang="ru-RU" sz="1400" dirty="0" smtClean="0"/>
              <a:t>), (</a:t>
            </a:r>
            <a:r>
              <a:rPr lang="en-US" sz="1400" dirty="0" smtClean="0"/>
              <a:t>b</a:t>
            </a:r>
            <a:r>
              <a:rPr lang="ru-RU" sz="1400" dirty="0" smtClean="0"/>
              <a:t>) EuCoO</a:t>
            </a:r>
            <a:r>
              <a:rPr lang="ru-RU" sz="1400" baseline="-25000" dirty="0" smtClean="0"/>
              <a:t>3</a:t>
            </a:r>
            <a:r>
              <a:rPr lang="ru-RU" sz="1400" dirty="0" smtClean="0"/>
              <a:t> (C</a:t>
            </a:r>
            <a:r>
              <a:rPr lang="en-US" sz="1400" dirty="0" smtClean="0"/>
              <a:t>o</a:t>
            </a:r>
            <a:r>
              <a:rPr lang="ru-RU" sz="1400" baseline="30000" dirty="0" smtClean="0"/>
              <a:t>3+</a:t>
            </a:r>
            <a:r>
              <a:rPr lang="ru-RU" sz="1400" dirty="0" smtClean="0"/>
              <a:t> LS) и (с) Sr</a:t>
            </a:r>
            <a:r>
              <a:rPr lang="ru-RU" sz="1400" baseline="-25000" dirty="0" smtClean="0"/>
              <a:t>2</a:t>
            </a:r>
            <a:r>
              <a:rPr lang="ru-RU" sz="1400" dirty="0" smtClean="0"/>
              <a:t>CoO</a:t>
            </a:r>
            <a:r>
              <a:rPr lang="ru-RU" sz="1400" baseline="-25000" dirty="0" smtClean="0"/>
              <a:t>3</a:t>
            </a:r>
            <a:r>
              <a:rPr lang="ru-RU" sz="1400" dirty="0" smtClean="0"/>
              <a:t>Cl (C</a:t>
            </a:r>
            <a:r>
              <a:rPr lang="en-US" sz="1400" dirty="0" smtClean="0"/>
              <a:t>o</a:t>
            </a:r>
            <a:r>
              <a:rPr lang="ru-RU" sz="1400" baseline="30000" dirty="0" smtClean="0"/>
              <a:t>3+</a:t>
            </a:r>
            <a:r>
              <a:rPr lang="ru-RU" sz="1400" dirty="0" smtClean="0"/>
              <a:t> HS -красная линия), Sr</a:t>
            </a:r>
            <a:r>
              <a:rPr lang="ru-RU" sz="1400" baseline="-25000" dirty="0" smtClean="0"/>
              <a:t>2</a:t>
            </a:r>
            <a:r>
              <a:rPr lang="ru-RU" sz="1400" dirty="0" smtClean="0"/>
              <a:t>Co</a:t>
            </a:r>
            <a:r>
              <a:rPr lang="ru-RU" sz="1400" baseline="-25000" dirty="0" smtClean="0"/>
              <a:t>1.2</a:t>
            </a:r>
            <a:r>
              <a:rPr lang="ru-RU" sz="1400" dirty="0" smtClean="0"/>
              <a:t>Ga</a:t>
            </a:r>
            <a:r>
              <a:rPr lang="ru-RU" sz="1400" baseline="-25000" dirty="0" smtClean="0"/>
              <a:t>0.8</a:t>
            </a:r>
            <a:r>
              <a:rPr lang="ru-RU" sz="1400" dirty="0" smtClean="0"/>
              <a:t>O</a:t>
            </a:r>
            <a:r>
              <a:rPr lang="ru-RU" sz="1400" baseline="-25000" dirty="0" smtClean="0"/>
              <a:t>5</a:t>
            </a:r>
            <a:r>
              <a:rPr lang="ru-RU" sz="1400" dirty="0" smtClean="0"/>
              <a:t> (черная линия) и кривая (</a:t>
            </a:r>
            <a:r>
              <a:rPr lang="ru-RU" sz="1400" dirty="0" err="1" smtClean="0"/>
              <a:t>d</a:t>
            </a:r>
            <a:r>
              <a:rPr lang="ru-RU" sz="1400" dirty="0" smtClean="0"/>
              <a:t>) показывает экспериментальный спектр (черная линия) Sr</a:t>
            </a:r>
            <a:r>
              <a:rPr lang="ru-RU" sz="1400" baseline="-25000" dirty="0" smtClean="0"/>
              <a:t>2</a:t>
            </a:r>
            <a:r>
              <a:rPr lang="ru-RU" sz="1400" dirty="0" smtClean="0"/>
              <a:t>Co</a:t>
            </a:r>
            <a:r>
              <a:rPr lang="ru-RU" sz="1400" baseline="-25000" dirty="0" smtClean="0"/>
              <a:t>1.2</a:t>
            </a:r>
            <a:r>
              <a:rPr lang="ru-RU" sz="1400" dirty="0" smtClean="0"/>
              <a:t>Ga</a:t>
            </a:r>
            <a:r>
              <a:rPr lang="ru-RU" sz="1400" baseline="-25000" dirty="0" smtClean="0"/>
              <a:t>0.8</a:t>
            </a:r>
            <a:r>
              <a:rPr lang="ru-RU" sz="1400" dirty="0" smtClean="0"/>
              <a:t>O</a:t>
            </a:r>
            <a:r>
              <a:rPr lang="ru-RU" sz="1400" baseline="-25000" dirty="0" smtClean="0"/>
              <a:t>5</a:t>
            </a:r>
            <a:r>
              <a:rPr lang="ru-RU" sz="1400" dirty="0" smtClean="0"/>
              <a:t> по сравнению со смоделированной с HS Co</a:t>
            </a:r>
            <a:r>
              <a:rPr lang="ru-RU" sz="1400" baseline="30000" dirty="0" smtClean="0"/>
              <a:t>3+</a:t>
            </a:r>
            <a:r>
              <a:rPr lang="ru-RU" sz="1400" dirty="0" smtClean="0"/>
              <a:t> (красная линия).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5157192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Магнитная структура Sr</a:t>
            </a:r>
            <a:r>
              <a:rPr lang="ru-RU" sz="1600" baseline="-25000" dirty="0" smtClean="0"/>
              <a:t>2</a:t>
            </a:r>
            <a:r>
              <a:rPr lang="ru-RU" sz="1600" dirty="0" smtClean="0"/>
              <a:t>Co</a:t>
            </a:r>
            <a:r>
              <a:rPr lang="ru-RU" sz="1600" baseline="-25000" dirty="0" smtClean="0"/>
              <a:t>1.2</a:t>
            </a:r>
            <a:r>
              <a:rPr lang="ru-RU" sz="1600" dirty="0" smtClean="0"/>
              <a:t>Ga</a:t>
            </a:r>
            <a:r>
              <a:rPr lang="ru-RU" sz="1600" baseline="-25000" dirty="0" smtClean="0"/>
              <a:t>0.8</a:t>
            </a:r>
            <a:r>
              <a:rPr lang="ru-RU" sz="1600" dirty="0" smtClean="0"/>
              <a:t>O</a:t>
            </a:r>
            <a:r>
              <a:rPr lang="ru-RU" sz="1600" baseline="-25000" dirty="0" smtClean="0"/>
              <a:t>5</a:t>
            </a:r>
            <a:r>
              <a:rPr lang="en-US" sz="1600" dirty="0" smtClean="0"/>
              <a:t>: </a:t>
            </a:r>
            <a:r>
              <a:rPr lang="ru-RU" sz="1600" dirty="0" smtClean="0"/>
              <a:t>черный шар - </a:t>
            </a:r>
            <a:r>
              <a:rPr lang="en-US" sz="1600" dirty="0" smtClean="0"/>
              <a:t>Co1 </a:t>
            </a:r>
            <a:r>
              <a:rPr lang="ru-RU" sz="1600" dirty="0" smtClean="0"/>
              <a:t>в октаэдре, </a:t>
            </a:r>
            <a:r>
              <a:rPr lang="ru-RU" sz="1600" smtClean="0"/>
              <a:t>светлый - </a:t>
            </a:r>
            <a:r>
              <a:rPr lang="en-US" sz="1600" smtClean="0"/>
              <a:t>Co2 </a:t>
            </a:r>
            <a:r>
              <a:rPr lang="ru-RU" sz="1600" dirty="0" smtClean="0"/>
              <a:t>в тетраэдре</a:t>
            </a:r>
            <a:endParaRPr lang="ru-RU" sz="16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5875" y="0"/>
            <a:ext cx="9144000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wrap="square" lIns="62252" tIns="31126" rIns="62252" bIns="31126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Sr</a:t>
            </a:r>
            <a:r>
              <a:rPr lang="en-US" sz="2400" b="1" i="1" baseline="-25000" dirty="0">
                <a:solidFill>
                  <a:schemeClr val="bg1"/>
                </a:solidFill>
              </a:rPr>
              <a:t>2</a:t>
            </a:r>
            <a:r>
              <a:rPr lang="en-US" sz="2400" b="1" i="1" dirty="0">
                <a:solidFill>
                  <a:schemeClr val="bg1"/>
                </a:solidFill>
              </a:rPr>
              <a:t>Co</a:t>
            </a:r>
            <a:r>
              <a:rPr lang="en-US" sz="2400" b="1" i="1" baseline="-25000" dirty="0">
                <a:solidFill>
                  <a:schemeClr val="bg1"/>
                </a:solidFill>
              </a:rPr>
              <a:t>1.2</a:t>
            </a:r>
            <a:r>
              <a:rPr lang="en-US" sz="2400" b="1" i="1" dirty="0">
                <a:solidFill>
                  <a:schemeClr val="bg1"/>
                </a:solidFill>
              </a:rPr>
              <a:t>Ga</a:t>
            </a:r>
            <a:r>
              <a:rPr lang="en-US" sz="2400" b="1" i="1" baseline="-25000" dirty="0">
                <a:solidFill>
                  <a:schemeClr val="bg1"/>
                </a:solidFill>
              </a:rPr>
              <a:t>0.8</a:t>
            </a:r>
            <a:r>
              <a:rPr lang="en-US" sz="2400" b="1" i="1" dirty="0">
                <a:solidFill>
                  <a:schemeClr val="bg1"/>
                </a:solidFill>
              </a:rPr>
              <a:t>O</a:t>
            </a:r>
            <a:r>
              <a:rPr lang="en-US" sz="2400" b="1" i="1" baseline="-25000" dirty="0">
                <a:solidFill>
                  <a:schemeClr val="bg1"/>
                </a:solidFill>
              </a:rPr>
              <a:t>5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3413570" cy="443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20688"/>
            <a:ext cx="30575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08104" y="6021288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M2 = 4</a:t>
            </a:r>
            <a:r>
              <a:rPr lang="el-GR" dirty="0" smtClean="0"/>
              <a:t>μ</a:t>
            </a:r>
            <a:r>
              <a:rPr lang="en-US" baseline="-25000" dirty="0" smtClean="0"/>
              <a:t>B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6021288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M1 = </a:t>
            </a:r>
            <a:r>
              <a:rPr lang="ru-RU" dirty="0" smtClean="0"/>
              <a:t>3.82(7)</a:t>
            </a:r>
            <a:r>
              <a:rPr lang="el-GR" dirty="0" smtClean="0"/>
              <a:t>μ</a:t>
            </a:r>
            <a:r>
              <a:rPr lang="en-US" baseline="-25000" dirty="0" smtClean="0"/>
              <a:t>B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4067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  <a:r>
              <a:rPr lang="en-US" sz="1400" dirty="0" smtClean="0"/>
              <a:t>6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9525"/>
            <a:ext cx="9144000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wrap="square" lIns="62252" tIns="31126" rIns="62252" bIns="31126">
            <a:spAutoFit/>
          </a:bodyPr>
          <a:lstStyle/>
          <a:p>
            <a:pPr algn="ctr" defTabSz="2941638" eaLnBrk="0" hangingPunct="0"/>
            <a:r>
              <a:rPr lang="en-US" sz="2400" b="1" i="1" dirty="0">
                <a:solidFill>
                  <a:schemeClr val="bg1"/>
                </a:solidFill>
              </a:rPr>
              <a:t>MnSb</a:t>
            </a:r>
            <a:r>
              <a:rPr lang="en-US" sz="2400" b="1" i="1" baseline="-25000" dirty="0">
                <a:solidFill>
                  <a:schemeClr val="bg1"/>
                </a:solidFill>
              </a:rPr>
              <a:t>2</a:t>
            </a:r>
            <a:r>
              <a:rPr lang="en-US" sz="2400" b="1" i="1" dirty="0">
                <a:solidFill>
                  <a:schemeClr val="bg1"/>
                </a:solidFill>
              </a:rPr>
              <a:t>O</a:t>
            </a:r>
            <a:r>
              <a:rPr lang="en-US" sz="2400" b="1" i="1" baseline="-25000" dirty="0">
                <a:solidFill>
                  <a:schemeClr val="bg1"/>
                </a:solidFill>
              </a:rPr>
              <a:t>6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4163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4" y="3501008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1400" dirty="0" smtClean="0"/>
              <a:t>Структурный аналог  (</a:t>
            </a:r>
            <a:r>
              <a:rPr lang="ru-RU" sz="1400" i="1" dirty="0" smtClean="0"/>
              <a:t>тригональная </a:t>
            </a:r>
            <a:r>
              <a:rPr lang="en-US" sz="1400" i="1" dirty="0" smtClean="0"/>
              <a:t>P</a:t>
            </a:r>
            <a:r>
              <a:rPr lang="ru-RU" sz="1400" i="1" dirty="0" smtClean="0"/>
              <a:t>З</a:t>
            </a:r>
            <a:r>
              <a:rPr lang="en-US" sz="1400" i="1" dirty="0" smtClean="0"/>
              <a:t>21</a:t>
            </a:r>
            <a:r>
              <a:rPr lang="en-US" sz="1400" dirty="0" smtClean="0"/>
              <a:t>) </a:t>
            </a:r>
            <a:r>
              <a:rPr lang="ru-RU" sz="1400" dirty="0" smtClean="0"/>
              <a:t> железного </a:t>
            </a:r>
            <a:r>
              <a:rPr lang="ru-RU" sz="1400" dirty="0" err="1" smtClean="0"/>
              <a:t>лангасита</a:t>
            </a:r>
            <a:r>
              <a:rPr lang="ru-RU" sz="1400" dirty="0" smtClean="0"/>
              <a:t> (</a:t>
            </a:r>
            <a:r>
              <a:rPr lang="en-US" sz="1400" dirty="0" err="1" smtClean="0"/>
              <a:t>Ba</a:t>
            </a:r>
            <a:r>
              <a:rPr lang="ru-RU" sz="1400" baseline="-25000" dirty="0" smtClean="0"/>
              <a:t>3</a:t>
            </a:r>
            <a:r>
              <a:rPr lang="en-US" sz="1400" dirty="0" err="1" smtClean="0"/>
              <a:t>NbFe</a:t>
            </a:r>
            <a:r>
              <a:rPr lang="ru-RU" sz="1400" baseline="-25000" dirty="0" smtClean="0"/>
              <a:t>3</a:t>
            </a:r>
            <a:r>
              <a:rPr lang="en-US" sz="1400" dirty="0" smtClean="0"/>
              <a:t>Si</a:t>
            </a:r>
            <a:r>
              <a:rPr lang="ru-RU" sz="1400" baseline="-25000" dirty="0" smtClean="0"/>
              <a:t>2</a:t>
            </a:r>
            <a:r>
              <a:rPr lang="en-US" sz="1400" dirty="0" smtClean="0"/>
              <a:t>O</a:t>
            </a:r>
            <a:r>
              <a:rPr lang="ru-RU" sz="1400" baseline="-25000" dirty="0" smtClean="0"/>
              <a:t>14</a:t>
            </a:r>
            <a:r>
              <a:rPr lang="ru-RU" sz="1400" dirty="0" smtClean="0"/>
              <a:t>) - </a:t>
            </a:r>
            <a:r>
              <a:rPr lang="ru-RU" sz="1400" dirty="0" err="1" smtClean="0"/>
              <a:t>магнито</a:t>
            </a:r>
            <a:r>
              <a:rPr lang="ru-RU" sz="1400" dirty="0" smtClean="0"/>
              <a:t>- структурная связь включает в себя структурную </a:t>
            </a:r>
            <a:r>
              <a:rPr lang="ru-RU" sz="1400" dirty="0" err="1" smtClean="0"/>
              <a:t>киральность</a:t>
            </a:r>
            <a:r>
              <a:rPr lang="ru-RU" sz="1400" dirty="0" smtClean="0"/>
              <a:t>, магнитный геликоид и треугольную </a:t>
            </a:r>
            <a:r>
              <a:rPr lang="ru-RU" sz="1400" dirty="0" err="1" smtClean="0"/>
              <a:t>киральность</a:t>
            </a:r>
            <a:r>
              <a:rPr lang="ru-RU" sz="1400" dirty="0" smtClean="0"/>
              <a:t> ,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Но </a:t>
            </a:r>
            <a:r>
              <a:rPr lang="en-US" sz="1400" dirty="0" err="1" smtClean="0">
                <a:solidFill>
                  <a:srgbClr val="FF0000"/>
                </a:solidFill>
              </a:rPr>
              <a:t>MnSb</a:t>
            </a:r>
            <a:r>
              <a:rPr lang="ru-RU" sz="1400" baseline="-25000" dirty="0" smtClean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O</a:t>
            </a:r>
            <a:r>
              <a:rPr lang="ru-RU" sz="1400" baseline="-25000" dirty="0" smtClean="0">
                <a:solidFill>
                  <a:srgbClr val="FF0000"/>
                </a:solidFill>
              </a:rPr>
              <a:t>6</a:t>
            </a:r>
            <a:r>
              <a:rPr lang="ru-RU" sz="1400" baseline="-25000" dirty="0" smtClean="0"/>
              <a:t> </a:t>
            </a:r>
            <a:r>
              <a:rPr lang="ru-RU" sz="1400" dirty="0" smtClean="0"/>
              <a:t>–</a:t>
            </a:r>
            <a:r>
              <a:rPr lang="ru-RU" sz="1400" baseline="-25000" dirty="0" smtClean="0"/>
              <a:t> </a:t>
            </a:r>
            <a:r>
              <a:rPr lang="ru-RU" sz="1400" dirty="0" smtClean="0"/>
              <a:t>циклоида </a:t>
            </a:r>
            <a:r>
              <a:rPr lang="en-US" sz="1400" dirty="0" smtClean="0"/>
              <a:t>k</a:t>
            </a:r>
            <a:r>
              <a:rPr lang="ru-RU" sz="1400" dirty="0" smtClean="0"/>
              <a:t> = (0.015; 0.015; 0.183) , а не геликоид,  и это - слабо полярный </a:t>
            </a:r>
            <a:r>
              <a:rPr lang="ru-RU" sz="1400" dirty="0" err="1" smtClean="0"/>
              <a:t>мультиферроик</a:t>
            </a:r>
            <a:r>
              <a:rPr lang="ru-RU" sz="1400" dirty="0" smtClean="0"/>
              <a:t> необычного вида, так как переворачивание электрического поля приводит к переключению между одно-</a:t>
            </a:r>
            <a:r>
              <a:rPr lang="en-US" sz="1400" dirty="0" smtClean="0"/>
              <a:t> </a:t>
            </a:r>
            <a:r>
              <a:rPr lang="ru-RU" sz="1400" dirty="0" smtClean="0"/>
              <a:t>и двух - доменными конфигурациями.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2996952"/>
            <a:ext cx="871296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MnSb</a:t>
            </a:r>
            <a:r>
              <a:rPr lang="en-US" sz="1200" baseline="-25000" dirty="0" smtClean="0">
                <a:solidFill>
                  <a:srgbClr val="FF0000"/>
                </a:solidFill>
              </a:rPr>
              <a:t>2</a:t>
            </a:r>
            <a:r>
              <a:rPr lang="en-US" sz="1200" dirty="0" smtClean="0">
                <a:solidFill>
                  <a:srgbClr val="FF0000"/>
                </a:solidFill>
              </a:rPr>
              <a:t>O</a:t>
            </a:r>
            <a:r>
              <a:rPr lang="en-US" sz="1200" baseline="-25000" dirty="0" smtClean="0">
                <a:solidFill>
                  <a:srgbClr val="FF0000"/>
                </a:solidFill>
              </a:rPr>
              <a:t>6</a:t>
            </a:r>
            <a:r>
              <a:rPr lang="en-US" sz="1200" dirty="0" smtClean="0">
                <a:solidFill>
                  <a:srgbClr val="FF0000"/>
                </a:solidFill>
              </a:rPr>
              <a:t> : A Polar Magnet with a </a:t>
            </a:r>
            <a:r>
              <a:rPr lang="en-US" sz="1200" dirty="0" err="1" smtClean="0">
                <a:solidFill>
                  <a:srgbClr val="FF0000"/>
                </a:solidFill>
              </a:rPr>
              <a:t>Chiral</a:t>
            </a:r>
            <a:r>
              <a:rPr lang="en-US" sz="1200" dirty="0" smtClean="0">
                <a:solidFill>
                  <a:srgbClr val="FF0000"/>
                </a:solidFill>
              </a:rPr>
              <a:t> Crystal Structure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en-US" sz="1200" i="1" dirty="0" smtClean="0"/>
              <a:t>R. D. Johnson, K. Cao, L. C. </a:t>
            </a:r>
            <a:r>
              <a:rPr lang="en-US" sz="1200" i="1" dirty="0" err="1" smtClean="0"/>
              <a:t>Chapon</a:t>
            </a:r>
            <a:r>
              <a:rPr lang="en-US" sz="1200" i="1" dirty="0" smtClean="0"/>
              <a:t>, F. </a:t>
            </a:r>
            <a:r>
              <a:rPr lang="en-US" sz="1200" i="1" dirty="0" err="1" smtClean="0"/>
              <a:t>Fabrizi</a:t>
            </a:r>
            <a:r>
              <a:rPr lang="en-US" sz="1200" i="1" dirty="0" smtClean="0"/>
              <a:t>, N. Perks, P. Manuel, J. J. Yang, Y. S. Oh, S.-W. Cheong, and P. G. </a:t>
            </a:r>
            <a:r>
              <a:rPr lang="en-US" sz="1200" i="1" dirty="0" err="1" smtClean="0"/>
              <a:t>Radaelli</a:t>
            </a:r>
            <a:r>
              <a:rPr lang="ru-RU" sz="1200" i="1" dirty="0" smtClean="0"/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PRL 111, 017202 (2013)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515719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P321</a:t>
            </a:r>
            <a:r>
              <a:rPr lang="en-US" i="1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5373216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P-31m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476672"/>
            <a:ext cx="9144001" cy="432192"/>
          </a:xfrm>
          <a:prstGeom prst="rect">
            <a:avLst/>
          </a:prstGeom>
          <a:solidFill>
            <a:srgbClr val="00FFCC"/>
          </a:solidFill>
          <a:ln w="53975">
            <a:noFill/>
            <a:miter lim="800000"/>
            <a:headEnd/>
            <a:tailEnd/>
          </a:ln>
        </p:spPr>
        <p:txBody>
          <a:bodyPr lIns="62252" tIns="31126" rIns="62252" bIns="31126">
            <a:spAutoFit/>
          </a:bodyPr>
          <a:lstStyle/>
          <a:p>
            <a:pPr algn="ctr" defTabSz="2941638"/>
            <a:r>
              <a:rPr lang="ru-RU" sz="2400" i="1" dirty="0" smtClean="0">
                <a:solidFill>
                  <a:srgbClr val="005A9E"/>
                </a:solidFill>
                <a:latin typeface="+mn-lt"/>
              </a:rPr>
              <a:t>Спиновые </a:t>
            </a:r>
            <a:r>
              <a:rPr lang="ru-RU" sz="2400" i="1" dirty="0" err="1" smtClean="0">
                <a:solidFill>
                  <a:srgbClr val="005A9E"/>
                </a:solidFill>
                <a:latin typeface="+mn-lt"/>
              </a:rPr>
              <a:t>фрустрированные</a:t>
            </a:r>
            <a:r>
              <a:rPr lang="ru-RU" sz="2400" i="1" dirty="0" smtClean="0">
                <a:solidFill>
                  <a:srgbClr val="005A9E"/>
                </a:solidFill>
                <a:latin typeface="+mn-lt"/>
              </a:rPr>
              <a:t> с</a:t>
            </a:r>
            <a:r>
              <a:rPr lang="ru-RU" sz="2400" i="1" dirty="0" smtClean="0">
                <a:solidFill>
                  <a:srgbClr val="005A9E"/>
                </a:solidFill>
                <a:latin typeface="+mn-lt"/>
                <a:cs typeface="Arial" charset="0"/>
              </a:rPr>
              <a:t>лоистые  оксиды</a:t>
            </a:r>
            <a:endParaRPr lang="ru-RU" sz="2400" i="1" dirty="0">
              <a:solidFill>
                <a:srgbClr val="005A9E"/>
              </a:solidFill>
              <a:latin typeface="+mn-lt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6093296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Mn</a:t>
            </a:r>
            <a:r>
              <a:rPr lang="ru-RU" sz="2000" baseline="30000" dirty="0" smtClean="0">
                <a:solidFill>
                  <a:srgbClr val="FF0000"/>
                </a:solidFill>
              </a:rPr>
              <a:t>2+</a:t>
            </a:r>
            <a:r>
              <a:rPr lang="ru-RU" sz="2000" dirty="0" smtClean="0"/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HS</a:t>
            </a:r>
            <a:r>
              <a:rPr lang="ru-RU" sz="2000" dirty="0" smtClean="0">
                <a:solidFill>
                  <a:srgbClr val="0070C0"/>
                </a:solidFill>
              </a:rPr>
              <a:t> = 5/2</a:t>
            </a:r>
            <a:r>
              <a:rPr lang="ru-RU" sz="2000" dirty="0" smtClean="0"/>
              <a:t>, и орбитальный момент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66FF"/>
                </a:solidFill>
              </a:rPr>
              <a:t>L</a:t>
            </a:r>
            <a:r>
              <a:rPr lang="ru-RU" sz="2000" dirty="0" smtClean="0">
                <a:solidFill>
                  <a:srgbClr val="FF66FF"/>
                </a:solidFill>
              </a:rPr>
              <a:t> ≈ 0 </a:t>
            </a:r>
            <a:endParaRPr lang="ru-RU" sz="2000" dirty="0">
              <a:solidFill>
                <a:srgbClr val="FF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052736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Calibri" pitchFamily="34" charset="0"/>
              </a:rPr>
              <a:t>Низкоразмерные</a:t>
            </a:r>
            <a:r>
              <a:rPr lang="ru-RU" sz="1400" dirty="0" smtClean="0">
                <a:latin typeface="Calibri" pitchFamily="34" charset="0"/>
              </a:rPr>
              <a:t> спиновые </a:t>
            </a:r>
            <a:r>
              <a:rPr lang="ru-RU" sz="1400" dirty="0" err="1" smtClean="0">
                <a:latin typeface="Calibri" pitchFamily="34" charset="0"/>
              </a:rPr>
              <a:t>фрустрированные</a:t>
            </a:r>
            <a:r>
              <a:rPr lang="ru-RU" sz="1400" dirty="0" smtClean="0">
                <a:latin typeface="Calibri" pitchFamily="34" charset="0"/>
              </a:rPr>
              <a:t> системы часто принимают неколлинеарные несоразмерные спиновые упорядочения, чтобы уменьшить степень их спиновой фрустрации. Такие спиновые состояния может снимать инверсионную симметрию и, следовательно, вызвать ферроэлектрический поляризацию, как найдено для </a:t>
            </a:r>
            <a:r>
              <a:rPr lang="ru-RU" sz="1400" dirty="0" err="1" smtClean="0">
                <a:latin typeface="Calibri" pitchFamily="34" charset="0"/>
              </a:rPr>
              <a:t>мультиферроиков</a:t>
            </a:r>
            <a:r>
              <a:rPr lang="ru-RU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TbMnO</a:t>
            </a:r>
            <a:r>
              <a:rPr lang="ru-RU" sz="1400" baseline="-25000" dirty="0" smtClean="0">
                <a:latin typeface="Calibri" pitchFamily="34" charset="0"/>
              </a:rPr>
              <a:t>3</a:t>
            </a:r>
            <a:r>
              <a:rPr lang="ru-RU" sz="1400" dirty="0" smtClean="0">
                <a:latin typeface="Calibri" pitchFamily="34" charset="0"/>
              </a:rPr>
              <a:t> и </a:t>
            </a:r>
            <a:r>
              <a:rPr lang="en-US" sz="1400" dirty="0" err="1" smtClean="0">
                <a:latin typeface="Calibri" pitchFamily="34" charset="0"/>
              </a:rPr>
              <a:t>CoCr</a:t>
            </a:r>
            <a:r>
              <a:rPr lang="ru-RU" sz="1400" baseline="-25000" dirty="0" smtClean="0">
                <a:latin typeface="Calibri" pitchFamily="34" charset="0"/>
              </a:rPr>
              <a:t>2</a:t>
            </a:r>
            <a:r>
              <a:rPr lang="en-US" sz="1400" dirty="0" smtClean="0">
                <a:latin typeface="Calibri" pitchFamily="34" charset="0"/>
              </a:rPr>
              <a:t>O</a:t>
            </a:r>
            <a:r>
              <a:rPr lang="ru-RU" sz="1400" baseline="-25000" dirty="0" smtClean="0">
                <a:latin typeface="Calibri" pitchFamily="34" charset="0"/>
              </a:rPr>
              <a:t>4</a:t>
            </a:r>
            <a:r>
              <a:rPr lang="ru-RU" sz="1400" dirty="0" smtClean="0">
                <a:latin typeface="Calibri" pitchFamily="34" charset="0"/>
              </a:rPr>
              <a:t> с циклоидными магнитными структурами, а также для </a:t>
            </a:r>
            <a:r>
              <a:rPr lang="ru-RU" sz="1400" dirty="0" err="1" smtClean="0">
                <a:latin typeface="Calibri" pitchFamily="34" charset="0"/>
              </a:rPr>
              <a:t>делафосситов</a:t>
            </a:r>
            <a:r>
              <a:rPr lang="ru-RU" sz="1400" dirty="0" smtClean="0">
                <a:latin typeface="Calibri" pitchFamily="34" charset="0"/>
              </a:rPr>
              <a:t> AMO</a:t>
            </a:r>
            <a:r>
              <a:rPr lang="ru-RU" sz="1400" baseline="-25000" dirty="0" smtClean="0">
                <a:latin typeface="Calibri" pitchFamily="34" charset="0"/>
              </a:rPr>
              <a:t>2</a:t>
            </a:r>
            <a:r>
              <a:rPr lang="ru-RU" sz="1400" dirty="0" smtClean="0">
                <a:latin typeface="Calibri" pitchFamily="34" charset="0"/>
              </a:rPr>
              <a:t> (А= </a:t>
            </a:r>
            <a:r>
              <a:rPr lang="ru-RU" sz="1400" dirty="0" err="1" smtClean="0">
                <a:latin typeface="Calibri" pitchFamily="34" charset="0"/>
              </a:rPr>
              <a:t>Cu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Ag</a:t>
            </a:r>
            <a:r>
              <a:rPr lang="ru-RU" sz="1400" dirty="0" smtClean="0">
                <a:latin typeface="Calibri" pitchFamily="34" charset="0"/>
              </a:rPr>
              <a:t>, M = </a:t>
            </a:r>
            <a:r>
              <a:rPr lang="ru-RU" sz="1400" dirty="0" err="1" smtClean="0">
                <a:latin typeface="Calibri" pitchFamily="34" charset="0"/>
              </a:rPr>
              <a:t>Fe</a:t>
            </a:r>
            <a:r>
              <a:rPr lang="ru-RU" sz="1400" dirty="0" smtClean="0">
                <a:latin typeface="Calibri" pitchFamily="34" charset="0"/>
              </a:rPr>
              <a:t>, </a:t>
            </a:r>
            <a:r>
              <a:rPr lang="ru-RU" sz="1400" dirty="0" err="1" smtClean="0">
                <a:latin typeface="Calibri" pitchFamily="34" charset="0"/>
              </a:rPr>
              <a:t>Cr</a:t>
            </a:r>
            <a:r>
              <a:rPr lang="ru-RU" sz="1400" dirty="0" smtClean="0">
                <a:latin typeface="Calibri" pitchFamily="34" charset="0"/>
              </a:rPr>
              <a:t>) с геликоидальным магнитным порядком. Совсем недавно, </a:t>
            </a:r>
            <a:r>
              <a:rPr lang="en-US" sz="1400" dirty="0" err="1" smtClean="0">
                <a:latin typeface="Calibri" pitchFamily="34" charset="0"/>
              </a:rPr>
              <a:t>MnSb</a:t>
            </a:r>
            <a:r>
              <a:rPr lang="ru-RU" sz="1400" baseline="-25000" dirty="0" smtClean="0">
                <a:latin typeface="Calibri" pitchFamily="34" charset="0"/>
              </a:rPr>
              <a:t>2</a:t>
            </a:r>
            <a:r>
              <a:rPr lang="en-US" sz="1400" dirty="0" smtClean="0">
                <a:latin typeface="Calibri" pitchFamily="34" charset="0"/>
              </a:rPr>
              <a:t>O</a:t>
            </a:r>
            <a:r>
              <a:rPr lang="ru-RU" sz="1400" baseline="-25000" dirty="0" smtClean="0">
                <a:latin typeface="Calibri" pitchFamily="34" charset="0"/>
              </a:rPr>
              <a:t>6</a:t>
            </a:r>
            <a:r>
              <a:rPr lang="ru-RU" sz="1400" dirty="0" smtClean="0">
                <a:latin typeface="Calibri" pitchFamily="34" charset="0"/>
              </a:rPr>
              <a:t>, магнетик с </a:t>
            </a:r>
            <a:r>
              <a:rPr lang="ru-RU" sz="1400" dirty="0" err="1" smtClean="0">
                <a:latin typeface="Calibri" pitchFamily="34" charset="0"/>
              </a:rPr>
              <a:t>киральной</a:t>
            </a:r>
            <a:r>
              <a:rPr lang="ru-RU" sz="1400" dirty="0" smtClean="0">
                <a:latin typeface="Calibri" pitchFamily="34" charset="0"/>
              </a:rPr>
              <a:t> кристаллической структурой и вращающейся в одном направлении циклоидной магнитной структурой, был предсказан, как </a:t>
            </a:r>
            <a:r>
              <a:rPr lang="ru-RU" sz="1400" dirty="0" err="1" smtClean="0">
                <a:latin typeface="Calibri" pitchFamily="34" charset="0"/>
              </a:rPr>
              <a:t>мультиферроик</a:t>
            </a:r>
            <a:r>
              <a:rPr lang="ru-RU" sz="1400" dirty="0" smtClean="0">
                <a:latin typeface="Calibri" pitchFamily="34" charset="0"/>
              </a:rPr>
              <a:t> с уникальным механизмом сегнетоэлектрического переключения.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76256" y="4725144"/>
            <a:ext cx="19442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Все структуры </a:t>
            </a:r>
            <a:r>
              <a:rPr lang="en-US" sz="1600" dirty="0" smtClean="0">
                <a:solidFill>
                  <a:srgbClr val="0070C0"/>
                </a:solidFill>
                <a:latin typeface="Calibri" pitchFamily="34" charset="0"/>
              </a:rPr>
              <a:t>A</a:t>
            </a:r>
            <a:r>
              <a:rPr lang="ru-RU" sz="1600" baseline="30000" dirty="0" smtClean="0">
                <a:solidFill>
                  <a:srgbClr val="0070C0"/>
                </a:solidFill>
                <a:latin typeface="Calibri" pitchFamily="34" charset="0"/>
              </a:rPr>
              <a:t>2+</a:t>
            </a:r>
            <a:r>
              <a:rPr lang="en-US" sz="1600" dirty="0" smtClean="0">
                <a:solidFill>
                  <a:srgbClr val="0070C0"/>
                </a:solidFill>
                <a:latin typeface="Calibri" pitchFamily="34" charset="0"/>
              </a:rPr>
              <a:t>B</a:t>
            </a:r>
            <a:r>
              <a:rPr lang="ru-RU" sz="1600" baseline="30000" dirty="0" smtClean="0">
                <a:solidFill>
                  <a:srgbClr val="0070C0"/>
                </a:solidFill>
                <a:latin typeface="Calibri" pitchFamily="34" charset="0"/>
              </a:rPr>
              <a:t>5+</a:t>
            </a:r>
            <a:r>
              <a:rPr lang="ru-RU" sz="1600" baseline="-25000" dirty="0" smtClean="0">
                <a:solidFill>
                  <a:srgbClr val="0070C0"/>
                </a:solidFill>
                <a:latin typeface="Calibri" pitchFamily="34" charset="0"/>
              </a:rPr>
              <a:t>2</a:t>
            </a:r>
            <a:r>
              <a:rPr lang="en-US" sz="1600" dirty="0" smtClean="0">
                <a:solidFill>
                  <a:srgbClr val="0070C0"/>
                </a:solidFill>
                <a:latin typeface="Calibri" pitchFamily="34" charset="0"/>
              </a:rPr>
              <a:t>O</a:t>
            </a:r>
            <a:r>
              <a:rPr lang="ru-RU" sz="1600" baseline="-25000" dirty="0" smtClean="0">
                <a:solidFill>
                  <a:srgbClr val="0070C0"/>
                </a:solidFill>
                <a:latin typeface="Calibri" pitchFamily="34" charset="0"/>
              </a:rPr>
              <a:t>6 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типа высоко упорядочены из-за большой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 разницы в зарядах </a:t>
            </a:r>
            <a:r>
              <a:rPr lang="ru-RU" sz="1600" dirty="0" smtClean="0">
                <a:solidFill>
                  <a:srgbClr val="0070C0"/>
                </a:solidFill>
                <a:latin typeface="Calibri" pitchFamily="34" charset="0"/>
              </a:rPr>
              <a:t>А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 и </a:t>
            </a:r>
            <a:r>
              <a:rPr lang="ru-RU" sz="1600" dirty="0" smtClean="0">
                <a:solidFill>
                  <a:srgbClr val="0070C0"/>
                </a:solidFill>
                <a:latin typeface="Calibri" pitchFamily="34" charset="0"/>
              </a:rPr>
              <a:t>В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</a:rPr>
              <a:t> катионов.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4067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  <a:r>
              <a:rPr lang="en-US" sz="1400" dirty="0" smtClean="0"/>
              <a:t>7</a:t>
            </a:r>
            <a:endParaRPr lang="ru-RU" sz="1400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476672"/>
            <a:ext cx="6548438" cy="450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9525"/>
            <a:ext cx="9144000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wrap="square" lIns="62252" tIns="31126" rIns="62252" bIns="31126">
            <a:spAutoFit/>
          </a:bodyPr>
          <a:lstStyle/>
          <a:p>
            <a:pPr algn="ctr" defTabSz="2941638" eaLnBrk="0" hangingPunct="0"/>
            <a:r>
              <a:rPr lang="en-US" sz="2400" b="1" i="1" dirty="0">
                <a:solidFill>
                  <a:schemeClr val="bg1"/>
                </a:solidFill>
              </a:rPr>
              <a:t>MnSb</a:t>
            </a:r>
            <a:r>
              <a:rPr lang="en-US" sz="2400" b="1" i="1" baseline="-25000" dirty="0">
                <a:solidFill>
                  <a:schemeClr val="bg1"/>
                </a:solidFill>
              </a:rPr>
              <a:t>2</a:t>
            </a:r>
            <a:r>
              <a:rPr lang="en-US" sz="2400" b="1" i="1" dirty="0">
                <a:solidFill>
                  <a:schemeClr val="bg1"/>
                </a:solidFill>
              </a:rPr>
              <a:t>O</a:t>
            </a:r>
            <a:r>
              <a:rPr lang="en-US" sz="2400" b="1" i="1" baseline="-25000" dirty="0">
                <a:solidFill>
                  <a:schemeClr val="bg1"/>
                </a:solidFill>
              </a:rPr>
              <a:t>6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3" y="5229200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Кристаллические структуры</a:t>
            </a:r>
            <a:r>
              <a:rPr lang="en-US" sz="1600" dirty="0" smtClean="0"/>
              <a:t> (a) CaSb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(</a:t>
            </a:r>
            <a:r>
              <a:rPr lang="en-US" sz="1600" i="1" dirty="0" smtClean="0"/>
              <a:t>P</a:t>
            </a:r>
            <a:r>
              <a:rPr lang="ru-RU" sz="1600" i="1" dirty="0" smtClean="0"/>
              <a:t>-3</a:t>
            </a:r>
            <a:r>
              <a:rPr lang="en-US" sz="1600" i="1" dirty="0" smtClean="0"/>
              <a:t>1m</a:t>
            </a:r>
            <a:r>
              <a:rPr lang="en-US" sz="1600" dirty="0" smtClean="0"/>
              <a:t>), (b) NaSbO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(Na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Sb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, </a:t>
            </a:r>
            <a:r>
              <a:rPr lang="en-US" sz="1600" i="1" dirty="0" smtClean="0"/>
              <a:t>R</a:t>
            </a:r>
            <a:r>
              <a:rPr lang="ru-RU" sz="1600" i="1" dirty="0" smtClean="0"/>
              <a:t>-3</a:t>
            </a:r>
            <a:r>
              <a:rPr lang="en-US" sz="1600" dirty="0" smtClean="0"/>
              <a:t>),</a:t>
            </a:r>
            <a:r>
              <a:rPr lang="ru-RU" sz="1600" dirty="0" smtClean="0"/>
              <a:t> и</a:t>
            </a:r>
            <a:r>
              <a:rPr lang="en-US" sz="1600" dirty="0" smtClean="0"/>
              <a:t> (c) MnSb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(</a:t>
            </a:r>
            <a:r>
              <a:rPr lang="en-US" sz="1600" i="1" dirty="0" smtClean="0"/>
              <a:t>P321</a:t>
            </a:r>
            <a:r>
              <a:rPr lang="en-US" sz="1600" dirty="0" smtClean="0"/>
              <a:t>).</a:t>
            </a:r>
          </a:p>
          <a:p>
            <a:r>
              <a:rPr lang="en-US" sz="1600" dirty="0" smtClean="0"/>
              <a:t>(</a:t>
            </a:r>
            <a:r>
              <a:rPr lang="ru-RU" sz="1600" dirty="0" smtClean="0"/>
              <a:t>верх</a:t>
            </a:r>
            <a:r>
              <a:rPr lang="en-US" sz="1600" dirty="0" smtClean="0"/>
              <a:t>) </a:t>
            </a:r>
            <a:r>
              <a:rPr lang="ru-RU" sz="1600" dirty="0" smtClean="0"/>
              <a:t>Слой</a:t>
            </a:r>
            <a:r>
              <a:rPr lang="en-US" sz="1600" dirty="0" smtClean="0"/>
              <a:t> SbO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</a:t>
            </a:r>
            <a:r>
              <a:rPr lang="ru-RU" sz="1600" dirty="0" smtClean="0"/>
              <a:t>октаэдров</a:t>
            </a:r>
            <a:r>
              <a:rPr lang="en-US" sz="1600" dirty="0" smtClean="0"/>
              <a:t>, (</a:t>
            </a:r>
            <a:r>
              <a:rPr lang="ru-RU" sz="1600" dirty="0" smtClean="0"/>
              <a:t>середина</a:t>
            </a:r>
            <a:r>
              <a:rPr lang="en-US" sz="1600" dirty="0" smtClean="0"/>
              <a:t>) MO</a:t>
            </a:r>
            <a:r>
              <a:rPr lang="en-US" sz="1600" baseline="-25000" dirty="0" smtClean="0"/>
              <a:t>6</a:t>
            </a:r>
            <a:r>
              <a:rPr lang="en-US" sz="1600" dirty="0" smtClean="0"/>
              <a:t> </a:t>
            </a:r>
            <a:r>
              <a:rPr lang="ru-RU" sz="1600" dirty="0" smtClean="0"/>
              <a:t>октаэдры</a:t>
            </a:r>
            <a:r>
              <a:rPr lang="en-US" sz="1600" dirty="0" smtClean="0"/>
              <a:t> (M = Ca</a:t>
            </a:r>
            <a:r>
              <a:rPr lang="en-US" sz="1600" baseline="30000" dirty="0" smtClean="0"/>
              <a:t>2+</a:t>
            </a:r>
            <a:r>
              <a:rPr lang="en-US" sz="1600" dirty="0" smtClean="0"/>
              <a:t>, Na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, </a:t>
            </a:r>
            <a:r>
              <a:rPr lang="ru-RU" sz="1600" dirty="0" smtClean="0"/>
              <a:t>или</a:t>
            </a:r>
            <a:r>
              <a:rPr lang="en-US" sz="1600" dirty="0" smtClean="0"/>
              <a:t> Mn</a:t>
            </a:r>
            <a:r>
              <a:rPr lang="en-US" sz="1600" baseline="30000" dirty="0" smtClean="0"/>
              <a:t>2+</a:t>
            </a:r>
            <a:r>
              <a:rPr lang="en-US" sz="1600" dirty="0" smtClean="0"/>
              <a:t>), </a:t>
            </a:r>
            <a:endParaRPr lang="ru-RU" sz="1600" dirty="0" smtClean="0"/>
          </a:p>
          <a:p>
            <a:r>
              <a:rPr lang="en-US" sz="1600" dirty="0" smtClean="0"/>
              <a:t>(</a:t>
            </a:r>
            <a:r>
              <a:rPr lang="ru-RU" sz="1600" dirty="0" smtClean="0"/>
              <a:t>низ</a:t>
            </a:r>
            <a:r>
              <a:rPr lang="en-US" sz="1600" dirty="0" smtClean="0"/>
              <a:t>) </a:t>
            </a:r>
            <a:r>
              <a:rPr lang="ru-RU" sz="1600" dirty="0" smtClean="0"/>
              <a:t>упаковка слоев</a:t>
            </a:r>
            <a:r>
              <a:rPr lang="en-US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4067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  <a:r>
              <a:rPr lang="en-US" sz="1400" dirty="0" smtClean="0"/>
              <a:t>8</a:t>
            </a:r>
            <a:endParaRPr lang="ru-RU" sz="14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9525"/>
            <a:ext cx="9144000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wrap="square" lIns="62252" tIns="31126" rIns="62252" bIns="31126">
            <a:spAutoFit/>
          </a:bodyPr>
          <a:lstStyle/>
          <a:p>
            <a:pPr algn="ctr" defTabSz="2941638" eaLnBrk="0" hangingPunct="0"/>
            <a:r>
              <a:rPr lang="en-US" sz="2400" b="1" i="1" dirty="0">
                <a:solidFill>
                  <a:schemeClr val="bg1"/>
                </a:solidFill>
              </a:rPr>
              <a:t>MnSb</a:t>
            </a:r>
            <a:r>
              <a:rPr lang="en-US" sz="2400" b="1" i="1" baseline="-25000" dirty="0">
                <a:solidFill>
                  <a:schemeClr val="bg1"/>
                </a:solidFill>
              </a:rPr>
              <a:t>2</a:t>
            </a:r>
            <a:r>
              <a:rPr lang="en-US" sz="2400" b="1" i="1" dirty="0">
                <a:solidFill>
                  <a:schemeClr val="bg1"/>
                </a:solidFill>
              </a:rPr>
              <a:t>O</a:t>
            </a:r>
            <a:r>
              <a:rPr lang="en-US" sz="2400" b="1" i="1" baseline="-25000" dirty="0">
                <a:solidFill>
                  <a:schemeClr val="bg1"/>
                </a:solidFill>
              </a:rPr>
              <a:t>6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0" t="9022" r="11841" b="5639"/>
          <a:stretch>
            <a:fillRect/>
          </a:stretch>
        </p:blipFill>
        <p:spPr>
          <a:xfrm>
            <a:off x="0" y="404664"/>
            <a:ext cx="5934774" cy="4869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00192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72000" y="1340768"/>
          <a:ext cx="4293235" cy="1828800"/>
        </p:xfrm>
        <a:graphic>
          <a:graphicData uri="http://schemas.openxmlformats.org/drawingml/2006/table">
            <a:tbl>
              <a:tblPr/>
              <a:tblGrid>
                <a:gridCol w="1551940"/>
                <a:gridCol w="1177925"/>
                <a:gridCol w="156337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latin typeface="Times"/>
                          <a:ea typeface="Times New Roman"/>
                          <a:cs typeface="Times New Roman"/>
                        </a:rPr>
                        <a:t>Composition</a:t>
                      </a:r>
                      <a:endParaRPr lang="ru-RU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"/>
                          <a:ea typeface="Times New Roman"/>
                          <a:cs typeface="Times New Roman"/>
                        </a:rPr>
                        <a:t>MnSb</a:t>
                      </a:r>
                      <a:r>
                        <a:rPr lang="en-US" sz="1200" baseline="-25000" dirty="0">
                          <a:latin typeface="Times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latin typeface="Times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1200" baseline="-25000" dirty="0">
                          <a:latin typeface="Times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de-DE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200" dirty="0">
                          <a:latin typeface="Times"/>
                          <a:ea typeface="Times New Roman"/>
                          <a:cs typeface="Times New Roman"/>
                        </a:rPr>
                        <a:t>New form</a:t>
                      </a:r>
                      <a:endParaRPr lang="ru-RU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latin typeface="Times"/>
                          <a:ea typeface="Times New Roman"/>
                          <a:cs typeface="Times New Roman"/>
                        </a:rPr>
                        <a:t>Known</a:t>
                      </a:r>
                      <a:r>
                        <a:rPr lang="de-DE" sz="1200" dirty="0"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200" dirty="0" smtClean="0">
                          <a:latin typeface="Times"/>
                          <a:ea typeface="Times New Roman"/>
                          <a:cs typeface="Times New Roman"/>
                        </a:rPr>
                        <a:t>form </a:t>
                      </a:r>
                      <a:endParaRPr lang="ru-RU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200">
                          <a:latin typeface="Times"/>
                          <a:ea typeface="Times New Roman"/>
                          <a:cs typeface="Times New Roman"/>
                        </a:rPr>
                        <a:t>Crystal system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200">
                          <a:latin typeface="Times"/>
                          <a:ea typeface="Times New Roman"/>
                          <a:cs typeface="Times New Roman"/>
                        </a:rPr>
                        <a:t>Trigonal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200">
                          <a:latin typeface="Times"/>
                          <a:ea typeface="Times New Roman"/>
                          <a:cs typeface="Times New Roman"/>
                        </a:rPr>
                        <a:t>Trigonal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200">
                          <a:latin typeface="Times"/>
                          <a:ea typeface="Times New Roman"/>
                          <a:cs typeface="Times New Roman"/>
                        </a:rPr>
                        <a:t>Space group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1m </a:t>
                      </a:r>
                      <a:r>
                        <a:rPr lang="en-GB" sz="1200">
                          <a:latin typeface="Times"/>
                          <a:ea typeface="Times New Roman"/>
                          <a:cs typeface="Times New Roman"/>
                        </a:rPr>
                        <a:t>(no. 162)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P321 (no. 150)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200" b="1" i="1">
                          <a:latin typeface="Times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de-DE" sz="1200">
                          <a:latin typeface="Times"/>
                          <a:ea typeface="Times New Roman"/>
                          <a:cs typeface="Times New Roman"/>
                        </a:rPr>
                        <a:t>, Å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"/>
                          <a:ea typeface="Times New Roman"/>
                          <a:cs typeface="Times New Roman"/>
                        </a:rPr>
                        <a:t>5.20649(9)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8.8011(3)=5.0813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×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√3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200" b="1" i="1">
                          <a:latin typeface="Times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de-DE" sz="1200">
                          <a:latin typeface="Times"/>
                          <a:ea typeface="Times New Roman"/>
                          <a:cs typeface="Times New Roman"/>
                        </a:rPr>
                        <a:t>, Å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"/>
                          <a:ea typeface="Times New Roman"/>
                          <a:cs typeface="Times New Roman"/>
                        </a:rPr>
                        <a:t>4.66276(15)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4.7241(1)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200" b="1" i="1">
                          <a:latin typeface="Times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de-DE" sz="1200">
                          <a:latin typeface="Times"/>
                          <a:ea typeface="Times New Roman"/>
                          <a:cs typeface="Times New Roman"/>
                        </a:rPr>
                        <a:t>, Å</a:t>
                      </a:r>
                      <a:r>
                        <a:rPr lang="de-DE" sz="1200" baseline="30000">
                          <a:latin typeface="Times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109.462(5)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316.90(2)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200" b="1" i="1">
                          <a:latin typeface="Times"/>
                          <a:ea typeface="Times New Roman"/>
                          <a:cs typeface="Times New Roman"/>
                        </a:rPr>
                        <a:t>Z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200">
                          <a:latin typeface="Times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"/>
                          <a:ea typeface="Times New Roman"/>
                          <a:cs typeface="Times New Roman"/>
                        </a:rPr>
                        <a:t>Formula weight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394.43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394.43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Density (calc.)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5.984</a:t>
                      </a:r>
                      <a:endParaRPr lang="ru-RU" sz="12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200" dirty="0">
                          <a:latin typeface="Times New Roman"/>
                          <a:ea typeface="Times New Roman"/>
                          <a:cs typeface="Times New Roman"/>
                        </a:rPr>
                        <a:t>6.200</a:t>
                      </a:r>
                      <a:endParaRPr lang="ru-RU" sz="12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0" y="0"/>
          <a:ext cx="1333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7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33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5" name="Object 1"/>
          <p:cNvGraphicFramePr>
            <a:graphicFrameLocks noChangeAspect="1"/>
          </p:cNvGraphicFramePr>
          <p:nvPr/>
        </p:nvGraphicFramePr>
        <p:xfrm>
          <a:off x="0" y="0"/>
          <a:ext cx="13335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8" name="Формула" r:id="rId7" imgW="114151" imgH="215619" progId="Equation.3">
                  <p:embed/>
                </p:oleObj>
              </mc:Choice>
              <mc:Fallback>
                <p:oleObj name="Формула" r:id="rId7" imgW="114151" imgH="215619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335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67563" y="3501008"/>
            <a:ext cx="337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1.3% сжатие в </a:t>
            </a:r>
            <a:r>
              <a:rPr lang="ru-RU" i="1" dirty="0" smtClean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-направлении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1" y="4149080"/>
            <a:ext cx="29523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исключает любую возможность большого катиона (</a:t>
            </a:r>
            <a:r>
              <a:rPr lang="en-US" sz="1600" dirty="0" smtClean="0"/>
              <a:t>Na</a:t>
            </a:r>
            <a:r>
              <a:rPr lang="ru-RU" sz="1600" baseline="30000" dirty="0" smtClean="0"/>
              <a:t>+</a:t>
            </a:r>
            <a:r>
              <a:rPr lang="ru-RU" sz="1600" dirty="0" smtClean="0"/>
              <a:t> или </a:t>
            </a:r>
            <a:r>
              <a:rPr lang="en-US" sz="1600" dirty="0" smtClean="0"/>
              <a:t>K</a:t>
            </a:r>
            <a:r>
              <a:rPr lang="ru-RU" sz="1600" baseline="30000" dirty="0" smtClean="0"/>
              <a:t>+</a:t>
            </a:r>
            <a:r>
              <a:rPr lang="ru-RU" sz="1600" dirty="0" smtClean="0"/>
              <a:t>), заменять </a:t>
            </a:r>
            <a:r>
              <a:rPr lang="en-US" sz="1600" dirty="0" err="1" smtClean="0"/>
              <a:t>Mn</a:t>
            </a:r>
            <a:r>
              <a:rPr lang="ru-RU" sz="1600" baseline="30000" dirty="0" smtClean="0"/>
              <a:t>2+</a:t>
            </a:r>
            <a:r>
              <a:rPr lang="ru-RU" sz="1600" dirty="0" smtClean="0"/>
              <a:t> в прослойке. Новая форма также отличается от известной по гораздо более регулярным </a:t>
            </a:r>
            <a:r>
              <a:rPr lang="en-US" sz="1600" dirty="0" err="1" smtClean="0"/>
              <a:t>MnO</a:t>
            </a:r>
            <a:r>
              <a:rPr lang="ru-RU" sz="1600" baseline="-25000" dirty="0" smtClean="0"/>
              <a:t>6</a:t>
            </a:r>
            <a:r>
              <a:rPr lang="ru-RU" sz="1600" dirty="0" smtClean="0"/>
              <a:t> и </a:t>
            </a:r>
            <a:r>
              <a:rPr lang="en-US" sz="1600" dirty="0" err="1" smtClean="0"/>
              <a:t>SbO</a:t>
            </a:r>
            <a:r>
              <a:rPr lang="ru-RU" sz="1600" baseline="-25000" dirty="0" smtClean="0"/>
              <a:t>6</a:t>
            </a:r>
            <a:r>
              <a:rPr lang="ru-RU" sz="1600" dirty="0" smtClean="0"/>
              <a:t> октаэдрам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2987675" y="2624138"/>
            <a:ext cx="2968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2443121" y="4048471"/>
            <a:ext cx="479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Na</a:t>
            </a:r>
            <a:r>
              <a:rPr lang="ru-RU" b="1" i="1" baseline="-25000" dirty="0" smtClean="0">
                <a:solidFill>
                  <a:srgbClr val="0070C0"/>
                </a:solidFill>
              </a:rPr>
              <a:t>3</a:t>
            </a:r>
            <a:r>
              <a:rPr lang="ru-RU" b="1" i="1" dirty="0" smtClean="0">
                <a:solidFill>
                  <a:srgbClr val="0070C0"/>
                </a:solidFill>
              </a:rPr>
              <a:t>Co</a:t>
            </a:r>
            <a:r>
              <a:rPr lang="ru-RU" b="1" i="1" baseline="-25000" dirty="0" smtClean="0">
                <a:solidFill>
                  <a:srgbClr val="0070C0"/>
                </a:solidFill>
              </a:rPr>
              <a:t>2</a:t>
            </a:r>
            <a:r>
              <a:rPr lang="ru-RU" b="1" i="1" dirty="0" smtClean="0">
                <a:solidFill>
                  <a:srgbClr val="0070C0"/>
                </a:solidFill>
              </a:rPr>
              <a:t>SbO</a:t>
            </a:r>
            <a:r>
              <a:rPr lang="ru-RU" b="1" i="1" baseline="-25000" dirty="0" smtClean="0">
                <a:solidFill>
                  <a:srgbClr val="0070C0"/>
                </a:solidFill>
              </a:rPr>
              <a:t>6                     </a:t>
            </a:r>
            <a:r>
              <a:rPr lang="ru-RU" i="1" baseline="-25000" dirty="0" smtClean="0">
                <a:solidFill>
                  <a:srgbClr val="0070C0"/>
                </a:solidFill>
              </a:rPr>
              <a:t>          </a:t>
            </a:r>
            <a:r>
              <a:rPr lang="ru-RU" dirty="0" smtClean="0">
                <a:solidFill>
                  <a:srgbClr val="00B050"/>
                </a:solidFill>
              </a:rPr>
              <a:t>(А.А. </a:t>
            </a:r>
            <a:r>
              <a:rPr lang="ru-RU" dirty="0" err="1" smtClean="0">
                <a:solidFill>
                  <a:srgbClr val="00B050"/>
                </a:solidFill>
              </a:rPr>
              <a:t>Кунцевич</a:t>
            </a:r>
            <a:r>
              <a:rPr lang="ru-RU" dirty="0" smtClean="0">
                <a:solidFill>
                  <a:srgbClr val="00B050"/>
                </a:solidFill>
              </a:rPr>
              <a:t>) </a:t>
            </a:r>
            <a:endParaRPr lang="en-US" baseline="-25000" dirty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990099"/>
                </a:solidFill>
              </a:rPr>
              <a:t>Li</a:t>
            </a:r>
            <a:r>
              <a:rPr lang="ru-RU" b="1" i="1" baseline="-25000" dirty="0" smtClean="0">
                <a:solidFill>
                  <a:srgbClr val="990099"/>
                </a:solidFill>
              </a:rPr>
              <a:t>3</a:t>
            </a:r>
            <a:r>
              <a:rPr lang="ru-RU" b="1" i="1" dirty="0" smtClean="0">
                <a:solidFill>
                  <a:srgbClr val="990099"/>
                </a:solidFill>
              </a:rPr>
              <a:t>Ni</a:t>
            </a:r>
            <a:r>
              <a:rPr lang="ru-RU" b="1" i="1" baseline="-25000" dirty="0" smtClean="0">
                <a:solidFill>
                  <a:srgbClr val="990099"/>
                </a:solidFill>
              </a:rPr>
              <a:t>2</a:t>
            </a:r>
            <a:r>
              <a:rPr lang="ru-RU" b="1" i="1" dirty="0" smtClean="0">
                <a:solidFill>
                  <a:srgbClr val="990099"/>
                </a:solidFill>
              </a:rPr>
              <a:t>SbO</a:t>
            </a:r>
            <a:r>
              <a:rPr lang="ru-RU" b="1" i="1" baseline="-25000" dirty="0" smtClean="0">
                <a:solidFill>
                  <a:srgbClr val="990099"/>
                </a:solidFill>
              </a:rPr>
              <a:t>6</a:t>
            </a:r>
            <a:r>
              <a:rPr lang="ru-RU" b="1" i="1" dirty="0" smtClean="0">
                <a:solidFill>
                  <a:srgbClr val="990099"/>
                </a:solidFill>
              </a:rPr>
              <a:t> </a:t>
            </a:r>
            <a:r>
              <a:rPr lang="en-US" b="1" i="1" dirty="0">
                <a:solidFill>
                  <a:srgbClr val="990099"/>
                </a:solidFill>
              </a:rPr>
              <a:t>and</a:t>
            </a:r>
            <a:r>
              <a:rPr lang="ru-RU" b="1" i="1" dirty="0">
                <a:solidFill>
                  <a:srgbClr val="990099"/>
                </a:solidFill>
              </a:rPr>
              <a:t> </a:t>
            </a:r>
            <a:r>
              <a:rPr lang="ru-RU" b="1" i="1" dirty="0" smtClean="0">
                <a:solidFill>
                  <a:srgbClr val="990099"/>
                </a:solidFill>
              </a:rPr>
              <a:t>Na</a:t>
            </a:r>
            <a:r>
              <a:rPr lang="ru-RU" b="1" i="1" baseline="-25000" dirty="0" smtClean="0">
                <a:solidFill>
                  <a:srgbClr val="990099"/>
                </a:solidFill>
              </a:rPr>
              <a:t>3</a:t>
            </a:r>
            <a:r>
              <a:rPr lang="ru-RU" b="1" i="1" dirty="0" smtClean="0">
                <a:solidFill>
                  <a:srgbClr val="990099"/>
                </a:solidFill>
              </a:rPr>
              <a:t>Ni</a:t>
            </a:r>
            <a:r>
              <a:rPr lang="ru-RU" b="1" i="1" baseline="-25000" dirty="0" smtClean="0">
                <a:solidFill>
                  <a:srgbClr val="990099"/>
                </a:solidFill>
              </a:rPr>
              <a:t>2</a:t>
            </a:r>
            <a:r>
              <a:rPr lang="ru-RU" b="1" i="1" dirty="0" smtClean="0">
                <a:solidFill>
                  <a:srgbClr val="990099"/>
                </a:solidFill>
              </a:rPr>
              <a:t>SbO</a:t>
            </a:r>
            <a:r>
              <a:rPr lang="ru-RU" b="1" i="1" baseline="-25000" dirty="0" smtClean="0">
                <a:solidFill>
                  <a:srgbClr val="990099"/>
                </a:solidFill>
              </a:rPr>
              <a:t>6</a:t>
            </a:r>
            <a:r>
              <a:rPr lang="en-US" b="1" i="1" baseline="-25000" dirty="0" smtClean="0">
                <a:solidFill>
                  <a:srgbClr val="990099"/>
                </a:solidFill>
              </a:rPr>
              <a:t> </a:t>
            </a:r>
            <a:r>
              <a:rPr lang="ru-RU" b="1" i="1" baseline="-25000" dirty="0" smtClean="0">
                <a:solidFill>
                  <a:srgbClr val="990099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ru-RU" sz="1600" dirty="0" smtClean="0">
                <a:solidFill>
                  <a:srgbClr val="00B050"/>
                </a:solidFill>
              </a:rPr>
              <a:t>РНСИКС-2014</a:t>
            </a:r>
            <a:r>
              <a:rPr lang="ru-RU" dirty="0" smtClean="0">
                <a:solidFill>
                  <a:srgbClr val="00B050"/>
                </a:solidFill>
              </a:rPr>
              <a:t>)</a:t>
            </a:r>
            <a:r>
              <a:rPr lang="en-US" baseline="-25000" dirty="0" smtClean="0">
                <a:solidFill>
                  <a:srgbClr val="00B050"/>
                </a:solidFill>
              </a:rPr>
              <a:t> </a:t>
            </a:r>
            <a:endParaRPr lang="en-US" baseline="-25000" dirty="0">
              <a:solidFill>
                <a:srgbClr val="00B050"/>
              </a:solidFill>
            </a:endParaRPr>
          </a:p>
          <a:p>
            <a:r>
              <a:rPr lang="en-US" b="1" i="1" dirty="0" smtClean="0">
                <a:solidFill>
                  <a:srgbClr val="CC3300"/>
                </a:solidFill>
                <a:cs typeface="Arial" charset="0"/>
              </a:rPr>
              <a:t>Na</a:t>
            </a:r>
            <a:r>
              <a:rPr lang="ru-RU" b="1" i="1" baseline="-25000" dirty="0">
                <a:solidFill>
                  <a:srgbClr val="CC3300"/>
                </a:solidFill>
                <a:cs typeface="Arial" charset="0"/>
              </a:rPr>
              <a:t>2</a:t>
            </a:r>
            <a:r>
              <a:rPr lang="en-US" b="1" i="1" dirty="0">
                <a:solidFill>
                  <a:srgbClr val="CC3300"/>
                </a:solidFill>
                <a:cs typeface="Arial" charset="0"/>
              </a:rPr>
              <a:t>Ni</a:t>
            </a:r>
            <a:r>
              <a:rPr lang="ru-RU" b="1" i="1" baseline="-25000" dirty="0">
                <a:solidFill>
                  <a:srgbClr val="CC3300"/>
                </a:solidFill>
                <a:cs typeface="Arial" charset="0"/>
              </a:rPr>
              <a:t>2</a:t>
            </a:r>
            <a:r>
              <a:rPr lang="en-US" b="1" i="1" dirty="0" err="1">
                <a:solidFill>
                  <a:srgbClr val="CC3300"/>
                </a:solidFill>
                <a:cs typeface="Arial" charset="0"/>
              </a:rPr>
              <a:t>TeO</a:t>
            </a:r>
            <a:r>
              <a:rPr lang="ru-RU" b="1" i="1" baseline="-25000" dirty="0" smtClean="0">
                <a:solidFill>
                  <a:srgbClr val="CC3300"/>
                </a:solidFill>
                <a:cs typeface="Arial" charset="0"/>
              </a:rPr>
              <a:t>6                                  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ru-RU" sz="1600" dirty="0">
                <a:solidFill>
                  <a:srgbClr val="00B050"/>
                </a:solidFill>
              </a:rPr>
              <a:t>РНСИКС-2014</a:t>
            </a:r>
            <a:r>
              <a:rPr lang="ru-RU" dirty="0">
                <a:solidFill>
                  <a:srgbClr val="00B050"/>
                </a:solidFill>
              </a:rPr>
              <a:t>)</a:t>
            </a:r>
            <a:r>
              <a:rPr lang="en-US" baseline="-25000" dirty="0">
                <a:solidFill>
                  <a:srgbClr val="00B050"/>
                </a:solidFill>
              </a:rPr>
              <a:t> </a:t>
            </a:r>
            <a:endParaRPr lang="ru-RU" b="1" i="1" dirty="0">
              <a:solidFill>
                <a:srgbClr val="CC3300"/>
              </a:solidFill>
              <a:cs typeface="Arial" charset="0"/>
            </a:endParaRPr>
          </a:p>
        </p:txBody>
      </p:sp>
      <p:sp>
        <p:nvSpPr>
          <p:cNvPr id="1025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60056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lIns="62252" tIns="31126" rIns="62252" bIns="31126">
            <a:spAutoFit/>
          </a:bodyPr>
          <a:lstStyle/>
          <a:p>
            <a:pPr marL="342900" indent="-342900" algn="ctr" defTabSz="2941638">
              <a:lnSpc>
                <a:spcPct val="90000"/>
              </a:lnSpc>
            </a:pPr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Нейтронные дифракционные исследования сложных оксидов пониженной размерности </a:t>
            </a:r>
          </a:p>
          <a:p>
            <a:pPr marL="342900" indent="-342900" algn="ctr" defTabSz="2941638">
              <a:lnSpc>
                <a:spcPct val="90000"/>
              </a:lnSpc>
            </a:pP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</a:rPr>
              <a:t>(цепочечная или слоистая кристаллическая структура)</a:t>
            </a:r>
            <a:endParaRPr lang="en-US" sz="2400" b="1" i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255" name="TextBox 17"/>
          <p:cNvSpPr txBox="1">
            <a:spLocks noChangeArrowheads="1"/>
          </p:cNvSpPr>
          <p:nvPr/>
        </p:nvSpPr>
        <p:spPr bwMode="auto">
          <a:xfrm>
            <a:off x="2342679" y="2247404"/>
            <a:ext cx="22733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893BC3"/>
                </a:solidFill>
                <a:cs typeface="Arial" charset="0"/>
              </a:rPr>
              <a:t>Sm</a:t>
            </a:r>
            <a:r>
              <a:rPr lang="ru-RU" i="1" baseline="-25000" dirty="0">
                <a:solidFill>
                  <a:srgbClr val="893BC3"/>
                </a:solidFill>
                <a:cs typeface="Arial" charset="0"/>
              </a:rPr>
              <a:t>0.5-</a:t>
            </a:r>
            <a:r>
              <a:rPr lang="en-US" i="1" baseline="-25000" dirty="0" err="1">
                <a:solidFill>
                  <a:srgbClr val="893BC3"/>
                </a:solidFill>
                <a:cs typeface="Arial" charset="0"/>
              </a:rPr>
              <a:t>y</a:t>
            </a:r>
            <a:r>
              <a:rPr lang="en-US" i="1" dirty="0" err="1">
                <a:solidFill>
                  <a:srgbClr val="893BC3"/>
                </a:solidFill>
                <a:cs typeface="Arial" charset="0"/>
              </a:rPr>
              <a:t>Pr</a:t>
            </a:r>
            <a:r>
              <a:rPr lang="en-US" i="1" baseline="-25000" dirty="0" err="1">
                <a:solidFill>
                  <a:srgbClr val="893BC3"/>
                </a:solidFill>
                <a:cs typeface="Arial" charset="0"/>
              </a:rPr>
              <a:t>y</a:t>
            </a:r>
            <a:r>
              <a:rPr lang="en-US" i="1" dirty="0" err="1">
                <a:solidFill>
                  <a:srgbClr val="893BC3"/>
                </a:solidFill>
                <a:cs typeface="Arial" charset="0"/>
              </a:rPr>
              <a:t>Sr</a:t>
            </a:r>
            <a:r>
              <a:rPr lang="ru-RU" i="1" baseline="-25000" dirty="0">
                <a:solidFill>
                  <a:srgbClr val="893BC3"/>
                </a:solidFill>
                <a:cs typeface="Arial" charset="0"/>
              </a:rPr>
              <a:t>0.5</a:t>
            </a:r>
            <a:r>
              <a:rPr lang="en-US" i="1" dirty="0" err="1">
                <a:solidFill>
                  <a:srgbClr val="893BC3"/>
                </a:solidFill>
                <a:cs typeface="Arial" charset="0"/>
              </a:rPr>
              <a:t>MnO</a:t>
            </a:r>
            <a:r>
              <a:rPr lang="ru-RU" i="1" baseline="-25000" dirty="0">
                <a:solidFill>
                  <a:srgbClr val="893BC3"/>
                </a:solidFill>
                <a:cs typeface="Arial" charset="0"/>
              </a:rPr>
              <a:t>3</a:t>
            </a:r>
            <a:r>
              <a:rPr lang="ru-RU" i="1" dirty="0">
                <a:solidFill>
                  <a:srgbClr val="893BC3"/>
                </a:solidFill>
                <a:cs typeface="Arial" charset="0"/>
              </a:rPr>
              <a:t> </a:t>
            </a:r>
            <a:endParaRPr lang="en-US" i="1" dirty="0">
              <a:solidFill>
                <a:srgbClr val="893BC3"/>
              </a:solidFill>
              <a:cs typeface="Arial" charset="0"/>
            </a:endParaRPr>
          </a:p>
        </p:txBody>
      </p:sp>
      <p:sp>
        <p:nvSpPr>
          <p:cNvPr id="10259" name="TextBox 3"/>
          <p:cNvSpPr txBox="1">
            <a:spLocks noChangeArrowheads="1"/>
          </p:cNvSpPr>
          <p:nvPr/>
        </p:nvSpPr>
        <p:spPr bwMode="auto">
          <a:xfrm>
            <a:off x="2987824" y="3315786"/>
            <a:ext cx="1573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Yb</a:t>
            </a:r>
            <a:r>
              <a:rPr lang="en-US" i="1" baseline="-25000" dirty="0">
                <a:solidFill>
                  <a:srgbClr val="00B050"/>
                </a:solidFill>
              </a:rPr>
              <a:t>1-x</a:t>
            </a:r>
            <a:r>
              <a:rPr lang="en-US" i="1" dirty="0">
                <a:solidFill>
                  <a:srgbClr val="00B050"/>
                </a:solidFill>
              </a:rPr>
              <a:t>Sr</a:t>
            </a:r>
            <a:r>
              <a:rPr lang="en-US" i="1" baseline="-25000" dirty="0">
                <a:solidFill>
                  <a:srgbClr val="00B050"/>
                </a:solidFill>
              </a:rPr>
              <a:t>x</a:t>
            </a:r>
            <a:r>
              <a:rPr lang="en-US" i="1" dirty="0">
                <a:solidFill>
                  <a:srgbClr val="00B050"/>
                </a:solidFill>
              </a:rPr>
              <a:t>MnO</a:t>
            </a:r>
            <a:r>
              <a:rPr lang="en-US" i="1" baseline="-25000" dirty="0">
                <a:solidFill>
                  <a:srgbClr val="00B050"/>
                </a:solidFill>
              </a:rPr>
              <a:t>3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10260" name="TextBox 6"/>
          <p:cNvSpPr txBox="1">
            <a:spLocks noChangeArrowheads="1"/>
          </p:cNvSpPr>
          <p:nvPr/>
        </p:nvSpPr>
        <p:spPr bwMode="auto">
          <a:xfrm>
            <a:off x="4932040" y="3316342"/>
            <a:ext cx="1845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ru-RU" dirty="0" smtClean="0">
                <a:solidFill>
                  <a:srgbClr val="00B050"/>
                </a:solidFill>
              </a:rPr>
              <a:t>Г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r>
              <a:rPr lang="ru-RU" dirty="0" smtClean="0">
                <a:solidFill>
                  <a:srgbClr val="00B050"/>
                </a:solidFill>
              </a:rPr>
              <a:t>В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  <a:r>
              <a:rPr lang="ru-RU" dirty="0" err="1" smtClean="0">
                <a:solidFill>
                  <a:srgbClr val="00B050"/>
                </a:solidFill>
              </a:rPr>
              <a:t>Сарапин</a:t>
            </a:r>
            <a:r>
              <a:rPr lang="en-US" dirty="0" smtClean="0">
                <a:solidFill>
                  <a:srgbClr val="00B050"/>
                </a:solidFill>
              </a:rPr>
              <a:t>) 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16996" y="1060056"/>
            <a:ext cx="914400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dirty="0">
                <a:solidFill>
                  <a:srgbClr val="7030A0"/>
                </a:solidFill>
                <a:cs typeface="Arial" charset="0"/>
              </a:rPr>
              <a:t>Сложные </a:t>
            </a:r>
            <a:r>
              <a:rPr lang="ru-RU" sz="1600" dirty="0">
                <a:solidFill>
                  <a:srgbClr val="FF0000"/>
                </a:solidFill>
                <a:cs typeface="Arial" charset="0"/>
              </a:rPr>
              <a:t>слоистые </a:t>
            </a:r>
            <a:r>
              <a:rPr lang="ru-RU" sz="1600" dirty="0">
                <a:solidFill>
                  <a:srgbClr val="7030A0"/>
                </a:solidFill>
                <a:cs typeface="Arial" charset="0"/>
              </a:rPr>
              <a:t>оксиды </a:t>
            </a:r>
            <a:r>
              <a:rPr lang="ru-RU" sz="1600" i="1" dirty="0" smtClean="0">
                <a:solidFill>
                  <a:srgbClr val="FF0000"/>
                </a:solidFill>
                <a:cs typeface="Arial" charset="0"/>
              </a:rPr>
              <a:t>редкоземельных, щелочных </a:t>
            </a:r>
            <a:r>
              <a:rPr lang="ru-RU" sz="1600" i="1" dirty="0">
                <a:solidFill>
                  <a:srgbClr val="FF0000"/>
                </a:solidFill>
                <a:cs typeface="Arial" charset="0"/>
              </a:rPr>
              <a:t>и переходных металлов </a:t>
            </a:r>
            <a:r>
              <a:rPr lang="ru-RU" sz="1600" dirty="0">
                <a:solidFill>
                  <a:srgbClr val="7030A0"/>
                </a:solidFill>
                <a:cs typeface="Arial" charset="0"/>
              </a:rPr>
              <a:t>могут быть </a:t>
            </a:r>
            <a:r>
              <a:rPr lang="ru-RU" sz="1600" b="1" i="1" dirty="0">
                <a:solidFill>
                  <a:srgbClr val="7030A0"/>
                </a:solidFill>
                <a:cs typeface="Arial" charset="0"/>
              </a:rPr>
              <a:t>твёрдыми электролитами </a:t>
            </a:r>
            <a:r>
              <a:rPr lang="ru-RU" sz="1600" dirty="0">
                <a:solidFill>
                  <a:srgbClr val="7030A0"/>
                </a:solidFill>
                <a:cs typeface="Arial" charset="0"/>
              </a:rPr>
              <a:t>с очень высокой ионной проводимостью, перспективными </a:t>
            </a:r>
            <a:r>
              <a:rPr lang="ru-RU" sz="1600" b="1" i="1" dirty="0">
                <a:solidFill>
                  <a:srgbClr val="7030A0"/>
                </a:solidFill>
                <a:cs typeface="Arial" charset="0"/>
              </a:rPr>
              <a:t>электродными материалами аккумуляторов</a:t>
            </a:r>
            <a:r>
              <a:rPr lang="ru-RU" sz="1600" dirty="0">
                <a:solidFill>
                  <a:srgbClr val="7030A0"/>
                </a:solidFill>
                <a:cs typeface="Arial" charset="0"/>
              </a:rPr>
              <a:t>, новыми </a:t>
            </a:r>
            <a:r>
              <a:rPr lang="ru-RU" sz="1600" b="1" i="1" dirty="0">
                <a:solidFill>
                  <a:srgbClr val="7030A0"/>
                </a:solidFill>
                <a:cs typeface="Arial" charset="0"/>
              </a:rPr>
              <a:t>высокоэффективными фотокатализаторами</a:t>
            </a:r>
            <a:r>
              <a:rPr lang="ru-RU" sz="1600" dirty="0">
                <a:solidFill>
                  <a:srgbClr val="7030A0"/>
                </a:solidFill>
                <a:cs typeface="Arial" charset="0"/>
              </a:rPr>
              <a:t>, </a:t>
            </a:r>
            <a:r>
              <a:rPr lang="ru-RU" sz="1600" b="1" i="1" dirty="0">
                <a:solidFill>
                  <a:srgbClr val="7030A0"/>
                </a:solidFill>
                <a:cs typeface="Arial" charset="0"/>
              </a:rPr>
              <a:t>материалами </a:t>
            </a:r>
            <a:r>
              <a:rPr lang="ru-RU" sz="1600" b="1" i="1" dirty="0" err="1">
                <a:solidFill>
                  <a:srgbClr val="7030A0"/>
                </a:solidFill>
                <a:cs typeface="Arial" charset="0"/>
              </a:rPr>
              <a:t>спинтроники</a:t>
            </a:r>
            <a:r>
              <a:rPr lang="ru-RU" sz="1600" dirty="0">
                <a:solidFill>
                  <a:srgbClr val="7030A0"/>
                </a:solidFill>
                <a:cs typeface="Arial" charset="0"/>
              </a:rPr>
              <a:t> ( в том числе </a:t>
            </a:r>
            <a:r>
              <a:rPr lang="ru-RU" sz="1600" dirty="0" err="1">
                <a:solidFill>
                  <a:srgbClr val="7030A0"/>
                </a:solidFill>
                <a:cs typeface="Arial" charset="0"/>
              </a:rPr>
              <a:t>мультиферроиками</a:t>
            </a:r>
            <a:r>
              <a:rPr lang="ru-RU" sz="1600" dirty="0">
                <a:solidFill>
                  <a:srgbClr val="7030A0"/>
                </a:solidFill>
                <a:cs typeface="Arial" charset="0"/>
              </a:rPr>
              <a:t>) </a:t>
            </a:r>
            <a:r>
              <a:rPr lang="ru-RU" sz="1600" dirty="0" smtClean="0">
                <a:solidFill>
                  <a:srgbClr val="7030A0"/>
                </a:solidFill>
                <a:cs typeface="Arial" charset="0"/>
              </a:rPr>
              <a:t>  </a:t>
            </a:r>
            <a:endParaRPr lang="ru-RU" sz="1600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0" y="3675477"/>
            <a:ext cx="9144000" cy="36988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Слоистые соединения </a:t>
            </a:r>
            <a:r>
              <a:rPr lang="ru-RU" b="1" dirty="0">
                <a:solidFill>
                  <a:srgbClr val="C00000"/>
                </a:solidFill>
              </a:rPr>
              <a:t>с сотообразной кристаллической </a:t>
            </a:r>
            <a:r>
              <a:rPr lang="ru-RU" b="1" dirty="0" smtClean="0">
                <a:solidFill>
                  <a:srgbClr val="C00000"/>
                </a:solidFill>
              </a:rPr>
              <a:t>структурой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26763" y="1894585"/>
            <a:ext cx="9144000" cy="36933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КМС манганиты со структурой перовскита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-16839" y="2653320"/>
            <a:ext cx="9144000" cy="646331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Манганиты-мультиферроики</a:t>
            </a:r>
            <a:r>
              <a:rPr lang="ru-RU" b="1" dirty="0" smtClean="0">
                <a:solidFill>
                  <a:srgbClr val="C00000"/>
                </a:solidFill>
              </a:rPr>
              <a:t> с ромбической </a:t>
            </a:r>
            <a:r>
              <a:rPr lang="ru-RU" b="1" dirty="0" err="1" smtClean="0">
                <a:solidFill>
                  <a:srgbClr val="C00000"/>
                </a:solidFill>
              </a:rPr>
              <a:t>перовскитной</a:t>
            </a:r>
            <a:r>
              <a:rPr lang="ru-RU" b="1" dirty="0" smtClean="0">
                <a:solidFill>
                  <a:srgbClr val="C00000"/>
                </a:solidFill>
              </a:rPr>
              <a:t> и гексагональной </a:t>
            </a:r>
            <a:r>
              <a:rPr lang="ru-RU" b="1" dirty="0" err="1" smtClean="0">
                <a:solidFill>
                  <a:srgbClr val="C00000"/>
                </a:solidFill>
              </a:rPr>
              <a:t>неперовскитной</a:t>
            </a:r>
            <a:r>
              <a:rPr lang="ru-RU" b="1" dirty="0" smtClean="0">
                <a:solidFill>
                  <a:srgbClr val="C00000"/>
                </a:solidFill>
              </a:rPr>
              <a:t> структурой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0" y="4941168"/>
            <a:ext cx="9144000" cy="36933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kern="1100" spc="-100" dirty="0" err="1">
                <a:solidFill>
                  <a:srgbClr val="C00000"/>
                </a:solidFill>
                <a:latin typeface="+mn-lt"/>
              </a:rPr>
              <a:t>Б</a:t>
            </a:r>
            <a:r>
              <a:rPr lang="ru-RU" b="1" kern="1100" spc="-100" dirty="0" err="1" smtClean="0">
                <a:solidFill>
                  <a:srgbClr val="C00000"/>
                </a:solidFill>
                <a:latin typeface="+mn-lt"/>
              </a:rPr>
              <a:t>раунмиллеритоподобные</a:t>
            </a:r>
            <a:r>
              <a:rPr lang="ru-RU" b="1" i="1" kern="1100" spc="-10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слоистые соединения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932040" y="2254806"/>
            <a:ext cx="1845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ru-RU" dirty="0" smtClean="0">
                <a:solidFill>
                  <a:srgbClr val="00B050"/>
                </a:solidFill>
              </a:rPr>
              <a:t>Г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r>
              <a:rPr lang="ru-RU" dirty="0" smtClean="0">
                <a:solidFill>
                  <a:srgbClr val="00B050"/>
                </a:solidFill>
              </a:rPr>
              <a:t>В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  <a:r>
              <a:rPr lang="ru-RU" dirty="0" err="1" smtClean="0">
                <a:solidFill>
                  <a:srgbClr val="00B050"/>
                </a:solidFill>
              </a:rPr>
              <a:t>Сарапин</a:t>
            </a:r>
            <a:r>
              <a:rPr lang="en-US" dirty="0" smtClean="0">
                <a:solidFill>
                  <a:srgbClr val="00B050"/>
                </a:solidFill>
              </a:rPr>
              <a:t>) 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5227" y="5713651"/>
            <a:ext cx="9144000" cy="36933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2941638"/>
            <a:r>
              <a:rPr lang="ru-RU" b="1" dirty="0" smtClean="0">
                <a:solidFill>
                  <a:srgbClr val="C00000"/>
                </a:solidFill>
              </a:rPr>
              <a:t>Спиновые </a:t>
            </a:r>
            <a:r>
              <a:rPr lang="ru-RU" b="1" dirty="0" err="1" smtClean="0">
                <a:solidFill>
                  <a:srgbClr val="C00000"/>
                </a:solidFill>
              </a:rPr>
              <a:t>фрустрированные</a:t>
            </a:r>
            <a:r>
              <a:rPr lang="ru-RU" b="1" dirty="0" smtClean="0">
                <a:solidFill>
                  <a:srgbClr val="C00000"/>
                </a:solidFill>
              </a:rPr>
              <a:t> с</a:t>
            </a:r>
            <a:r>
              <a:rPr lang="ru-RU" b="1" dirty="0" smtClean="0">
                <a:solidFill>
                  <a:srgbClr val="C00000"/>
                </a:solidFill>
                <a:cs typeface="Arial" charset="0"/>
              </a:rPr>
              <a:t>лоистые  оксиды</a:t>
            </a:r>
            <a:endParaRPr lang="ru-RU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5422" y="6103490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MnSb</a:t>
            </a:r>
            <a:r>
              <a:rPr lang="en-US" b="1" i="1" baseline="-25000" dirty="0" smtClean="0">
                <a:solidFill>
                  <a:srgbClr val="7030A0"/>
                </a:solidFill>
              </a:rPr>
              <a:t>2</a:t>
            </a:r>
            <a:r>
              <a:rPr lang="en-US" b="1" i="1" dirty="0" smtClean="0">
                <a:solidFill>
                  <a:srgbClr val="7030A0"/>
                </a:solidFill>
              </a:rPr>
              <a:t>O</a:t>
            </a:r>
            <a:r>
              <a:rPr lang="en-US" b="1" i="1" baseline="-25000" dirty="0" smtClean="0">
                <a:solidFill>
                  <a:srgbClr val="7030A0"/>
                </a:solidFill>
              </a:rPr>
              <a:t>6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4538" y="5344319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Sr</a:t>
            </a:r>
            <a:r>
              <a:rPr lang="en-US" b="1" i="1" baseline="-25000" dirty="0">
                <a:solidFill>
                  <a:srgbClr val="0070C0"/>
                </a:solidFill>
              </a:rPr>
              <a:t>2</a:t>
            </a:r>
            <a:r>
              <a:rPr lang="en-US" b="1" i="1" dirty="0">
                <a:solidFill>
                  <a:srgbClr val="0070C0"/>
                </a:solidFill>
              </a:rPr>
              <a:t>Co</a:t>
            </a:r>
            <a:r>
              <a:rPr lang="en-US" b="1" i="1" baseline="-25000" dirty="0">
                <a:solidFill>
                  <a:srgbClr val="0070C0"/>
                </a:solidFill>
              </a:rPr>
              <a:t>1.2</a:t>
            </a:r>
            <a:r>
              <a:rPr lang="en-US" b="1" i="1" dirty="0">
                <a:solidFill>
                  <a:srgbClr val="0070C0"/>
                </a:solidFill>
              </a:rPr>
              <a:t>Ga</a:t>
            </a:r>
            <a:r>
              <a:rPr lang="en-US" b="1" i="1" baseline="-25000" dirty="0">
                <a:solidFill>
                  <a:srgbClr val="0070C0"/>
                </a:solidFill>
              </a:rPr>
              <a:t>0.8</a:t>
            </a:r>
            <a:r>
              <a:rPr lang="en-US" b="1" i="1" dirty="0">
                <a:solidFill>
                  <a:srgbClr val="0070C0"/>
                </a:solidFill>
              </a:rPr>
              <a:t>O</a:t>
            </a:r>
            <a:r>
              <a:rPr lang="en-US" b="1" i="1" baseline="-25000" dirty="0">
                <a:solidFill>
                  <a:srgbClr val="0070C0"/>
                </a:solidFill>
              </a:rPr>
              <a:t>5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0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2" name="Picture 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84067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4067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</a:t>
            </a:r>
            <a:endParaRPr lang="ru-RU" sz="14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9525"/>
            <a:ext cx="9144000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wrap="square" lIns="62252" tIns="31126" rIns="62252" bIns="31126">
            <a:spAutoFit/>
          </a:bodyPr>
          <a:lstStyle/>
          <a:p>
            <a:pPr algn="ctr" defTabSz="2941638" eaLnBrk="0" hangingPunct="0"/>
            <a:r>
              <a:rPr lang="en-US" sz="2400" b="1" i="1" dirty="0">
                <a:solidFill>
                  <a:schemeClr val="bg1"/>
                </a:solidFill>
              </a:rPr>
              <a:t>MnSb</a:t>
            </a:r>
            <a:r>
              <a:rPr lang="en-US" sz="2400" b="1" i="1" baseline="-25000" dirty="0">
                <a:solidFill>
                  <a:schemeClr val="bg1"/>
                </a:solidFill>
              </a:rPr>
              <a:t>2</a:t>
            </a:r>
            <a:r>
              <a:rPr lang="en-US" sz="2400" b="1" i="1" dirty="0">
                <a:solidFill>
                  <a:schemeClr val="bg1"/>
                </a:solidFill>
              </a:rPr>
              <a:t>O</a:t>
            </a:r>
            <a:r>
              <a:rPr lang="en-US" sz="2400" b="1" i="1" baseline="-25000" dirty="0">
                <a:solidFill>
                  <a:schemeClr val="bg1"/>
                </a:solidFill>
              </a:rPr>
              <a:t>6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351745"/>
              </p:ext>
            </p:extLst>
          </p:nvPr>
        </p:nvGraphicFramePr>
        <p:xfrm>
          <a:off x="-108520" y="441717"/>
          <a:ext cx="4951857" cy="3827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7" name="Graph" r:id="rId4" imgW="4025900" imgH="3111500" progId="Origin50.Graph">
                  <p:embed/>
                </p:oleObj>
              </mc:Choice>
              <mc:Fallback>
                <p:oleObj name="Graph" r:id="rId4" imgW="4025900" imgH="3111500" progId="Origin50.Graph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8520" y="441717"/>
                        <a:ext cx="4951857" cy="38271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4317170"/>
            <a:ext cx="421196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400" dirty="0"/>
              <a:t>Температурная зависимость магнитной </a:t>
            </a:r>
            <a:r>
              <a:rPr lang="ru-RU" sz="1400" dirty="0" smtClean="0"/>
              <a:t>восприимчивости</a:t>
            </a:r>
            <a:r>
              <a:rPr lang="ru-RU" sz="1400" dirty="0"/>
              <a:t> (FC) и</a:t>
            </a:r>
            <a:r>
              <a:rPr lang="ru-RU" sz="1400" dirty="0" smtClean="0"/>
              <a:t> </a:t>
            </a:r>
            <a:r>
              <a:rPr lang="ru-RU" sz="1400" dirty="0"/>
              <a:t>(ZFC) </a:t>
            </a:r>
            <a:r>
              <a:rPr lang="ru-RU" sz="1400" dirty="0" smtClean="0"/>
              <a:t>в </a:t>
            </a:r>
            <a:r>
              <a:rPr lang="ru-RU" sz="1400" dirty="0"/>
              <a:t>0.1 </a:t>
            </a:r>
            <a:r>
              <a:rPr lang="ru-RU" sz="1400" dirty="0" smtClean="0"/>
              <a:t>Тл. </a:t>
            </a:r>
            <a:r>
              <a:rPr lang="ru-RU" sz="1400" dirty="0"/>
              <a:t>Сплошные линии представляют собой приближение </a:t>
            </a:r>
            <a:r>
              <a:rPr lang="ru-RU" sz="1400" dirty="0" smtClean="0"/>
              <a:t>Кюри-</a:t>
            </a:r>
            <a:r>
              <a:rPr lang="ru-RU" sz="1400" dirty="0" err="1" smtClean="0"/>
              <a:t>Вейсса</a:t>
            </a:r>
            <a:r>
              <a:rPr lang="ru-RU" sz="1400" dirty="0" smtClean="0"/>
              <a:t>. </a:t>
            </a:r>
            <a:r>
              <a:rPr lang="ru-RU" sz="1400" dirty="0"/>
              <a:t>Врезка: Спектр ЭПР </a:t>
            </a:r>
            <a:r>
              <a:rPr lang="en-US" sz="1400" dirty="0" err="1"/>
              <a:t>MnSb</a:t>
            </a:r>
            <a:r>
              <a:rPr lang="ru-RU" sz="1400" baseline="-25000" dirty="0"/>
              <a:t>2</a:t>
            </a:r>
            <a:r>
              <a:rPr lang="en-US" sz="1400" dirty="0"/>
              <a:t>O</a:t>
            </a:r>
            <a:r>
              <a:rPr lang="ru-RU" sz="1400" baseline="-25000" dirty="0"/>
              <a:t>6</a:t>
            </a:r>
            <a:r>
              <a:rPr lang="ru-RU" sz="1400" dirty="0"/>
              <a:t> зарегистрированный с эталонным образцом BDPA (</a:t>
            </a:r>
            <a:r>
              <a:rPr lang="en-US" sz="1400" dirty="0"/>
              <a:t>g</a:t>
            </a:r>
            <a:r>
              <a:rPr lang="ru-RU" sz="1400" dirty="0"/>
              <a:t> = 2.0036) при комнатной температуре. Черные точки представляют экспериментальные данные, сплошная линия - подгонка в соответствии с профилем Лоренца.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552664"/>
              </p:ext>
            </p:extLst>
          </p:nvPr>
        </p:nvGraphicFramePr>
        <p:xfrm>
          <a:off x="5148057" y="548680"/>
          <a:ext cx="3647008" cy="394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8" name="Graph" r:id="rId6" imgW="2908300" imgH="4152900" progId="Origin50.Graph">
                  <p:embed/>
                </p:oleObj>
              </mc:Choice>
              <mc:Fallback>
                <p:oleObj name="Graph" r:id="rId6" imgW="2908300" imgH="4152900" progId="Origin50.Graph">
                  <p:embed/>
                  <p:pic>
                    <p:nvPicPr>
                      <p:cNvPr id="0" name="Picture 3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667" b="17334"/>
                      <a:stretch>
                        <a:fillRect/>
                      </a:stretch>
                    </p:blipFill>
                    <p:spPr bwMode="auto">
                      <a:xfrm>
                        <a:off x="5148057" y="548680"/>
                        <a:ext cx="3647008" cy="39452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40052" y="4581128"/>
            <a:ext cx="38006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(а) Температурная зависимость магнитной восприимчивости при </a:t>
            </a:r>
            <a:r>
              <a:rPr lang="en-US" sz="1400" i="1" dirty="0"/>
              <a:t>B</a:t>
            </a:r>
            <a:r>
              <a:rPr lang="ru-RU" sz="1400" dirty="0"/>
              <a:t> = 0.01 </a:t>
            </a:r>
            <a:r>
              <a:rPr lang="en-US" sz="1400" dirty="0"/>
              <a:t>T</a:t>
            </a:r>
            <a:r>
              <a:rPr lang="ru-RU" sz="1400" dirty="0"/>
              <a:t>, магнитной теплоемкости </a:t>
            </a:r>
            <a:r>
              <a:rPr lang="en-US" sz="1400" dirty="0">
                <a:sym typeface="Symbol"/>
              </a:rPr>
              <a:t></a:t>
            </a:r>
            <a:r>
              <a:rPr lang="ru-RU" sz="1400" dirty="0"/>
              <a:t>(</a:t>
            </a:r>
            <a:r>
              <a:rPr lang="en-US" sz="1400" dirty="0" err="1"/>
              <a:t>cT</a:t>
            </a:r>
            <a:r>
              <a:rPr lang="ru-RU" sz="1400" dirty="0"/>
              <a:t>)/</a:t>
            </a:r>
            <a:r>
              <a:rPr lang="en-US" sz="1400" dirty="0">
                <a:sym typeface="Symbol"/>
              </a:rPr>
              <a:t></a:t>
            </a:r>
            <a:r>
              <a:rPr lang="en-US" sz="1400" dirty="0"/>
              <a:t>T</a:t>
            </a:r>
            <a:r>
              <a:rPr lang="ru-RU" sz="1400" dirty="0"/>
              <a:t>, и (</a:t>
            </a:r>
            <a:r>
              <a:rPr lang="en-US" sz="1400" dirty="0"/>
              <a:t>b</a:t>
            </a:r>
            <a:r>
              <a:rPr lang="ru-RU" sz="1400" dirty="0"/>
              <a:t>) теплоемкости при </a:t>
            </a:r>
            <a:r>
              <a:rPr lang="en-US" sz="1400" i="1" dirty="0"/>
              <a:t>B</a:t>
            </a:r>
            <a:r>
              <a:rPr lang="ru-RU" sz="1400" dirty="0"/>
              <a:t> = 0 </a:t>
            </a:r>
            <a:r>
              <a:rPr lang="en-US" sz="1400" dirty="0"/>
              <a:t>T </a:t>
            </a:r>
            <a:r>
              <a:rPr lang="ru-RU" sz="1400" dirty="0"/>
              <a:t>выделены две различные аномалии при </a:t>
            </a:r>
            <a:r>
              <a:rPr lang="en-US" sz="1400" dirty="0"/>
              <a:t>T</a:t>
            </a:r>
            <a:r>
              <a:rPr lang="en-US" sz="1400" baseline="-25000" dirty="0"/>
              <a:t>N</a:t>
            </a:r>
            <a:r>
              <a:rPr lang="ru-RU" sz="1400" dirty="0"/>
              <a:t> и </a:t>
            </a:r>
            <a:r>
              <a:rPr lang="en-US" sz="1400" dirty="0"/>
              <a:t>T</a:t>
            </a:r>
            <a:r>
              <a:rPr lang="ru-RU" sz="1400" baseline="-25000" dirty="0"/>
              <a:t>1</a:t>
            </a:r>
            <a:r>
              <a:rPr lang="ru-RU" sz="1400" dirty="0" smtClean="0"/>
              <a:t>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3789040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-17</a:t>
            </a:r>
            <a:r>
              <a:rPr lang="en-US" sz="1400" dirty="0" smtClean="0">
                <a:solidFill>
                  <a:srgbClr val="FF0000"/>
                </a:solidFill>
              </a:rPr>
              <a:t>.2K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5949280"/>
            <a:ext cx="5784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</a:t>
            </a:r>
            <a:r>
              <a:rPr lang="ru-RU" sz="1400" dirty="0" smtClean="0">
                <a:solidFill>
                  <a:srgbClr val="FF0000"/>
                </a:solidFill>
              </a:rPr>
              <a:t> = 1.993</a:t>
            </a:r>
            <a:r>
              <a:rPr lang="en-US" sz="1400" dirty="0" smtClean="0">
                <a:solidFill>
                  <a:srgbClr val="FF0000"/>
                </a:solidFill>
                <a:sym typeface="Symbol"/>
              </a:rPr>
              <a:t></a:t>
            </a:r>
            <a:r>
              <a:rPr lang="ru-RU" sz="1400" dirty="0" smtClean="0">
                <a:solidFill>
                  <a:srgbClr val="FF0000"/>
                </a:solidFill>
              </a:rPr>
              <a:t>0.005 типичным для </a:t>
            </a:r>
            <a:r>
              <a:rPr lang="ru-RU" sz="1400" dirty="0" err="1" smtClean="0">
                <a:solidFill>
                  <a:srgbClr val="FF0000"/>
                </a:solidFill>
              </a:rPr>
              <a:t>высокоспиновых</a:t>
            </a:r>
            <a:r>
              <a:rPr lang="ru-RU" sz="1400" dirty="0" smtClean="0">
                <a:solidFill>
                  <a:srgbClr val="FF0000"/>
                </a:solidFill>
              </a:rPr>
              <a:t> ионов </a:t>
            </a:r>
            <a:r>
              <a:rPr lang="en-US" sz="1400" dirty="0" err="1" smtClean="0">
                <a:solidFill>
                  <a:srgbClr val="FF0000"/>
                </a:solidFill>
              </a:rPr>
              <a:t>Mn</a:t>
            </a:r>
            <a:r>
              <a:rPr lang="ru-RU" sz="1400" baseline="30000" dirty="0" smtClean="0">
                <a:solidFill>
                  <a:srgbClr val="FF0000"/>
                </a:solidFill>
              </a:rPr>
              <a:t>2+</a:t>
            </a:r>
            <a:r>
              <a:rPr lang="ru-RU" sz="1400" dirty="0" smtClean="0">
                <a:solidFill>
                  <a:srgbClr val="FF0000"/>
                </a:solidFill>
              </a:rPr>
              <a:t> (S=5/2)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4067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</a:t>
            </a:r>
            <a:r>
              <a:rPr lang="en-US" sz="1400" dirty="0" smtClean="0"/>
              <a:t>0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9525"/>
            <a:ext cx="9144000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wrap="square" lIns="62252" tIns="31126" rIns="62252" bIns="31126">
            <a:spAutoFit/>
          </a:bodyPr>
          <a:lstStyle/>
          <a:p>
            <a:pPr algn="ctr" defTabSz="2941638" eaLnBrk="0" hangingPunct="0"/>
            <a:r>
              <a:rPr lang="en-US" sz="2400" b="1" i="1" dirty="0">
                <a:solidFill>
                  <a:schemeClr val="bg1"/>
                </a:solidFill>
              </a:rPr>
              <a:t>MnSb</a:t>
            </a:r>
            <a:r>
              <a:rPr lang="en-US" sz="2400" b="1" i="1" baseline="-25000" dirty="0">
                <a:solidFill>
                  <a:schemeClr val="bg1"/>
                </a:solidFill>
              </a:rPr>
              <a:t>2</a:t>
            </a:r>
            <a:r>
              <a:rPr lang="en-US" sz="2400" b="1" i="1" dirty="0">
                <a:solidFill>
                  <a:schemeClr val="bg1"/>
                </a:solidFill>
              </a:rPr>
              <a:t>O</a:t>
            </a:r>
            <a:r>
              <a:rPr lang="en-US" sz="2400" b="1" i="1" baseline="-25000" dirty="0">
                <a:solidFill>
                  <a:schemeClr val="bg1"/>
                </a:solidFill>
              </a:rPr>
              <a:t>6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04" y="764461"/>
            <a:ext cx="7217664" cy="5413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6093296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/>
              <a:t>= (</a:t>
            </a:r>
            <a:r>
              <a:rPr lang="en-US" dirty="0" smtClean="0"/>
              <a:t>0.0</a:t>
            </a:r>
            <a:r>
              <a:rPr lang="ru-RU" dirty="0" smtClean="0"/>
              <a:t>6</a:t>
            </a:r>
            <a:r>
              <a:rPr lang="en-US" dirty="0" smtClean="0"/>
              <a:t>, 0.</a:t>
            </a:r>
            <a:r>
              <a:rPr lang="ru-RU" dirty="0" smtClean="0"/>
              <a:t>4</a:t>
            </a:r>
            <a:r>
              <a:rPr lang="en-US" dirty="0" smtClean="0"/>
              <a:t>, 0.1</a:t>
            </a:r>
            <a:r>
              <a:rPr lang="ru-RU" dirty="0" smtClean="0"/>
              <a:t>5</a:t>
            </a:r>
            <a:r>
              <a:rPr lang="en-US" dirty="0" smtClean="0"/>
              <a:t>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4067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</a:t>
            </a:r>
            <a:r>
              <a:rPr lang="en-US" sz="1400" dirty="0" smtClean="0"/>
              <a:t>1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9525"/>
            <a:ext cx="9144000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wrap="square" lIns="62252" tIns="31126" rIns="62252" bIns="31126">
            <a:spAutoFit/>
          </a:bodyPr>
          <a:lstStyle/>
          <a:p>
            <a:pPr algn="ctr" defTabSz="2941638" eaLnBrk="0" hangingPunct="0"/>
            <a:r>
              <a:rPr lang="en-US" sz="2400" b="1" i="1" dirty="0">
                <a:solidFill>
                  <a:schemeClr val="bg1"/>
                </a:solidFill>
              </a:rPr>
              <a:t>MnSb</a:t>
            </a:r>
            <a:r>
              <a:rPr lang="en-US" sz="2400" b="1" i="1" baseline="-25000" dirty="0">
                <a:solidFill>
                  <a:schemeClr val="bg1"/>
                </a:solidFill>
              </a:rPr>
              <a:t>2</a:t>
            </a:r>
            <a:r>
              <a:rPr lang="en-US" sz="2400" b="1" i="1" dirty="0">
                <a:solidFill>
                  <a:schemeClr val="bg1"/>
                </a:solidFill>
              </a:rPr>
              <a:t>O</a:t>
            </a:r>
            <a:r>
              <a:rPr lang="en-US" sz="2400" b="1" i="1" baseline="-25000" dirty="0">
                <a:solidFill>
                  <a:schemeClr val="bg1"/>
                </a:solidFill>
              </a:rPr>
              <a:t>6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4067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22</a:t>
            </a:r>
            <a:endParaRPr lang="ru-RU" sz="1400" dirty="0"/>
          </a:p>
        </p:txBody>
      </p:sp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3948736" cy="323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9525"/>
            <a:ext cx="9144000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wrap="square" lIns="62252" tIns="31126" rIns="62252" bIns="31126">
            <a:spAutoFit/>
          </a:bodyPr>
          <a:lstStyle/>
          <a:p>
            <a:pPr algn="ctr" defTabSz="2941638" eaLnBrk="0" hangingPunct="0"/>
            <a:r>
              <a:rPr lang="en-US" sz="2400" b="1" i="1" dirty="0">
                <a:solidFill>
                  <a:schemeClr val="bg1"/>
                </a:solidFill>
              </a:rPr>
              <a:t>MnSb</a:t>
            </a:r>
            <a:r>
              <a:rPr lang="en-US" sz="2400" b="1" i="1" baseline="-25000" dirty="0">
                <a:solidFill>
                  <a:schemeClr val="bg1"/>
                </a:solidFill>
              </a:rPr>
              <a:t>2</a:t>
            </a:r>
            <a:r>
              <a:rPr lang="en-US" sz="2400" b="1" i="1" dirty="0">
                <a:solidFill>
                  <a:schemeClr val="bg1"/>
                </a:solidFill>
              </a:rPr>
              <a:t>O</a:t>
            </a:r>
            <a:r>
              <a:rPr lang="en-US" sz="2400" b="1" i="1" baseline="-25000" dirty="0">
                <a:solidFill>
                  <a:schemeClr val="bg1"/>
                </a:solidFill>
              </a:rPr>
              <a:t>6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31" y="548681"/>
            <a:ext cx="3399613" cy="301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71703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Расположение </a:t>
            </a:r>
            <a:r>
              <a:rPr lang="en-US" sz="1600" dirty="0" err="1"/>
              <a:t>Mn</a:t>
            </a:r>
            <a:r>
              <a:rPr lang="ru-RU" sz="1600" baseline="30000" dirty="0"/>
              <a:t>2</a:t>
            </a:r>
            <a:r>
              <a:rPr lang="ru-RU" sz="1600" baseline="30000" dirty="0" smtClean="0"/>
              <a:t>+</a:t>
            </a:r>
            <a:endParaRPr lang="en-US" sz="1600" baseline="30000" dirty="0" smtClean="0"/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(</a:t>
            </a:r>
            <a:r>
              <a:rPr lang="en-US" sz="1600" dirty="0"/>
              <a:t>S</a:t>
            </a:r>
            <a:r>
              <a:rPr lang="ru-RU" sz="1600" dirty="0"/>
              <a:t> = 5/2) ионов в </a:t>
            </a:r>
            <a:r>
              <a:rPr lang="en-US" sz="1600" dirty="0" err="1"/>
              <a:t>MnSb</a:t>
            </a:r>
            <a:r>
              <a:rPr lang="ru-RU" sz="1600" baseline="-25000" dirty="0"/>
              <a:t>2</a:t>
            </a:r>
            <a:r>
              <a:rPr lang="en-US" sz="1600" dirty="0"/>
              <a:t>O</a:t>
            </a:r>
            <a:r>
              <a:rPr lang="ru-RU" sz="1600" baseline="-25000" dirty="0" smtClean="0"/>
              <a:t>6</a:t>
            </a:r>
            <a:endParaRPr lang="ru-RU" sz="1600" dirty="0"/>
          </a:p>
        </p:txBody>
      </p:sp>
      <p:sp>
        <p:nvSpPr>
          <p:cNvPr id="3" name="Блок-схема: узел 2"/>
          <p:cNvSpPr>
            <a:spLocks noChangeAspect="1"/>
          </p:cNvSpPr>
          <p:nvPr/>
        </p:nvSpPr>
        <p:spPr>
          <a:xfrm>
            <a:off x="3635896" y="1628800"/>
            <a:ext cx="179789" cy="179789"/>
          </a:xfrm>
          <a:prstGeom prst="flowChartConnector">
            <a:avLst/>
          </a:prstGeom>
          <a:solidFill>
            <a:srgbClr val="005A9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>
            <a:spLocks noChangeAspect="1"/>
          </p:cNvSpPr>
          <p:nvPr/>
        </p:nvSpPr>
        <p:spPr>
          <a:xfrm>
            <a:off x="3635896" y="2348880"/>
            <a:ext cx="113386" cy="113386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>
            <a:spLocks noChangeAspect="1"/>
          </p:cNvSpPr>
          <p:nvPr/>
        </p:nvSpPr>
        <p:spPr>
          <a:xfrm>
            <a:off x="3635896" y="1988840"/>
            <a:ext cx="160885" cy="160885"/>
          </a:xfrm>
          <a:prstGeom prst="flowChartConnector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851920" y="155679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Mn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191683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66FF"/>
                </a:solidFill>
              </a:rPr>
              <a:t>Sb</a:t>
            </a:r>
            <a:endParaRPr lang="ru-RU" dirty="0">
              <a:solidFill>
                <a:srgbClr val="FF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220486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O</a:t>
            </a:r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9304" y="3573016"/>
            <a:ext cx="62646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r>
              <a:rPr lang="ru-RU" sz="1400" dirty="0" smtClean="0"/>
              <a:t>вязанные спин</a:t>
            </a:r>
            <a:r>
              <a:rPr lang="en-US" sz="1400" dirty="0" smtClean="0"/>
              <a:t>-</a:t>
            </a:r>
            <a:r>
              <a:rPr lang="ru-RU" sz="1400" dirty="0" smtClean="0"/>
              <a:t>обменные пути между ионами </a:t>
            </a:r>
            <a:r>
              <a:rPr lang="en-US" sz="1400" dirty="0" err="1" smtClean="0"/>
              <a:t>Mn</a:t>
            </a:r>
            <a:r>
              <a:rPr lang="ru-RU" sz="1400" baseline="30000" dirty="0" smtClean="0"/>
              <a:t>2+</a:t>
            </a:r>
            <a:r>
              <a:rPr lang="ru-RU" sz="1400" dirty="0" smtClean="0"/>
              <a:t>, цифры 1, 2 и 3 указывают спиновые обменные пути, J1, J2 и J3, соответственно. Кратчайшие O ... O контакты </a:t>
            </a:r>
            <a:r>
              <a:rPr lang="en-US" sz="1400" dirty="0" smtClean="0"/>
              <a:t>J</a:t>
            </a:r>
            <a:r>
              <a:rPr lang="ru-RU" sz="1400" baseline="-25000" dirty="0" smtClean="0"/>
              <a:t>1</a:t>
            </a:r>
            <a:r>
              <a:rPr lang="ru-RU" sz="1400" dirty="0" smtClean="0"/>
              <a:t> пути представлены красными стрелками на рис. 6а. Здесь </a:t>
            </a:r>
            <a:r>
              <a:rPr lang="en-US" sz="1400" dirty="0" smtClean="0"/>
              <a:t>J</a:t>
            </a:r>
            <a:r>
              <a:rPr lang="ru-RU" sz="1400" baseline="-25000" dirty="0" smtClean="0"/>
              <a:t>2</a:t>
            </a:r>
            <a:r>
              <a:rPr lang="ru-RU" sz="1400" dirty="0" smtClean="0"/>
              <a:t> является </a:t>
            </a:r>
            <a:r>
              <a:rPr lang="ru-RU" sz="1400" dirty="0" err="1" smtClean="0"/>
              <a:t>внутрислоевым</a:t>
            </a:r>
            <a:r>
              <a:rPr lang="ru-RU" sz="1400" dirty="0" smtClean="0"/>
              <a:t> спин</a:t>
            </a:r>
            <a:r>
              <a:rPr lang="en-US" sz="1400" dirty="0" smtClean="0"/>
              <a:t>-</a:t>
            </a:r>
            <a:r>
              <a:rPr lang="ru-RU" sz="1400" dirty="0" smtClean="0"/>
              <a:t>обменным путем, а </a:t>
            </a:r>
            <a:r>
              <a:rPr lang="en-US" sz="1400" dirty="0" smtClean="0"/>
              <a:t>J</a:t>
            </a:r>
            <a:r>
              <a:rPr lang="ru-RU" sz="1400" baseline="-25000" dirty="0" smtClean="0"/>
              <a:t>1</a:t>
            </a:r>
            <a:r>
              <a:rPr lang="ru-RU" sz="1400" dirty="0" smtClean="0"/>
              <a:t> и </a:t>
            </a:r>
            <a:r>
              <a:rPr lang="en-US" sz="1400" dirty="0" smtClean="0"/>
              <a:t>J</a:t>
            </a:r>
            <a:r>
              <a:rPr lang="ru-RU" sz="1400" baseline="-25000" dirty="0" smtClean="0"/>
              <a:t>3</a:t>
            </a:r>
            <a:r>
              <a:rPr lang="ru-RU" sz="1400" dirty="0" smtClean="0"/>
              <a:t> являются межслойными </a:t>
            </a:r>
            <a:r>
              <a:rPr lang="ru-RU" sz="1400" dirty="0" err="1" smtClean="0"/>
              <a:t>спин-обменными</a:t>
            </a:r>
            <a:r>
              <a:rPr lang="ru-RU" sz="1400" dirty="0" smtClean="0"/>
              <a:t> путями</a:t>
            </a:r>
            <a:endParaRPr lang="ru-RU" sz="1400" dirty="0"/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107504" y="4509120"/>
            <a:ext cx="86409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									</a:t>
            </a:r>
            <a:endParaRPr lang="ru-RU" dirty="0" smtClean="0"/>
          </a:p>
          <a:p>
            <a:r>
              <a:rPr lang="ru-RU" dirty="0" smtClean="0"/>
              <a:t>			</a:t>
            </a:r>
            <a:r>
              <a:rPr lang="en-US" sz="1400" dirty="0" smtClean="0"/>
              <a:t>U = 3 </a:t>
            </a:r>
            <a:r>
              <a:rPr lang="en-US" sz="1400" dirty="0" err="1" smtClean="0"/>
              <a:t>eV</a:t>
            </a:r>
            <a:r>
              <a:rPr lang="en-US" sz="1400" dirty="0" smtClean="0"/>
              <a:t>	U = 4 </a:t>
            </a:r>
            <a:r>
              <a:rPr lang="en-US" sz="1400" dirty="0" err="1" smtClean="0"/>
              <a:t>eV</a:t>
            </a:r>
            <a:r>
              <a:rPr lang="en-US" sz="1400" dirty="0" smtClean="0"/>
              <a:t>	U = 5 </a:t>
            </a:r>
            <a:r>
              <a:rPr lang="en-US" sz="1400" dirty="0" err="1" smtClean="0"/>
              <a:t>eV</a:t>
            </a:r>
            <a:r>
              <a:rPr lang="en-US" u="sng" dirty="0" smtClean="0"/>
              <a:t>					</a:t>
            </a:r>
            <a:endParaRPr lang="ru-RU" dirty="0" smtClean="0"/>
          </a:p>
          <a:p>
            <a:r>
              <a:rPr lang="en-US" sz="1400" dirty="0" smtClean="0"/>
              <a:t>J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/</a:t>
            </a:r>
            <a:r>
              <a:rPr lang="en-US" sz="1400" dirty="0" err="1" smtClean="0"/>
              <a:t>k</a:t>
            </a:r>
            <a:r>
              <a:rPr lang="en-US" sz="1400" baseline="-25000" dirty="0" err="1" smtClean="0"/>
              <a:t>B</a:t>
            </a:r>
            <a:r>
              <a:rPr lang="en-US" sz="1400" dirty="0" smtClean="0"/>
              <a:t>		-1.28		-0.96		-0.72</a:t>
            </a:r>
            <a:endParaRPr lang="ru-RU" sz="1400" dirty="0" smtClean="0"/>
          </a:p>
          <a:p>
            <a:r>
              <a:rPr lang="en-US" sz="1400" dirty="0" smtClean="0"/>
              <a:t>J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/</a:t>
            </a:r>
            <a:r>
              <a:rPr lang="en-US" sz="1400" dirty="0" err="1" smtClean="0"/>
              <a:t>k</a:t>
            </a:r>
            <a:r>
              <a:rPr lang="en-US" sz="1400" baseline="-25000" dirty="0" err="1" smtClean="0"/>
              <a:t>B</a:t>
            </a:r>
            <a:r>
              <a:rPr lang="en-US" sz="1400" dirty="0" smtClean="0"/>
              <a:t>		-0.66		-0.54		-0.44</a:t>
            </a:r>
            <a:endParaRPr lang="ru-RU" sz="1400" dirty="0" smtClean="0"/>
          </a:p>
          <a:p>
            <a:r>
              <a:rPr lang="en-US" sz="1400" dirty="0" smtClean="0"/>
              <a:t>J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/</a:t>
            </a:r>
            <a:r>
              <a:rPr lang="en-US" sz="1400" dirty="0" err="1" smtClean="0"/>
              <a:t>k</a:t>
            </a:r>
            <a:r>
              <a:rPr lang="en-US" sz="1400" baseline="-25000" dirty="0" err="1" smtClean="0"/>
              <a:t>B</a:t>
            </a:r>
            <a:r>
              <a:rPr lang="en-US" sz="1400" dirty="0" smtClean="0"/>
              <a:t>		-0.72		-0.57		-0.46</a:t>
            </a:r>
            <a:endParaRPr lang="ru-RU" sz="1400" dirty="0" smtClean="0"/>
          </a:p>
          <a:p>
            <a:r>
              <a:rPr lang="en-US" sz="1400" u="sng" dirty="0" smtClean="0"/>
              <a:t>									</a:t>
            </a:r>
            <a:endParaRPr lang="ru-RU" sz="1400" dirty="0" smtClean="0"/>
          </a:p>
          <a:p>
            <a:r>
              <a:rPr lang="en-US" sz="1400" dirty="0" smtClean="0"/>
              <a:t>Q 			-38.2		-29.4		-22.9</a:t>
            </a:r>
            <a:endParaRPr lang="ru-RU" sz="1400" dirty="0" smtClean="0"/>
          </a:p>
          <a:p>
            <a:r>
              <a:rPr lang="en-US" sz="1400" u="sng" dirty="0" smtClean="0"/>
              <a:t>									</a:t>
            </a:r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ony_34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03360" cy="6443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11760" y="2852936"/>
            <a:ext cx="4307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Спасибо за внимание </a:t>
            </a:r>
            <a:endParaRPr lang="ru-RU" sz="4000" dirty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95288" y="476250"/>
            <a:ext cx="48244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0" y="9525"/>
            <a:ext cx="9144000" cy="431800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lIns="62252" tIns="31126" rIns="62252" bIns="31126">
            <a:spAutoFit/>
          </a:bodyPr>
          <a:lstStyle/>
          <a:p>
            <a:pPr algn="ctr" defTabSz="2941638"/>
            <a:r>
              <a:rPr lang="ru-RU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Соавторы работы </a:t>
            </a:r>
            <a:endParaRPr lang="ru-RU" sz="24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Прямоугольник 2"/>
          <p:cNvSpPr>
            <a:spLocks noChangeArrowheads="1"/>
          </p:cNvSpPr>
          <p:nvPr/>
        </p:nvSpPr>
        <p:spPr bwMode="auto">
          <a:xfrm>
            <a:off x="179512" y="620688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tabLst>
                <a:tab pos="449263" algn="r"/>
                <a:tab pos="2970213" algn="ctr"/>
                <a:tab pos="5940425" algn="r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В.Б.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Налбандян</a:t>
            </a:r>
            <a:endParaRPr lang="ru-RU" i="1" baseline="30000" dirty="0">
              <a:cs typeface="Arial" charset="0"/>
            </a:endParaRPr>
          </a:p>
        </p:txBody>
      </p:sp>
      <p:sp>
        <p:nvSpPr>
          <p:cNvPr id="45" name="Прямоугольник 9"/>
          <p:cNvSpPr>
            <a:spLocks noChangeArrowheads="1"/>
          </p:cNvSpPr>
          <p:nvPr/>
        </p:nvSpPr>
        <p:spPr bwMode="auto">
          <a:xfrm>
            <a:off x="179512" y="1412776"/>
            <a:ext cx="3888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tabLst>
                <a:tab pos="449263" algn="r"/>
                <a:tab pos="2970213" algn="ctr"/>
                <a:tab pos="5940425" algn="r"/>
              </a:tabLst>
            </a:pPr>
            <a:r>
              <a:rPr lang="en-US" dirty="0" smtClean="0"/>
              <a:t>E.A.</a:t>
            </a:r>
            <a:r>
              <a:rPr lang="ru-RU" dirty="0" smtClean="0"/>
              <a:t> Зверева, А.Н. Васильев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6" name="Прямоугольник 11"/>
          <p:cNvSpPr>
            <a:spLocks noChangeArrowheads="1"/>
          </p:cNvSpPr>
          <p:nvPr/>
        </p:nvSpPr>
        <p:spPr bwMode="auto">
          <a:xfrm>
            <a:off x="0" y="5085184"/>
            <a:ext cx="4456112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tabLst>
                <a:tab pos="449263" algn="r"/>
                <a:tab pos="2970213" algn="ctr"/>
                <a:tab pos="5940425" algn="r"/>
              </a:tabLst>
            </a:pPr>
            <a:r>
              <a:rPr lang="ru-RU" dirty="0" smtClean="0">
                <a:cs typeface="Arial" charset="0"/>
              </a:rPr>
              <a:t>А.Л. Малышев, А.А. </a:t>
            </a:r>
            <a:r>
              <a:rPr lang="ru-RU" dirty="0" err="1" smtClean="0">
                <a:cs typeface="Arial" charset="0"/>
              </a:rPr>
              <a:t>Кунцевич</a:t>
            </a:r>
            <a:r>
              <a:rPr lang="ru-RU" dirty="0" smtClean="0">
                <a:cs typeface="Arial" charset="0"/>
              </a:rPr>
              <a:t>, </a:t>
            </a:r>
          </a:p>
          <a:p>
            <a:pPr marL="342900" indent="-342900" algn="ctr">
              <a:tabLst>
                <a:tab pos="449263" algn="r"/>
                <a:tab pos="2970213" algn="ctr"/>
                <a:tab pos="5940425" algn="r"/>
              </a:tabLst>
            </a:pPr>
            <a:r>
              <a:rPr lang="ru-RU" dirty="0" smtClean="0">
                <a:cs typeface="Arial" charset="0"/>
              </a:rPr>
              <a:t>Е.А. Церковная, Смирнов О.П., </a:t>
            </a:r>
            <a:r>
              <a:rPr lang="ru-RU" dirty="0" err="1" smtClean="0">
                <a:cs typeface="Arial" charset="0"/>
              </a:rPr>
              <a:t>Кучугура</a:t>
            </a:r>
            <a:r>
              <a:rPr lang="ru-RU" dirty="0" smtClean="0">
                <a:cs typeface="Arial" charset="0"/>
              </a:rPr>
              <a:t> М.Д.</a:t>
            </a:r>
            <a:endParaRPr lang="ru-RU" dirty="0">
              <a:cs typeface="Arial" charset="0"/>
            </a:endParaRPr>
          </a:p>
        </p:txBody>
      </p:sp>
      <p:sp>
        <p:nvSpPr>
          <p:cNvPr id="47" name="Прямоугольник 13"/>
          <p:cNvSpPr>
            <a:spLocks noChangeArrowheads="1"/>
          </p:cNvSpPr>
          <p:nvPr/>
        </p:nvSpPr>
        <p:spPr bwMode="auto">
          <a:xfrm>
            <a:off x="304794" y="3995772"/>
            <a:ext cx="3519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tabLst>
                <a:tab pos="449263" algn="r"/>
                <a:tab pos="2970213" algn="ctr"/>
                <a:tab pos="5940425" algn="r"/>
              </a:tabLst>
            </a:pPr>
            <a:r>
              <a:rPr lang="en-US" dirty="0" smtClean="0">
                <a:cs typeface="Arial" charset="0"/>
              </a:rPr>
              <a:t>G.</a:t>
            </a:r>
            <a:r>
              <a:rPr lang="ru-RU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Andre, F. </a:t>
            </a:r>
            <a:r>
              <a:rPr lang="en-US" dirty="0" err="1" smtClean="0">
                <a:cs typeface="Arial" charset="0"/>
              </a:rPr>
              <a:t>Damay</a:t>
            </a:r>
            <a:endParaRPr lang="ru-RU" i="1" baseline="30000" dirty="0"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15206" y="620688"/>
            <a:ext cx="542879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algn="ctr">
              <a:tabLst>
                <a:tab pos="449263" algn="r"/>
                <a:tab pos="2970213" algn="ctr"/>
                <a:tab pos="5940425" algn="r"/>
              </a:tabLst>
              <a:defRPr/>
            </a:pP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Южный федеральный университет (г.Ростов) </a:t>
            </a:r>
          </a:p>
          <a:p>
            <a:pPr algn="ctr">
              <a:tabLst>
                <a:tab pos="449263" algn="r"/>
                <a:tab pos="2970213" algn="ctr"/>
                <a:tab pos="5940425" algn="r"/>
              </a:tabLst>
              <a:defRPr/>
            </a:pPr>
            <a:r>
              <a:rPr lang="ru-RU" i="1" dirty="0" smtClean="0">
                <a:solidFill>
                  <a:srgbClr val="0070C0"/>
                </a:solidFill>
                <a:cs typeface="Arial" charset="0"/>
              </a:rPr>
              <a:t>Химфак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3"/>
          <p:cNvSpPr txBox="1">
            <a:spLocks noChangeArrowheads="1"/>
          </p:cNvSpPr>
          <p:nvPr/>
        </p:nvSpPr>
        <p:spPr bwMode="auto">
          <a:xfrm>
            <a:off x="3924300" y="1412776"/>
            <a:ext cx="5219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  <a:cs typeface="Arial" charset="0"/>
              </a:rPr>
              <a:t>МГУ, Физфак, кафедра низких температур и сверхпроводимости</a:t>
            </a:r>
            <a:endParaRPr lang="ru-RU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80022" y="3995772"/>
            <a:ext cx="2267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solidFill>
                  <a:srgbClr val="0070C0"/>
                </a:solidFill>
                <a:cs typeface="Arial" charset="0"/>
              </a:rPr>
              <a:t>LLB, </a:t>
            </a:r>
            <a:r>
              <a:rPr lang="ru-RU" i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i="1" dirty="0" smtClean="0">
                <a:solidFill>
                  <a:srgbClr val="0070C0"/>
                </a:solidFill>
                <a:cs typeface="Arial" charset="0"/>
              </a:rPr>
              <a:t>France </a:t>
            </a:r>
            <a:endParaRPr lang="ru-RU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51" name="TextBox 5"/>
          <p:cNvSpPr txBox="1">
            <a:spLocks noChangeArrowheads="1"/>
          </p:cNvSpPr>
          <p:nvPr/>
        </p:nvSpPr>
        <p:spPr bwMode="auto">
          <a:xfrm>
            <a:off x="5480022" y="5177517"/>
            <a:ext cx="2106667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i="1" dirty="0" smtClean="0">
                <a:solidFill>
                  <a:srgbClr val="0070C0"/>
                </a:solidFill>
                <a:latin typeface="+mn-lt"/>
                <a:cs typeface="Arial" charset="0"/>
              </a:rPr>
              <a:t>ПИЯФ НИЦ «КИ»</a:t>
            </a:r>
            <a:r>
              <a:rPr lang="en-US" i="1" dirty="0" smtClean="0">
                <a:solidFill>
                  <a:srgbClr val="0070C0"/>
                </a:solidFill>
                <a:latin typeface="+mn-lt"/>
              </a:rPr>
              <a:t> </a:t>
            </a:r>
            <a:endParaRPr lang="ru-RU" i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2" name="TextBox 7"/>
          <p:cNvSpPr txBox="1">
            <a:spLocks noChangeArrowheads="1"/>
          </p:cNvSpPr>
          <p:nvPr/>
        </p:nvSpPr>
        <p:spPr bwMode="auto">
          <a:xfrm>
            <a:off x="827584" y="2204864"/>
            <a:ext cx="1827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tabLst>
                <a:tab pos="449263" algn="r"/>
                <a:tab pos="2970213" algn="ctr"/>
                <a:tab pos="5940425" algn="r"/>
              </a:tabLst>
            </a:pPr>
            <a:r>
              <a:rPr lang="ru-RU" dirty="0" smtClean="0">
                <a:cs typeface="Arial" charset="0"/>
              </a:rPr>
              <a:t>В.В. Чернышев</a:t>
            </a:r>
            <a:endParaRPr lang="ru-RU" i="1" baseline="30000" dirty="0">
              <a:cs typeface="Arial" charset="0"/>
            </a:endParaRPr>
          </a:p>
        </p:txBody>
      </p:sp>
      <p:sp>
        <p:nvSpPr>
          <p:cNvPr id="53" name="TextBox 32"/>
          <p:cNvSpPr txBox="1">
            <a:spLocks noChangeArrowheads="1"/>
          </p:cNvSpPr>
          <p:nvPr/>
        </p:nvSpPr>
        <p:spPr bwMode="auto">
          <a:xfrm>
            <a:off x="3922712" y="2276872"/>
            <a:ext cx="5221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tabLst>
                <a:tab pos="449263" algn="r"/>
                <a:tab pos="2970213" algn="ctr"/>
                <a:tab pos="5940425" algn="r"/>
              </a:tabLst>
            </a:pPr>
            <a:r>
              <a:rPr lang="ru-RU" i="1" dirty="0" smtClean="0">
                <a:solidFill>
                  <a:srgbClr val="0070C0"/>
                </a:solidFill>
                <a:cs typeface="Arial" charset="0"/>
              </a:rPr>
              <a:t>МГУ, Химфак, лаборатория структурной химии </a:t>
            </a:r>
            <a:endParaRPr lang="ru-RU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3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5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884067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292532" y="458112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/>
              <a:t>Senyshyn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877677" y="4581128"/>
            <a:ext cx="425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HMLZ, </a:t>
            </a:r>
            <a:r>
              <a:rPr lang="de-DE" dirty="0">
                <a:solidFill>
                  <a:srgbClr val="0070C0"/>
                </a:solidFill>
              </a:rPr>
              <a:t>Technische Universität München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212976"/>
            <a:ext cx="328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Е.В. Антипов, С. Я. Истомин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3284984"/>
            <a:ext cx="436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  <a:cs typeface="Arial" charset="0"/>
              </a:rPr>
              <a:t>МГУ, Химфак, </a:t>
            </a:r>
            <a:r>
              <a:rPr lang="ru-RU" i="1" dirty="0">
                <a:solidFill>
                  <a:srgbClr val="0070C0"/>
                </a:solidFill>
              </a:rPr>
              <a:t>Кафедра электрохимии</a:t>
            </a:r>
          </a:p>
        </p:txBody>
      </p:sp>
    </p:spTree>
    <p:extLst>
      <p:ext uri="{BB962C8B-B14F-4D97-AF65-F5344CB8AC3E}">
        <p14:creationId xmlns:p14="http://schemas.microsoft.com/office/powerpoint/2010/main" val="27376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23850" y="149441"/>
            <a:ext cx="8496300" cy="946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Verdana" pitchFamily="34" charset="0"/>
              </a:rPr>
              <a:t>Сложные оксиды с перовскито-подобными </a:t>
            </a:r>
            <a:r>
              <a:rPr lang="ru-RU" sz="2800">
                <a:solidFill>
                  <a:srgbClr val="9900CC"/>
                </a:solidFill>
              </a:rPr>
              <a:t>слоистыми </a:t>
            </a:r>
            <a:r>
              <a:rPr lang="ru-RU" sz="2800">
                <a:solidFill>
                  <a:srgbClr val="FF0000"/>
                </a:solidFill>
                <a:latin typeface="Verdana" pitchFamily="34" charset="0"/>
              </a:rPr>
              <a:t>структурами</a:t>
            </a:r>
            <a:r>
              <a:rPr lang="ru-RU" sz="2800">
                <a:latin typeface="Verdana" pitchFamily="34" charset="0"/>
              </a:rPr>
              <a:t> </a:t>
            </a:r>
          </a:p>
        </p:txBody>
      </p:sp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5127625" y="5321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90143" y="1767089"/>
            <a:ext cx="475138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dirty="0">
                <a:latin typeface="Arial" charset="0"/>
                <a:cs typeface="Tahoma" pitchFamily="34" charset="0"/>
              </a:rPr>
              <a:t>Особенности структуры таких </a:t>
            </a:r>
            <a:r>
              <a:rPr lang="ru-RU" sz="1600" dirty="0" err="1">
                <a:latin typeface="Arial" charset="0"/>
                <a:cs typeface="Tahoma" pitchFamily="34" charset="0"/>
              </a:rPr>
              <a:t>перовскитоподобных</a:t>
            </a:r>
            <a:r>
              <a:rPr lang="ru-RU" sz="1600" dirty="0">
                <a:latin typeface="Arial" charset="0"/>
                <a:cs typeface="Tahoma" pitchFamily="34" charset="0"/>
              </a:rPr>
              <a:t> слоистых фаз - чередование блоков структурного типа перовскита AВO</a:t>
            </a:r>
            <a:r>
              <a:rPr lang="ru-RU" sz="1600" baseline="-25000" dirty="0">
                <a:latin typeface="Arial" charset="0"/>
                <a:cs typeface="Tahoma" pitchFamily="34" charset="0"/>
              </a:rPr>
              <a:t>3</a:t>
            </a:r>
            <a:r>
              <a:rPr lang="ru-RU" sz="1600" dirty="0">
                <a:latin typeface="Arial" charset="0"/>
                <a:cs typeface="Tahoma" pitchFamily="34" charset="0"/>
              </a:rPr>
              <a:t> и фрагментов другой самой разнообразной структуры, в том числе и </a:t>
            </a:r>
            <a:br>
              <a:rPr lang="ru-RU" sz="1600" dirty="0">
                <a:latin typeface="Arial" charset="0"/>
                <a:cs typeface="Tahoma" pitchFamily="34" charset="0"/>
              </a:rPr>
            </a:br>
            <a:r>
              <a:rPr lang="ru-RU" sz="1600" dirty="0">
                <a:latin typeface="Arial" charset="0"/>
                <a:cs typeface="Tahoma" pitchFamily="34" charset="0"/>
              </a:rPr>
              <a:t>органической.</a:t>
            </a:r>
            <a:endParaRPr lang="ru-RU" sz="1600" dirty="0">
              <a:latin typeface="+mn-lt"/>
              <a:cs typeface="Tahoma" pitchFamily="34" charset="0"/>
            </a:endParaRP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2994571" y="3212976"/>
            <a:ext cx="61563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i="1" kern="1100" spc="-100" dirty="0">
                <a:solidFill>
                  <a:srgbClr val="FF0000"/>
                </a:solidFill>
                <a:latin typeface="Calibri" pitchFamily="34" charset="0"/>
              </a:rPr>
              <a:t>фазы </a:t>
            </a:r>
            <a:r>
              <a:rPr lang="ru-RU" b="1" i="1" kern="1100" spc="-100" dirty="0" err="1">
                <a:solidFill>
                  <a:srgbClr val="FF0000"/>
                </a:solidFill>
                <a:latin typeface="Calibri" pitchFamily="34" charset="0"/>
              </a:rPr>
              <a:t>Раддлесдена</a:t>
            </a:r>
            <a:r>
              <a:rPr lang="en-US" b="1" i="1" kern="1100" spc="-100" dirty="0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ru-RU" b="1" i="1" kern="1100" spc="-100" dirty="0">
                <a:solidFill>
                  <a:srgbClr val="FF0000"/>
                </a:solidFill>
                <a:latin typeface="Calibri" pitchFamily="34" charset="0"/>
              </a:rPr>
              <a:t>Поппера</a:t>
            </a:r>
            <a:r>
              <a:rPr lang="en-US" sz="1600" kern="1100" spc="-100" dirty="0">
                <a:solidFill>
                  <a:srgbClr val="FF0000"/>
                </a:solidFill>
                <a:latin typeface="Calibri" pitchFamily="34" charset="0"/>
              </a:rPr>
              <a:t>:  A</a:t>
            </a:r>
            <a:r>
              <a:rPr lang="en-US" sz="1600" kern="1100" spc="-100" baseline="-25000" dirty="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en-US" sz="1600" kern="1100" spc="-100" dirty="0">
                <a:solidFill>
                  <a:srgbClr val="FF0000"/>
                </a:solidFill>
                <a:latin typeface="Calibri" pitchFamily="34" charset="0"/>
              </a:rPr>
              <a:t>A'B</a:t>
            </a:r>
            <a:r>
              <a:rPr lang="en-US" sz="1600" kern="1100" spc="-100" baseline="-25000" dirty="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en-US" sz="1600" kern="1100" spc="-100" dirty="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en-US" sz="1600" kern="1100" spc="-100" baseline="-25000" dirty="0">
                <a:solidFill>
                  <a:srgbClr val="FF0000"/>
                </a:solidFill>
                <a:latin typeface="Calibri" pitchFamily="34" charset="0"/>
              </a:rPr>
              <a:t>3n+1 </a:t>
            </a:r>
            <a:r>
              <a:rPr lang="en-US" sz="1600" kern="1100" spc="-100" dirty="0">
                <a:solidFill>
                  <a:srgbClr val="FF0000"/>
                </a:solidFill>
                <a:latin typeface="Calibri" pitchFamily="34" charset="0"/>
              </a:rPr>
              <a:t>– </a:t>
            </a:r>
            <a:r>
              <a:rPr lang="en-US" sz="1600" kern="1100" spc="-100" dirty="0" err="1">
                <a:solidFill>
                  <a:srgbClr val="FF0000"/>
                </a:solidFill>
                <a:latin typeface="Calibri" pitchFamily="34" charset="0"/>
              </a:rPr>
              <a:t>манганиты</a:t>
            </a:r>
            <a:r>
              <a:rPr lang="en-US" sz="1600" kern="1100" spc="-100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sz="1600" kern="1100" spc="-100" dirty="0" err="1">
                <a:solidFill>
                  <a:srgbClr val="FF0000"/>
                </a:solidFill>
                <a:latin typeface="Calibri" pitchFamily="34" charset="0"/>
              </a:rPr>
              <a:t>кобальтиты</a:t>
            </a:r>
            <a:r>
              <a:rPr lang="en-US" sz="1600" kern="1100" spc="-100" dirty="0">
                <a:solidFill>
                  <a:srgbClr val="FF0000"/>
                </a:solidFill>
                <a:latin typeface="Calibri" pitchFamily="34" charset="0"/>
              </a:rPr>
              <a:t>, Li</a:t>
            </a:r>
            <a:r>
              <a:rPr lang="en-US" sz="1600" kern="1100" spc="-100" baseline="-25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1600" kern="1100" spc="-100" dirty="0">
                <a:solidFill>
                  <a:srgbClr val="FF0000"/>
                </a:solidFill>
                <a:latin typeface="Calibri" pitchFamily="34" charset="0"/>
              </a:rPr>
              <a:t>SrTa</a:t>
            </a:r>
            <a:r>
              <a:rPr lang="en-US" sz="1600" kern="1100" spc="-100" baseline="-25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1600" kern="1100" spc="-100" dirty="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en-US" sz="1600" kern="1100" spc="-100" baseline="-25000" dirty="0">
                <a:solidFill>
                  <a:srgbClr val="FF0000"/>
                </a:solidFill>
                <a:latin typeface="Calibri" pitchFamily="34" charset="0"/>
              </a:rPr>
              <a:t>7</a:t>
            </a:r>
            <a:r>
              <a:rPr lang="en-US" sz="1600" kern="1100" spc="-100" dirty="0">
                <a:solidFill>
                  <a:srgbClr val="FF0000"/>
                </a:solidFill>
                <a:latin typeface="Calibri" pitchFamily="34" charset="0"/>
              </a:rPr>
              <a:t>, </a:t>
            </a:r>
            <a:endParaRPr lang="ru-RU" sz="1600" kern="1100" spc="-100" dirty="0">
              <a:solidFill>
                <a:srgbClr val="FF0000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ru-RU" b="1" i="1" kern="1100" spc="-100" dirty="0">
                <a:solidFill>
                  <a:srgbClr val="0070C0"/>
                </a:solidFill>
                <a:latin typeface="Calibri" pitchFamily="34" charset="0"/>
              </a:rPr>
              <a:t>фазы </a:t>
            </a:r>
            <a:r>
              <a:rPr lang="ru-RU" b="1" i="1" kern="1100" spc="-100" dirty="0" err="1">
                <a:solidFill>
                  <a:srgbClr val="0070C0"/>
                </a:solidFill>
                <a:latin typeface="Calibri" pitchFamily="34" charset="0"/>
              </a:rPr>
              <a:t>Диона</a:t>
            </a:r>
            <a:r>
              <a:rPr lang="en-US" b="1" i="1" kern="1100" spc="-100" dirty="0">
                <a:solidFill>
                  <a:srgbClr val="0070C0"/>
                </a:solidFill>
                <a:latin typeface="Calibri" pitchFamily="34" charset="0"/>
              </a:rPr>
              <a:t>-</a:t>
            </a:r>
            <a:r>
              <a:rPr lang="ru-RU" b="1" i="1" kern="1100" spc="-100" dirty="0">
                <a:solidFill>
                  <a:srgbClr val="0070C0"/>
                </a:solidFill>
                <a:latin typeface="Calibri" pitchFamily="34" charset="0"/>
              </a:rPr>
              <a:t>Якобсона</a:t>
            </a:r>
            <a:r>
              <a:rPr lang="en-US" sz="1600" kern="1100" spc="-100" dirty="0">
                <a:solidFill>
                  <a:srgbClr val="0070C0"/>
                </a:solidFill>
                <a:latin typeface="Calibri" pitchFamily="34" charset="0"/>
              </a:rPr>
              <a:t>: A</a:t>
            </a:r>
            <a:r>
              <a:rPr lang="en-US" sz="1600" kern="1100" spc="-100" baseline="-25000" dirty="0">
                <a:solidFill>
                  <a:srgbClr val="0070C0"/>
                </a:solidFill>
                <a:latin typeface="Calibri" pitchFamily="34" charset="0"/>
              </a:rPr>
              <a:t>n-1</a:t>
            </a:r>
            <a:r>
              <a:rPr lang="ru-RU" sz="1600" kern="1100" spc="-100" dirty="0">
                <a:solidFill>
                  <a:srgbClr val="0070C0"/>
                </a:solidFill>
                <a:latin typeface="Calibri" pitchFamily="34" charset="0"/>
              </a:rPr>
              <a:t>А</a:t>
            </a:r>
            <a:r>
              <a:rPr lang="en-US" sz="1600" kern="1100" spc="-100" dirty="0">
                <a:solidFill>
                  <a:srgbClr val="0070C0"/>
                </a:solidFill>
                <a:latin typeface="Calibri" pitchFamily="34" charset="0"/>
              </a:rPr>
              <a:t>'B</a:t>
            </a:r>
            <a:r>
              <a:rPr lang="en-US" sz="1600" kern="1100" spc="-100" baseline="-25000" dirty="0">
                <a:solidFill>
                  <a:srgbClr val="0070C0"/>
                </a:solidFill>
                <a:latin typeface="Calibri" pitchFamily="34" charset="0"/>
              </a:rPr>
              <a:t>n</a:t>
            </a:r>
            <a:r>
              <a:rPr lang="en-US" sz="1600" kern="1100" spc="-100" dirty="0">
                <a:solidFill>
                  <a:srgbClr val="0070C0"/>
                </a:solidFill>
                <a:latin typeface="Calibri" pitchFamily="34" charset="0"/>
              </a:rPr>
              <a:t>O</a:t>
            </a:r>
            <a:r>
              <a:rPr lang="en-US" sz="1600" kern="1100" spc="-100" baseline="-25000" dirty="0">
                <a:solidFill>
                  <a:srgbClr val="0070C0"/>
                </a:solidFill>
                <a:latin typeface="Calibri" pitchFamily="34" charset="0"/>
              </a:rPr>
              <a:t>3n+1 </a:t>
            </a:r>
            <a:r>
              <a:rPr lang="en-US" sz="1600" kern="1100" spc="-100" dirty="0">
                <a:solidFill>
                  <a:srgbClr val="0070C0"/>
                </a:solidFill>
                <a:latin typeface="Calibri" pitchFamily="34" charset="0"/>
              </a:rPr>
              <a:t>– H</a:t>
            </a:r>
            <a:r>
              <a:rPr lang="en-US" sz="1600" kern="1100" spc="-100" baseline="-25000" dirty="0">
                <a:solidFill>
                  <a:srgbClr val="0070C0"/>
                </a:solidFill>
                <a:latin typeface="Calibri" pitchFamily="34" charset="0"/>
              </a:rPr>
              <a:t>x</a:t>
            </a:r>
            <a:r>
              <a:rPr lang="en-US" sz="1600" kern="1100" spc="-100" dirty="0">
                <a:solidFill>
                  <a:srgbClr val="0070C0"/>
                </a:solidFill>
                <a:latin typeface="Calibri" pitchFamily="34" charset="0"/>
              </a:rPr>
              <a:t>Na</a:t>
            </a:r>
            <a:r>
              <a:rPr lang="en-US" sz="1600" kern="1100" spc="-100" baseline="-25000" dirty="0">
                <a:solidFill>
                  <a:srgbClr val="0070C0"/>
                </a:solidFill>
                <a:latin typeface="Calibri" pitchFamily="34" charset="0"/>
              </a:rPr>
              <a:t>1-x</a:t>
            </a:r>
            <a:r>
              <a:rPr lang="en-US" sz="1600" kern="1100" spc="-100" dirty="0">
                <a:solidFill>
                  <a:srgbClr val="0070C0"/>
                </a:solidFill>
                <a:latin typeface="Calibri" pitchFamily="34" charset="0"/>
              </a:rPr>
              <a:t>NdTiO</a:t>
            </a:r>
            <a:r>
              <a:rPr lang="en-US" sz="1600" kern="1100" spc="-100" baseline="-25000" dirty="0">
                <a:solidFill>
                  <a:srgbClr val="0070C0"/>
                </a:solidFill>
                <a:latin typeface="Calibri" pitchFamily="34" charset="0"/>
              </a:rPr>
              <a:t>4</a:t>
            </a:r>
            <a:endParaRPr lang="ru-RU" sz="1600" kern="1100" spc="-100" dirty="0">
              <a:solidFill>
                <a:srgbClr val="0070C0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ru-RU" b="1" i="1" kern="1100" spc="-100" dirty="0">
                <a:solidFill>
                  <a:srgbClr val="7030A0"/>
                </a:solidFill>
                <a:latin typeface="Calibri" pitchFamily="34" charset="0"/>
              </a:rPr>
              <a:t>фазы </a:t>
            </a:r>
            <a:r>
              <a:rPr lang="ru-RU" b="1" i="1" kern="1100" spc="-100" dirty="0" err="1">
                <a:solidFill>
                  <a:srgbClr val="7030A0"/>
                </a:solidFill>
                <a:latin typeface="Calibri" pitchFamily="34" charset="0"/>
              </a:rPr>
              <a:t>Ауривиллиуса</a:t>
            </a:r>
            <a:r>
              <a:rPr lang="en-US" sz="1600" kern="1100" spc="-100" dirty="0">
                <a:solidFill>
                  <a:srgbClr val="7030A0"/>
                </a:solidFill>
                <a:latin typeface="Calibri" pitchFamily="34" charset="0"/>
              </a:rPr>
              <a:t>: A</a:t>
            </a:r>
            <a:r>
              <a:rPr lang="en-US" sz="1600" kern="1100" spc="-100" baseline="-25000" dirty="0">
                <a:solidFill>
                  <a:srgbClr val="7030A0"/>
                </a:solidFill>
                <a:latin typeface="Calibri" pitchFamily="34" charset="0"/>
              </a:rPr>
              <a:t>n-1</a:t>
            </a:r>
            <a:r>
              <a:rPr lang="ru-RU" sz="1600" kern="1100" spc="-100" dirty="0">
                <a:solidFill>
                  <a:srgbClr val="7030A0"/>
                </a:solidFill>
                <a:latin typeface="Calibri" pitchFamily="34" charset="0"/>
              </a:rPr>
              <a:t>А</a:t>
            </a:r>
            <a:r>
              <a:rPr lang="en-US" sz="1600" kern="1100" spc="-100" dirty="0">
                <a:solidFill>
                  <a:srgbClr val="7030A0"/>
                </a:solidFill>
                <a:latin typeface="Calibri" pitchFamily="34" charset="0"/>
              </a:rPr>
              <a:t>'</a:t>
            </a:r>
            <a:r>
              <a:rPr lang="en-US" sz="1600" kern="1100" spc="-100" baseline="-25000" dirty="0">
                <a:solidFill>
                  <a:srgbClr val="7030A0"/>
                </a:solidFill>
                <a:latin typeface="Calibri" pitchFamily="34" charset="0"/>
              </a:rPr>
              <a:t>2</a:t>
            </a:r>
            <a:r>
              <a:rPr lang="ru-RU" sz="1600" kern="1100" spc="-100" dirty="0">
                <a:solidFill>
                  <a:srgbClr val="7030A0"/>
                </a:solidFill>
                <a:latin typeface="Calibri" pitchFamily="34" charset="0"/>
              </a:rPr>
              <a:t>В</a:t>
            </a:r>
            <a:r>
              <a:rPr lang="en-US" sz="1600" kern="1100" spc="-100" baseline="-25000" dirty="0">
                <a:solidFill>
                  <a:srgbClr val="7030A0"/>
                </a:solidFill>
                <a:latin typeface="Calibri" pitchFamily="34" charset="0"/>
              </a:rPr>
              <a:t>n</a:t>
            </a:r>
            <a:r>
              <a:rPr lang="en-US" sz="1600" kern="1100" spc="-100" dirty="0">
                <a:solidFill>
                  <a:srgbClr val="7030A0"/>
                </a:solidFill>
                <a:latin typeface="Calibri" pitchFamily="34" charset="0"/>
              </a:rPr>
              <a:t>O</a:t>
            </a:r>
            <a:r>
              <a:rPr lang="en-US" sz="1600" kern="1100" spc="-100" baseline="-25000" dirty="0">
                <a:solidFill>
                  <a:srgbClr val="7030A0"/>
                </a:solidFill>
                <a:latin typeface="Calibri" pitchFamily="34" charset="0"/>
              </a:rPr>
              <a:t>3n+3</a:t>
            </a:r>
            <a:r>
              <a:rPr lang="en-US" sz="1600" kern="1100" spc="-100" dirty="0">
                <a:solidFill>
                  <a:srgbClr val="7030A0"/>
                </a:solidFill>
                <a:latin typeface="Calibri" pitchFamily="34" charset="0"/>
              </a:rPr>
              <a:t>– LaBi</a:t>
            </a:r>
            <a:r>
              <a:rPr lang="en-US" sz="1600" kern="1100" spc="-100" baseline="-25000" dirty="0">
                <a:solidFill>
                  <a:srgbClr val="7030A0"/>
                </a:solidFill>
                <a:latin typeface="Calibri" pitchFamily="34" charset="0"/>
              </a:rPr>
              <a:t>2</a:t>
            </a:r>
            <a:r>
              <a:rPr lang="en-US" sz="1600" kern="1100" spc="-100" dirty="0">
                <a:solidFill>
                  <a:srgbClr val="7030A0"/>
                </a:solidFill>
                <a:latin typeface="Calibri" pitchFamily="34" charset="0"/>
              </a:rPr>
              <a:t>NbTiO</a:t>
            </a:r>
            <a:r>
              <a:rPr lang="en-US" sz="1600" kern="1100" spc="-100" baseline="-25000" dirty="0">
                <a:solidFill>
                  <a:srgbClr val="7030A0"/>
                </a:solidFill>
                <a:latin typeface="Calibri" pitchFamily="34" charset="0"/>
              </a:rPr>
              <a:t>9</a:t>
            </a:r>
            <a:r>
              <a:rPr lang="en-US" sz="1600" kern="1100" spc="-100" dirty="0">
                <a:solidFill>
                  <a:srgbClr val="7030A0"/>
                </a:solidFill>
                <a:latin typeface="Calibri" pitchFamily="34" charset="0"/>
              </a:rPr>
              <a:t>,</a:t>
            </a:r>
            <a:r>
              <a:rPr lang="en-US" sz="1600" kern="1100" spc="-100" baseline="-25000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1600" kern="1100" spc="-100" dirty="0">
                <a:solidFill>
                  <a:srgbClr val="7030A0"/>
                </a:solidFill>
                <a:latin typeface="Calibri" pitchFamily="34" charset="0"/>
              </a:rPr>
              <a:t>NdBi</a:t>
            </a:r>
            <a:r>
              <a:rPr lang="en-US" sz="1600" kern="1100" spc="-100" baseline="-25000" dirty="0">
                <a:solidFill>
                  <a:srgbClr val="7030A0"/>
                </a:solidFill>
                <a:latin typeface="Calibri" pitchFamily="34" charset="0"/>
              </a:rPr>
              <a:t>2</a:t>
            </a:r>
            <a:r>
              <a:rPr lang="en-US" sz="1600" kern="1100" spc="-100" dirty="0">
                <a:solidFill>
                  <a:srgbClr val="7030A0"/>
                </a:solidFill>
                <a:latin typeface="Calibri" pitchFamily="34" charset="0"/>
              </a:rPr>
              <a:t>NbTiO</a:t>
            </a:r>
            <a:r>
              <a:rPr lang="en-US" sz="1600" kern="1100" spc="-100" baseline="-25000" dirty="0">
                <a:solidFill>
                  <a:srgbClr val="7030A0"/>
                </a:solidFill>
                <a:latin typeface="Calibri" pitchFamily="34" charset="0"/>
              </a:rPr>
              <a:t>9</a:t>
            </a:r>
            <a:r>
              <a:rPr lang="en-US" sz="1600" kern="1100" spc="-100" dirty="0">
                <a:solidFill>
                  <a:srgbClr val="7030A0"/>
                </a:solidFill>
                <a:latin typeface="Calibri" pitchFamily="34" charset="0"/>
              </a:rPr>
              <a:t>, LaBi</a:t>
            </a:r>
            <a:r>
              <a:rPr lang="en-US" sz="1600" kern="1100" spc="-100" baseline="-25000" dirty="0">
                <a:solidFill>
                  <a:srgbClr val="7030A0"/>
                </a:solidFill>
                <a:latin typeface="Calibri" pitchFamily="34" charset="0"/>
              </a:rPr>
              <a:t>2</a:t>
            </a:r>
            <a:r>
              <a:rPr lang="en-US" sz="1600" kern="1100" spc="-100" dirty="0">
                <a:solidFill>
                  <a:srgbClr val="7030A0"/>
                </a:solidFill>
                <a:latin typeface="Calibri" pitchFamily="34" charset="0"/>
              </a:rPr>
              <a:t>TaTiO</a:t>
            </a:r>
            <a:r>
              <a:rPr lang="en-US" sz="1600" kern="1100" spc="-100" baseline="-25000" dirty="0">
                <a:solidFill>
                  <a:srgbClr val="7030A0"/>
                </a:solidFill>
                <a:latin typeface="Calibri" pitchFamily="34" charset="0"/>
              </a:rPr>
              <a:t>9</a:t>
            </a:r>
            <a:r>
              <a:rPr lang="en-US" sz="1600" kern="1100" spc="-100" dirty="0">
                <a:solidFill>
                  <a:srgbClr val="7030A0"/>
                </a:solidFill>
                <a:latin typeface="Calibri" pitchFamily="34" charset="0"/>
              </a:rPr>
              <a:t>,</a:t>
            </a:r>
            <a:r>
              <a:rPr lang="en-US" sz="1600" kern="1100" spc="-100" baseline="-25000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1600" kern="1100" spc="-100" dirty="0">
                <a:solidFill>
                  <a:srgbClr val="7030A0"/>
                </a:solidFill>
                <a:latin typeface="Calibri" pitchFamily="34" charset="0"/>
              </a:rPr>
              <a:t> NdBi</a:t>
            </a:r>
            <a:r>
              <a:rPr lang="en-US" sz="1600" kern="1100" spc="-100" baseline="-25000" dirty="0">
                <a:solidFill>
                  <a:srgbClr val="7030A0"/>
                </a:solidFill>
                <a:latin typeface="Calibri" pitchFamily="34" charset="0"/>
              </a:rPr>
              <a:t>2</a:t>
            </a:r>
            <a:r>
              <a:rPr lang="en-US" sz="1600" kern="1100" spc="-100" dirty="0">
                <a:solidFill>
                  <a:srgbClr val="7030A0"/>
                </a:solidFill>
                <a:latin typeface="Calibri" pitchFamily="34" charset="0"/>
              </a:rPr>
              <a:t>TaTiO</a:t>
            </a:r>
            <a:r>
              <a:rPr lang="en-US" sz="1600" kern="1100" spc="-100" baseline="-25000" dirty="0">
                <a:solidFill>
                  <a:srgbClr val="7030A0"/>
                </a:solidFill>
                <a:latin typeface="Calibri" pitchFamily="34" charset="0"/>
              </a:rPr>
              <a:t>9</a:t>
            </a:r>
            <a:r>
              <a:rPr lang="en-US" sz="1600" kern="1100" spc="-100" dirty="0">
                <a:latin typeface="Calibri" pitchFamily="34" charset="0"/>
              </a:rPr>
              <a:t>,</a:t>
            </a:r>
            <a:endParaRPr lang="ru-RU" sz="1600" kern="1100" spc="-100" dirty="0">
              <a:latin typeface="Calibri" pitchFamily="34" charset="0"/>
            </a:endParaRPr>
          </a:p>
          <a:p>
            <a:pPr algn="just">
              <a:defRPr/>
            </a:pPr>
            <a:r>
              <a:rPr lang="ru-RU" sz="1600" i="1" kern="1100" spc="-100" dirty="0">
                <a:latin typeface="Calibri" pitchFamily="34" charset="0"/>
              </a:rPr>
              <a:t>где </a:t>
            </a:r>
            <a:r>
              <a:rPr lang="en-US" sz="1600" i="1" kern="1100" spc="-100" dirty="0">
                <a:latin typeface="Calibri" pitchFamily="34" charset="0"/>
              </a:rPr>
              <a:t>A</a:t>
            </a:r>
            <a:r>
              <a:rPr lang="ru-RU" sz="1600" i="1" kern="1100" spc="-100" dirty="0">
                <a:latin typeface="Calibri" pitchFamily="34" charset="0"/>
              </a:rPr>
              <a:t> - </a:t>
            </a:r>
            <a:r>
              <a:rPr lang="en-US" sz="1600" i="1" kern="1100" spc="-100" dirty="0" err="1">
                <a:latin typeface="Calibri" pitchFamily="34" charset="0"/>
              </a:rPr>
              <a:t>Ln</a:t>
            </a:r>
            <a:r>
              <a:rPr lang="ru-RU" sz="1600" i="1" kern="1100" spc="-100" dirty="0">
                <a:latin typeface="Calibri" pitchFamily="34" charset="0"/>
              </a:rPr>
              <a:t>, </a:t>
            </a:r>
            <a:r>
              <a:rPr lang="en-US" sz="1600" i="1" kern="1100" spc="-100" dirty="0">
                <a:latin typeface="Calibri" pitchFamily="34" charset="0"/>
              </a:rPr>
              <a:t>A</a:t>
            </a:r>
            <a:r>
              <a:rPr lang="ru-RU" sz="1600" i="1" kern="1100" spc="-100" dirty="0">
                <a:latin typeface="Calibri" pitchFamily="34" charset="0"/>
              </a:rPr>
              <a:t>' – ЩЭ, ЩЗЭ или металл, В -</a:t>
            </a:r>
            <a:r>
              <a:rPr lang="en-US" sz="1600" i="1" kern="1100" spc="-100" dirty="0">
                <a:latin typeface="Calibri" pitchFamily="34" charset="0"/>
              </a:rPr>
              <a:t>d</a:t>
            </a:r>
            <a:r>
              <a:rPr lang="ru-RU" sz="1600" i="1" kern="1100" spc="-100" dirty="0">
                <a:latin typeface="Calibri" pitchFamily="34" charset="0"/>
              </a:rPr>
              <a:t>-элемент.</a:t>
            </a:r>
          </a:p>
          <a:p>
            <a:pPr algn="just">
              <a:defRPr/>
            </a:pPr>
            <a:r>
              <a:rPr lang="ru-RU" b="1" i="1" kern="1100" spc="-100" dirty="0">
                <a:solidFill>
                  <a:srgbClr val="FF0000"/>
                </a:solidFill>
                <a:latin typeface="Calibri" pitchFamily="34" charset="0"/>
              </a:rPr>
              <a:t>фазы</a:t>
            </a:r>
            <a:r>
              <a:rPr lang="ru-RU" sz="1600" kern="1100" spc="-1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kern="1100" spc="-100" dirty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ru-RU" sz="1600" kern="1100" spc="-100" dirty="0">
                <a:solidFill>
                  <a:srgbClr val="FF0000"/>
                </a:solidFill>
                <a:latin typeface="Calibri" pitchFamily="34" charset="0"/>
              </a:rPr>
              <a:t>А'В</a:t>
            </a:r>
            <a:r>
              <a:rPr lang="en-US" sz="1600" kern="1100" spc="-100" baseline="-25000" dirty="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ru-RU" sz="1600" kern="1100" spc="-100" baseline="-25000" dirty="0">
                <a:solidFill>
                  <a:srgbClr val="FF0000"/>
                </a:solidFill>
                <a:latin typeface="Calibri" pitchFamily="34" charset="0"/>
              </a:rPr>
              <a:t>+1</a:t>
            </a:r>
            <a:r>
              <a:rPr lang="en-US" sz="1600" kern="1100" spc="-100" dirty="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ru-RU" sz="1600" kern="1100" spc="-100" baseline="-250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1600" kern="1100" spc="-100" baseline="-25000" dirty="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ru-RU" sz="1600" kern="1100" spc="-100" baseline="-25000" dirty="0">
                <a:solidFill>
                  <a:srgbClr val="FF0000"/>
                </a:solidFill>
                <a:latin typeface="Calibri" pitchFamily="34" charset="0"/>
              </a:rPr>
              <a:t>+3 </a:t>
            </a:r>
            <a:r>
              <a:rPr lang="ru-RU" sz="1600" kern="1100" spc="-100" dirty="0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ru-RU" sz="1600" kern="1100" spc="-100" baseline="-25000" dirty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n-US" sz="1600" kern="1100" spc="-100" dirty="0" err="1">
                <a:solidFill>
                  <a:srgbClr val="FF0000"/>
                </a:solidFill>
                <a:latin typeface="Calibri" pitchFamily="34" charset="0"/>
              </a:rPr>
              <a:t>NaTeNi</a:t>
            </a:r>
            <a:r>
              <a:rPr lang="ru-RU" sz="1600" kern="1100" spc="-100" baseline="-25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1600" kern="1100" spc="-100" dirty="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ru-RU" sz="1600" kern="1100" spc="-100" baseline="-25000" dirty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ru-RU" sz="1600" kern="1100" spc="-100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sz="1600" kern="1100" spc="-100" dirty="0" err="1">
                <a:solidFill>
                  <a:srgbClr val="FF0000"/>
                </a:solidFill>
                <a:latin typeface="Calibri" pitchFamily="34" charset="0"/>
              </a:rPr>
              <a:t>LiTeMn</a:t>
            </a:r>
            <a:r>
              <a:rPr lang="ru-RU" sz="1600" kern="1100" spc="-100" baseline="-25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1600" kern="1100" spc="-100" dirty="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ru-RU" sz="1600" kern="1100" spc="-100" baseline="-25000" dirty="0">
                <a:solidFill>
                  <a:srgbClr val="FF0000"/>
                </a:solidFill>
                <a:latin typeface="Calibri" pitchFamily="34" charset="0"/>
              </a:rPr>
              <a:t>6 </a:t>
            </a:r>
            <a:endParaRPr lang="ru-RU" sz="1600" kern="1100" spc="-100" dirty="0">
              <a:solidFill>
                <a:srgbClr val="FF0000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ru-RU" sz="1600" kern="1100" spc="-100" baseline="-25000" dirty="0">
                <a:latin typeface="Calibri" pitchFamily="34" charset="0"/>
              </a:rPr>
              <a:t> </a:t>
            </a:r>
            <a:r>
              <a:rPr lang="ru-RU" b="1" i="1" kern="1100" spc="-100" dirty="0">
                <a:solidFill>
                  <a:srgbClr val="0033CC"/>
                </a:solidFill>
                <a:latin typeface="Calibri" pitchFamily="34" charset="0"/>
              </a:rPr>
              <a:t>фазы</a:t>
            </a:r>
            <a:r>
              <a:rPr lang="ru-RU" sz="1600" kern="1100" spc="-1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1600" kern="1100" spc="-100" dirty="0">
                <a:solidFill>
                  <a:srgbClr val="0033CC"/>
                </a:solidFill>
                <a:latin typeface="Calibri" pitchFamily="34" charset="0"/>
              </a:rPr>
              <a:t>A</a:t>
            </a:r>
            <a:r>
              <a:rPr lang="en-US" sz="1600" kern="1100" spc="-100" baseline="-25000" dirty="0">
                <a:solidFill>
                  <a:srgbClr val="0033CC"/>
                </a:solidFill>
                <a:latin typeface="Calibri" pitchFamily="34" charset="0"/>
              </a:rPr>
              <a:t>n</a:t>
            </a:r>
            <a:r>
              <a:rPr lang="ru-RU" sz="1600" kern="1100" spc="-100" baseline="-25000" dirty="0">
                <a:solidFill>
                  <a:srgbClr val="0033CC"/>
                </a:solidFill>
                <a:latin typeface="Calibri" pitchFamily="34" charset="0"/>
              </a:rPr>
              <a:t>+2</a:t>
            </a:r>
            <a:r>
              <a:rPr lang="ru-RU" sz="1600" kern="1100" spc="-100" dirty="0">
                <a:solidFill>
                  <a:srgbClr val="0033CC"/>
                </a:solidFill>
                <a:latin typeface="Calibri" pitchFamily="34" charset="0"/>
              </a:rPr>
              <a:t>А'В</a:t>
            </a:r>
            <a:r>
              <a:rPr lang="en-US" sz="1600" kern="1100" spc="-100" baseline="-25000" dirty="0">
                <a:solidFill>
                  <a:srgbClr val="0033CC"/>
                </a:solidFill>
                <a:latin typeface="Calibri" pitchFamily="34" charset="0"/>
              </a:rPr>
              <a:t>n</a:t>
            </a:r>
            <a:r>
              <a:rPr lang="ru-RU" sz="1600" kern="1100" spc="-100" baseline="-25000" dirty="0">
                <a:solidFill>
                  <a:srgbClr val="0033CC"/>
                </a:solidFill>
                <a:latin typeface="Calibri" pitchFamily="34" charset="0"/>
              </a:rPr>
              <a:t>+1</a:t>
            </a:r>
            <a:r>
              <a:rPr lang="en-US" sz="1600" kern="1100" spc="-100" dirty="0">
                <a:solidFill>
                  <a:srgbClr val="0033CC"/>
                </a:solidFill>
                <a:latin typeface="Calibri" pitchFamily="34" charset="0"/>
              </a:rPr>
              <a:t>O</a:t>
            </a:r>
            <a:r>
              <a:rPr lang="ru-RU" sz="1600" kern="1100" spc="-100" baseline="-25000" dirty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1600" kern="1100" spc="-100" baseline="-25000" dirty="0">
                <a:solidFill>
                  <a:srgbClr val="0033CC"/>
                </a:solidFill>
                <a:latin typeface="Calibri" pitchFamily="34" charset="0"/>
              </a:rPr>
              <a:t>n</a:t>
            </a:r>
            <a:r>
              <a:rPr lang="ru-RU" sz="1600" kern="1100" spc="-100" baseline="-25000" dirty="0">
                <a:solidFill>
                  <a:srgbClr val="0033CC"/>
                </a:solidFill>
                <a:latin typeface="Calibri" pitchFamily="34" charset="0"/>
              </a:rPr>
              <a:t>+3 </a:t>
            </a:r>
            <a:r>
              <a:rPr lang="ru-RU" sz="1600" kern="1100" spc="-100" dirty="0">
                <a:solidFill>
                  <a:srgbClr val="0033CC"/>
                </a:solidFill>
                <a:latin typeface="Calibri" pitchFamily="34" charset="0"/>
              </a:rPr>
              <a:t>- </a:t>
            </a:r>
            <a:r>
              <a:rPr lang="en-US" sz="1600" kern="1100" spc="-100" dirty="0">
                <a:solidFill>
                  <a:srgbClr val="0033CC"/>
                </a:solidFill>
                <a:latin typeface="Calibri" pitchFamily="34" charset="0"/>
              </a:rPr>
              <a:t>Na</a:t>
            </a:r>
            <a:r>
              <a:rPr lang="ru-RU" sz="1600" kern="1100" spc="-100" baseline="-25000" dirty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1600" kern="1100" spc="-100" dirty="0" err="1">
                <a:solidFill>
                  <a:srgbClr val="0033CC"/>
                </a:solidFill>
                <a:latin typeface="Calibri" pitchFamily="34" charset="0"/>
              </a:rPr>
              <a:t>SbNi</a:t>
            </a:r>
            <a:r>
              <a:rPr lang="ru-RU" sz="1600" kern="1100" spc="-100" baseline="-25000" dirty="0">
                <a:solidFill>
                  <a:srgbClr val="0033CC"/>
                </a:solidFill>
                <a:latin typeface="Calibri" pitchFamily="34" charset="0"/>
              </a:rPr>
              <a:t>2</a:t>
            </a:r>
            <a:r>
              <a:rPr lang="en-US" sz="1600" kern="1100" spc="-100" dirty="0">
                <a:solidFill>
                  <a:srgbClr val="0033CC"/>
                </a:solidFill>
                <a:latin typeface="Calibri" pitchFamily="34" charset="0"/>
              </a:rPr>
              <a:t>O</a:t>
            </a:r>
            <a:r>
              <a:rPr lang="ru-RU" sz="1600" kern="1100" spc="-100" baseline="-25000" dirty="0">
                <a:solidFill>
                  <a:srgbClr val="0033CC"/>
                </a:solidFill>
                <a:latin typeface="Calibri" pitchFamily="34" charset="0"/>
              </a:rPr>
              <a:t>6</a:t>
            </a:r>
            <a:r>
              <a:rPr lang="ru-RU" sz="1600" kern="1100" spc="-100" dirty="0">
                <a:solidFill>
                  <a:srgbClr val="0033CC"/>
                </a:solidFill>
                <a:latin typeface="Calibri" pitchFamily="34" charset="0"/>
              </a:rPr>
              <a:t>, </a:t>
            </a:r>
            <a:r>
              <a:rPr lang="en-US" sz="1600" kern="1100" spc="-100" dirty="0">
                <a:solidFill>
                  <a:srgbClr val="0033CC"/>
                </a:solidFill>
                <a:latin typeface="Calibri" pitchFamily="34" charset="0"/>
              </a:rPr>
              <a:t>Na</a:t>
            </a:r>
            <a:r>
              <a:rPr lang="ru-RU" sz="1600" kern="1100" spc="-100" baseline="-25000" dirty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1600" kern="1100" spc="-100" dirty="0" err="1">
                <a:solidFill>
                  <a:srgbClr val="0033CC"/>
                </a:solidFill>
                <a:latin typeface="Calibri" pitchFamily="34" charset="0"/>
              </a:rPr>
              <a:t>SbCo</a:t>
            </a:r>
            <a:r>
              <a:rPr lang="ru-RU" sz="1600" kern="1100" spc="-100" baseline="-25000" dirty="0">
                <a:solidFill>
                  <a:srgbClr val="0033CC"/>
                </a:solidFill>
                <a:latin typeface="Calibri" pitchFamily="34" charset="0"/>
              </a:rPr>
              <a:t>2</a:t>
            </a:r>
            <a:r>
              <a:rPr lang="en-US" sz="1600" kern="1100" spc="-100" dirty="0">
                <a:solidFill>
                  <a:srgbClr val="0033CC"/>
                </a:solidFill>
                <a:latin typeface="Calibri" pitchFamily="34" charset="0"/>
              </a:rPr>
              <a:t>O</a:t>
            </a:r>
            <a:r>
              <a:rPr lang="ru-RU" sz="1600" kern="1100" spc="-100" baseline="-25000" dirty="0">
                <a:solidFill>
                  <a:srgbClr val="0033CC"/>
                </a:solidFill>
                <a:latin typeface="Calibri" pitchFamily="34" charset="0"/>
              </a:rPr>
              <a:t>6</a:t>
            </a:r>
            <a:r>
              <a:rPr lang="ru-RU" sz="1600" kern="1100" spc="-100" dirty="0">
                <a:solidFill>
                  <a:srgbClr val="0033CC"/>
                </a:solidFill>
                <a:latin typeface="Calibri" pitchFamily="34" charset="0"/>
              </a:rPr>
              <a:t>, </a:t>
            </a:r>
            <a:r>
              <a:rPr lang="ru-RU" sz="1600" kern="1100" spc="-100" baseline="-250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1600" kern="1100" spc="-100" dirty="0">
                <a:solidFill>
                  <a:srgbClr val="0033CC"/>
                </a:solidFill>
                <a:latin typeface="Calibri" pitchFamily="34" charset="0"/>
              </a:rPr>
              <a:t>Li</a:t>
            </a:r>
            <a:r>
              <a:rPr lang="ru-RU" sz="1600" kern="1100" spc="-100" baseline="-25000" dirty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1600" kern="1100" spc="-100" dirty="0" err="1">
                <a:solidFill>
                  <a:srgbClr val="0033CC"/>
                </a:solidFill>
                <a:latin typeface="Calibri" pitchFamily="34" charset="0"/>
              </a:rPr>
              <a:t>SbNi</a:t>
            </a:r>
            <a:r>
              <a:rPr lang="ru-RU" sz="1600" kern="1100" spc="-100" baseline="-25000" dirty="0">
                <a:solidFill>
                  <a:srgbClr val="0033CC"/>
                </a:solidFill>
                <a:latin typeface="Calibri" pitchFamily="34" charset="0"/>
              </a:rPr>
              <a:t>2</a:t>
            </a:r>
            <a:r>
              <a:rPr lang="en-US" sz="1600" kern="1100" spc="-100" dirty="0">
                <a:solidFill>
                  <a:srgbClr val="0033CC"/>
                </a:solidFill>
                <a:latin typeface="Calibri" pitchFamily="34" charset="0"/>
              </a:rPr>
              <a:t>O</a:t>
            </a:r>
            <a:r>
              <a:rPr lang="ru-RU" sz="1600" kern="1100" spc="-100" baseline="-25000" dirty="0">
                <a:solidFill>
                  <a:srgbClr val="0033CC"/>
                </a:solidFill>
                <a:latin typeface="Calibri" pitchFamily="34" charset="0"/>
              </a:rPr>
              <a:t>6</a:t>
            </a:r>
            <a:r>
              <a:rPr lang="ru-RU" sz="1600" kern="1100" spc="-100" dirty="0">
                <a:solidFill>
                  <a:srgbClr val="0033CC"/>
                </a:solidFill>
                <a:latin typeface="Calibri" pitchFamily="34" charset="0"/>
              </a:rPr>
              <a:t>,</a:t>
            </a:r>
          </a:p>
          <a:p>
            <a:pPr>
              <a:defRPr/>
            </a:pPr>
            <a:r>
              <a:rPr lang="ru-RU" sz="1600" i="1" kern="1100" spc="-100" dirty="0">
                <a:latin typeface="Calibri" pitchFamily="34" charset="0"/>
              </a:rPr>
              <a:t>где </a:t>
            </a:r>
            <a:r>
              <a:rPr lang="en-US" sz="1600" i="1" kern="1100" spc="-100" dirty="0">
                <a:latin typeface="Calibri" pitchFamily="34" charset="0"/>
              </a:rPr>
              <a:t>A</a:t>
            </a:r>
            <a:r>
              <a:rPr lang="ru-RU" sz="1600" i="1" kern="1100" spc="-100" dirty="0">
                <a:latin typeface="Calibri" pitchFamily="34" charset="0"/>
              </a:rPr>
              <a:t> - ЩЭ, </a:t>
            </a:r>
            <a:r>
              <a:rPr lang="en-US" sz="1600" i="1" kern="1100" spc="-100" dirty="0">
                <a:latin typeface="Calibri" pitchFamily="34" charset="0"/>
              </a:rPr>
              <a:t>A</a:t>
            </a:r>
            <a:r>
              <a:rPr lang="ru-RU" sz="1600" i="1" kern="1100" spc="-100" dirty="0">
                <a:latin typeface="Calibri" pitchFamily="34" charset="0"/>
              </a:rPr>
              <a:t>' - металлоид, В -</a:t>
            </a:r>
            <a:r>
              <a:rPr lang="en-US" sz="1600" i="1" kern="1100" spc="-100" dirty="0">
                <a:latin typeface="Calibri" pitchFamily="34" charset="0"/>
              </a:rPr>
              <a:t>d</a:t>
            </a:r>
            <a:r>
              <a:rPr lang="ru-RU" sz="1600" i="1" kern="1100" spc="-100" dirty="0">
                <a:latin typeface="Calibri" pitchFamily="34" charset="0"/>
              </a:rPr>
              <a:t>-элемент.</a:t>
            </a:r>
            <a:endParaRPr lang="en-US" sz="1600" i="1" kern="1100" spc="-100" dirty="0">
              <a:latin typeface="Calibri" pitchFamily="34" charset="0"/>
            </a:endParaRPr>
          </a:p>
          <a:p>
            <a:pPr>
              <a:defRPr/>
            </a:pPr>
            <a:r>
              <a:rPr lang="ru-RU" b="1" i="1" kern="1100" spc="-100" dirty="0" err="1">
                <a:solidFill>
                  <a:srgbClr val="7030A0"/>
                </a:solidFill>
                <a:latin typeface="Calibri" pitchFamily="34" charset="0"/>
              </a:rPr>
              <a:t>браунмиллериты</a:t>
            </a:r>
            <a:r>
              <a:rPr lang="ru-RU" b="1" kern="1100" spc="-100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GB" kern="1100" spc="-100" dirty="0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ru-RU" kern="1100" spc="-100" baseline="-25000" dirty="0">
                <a:solidFill>
                  <a:srgbClr val="7030A0"/>
                </a:solidFill>
                <a:latin typeface="Calibri" pitchFamily="34" charset="0"/>
              </a:rPr>
              <a:t>2</a:t>
            </a:r>
            <a:r>
              <a:rPr lang="en-GB" kern="1100" spc="-100" dirty="0">
                <a:solidFill>
                  <a:srgbClr val="7030A0"/>
                </a:solidFill>
                <a:latin typeface="Calibri" pitchFamily="34" charset="0"/>
              </a:rPr>
              <a:t>B</a:t>
            </a:r>
            <a:r>
              <a:rPr lang="ru-RU" kern="1100" spc="-100" baseline="-25000" dirty="0">
                <a:solidFill>
                  <a:srgbClr val="7030A0"/>
                </a:solidFill>
                <a:latin typeface="Calibri" pitchFamily="34" charset="0"/>
              </a:rPr>
              <a:t>2</a:t>
            </a:r>
            <a:r>
              <a:rPr lang="en-GB" kern="1100" spc="-100" dirty="0">
                <a:solidFill>
                  <a:srgbClr val="7030A0"/>
                </a:solidFill>
                <a:latin typeface="Calibri" pitchFamily="34" charset="0"/>
              </a:rPr>
              <a:t>O</a:t>
            </a:r>
            <a:r>
              <a:rPr lang="ru-RU" kern="1100" spc="-100" baseline="-25000" dirty="0">
                <a:solidFill>
                  <a:srgbClr val="7030A0"/>
                </a:solidFill>
                <a:latin typeface="Calibri" pitchFamily="34" charset="0"/>
              </a:rPr>
              <a:t>5 </a:t>
            </a:r>
            <a:r>
              <a:rPr lang="ru-RU" kern="1100" spc="-100" dirty="0">
                <a:solidFill>
                  <a:srgbClr val="7030A0"/>
                </a:solidFill>
                <a:latin typeface="Calibri" pitchFamily="34" charset="0"/>
              </a:rPr>
              <a:t>и </a:t>
            </a:r>
            <a:r>
              <a:rPr lang="ru-RU" b="1" i="1" kern="1100" spc="-100" dirty="0" err="1">
                <a:solidFill>
                  <a:srgbClr val="7030A0"/>
                </a:solidFill>
                <a:latin typeface="Calibri" pitchFamily="34" charset="0"/>
              </a:rPr>
              <a:t>браунмиллеритоподобные</a:t>
            </a:r>
            <a:r>
              <a:rPr lang="ru-RU" b="1" i="1" kern="1100" spc="-100" dirty="0">
                <a:solidFill>
                  <a:srgbClr val="7030A0"/>
                </a:solidFill>
                <a:latin typeface="Calibri" pitchFamily="34" charset="0"/>
              </a:rPr>
              <a:t> соединения</a:t>
            </a:r>
            <a:r>
              <a:rPr lang="ru-RU" b="1" kern="1100" spc="-100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kern="1100" spc="-100" dirty="0">
                <a:solidFill>
                  <a:srgbClr val="7030A0"/>
                </a:solidFill>
                <a:latin typeface="Calibri" pitchFamily="34" charset="0"/>
              </a:rPr>
              <a:t>A</a:t>
            </a:r>
            <a:r>
              <a:rPr lang="ru-RU" i="1" kern="1100" spc="-100" baseline="-25000" dirty="0">
                <a:solidFill>
                  <a:srgbClr val="7030A0"/>
                </a:solidFill>
                <a:latin typeface="Calibri" pitchFamily="34" charset="0"/>
              </a:rPr>
              <a:t>n</a:t>
            </a:r>
            <a:r>
              <a:rPr lang="ru-RU" kern="1100" spc="-100" baseline="-25000" dirty="0">
                <a:solidFill>
                  <a:srgbClr val="7030A0"/>
                </a:solidFill>
                <a:latin typeface="Calibri" pitchFamily="34" charset="0"/>
              </a:rPr>
              <a:t>+1</a:t>
            </a:r>
            <a:r>
              <a:rPr lang="ru-RU" kern="1100" spc="-100" dirty="0">
                <a:solidFill>
                  <a:srgbClr val="7030A0"/>
                </a:solidFill>
                <a:latin typeface="Calibri" pitchFamily="34" charset="0"/>
              </a:rPr>
              <a:t>B</a:t>
            </a:r>
            <a:r>
              <a:rPr lang="ru-RU" i="1" kern="1100" spc="-100" baseline="-25000" dirty="0">
                <a:solidFill>
                  <a:srgbClr val="7030A0"/>
                </a:solidFill>
                <a:latin typeface="Calibri" pitchFamily="34" charset="0"/>
              </a:rPr>
              <a:t>n</a:t>
            </a:r>
            <a:r>
              <a:rPr lang="ru-RU" kern="1100" spc="-100" dirty="0">
                <a:solidFill>
                  <a:srgbClr val="7030A0"/>
                </a:solidFill>
                <a:latin typeface="Calibri" pitchFamily="34" charset="0"/>
              </a:rPr>
              <a:t>B</a:t>
            </a:r>
            <a:r>
              <a:rPr lang="ru-RU" i="1" kern="1100" spc="-100" dirty="0">
                <a:solidFill>
                  <a:srgbClr val="7030A0"/>
                </a:solidFill>
                <a:latin typeface="Calibri" pitchFamily="34" charset="0"/>
              </a:rPr>
              <a:t>'</a:t>
            </a:r>
            <a:r>
              <a:rPr lang="ru-RU" kern="1100" spc="-100" dirty="0">
                <a:solidFill>
                  <a:srgbClr val="7030A0"/>
                </a:solidFill>
                <a:latin typeface="Calibri" pitchFamily="34" charset="0"/>
              </a:rPr>
              <a:t>O</a:t>
            </a:r>
            <a:r>
              <a:rPr lang="ru-RU" kern="1100" spc="-100" baseline="-25000" dirty="0">
                <a:solidFill>
                  <a:srgbClr val="7030A0"/>
                </a:solidFill>
                <a:latin typeface="Calibri" pitchFamily="34" charset="0"/>
              </a:rPr>
              <a:t>3</a:t>
            </a:r>
            <a:r>
              <a:rPr lang="ru-RU" i="1" kern="1100" spc="-100" baseline="-25000" dirty="0">
                <a:solidFill>
                  <a:srgbClr val="7030A0"/>
                </a:solidFill>
                <a:latin typeface="Calibri" pitchFamily="34" charset="0"/>
              </a:rPr>
              <a:t>n</a:t>
            </a:r>
            <a:r>
              <a:rPr lang="ru-RU" kern="1100" spc="-100" baseline="-25000" dirty="0">
                <a:solidFill>
                  <a:srgbClr val="7030A0"/>
                </a:solidFill>
                <a:latin typeface="Calibri" pitchFamily="34" charset="0"/>
              </a:rPr>
              <a:t>+2</a:t>
            </a:r>
            <a:r>
              <a:rPr lang="ru-RU" kern="1100" spc="-10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ru-RU" kern="1100" spc="-100" dirty="0">
                <a:latin typeface="Calibri" pitchFamily="34" charset="0"/>
              </a:rPr>
              <a:t>где A, B, B</a:t>
            </a:r>
            <a:r>
              <a:rPr lang="ru-RU" i="1" kern="1100" spc="-100" dirty="0">
                <a:latin typeface="Calibri" pitchFamily="34" charset="0"/>
              </a:rPr>
              <a:t>'</a:t>
            </a:r>
            <a:r>
              <a:rPr lang="ru-RU" kern="1100" spc="-100" dirty="0">
                <a:latin typeface="Calibri" pitchFamily="34" charset="0"/>
              </a:rPr>
              <a:t> – катионы, O – кислород, </a:t>
            </a:r>
            <a:endParaRPr lang="en-US" kern="1100" spc="-100" dirty="0">
              <a:latin typeface="Calibri" pitchFamily="34" charset="0"/>
            </a:endParaRPr>
          </a:p>
          <a:p>
            <a:pPr>
              <a:defRPr/>
            </a:pPr>
            <a:r>
              <a:rPr lang="ru-RU" i="1" kern="1100" spc="-100" dirty="0" err="1">
                <a:latin typeface="Calibri" pitchFamily="34" charset="0"/>
              </a:rPr>
              <a:t>n</a:t>
            </a:r>
            <a:r>
              <a:rPr lang="ru-RU" i="1" kern="1100" spc="-100" dirty="0">
                <a:latin typeface="Calibri" pitchFamily="34" charset="0"/>
              </a:rPr>
              <a:t> </a:t>
            </a:r>
            <a:r>
              <a:rPr lang="ru-RU" kern="1100" spc="-100" dirty="0">
                <a:latin typeface="Calibri" pitchFamily="34" charset="0"/>
              </a:rPr>
              <a:t>– число </a:t>
            </a:r>
            <a:r>
              <a:rPr lang="ru-RU" kern="1100" spc="-100" dirty="0" err="1">
                <a:latin typeface="Calibri" pitchFamily="34" charset="0"/>
              </a:rPr>
              <a:t>октаэдрических</a:t>
            </a:r>
            <a:r>
              <a:rPr lang="ru-RU" kern="1100" spc="-100" dirty="0">
                <a:latin typeface="Calibri" pitchFamily="34" charset="0"/>
              </a:rPr>
              <a:t> слоёв в элементарной ячейке.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466726" y="1120977"/>
            <a:ext cx="7993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Verdana" pitchFamily="34" charset="0"/>
              </a:rPr>
              <a:t>Объекты изучения  </a:t>
            </a:r>
            <a:r>
              <a:rPr lang="ru-RU" dirty="0">
                <a:latin typeface="Verdana" pitchFamily="34" charset="0"/>
              </a:rPr>
              <a:t>- оксиды, различающиеся как по толщине </a:t>
            </a:r>
            <a:r>
              <a:rPr lang="ru-RU" dirty="0" err="1">
                <a:latin typeface="Verdana" pitchFamily="34" charset="0"/>
              </a:rPr>
              <a:t>перовскитного</a:t>
            </a:r>
            <a:r>
              <a:rPr lang="ru-RU" dirty="0">
                <a:latin typeface="Verdana" pitchFamily="34" charset="0"/>
              </a:rPr>
              <a:t> слоя так и катионному составу</a:t>
            </a:r>
            <a:endParaRPr lang="ru-RU" b="1" dirty="0">
              <a:latin typeface="Verdana" pitchFamily="34" charset="0"/>
            </a:endParaRPr>
          </a:p>
        </p:txBody>
      </p:sp>
      <p:pic>
        <p:nvPicPr>
          <p:cNvPr id="1639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83" y="1767089"/>
            <a:ext cx="2973388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1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84067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4067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ru-RU" sz="1400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763" r="-579"/>
          <a:stretch/>
        </p:blipFill>
        <p:spPr bwMode="auto">
          <a:xfrm>
            <a:off x="1187624" y="2132856"/>
            <a:ext cx="7272000" cy="247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923" y="5157192"/>
            <a:ext cx="9261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Структура </a:t>
            </a:r>
            <a:r>
              <a:rPr lang="en-US" dirty="0" smtClean="0">
                <a:solidFill>
                  <a:srgbClr val="7030A0"/>
                </a:solidFill>
              </a:rPr>
              <a:t>A</a:t>
            </a:r>
            <a:r>
              <a:rPr lang="ru-RU" baseline="-25000" dirty="0" smtClean="0">
                <a:solidFill>
                  <a:srgbClr val="7030A0"/>
                </a:solidFill>
              </a:rPr>
              <a:t>3</a:t>
            </a:r>
            <a:r>
              <a:rPr lang="en-US" dirty="0" smtClean="0">
                <a:solidFill>
                  <a:srgbClr val="7030A0"/>
                </a:solidFill>
              </a:rPr>
              <a:t>M</a:t>
            </a:r>
            <a:r>
              <a:rPr lang="ru-RU" baseline="-25000" dirty="0" smtClean="0">
                <a:solidFill>
                  <a:srgbClr val="7030A0"/>
                </a:solidFill>
              </a:rPr>
              <a:t>2</a:t>
            </a:r>
            <a:r>
              <a:rPr lang="ru-RU" dirty="0" smtClean="0">
                <a:solidFill>
                  <a:srgbClr val="7030A0"/>
                </a:solidFill>
              </a:rPr>
              <a:t>SbO</a:t>
            </a:r>
            <a:r>
              <a:rPr lang="ru-RU" baseline="-25000" dirty="0" smtClean="0">
                <a:solidFill>
                  <a:srgbClr val="7030A0"/>
                </a:solidFill>
              </a:rPr>
              <a:t>6</a:t>
            </a:r>
            <a:r>
              <a:rPr lang="en-US" dirty="0" smtClean="0"/>
              <a:t> </a:t>
            </a:r>
            <a:r>
              <a:rPr lang="ru-RU" dirty="0" smtClean="0"/>
              <a:t>моноклинный вид (сбоку)</a:t>
            </a:r>
            <a:r>
              <a:rPr lang="en-US" dirty="0" smtClean="0"/>
              <a:t> </a:t>
            </a:r>
            <a:r>
              <a:rPr lang="ru-RU" dirty="0" smtClean="0"/>
              <a:t>и вид сверху сотового упорядочения</a:t>
            </a:r>
            <a:r>
              <a:rPr lang="en-US" sz="1200" b="1" dirty="0" smtClean="0"/>
              <a:t> </a:t>
            </a:r>
            <a:endParaRPr lang="ru-RU" sz="12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9525"/>
            <a:ext cx="9144000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wrap="square" lIns="62252" tIns="31126" rIns="62252" bIns="31126">
            <a:spAutoFit/>
          </a:bodyPr>
          <a:lstStyle/>
          <a:p>
            <a:pPr algn="ctr" defTabSz="2941638" eaLnBrk="0" hangingPunct="0"/>
            <a:r>
              <a:rPr lang="ru-RU" sz="2400" b="1" i="1" dirty="0">
                <a:solidFill>
                  <a:schemeClr val="bg1"/>
                </a:solidFill>
              </a:rPr>
              <a:t>Li</a:t>
            </a:r>
            <a:r>
              <a:rPr lang="ru-RU" sz="2400" b="1" i="1" baseline="-25000" dirty="0">
                <a:solidFill>
                  <a:schemeClr val="bg1"/>
                </a:solidFill>
              </a:rPr>
              <a:t>3</a:t>
            </a:r>
            <a:r>
              <a:rPr lang="ru-RU" sz="2400" b="1" i="1" dirty="0">
                <a:solidFill>
                  <a:schemeClr val="bg1"/>
                </a:solidFill>
              </a:rPr>
              <a:t>Ni</a:t>
            </a:r>
            <a:r>
              <a:rPr lang="ru-RU" sz="2400" b="1" i="1" baseline="-25000" dirty="0">
                <a:solidFill>
                  <a:schemeClr val="bg1"/>
                </a:solidFill>
              </a:rPr>
              <a:t>2</a:t>
            </a:r>
            <a:r>
              <a:rPr lang="ru-RU" sz="2400" b="1" i="1" dirty="0">
                <a:solidFill>
                  <a:schemeClr val="bg1"/>
                </a:solidFill>
              </a:rPr>
              <a:t>SbO</a:t>
            </a:r>
            <a:r>
              <a:rPr lang="ru-RU" sz="2400" b="1" i="1" baseline="-25000" dirty="0">
                <a:solidFill>
                  <a:schemeClr val="bg1"/>
                </a:solidFill>
              </a:rPr>
              <a:t>6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 и  Na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3</a:t>
            </a:r>
            <a:r>
              <a:rPr lang="ru-RU" sz="2400" b="1" i="1" dirty="0" smtClean="0">
                <a:solidFill>
                  <a:schemeClr val="bg1"/>
                </a:solidFill>
              </a:rPr>
              <a:t>Ni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2</a:t>
            </a:r>
            <a:r>
              <a:rPr lang="ru-RU" sz="2400" b="1" i="1" dirty="0" smtClean="0">
                <a:solidFill>
                  <a:schemeClr val="bg1"/>
                </a:solidFill>
              </a:rPr>
              <a:t>SbO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6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923" y="525325"/>
            <a:ext cx="9144001" cy="432192"/>
          </a:xfrm>
          <a:prstGeom prst="rect">
            <a:avLst/>
          </a:prstGeom>
          <a:solidFill>
            <a:srgbClr val="00FFCC"/>
          </a:solidFill>
          <a:ln w="53975">
            <a:noFill/>
            <a:miter lim="800000"/>
            <a:headEnd/>
            <a:tailEnd/>
          </a:ln>
        </p:spPr>
        <p:txBody>
          <a:bodyPr lIns="62252" tIns="31126" rIns="62252" bIns="31126">
            <a:spAutoFit/>
          </a:bodyPr>
          <a:lstStyle/>
          <a:p>
            <a:pPr algn="ctr" defTabSz="2941638"/>
            <a:r>
              <a:rPr lang="ru-RU" sz="2400" b="1" i="1" dirty="0" smtClean="0">
                <a:solidFill>
                  <a:schemeClr val="accent2"/>
                </a:solidFill>
                <a:cs typeface="Arial" charset="0"/>
              </a:rPr>
              <a:t>Слоистые  оксиды с </a:t>
            </a:r>
            <a:r>
              <a:rPr lang="ru-RU" sz="2400" b="1" i="1" dirty="0" err="1" smtClean="0">
                <a:solidFill>
                  <a:schemeClr val="accent2"/>
                </a:solidFill>
                <a:cs typeface="Arial" charset="0"/>
              </a:rPr>
              <a:t>сотообразной</a:t>
            </a:r>
            <a:r>
              <a:rPr lang="ru-RU" sz="2400" b="1" i="1" dirty="0" smtClean="0">
                <a:solidFill>
                  <a:schemeClr val="accent2"/>
                </a:solidFill>
                <a:cs typeface="Arial" charset="0"/>
              </a:rPr>
              <a:t> структурой</a:t>
            </a:r>
            <a:r>
              <a:rPr lang="en-US" sz="2400" b="1" i="1" dirty="0" smtClean="0">
                <a:solidFill>
                  <a:schemeClr val="accent2"/>
                </a:solidFill>
                <a:cs typeface="Arial" charset="0"/>
              </a:rPr>
              <a:t> </a:t>
            </a:r>
            <a:endParaRPr lang="ru-RU" sz="2400" b="1" i="1" dirty="0">
              <a:solidFill>
                <a:schemeClr val="accent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466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Обе фазы представляют собой сверхструктуры, производные от слоистого типа </a:t>
            </a:r>
            <a:r>
              <a:rPr lang="ru-RU" sz="1400" dirty="0">
                <a:solidFill>
                  <a:srgbClr val="005A9E"/>
                </a:solidFill>
              </a:rPr>
              <a:t>α-</a:t>
            </a:r>
            <a:r>
              <a:rPr lang="en-US" sz="1400" dirty="0" smtClean="0">
                <a:solidFill>
                  <a:srgbClr val="005A9E"/>
                </a:solidFill>
              </a:rPr>
              <a:t>Na</a:t>
            </a:r>
            <a:r>
              <a:rPr lang="ru-RU" sz="1400" dirty="0" smtClean="0">
                <a:solidFill>
                  <a:srgbClr val="005A9E"/>
                </a:solidFill>
              </a:rPr>
              <a:t>Со</a:t>
            </a:r>
            <a:r>
              <a:rPr lang="en-US" sz="1400" dirty="0" smtClean="0">
                <a:solidFill>
                  <a:srgbClr val="005A9E"/>
                </a:solidFill>
              </a:rPr>
              <a:t>O</a:t>
            </a:r>
            <a:r>
              <a:rPr lang="ru-RU" sz="1400" baseline="-25000" dirty="0">
                <a:solidFill>
                  <a:srgbClr val="005A9E"/>
                </a:solidFill>
              </a:rPr>
              <a:t>2</a:t>
            </a:r>
            <a:r>
              <a:rPr lang="ru-RU" sz="1400" dirty="0"/>
              <a:t>, с упорядочением никеля и сурьмы в слоях по сотовому типу. Эти слои имеют в сущности гексагональную симметрию, и порошковые рентгенограммы были первоначально </a:t>
            </a:r>
            <a:r>
              <a:rPr lang="ru-RU" sz="1400" dirty="0" err="1"/>
              <a:t>проиндицированы</a:t>
            </a:r>
            <a:r>
              <a:rPr lang="ru-RU" sz="1400" dirty="0"/>
              <a:t> в рамках пространственной группы </a:t>
            </a:r>
            <a:r>
              <a:rPr lang="en-US" sz="1400" i="1" dirty="0">
                <a:solidFill>
                  <a:srgbClr val="FF0000"/>
                </a:solidFill>
              </a:rPr>
              <a:t>P</a:t>
            </a:r>
            <a:r>
              <a:rPr lang="ru-RU" sz="1400" i="1" dirty="0">
                <a:solidFill>
                  <a:srgbClr val="FF0000"/>
                </a:solidFill>
              </a:rPr>
              <a:t>3</a:t>
            </a:r>
            <a:r>
              <a:rPr lang="ru-RU" sz="1400" i="1" baseline="-25000" dirty="0">
                <a:solidFill>
                  <a:srgbClr val="FF0000"/>
                </a:solidFill>
              </a:rPr>
              <a:t>1</a:t>
            </a:r>
            <a:r>
              <a:rPr lang="ru-RU" sz="1400" i="1" dirty="0">
                <a:solidFill>
                  <a:srgbClr val="FF0000"/>
                </a:solidFill>
              </a:rPr>
              <a:t>12</a:t>
            </a:r>
            <a:r>
              <a:rPr lang="ru-RU" sz="1400" dirty="0"/>
              <a:t>, однако </a:t>
            </a:r>
            <a:r>
              <a:rPr lang="ru-RU" sz="1400" dirty="0" err="1"/>
              <a:t>полнопрофильным</a:t>
            </a:r>
            <a:r>
              <a:rPr lang="ru-RU" sz="1400" dirty="0"/>
              <a:t> анализом рентгеновских (</a:t>
            </a:r>
            <a:r>
              <a:rPr lang="ru-RU" sz="1400" dirty="0">
                <a:solidFill>
                  <a:srgbClr val="7030A0"/>
                </a:solidFill>
              </a:rPr>
              <a:t>Li</a:t>
            </a:r>
            <a:r>
              <a:rPr lang="ru-RU" sz="1400" baseline="-25000" dirty="0">
                <a:solidFill>
                  <a:srgbClr val="7030A0"/>
                </a:solidFill>
              </a:rPr>
              <a:t>3</a:t>
            </a:r>
            <a:r>
              <a:rPr lang="ru-RU" sz="1400" dirty="0">
                <a:solidFill>
                  <a:srgbClr val="7030A0"/>
                </a:solidFill>
              </a:rPr>
              <a:t>Ni</a:t>
            </a:r>
            <a:r>
              <a:rPr lang="ru-RU" sz="1400" baseline="-25000" dirty="0">
                <a:solidFill>
                  <a:srgbClr val="7030A0"/>
                </a:solidFill>
              </a:rPr>
              <a:t>2</a:t>
            </a:r>
            <a:r>
              <a:rPr lang="ru-RU" sz="1400" dirty="0">
                <a:solidFill>
                  <a:srgbClr val="7030A0"/>
                </a:solidFill>
              </a:rPr>
              <a:t>SbO</a:t>
            </a:r>
            <a:r>
              <a:rPr lang="ru-RU" sz="1400" baseline="-25000" dirty="0">
                <a:solidFill>
                  <a:srgbClr val="7030A0"/>
                </a:solidFill>
              </a:rPr>
              <a:t>6</a:t>
            </a:r>
            <a:r>
              <a:rPr lang="ru-RU" sz="1400" dirty="0"/>
              <a:t>) и нейтронных (</a:t>
            </a:r>
            <a:r>
              <a:rPr lang="ru-RU" sz="1400" dirty="0">
                <a:solidFill>
                  <a:srgbClr val="7030A0"/>
                </a:solidFill>
              </a:rPr>
              <a:t>Li</a:t>
            </a:r>
            <a:r>
              <a:rPr lang="ru-RU" sz="1400" baseline="-25000" dirty="0">
                <a:solidFill>
                  <a:srgbClr val="7030A0"/>
                </a:solidFill>
              </a:rPr>
              <a:t>3</a:t>
            </a:r>
            <a:r>
              <a:rPr lang="ru-RU" sz="1400" dirty="0">
                <a:solidFill>
                  <a:srgbClr val="7030A0"/>
                </a:solidFill>
              </a:rPr>
              <a:t>Ni</a:t>
            </a:r>
            <a:r>
              <a:rPr lang="ru-RU" sz="1400" baseline="-25000" dirty="0">
                <a:solidFill>
                  <a:srgbClr val="7030A0"/>
                </a:solidFill>
              </a:rPr>
              <a:t>2</a:t>
            </a:r>
            <a:r>
              <a:rPr lang="ru-RU" sz="1400" dirty="0">
                <a:solidFill>
                  <a:srgbClr val="7030A0"/>
                </a:solidFill>
              </a:rPr>
              <a:t>SbO</a:t>
            </a:r>
            <a:r>
              <a:rPr lang="ru-RU" sz="1400" baseline="-25000" dirty="0">
                <a:solidFill>
                  <a:srgbClr val="7030A0"/>
                </a:solidFill>
              </a:rPr>
              <a:t>6</a:t>
            </a:r>
            <a:r>
              <a:rPr lang="ru-RU" sz="1400" dirty="0"/>
              <a:t> и </a:t>
            </a:r>
            <a:r>
              <a:rPr lang="ru-RU" sz="1400" dirty="0">
                <a:solidFill>
                  <a:srgbClr val="7030A0"/>
                </a:solidFill>
              </a:rPr>
              <a:t>Na</a:t>
            </a:r>
            <a:r>
              <a:rPr lang="ru-RU" sz="1400" baseline="-25000" dirty="0">
                <a:solidFill>
                  <a:srgbClr val="7030A0"/>
                </a:solidFill>
              </a:rPr>
              <a:t>3</a:t>
            </a:r>
            <a:r>
              <a:rPr lang="ru-RU" sz="1400" dirty="0">
                <a:solidFill>
                  <a:srgbClr val="7030A0"/>
                </a:solidFill>
              </a:rPr>
              <a:t>Ni</a:t>
            </a:r>
            <a:r>
              <a:rPr lang="ru-RU" sz="1400" baseline="-25000" dirty="0">
                <a:solidFill>
                  <a:srgbClr val="7030A0"/>
                </a:solidFill>
              </a:rPr>
              <a:t>2</a:t>
            </a:r>
            <a:r>
              <a:rPr lang="ru-RU" sz="1400" dirty="0">
                <a:solidFill>
                  <a:srgbClr val="7030A0"/>
                </a:solidFill>
              </a:rPr>
              <a:t>SbO</a:t>
            </a:r>
            <a:r>
              <a:rPr lang="ru-RU" sz="1400" baseline="-25000" dirty="0">
                <a:solidFill>
                  <a:srgbClr val="7030A0"/>
                </a:solidFill>
              </a:rPr>
              <a:t>6</a:t>
            </a:r>
            <a:r>
              <a:rPr lang="ru-RU" sz="1400" dirty="0"/>
              <a:t>) </a:t>
            </a:r>
            <a:r>
              <a:rPr lang="ru-RU" sz="1400" dirty="0" err="1"/>
              <a:t>дифрактограмм</a:t>
            </a:r>
            <a:r>
              <a:rPr lang="ru-RU" sz="1400" dirty="0"/>
              <a:t> </a:t>
            </a:r>
            <a:r>
              <a:rPr lang="ru-RU" sz="1400" dirty="0" smtClean="0"/>
              <a:t> </a:t>
            </a:r>
            <a:r>
              <a:rPr lang="ru-RU" sz="1400" dirty="0"/>
              <a:t>установлено, что укладка слоёв в обоих случаях соответствует моноклинной симметрии </a:t>
            </a:r>
            <a:r>
              <a:rPr lang="en-US" sz="1400" i="1" dirty="0">
                <a:solidFill>
                  <a:srgbClr val="FF0000"/>
                </a:solidFill>
              </a:rPr>
              <a:t>C</a:t>
            </a:r>
            <a:r>
              <a:rPr lang="ru-RU" sz="1400" i="1" dirty="0">
                <a:solidFill>
                  <a:srgbClr val="FF0000"/>
                </a:solidFill>
              </a:rPr>
              <a:t>2/</a:t>
            </a:r>
            <a:r>
              <a:rPr lang="en-US" sz="1400" i="1" dirty="0">
                <a:solidFill>
                  <a:srgbClr val="FF0000"/>
                </a:solidFill>
              </a:rPr>
              <a:t>m</a:t>
            </a:r>
            <a:r>
              <a:rPr lang="ru-RU" sz="1400" dirty="0"/>
              <a:t>. В отличие от ряда родственных фаз, не обнаружено </a:t>
            </a:r>
            <a:r>
              <a:rPr lang="ru-RU" sz="1400" dirty="0" err="1"/>
              <a:t>взаимозамещения</a:t>
            </a:r>
            <a:r>
              <a:rPr lang="ru-RU" sz="1400" dirty="0"/>
              <a:t> лития с никелем, которое ухудшает электродное поведение таких фаз в </a:t>
            </a:r>
            <a:r>
              <a:rPr lang="ru-RU" sz="1400" dirty="0" err="1"/>
              <a:t>литий-ионных</a:t>
            </a:r>
            <a:r>
              <a:rPr lang="ru-RU" sz="1400" dirty="0"/>
              <a:t> аккумуляторах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73730" name="Picture 2" descr="10-A3Ni2Sb-neu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2072685"/>
            <a:ext cx="5508689" cy="232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8557" b="11766"/>
          <a:stretch>
            <a:fillRect/>
          </a:stretch>
        </p:blipFill>
        <p:spPr bwMode="auto">
          <a:xfrm>
            <a:off x="395536" y="4293096"/>
            <a:ext cx="4711942" cy="187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8772" t="7947" r="5483" b="3974"/>
          <a:stretch>
            <a:fillRect/>
          </a:stretch>
        </p:blipFill>
        <p:spPr bwMode="auto">
          <a:xfrm>
            <a:off x="5148064" y="4365104"/>
            <a:ext cx="2252155" cy="191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15616" y="6021288"/>
            <a:ext cx="727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P</a:t>
            </a:r>
            <a:r>
              <a:rPr lang="ru-RU" sz="1600" i="1" dirty="0" smtClean="0">
                <a:solidFill>
                  <a:srgbClr val="FF0000"/>
                </a:solidFill>
              </a:rPr>
              <a:t>3</a:t>
            </a:r>
            <a:r>
              <a:rPr lang="ru-RU" sz="1600" i="1" baseline="-25000" dirty="0" smtClean="0">
                <a:solidFill>
                  <a:srgbClr val="FF0000"/>
                </a:solidFill>
              </a:rPr>
              <a:t>1</a:t>
            </a:r>
            <a:r>
              <a:rPr lang="ru-RU" sz="1600" i="1" dirty="0" smtClean="0">
                <a:solidFill>
                  <a:srgbClr val="FF0000"/>
                </a:solidFill>
              </a:rPr>
              <a:t>12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6021288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C</a:t>
            </a:r>
            <a:r>
              <a:rPr lang="ru-RU" sz="1600" i="1" dirty="0" smtClean="0">
                <a:solidFill>
                  <a:srgbClr val="FF0000"/>
                </a:solidFill>
              </a:rPr>
              <a:t>2/</a:t>
            </a:r>
            <a:r>
              <a:rPr lang="en-US" sz="1600" i="1" dirty="0" smtClean="0">
                <a:solidFill>
                  <a:srgbClr val="FF0000"/>
                </a:solidFill>
              </a:rPr>
              <a:t>m</a:t>
            </a:r>
            <a:endParaRPr lang="ru-RU" sz="1600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2320" y="4437112"/>
            <a:ext cx="147565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/>
              <a:t>Фрагмент </a:t>
            </a:r>
            <a:r>
              <a:rPr lang="en-US" sz="1200" i="1" dirty="0">
                <a:solidFill>
                  <a:srgbClr val="005A9E"/>
                </a:solidFill>
              </a:rPr>
              <a:t>C</a:t>
            </a:r>
            <a:r>
              <a:rPr lang="ru-RU" sz="1200" i="1" dirty="0">
                <a:solidFill>
                  <a:srgbClr val="005A9E"/>
                </a:solidFill>
              </a:rPr>
              <a:t>2/</a:t>
            </a:r>
            <a:r>
              <a:rPr lang="en-US" sz="1200" i="1" dirty="0">
                <a:solidFill>
                  <a:srgbClr val="005A9E"/>
                </a:solidFill>
              </a:rPr>
              <a:t>m</a:t>
            </a:r>
            <a:r>
              <a:rPr lang="ru-RU" sz="1200" i="1" dirty="0">
                <a:solidFill>
                  <a:srgbClr val="005A9E"/>
                </a:solidFill>
              </a:rPr>
              <a:t> </a:t>
            </a:r>
            <a:r>
              <a:rPr lang="ru-RU" sz="1200" dirty="0"/>
              <a:t>структуры в </a:t>
            </a:r>
            <a:r>
              <a:rPr lang="en-US" sz="12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1200" dirty="0"/>
              <a:t> </a:t>
            </a:r>
            <a:r>
              <a:rPr lang="ru-RU" sz="1200" dirty="0"/>
              <a:t>- плоскости, показывающий организацию связей </a:t>
            </a:r>
            <a:r>
              <a:rPr lang="ru-RU" sz="1200" dirty="0" err="1">
                <a:solidFill>
                  <a:srgbClr val="00B050"/>
                </a:solidFill>
              </a:rPr>
              <a:t>Ni</a:t>
            </a:r>
            <a:r>
              <a:rPr lang="ru-RU" sz="1200" dirty="0" err="1"/>
              <a:t>-</a:t>
            </a:r>
            <a:r>
              <a:rPr lang="ru-RU" sz="1200" dirty="0" err="1">
                <a:solidFill>
                  <a:srgbClr val="FF0000"/>
                </a:solidFill>
              </a:rPr>
              <a:t>O</a:t>
            </a:r>
            <a:r>
              <a:rPr lang="ru-RU" sz="1200" dirty="0" err="1"/>
              <a:t>-</a:t>
            </a:r>
            <a:r>
              <a:rPr lang="ru-RU" sz="1200" dirty="0" err="1">
                <a:solidFill>
                  <a:srgbClr val="00B050"/>
                </a:solidFill>
              </a:rPr>
              <a:t>Ni</a:t>
            </a:r>
            <a:r>
              <a:rPr lang="ru-RU" sz="1200" dirty="0"/>
              <a:t> в пределах смешанного катионного </a:t>
            </a:r>
            <a:r>
              <a:rPr lang="ru-RU" sz="1200" dirty="0" smtClean="0"/>
              <a:t>слоя</a:t>
            </a:r>
            <a:endParaRPr lang="ru-RU" sz="12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9525"/>
            <a:ext cx="9144000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wrap="square" lIns="62252" tIns="31126" rIns="62252" bIns="31126">
            <a:spAutoFit/>
          </a:bodyPr>
          <a:lstStyle/>
          <a:p>
            <a:pPr algn="ctr" defTabSz="2941638" eaLnBrk="0" hangingPunct="0"/>
            <a:r>
              <a:rPr lang="ru-RU" sz="2400" b="1" i="1" dirty="0">
                <a:solidFill>
                  <a:schemeClr val="bg1"/>
                </a:solidFill>
              </a:rPr>
              <a:t>Li</a:t>
            </a:r>
            <a:r>
              <a:rPr lang="ru-RU" sz="2400" b="1" i="1" baseline="-25000" dirty="0">
                <a:solidFill>
                  <a:schemeClr val="bg1"/>
                </a:solidFill>
              </a:rPr>
              <a:t>3</a:t>
            </a:r>
            <a:r>
              <a:rPr lang="ru-RU" sz="2400" b="1" i="1" dirty="0">
                <a:solidFill>
                  <a:schemeClr val="bg1"/>
                </a:solidFill>
              </a:rPr>
              <a:t>Ni</a:t>
            </a:r>
            <a:r>
              <a:rPr lang="ru-RU" sz="2400" b="1" i="1" baseline="-25000" dirty="0">
                <a:solidFill>
                  <a:schemeClr val="bg1"/>
                </a:solidFill>
              </a:rPr>
              <a:t>2</a:t>
            </a:r>
            <a:r>
              <a:rPr lang="ru-RU" sz="2400" b="1" i="1" dirty="0">
                <a:solidFill>
                  <a:schemeClr val="bg1"/>
                </a:solidFill>
              </a:rPr>
              <a:t>SbO</a:t>
            </a:r>
            <a:r>
              <a:rPr lang="ru-RU" sz="2400" b="1" i="1" baseline="-25000" dirty="0">
                <a:solidFill>
                  <a:schemeClr val="bg1"/>
                </a:solidFill>
              </a:rPr>
              <a:t>6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 и  Na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3</a:t>
            </a:r>
            <a:r>
              <a:rPr lang="ru-RU" sz="2400" b="1" i="1" dirty="0" smtClean="0">
                <a:solidFill>
                  <a:schemeClr val="bg1"/>
                </a:solidFill>
              </a:rPr>
              <a:t>Ni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2</a:t>
            </a:r>
            <a:r>
              <a:rPr lang="ru-RU" sz="2400" b="1" i="1" dirty="0" smtClean="0">
                <a:solidFill>
                  <a:schemeClr val="bg1"/>
                </a:solidFill>
              </a:rPr>
              <a:t>SbO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6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22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4" name="Picture 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884067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170398"/>
              </p:ext>
            </p:extLst>
          </p:nvPr>
        </p:nvGraphicFramePr>
        <p:xfrm>
          <a:off x="4644008" y="476672"/>
          <a:ext cx="3382962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6" name="Graph" r:id="rId3" imgW="4153814" imgH="2901696" progId="Origin50.Graph">
                  <p:embed/>
                </p:oleObj>
              </mc:Choice>
              <mc:Fallback>
                <p:oleObj name="Graph" r:id="rId3" imgW="4153814" imgH="2901696" progId="Origin50.Graph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800" t="6203" r="9534" b="2481"/>
                      <a:stretch>
                        <a:fillRect/>
                      </a:stretch>
                    </p:blipFill>
                    <p:spPr bwMode="auto">
                      <a:xfrm>
                        <a:off x="4644008" y="476672"/>
                        <a:ext cx="3382962" cy="2662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91880" y="3212976"/>
            <a:ext cx="53285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Оба соединения упорядочиваются </a:t>
            </a:r>
            <a:r>
              <a:rPr lang="ru-RU" sz="1200" dirty="0" smtClean="0">
                <a:solidFill>
                  <a:srgbClr val="0070C0"/>
                </a:solidFill>
              </a:rPr>
              <a:t>АФМ </a:t>
            </a:r>
            <a:r>
              <a:rPr lang="ru-RU" sz="1200" dirty="0" smtClean="0"/>
              <a:t>при низких температурах. Температура </a:t>
            </a:r>
            <a:r>
              <a:rPr lang="ru-RU" sz="1200" dirty="0" err="1" smtClean="0"/>
              <a:t>Нееля</a:t>
            </a:r>
            <a:r>
              <a:rPr lang="ru-RU" sz="1200" dirty="0" smtClean="0"/>
              <a:t> в слабых магнитных полях составляет </a:t>
            </a:r>
            <a:r>
              <a:rPr lang="ru-RU" sz="1200" i="1" dirty="0" smtClean="0"/>
              <a:t>T</a:t>
            </a:r>
            <a:r>
              <a:rPr lang="ru-RU" sz="1200" i="1" baseline="-25000" dirty="0" smtClean="0"/>
              <a:t>N</a:t>
            </a:r>
            <a:r>
              <a:rPr lang="ru-RU" sz="1200" dirty="0" smtClean="0"/>
              <a:t> ~ 15 K и </a:t>
            </a:r>
            <a:r>
              <a:rPr lang="ru-RU" sz="1200" i="1" dirty="0" smtClean="0"/>
              <a:t>T</a:t>
            </a:r>
            <a:r>
              <a:rPr lang="ru-RU" sz="1200" i="1" baseline="-25000" dirty="0" smtClean="0"/>
              <a:t>N</a:t>
            </a:r>
            <a:r>
              <a:rPr lang="ru-RU" sz="1200" i="1" dirty="0" smtClean="0"/>
              <a:t> </a:t>
            </a:r>
            <a:r>
              <a:rPr lang="ru-RU" sz="1200" dirty="0" smtClean="0"/>
              <a:t>~ 17 K для Li</a:t>
            </a:r>
            <a:r>
              <a:rPr lang="ru-RU" sz="1200" baseline="-25000" dirty="0" smtClean="0"/>
              <a:t>3</a:t>
            </a:r>
            <a:r>
              <a:rPr lang="ru-RU" sz="1200" dirty="0" smtClean="0"/>
              <a:t>Ni</a:t>
            </a:r>
            <a:r>
              <a:rPr lang="ru-RU" sz="1200" baseline="-25000" dirty="0" smtClean="0"/>
              <a:t>2</a:t>
            </a:r>
            <a:r>
              <a:rPr lang="ru-RU" sz="1200" dirty="0" smtClean="0"/>
              <a:t>SbO</a:t>
            </a:r>
            <a:r>
              <a:rPr lang="ru-RU" sz="1200" baseline="-25000" dirty="0" smtClean="0"/>
              <a:t>6</a:t>
            </a:r>
            <a:r>
              <a:rPr lang="ru-RU" sz="1200" dirty="0" smtClean="0"/>
              <a:t> и Na</a:t>
            </a:r>
            <a:r>
              <a:rPr lang="ru-RU" sz="1200" baseline="-25000" dirty="0" smtClean="0"/>
              <a:t>3</a:t>
            </a:r>
            <a:r>
              <a:rPr lang="ru-RU" sz="1200" dirty="0" smtClean="0"/>
              <a:t>Ni</a:t>
            </a:r>
            <a:r>
              <a:rPr lang="ru-RU" sz="1200" baseline="-25000" dirty="0" smtClean="0"/>
              <a:t>2</a:t>
            </a:r>
            <a:r>
              <a:rPr lang="ru-RU" sz="1200" dirty="0" smtClean="0"/>
              <a:t>SbO</a:t>
            </a:r>
            <a:r>
              <a:rPr lang="ru-RU" sz="1200" baseline="-25000" dirty="0" smtClean="0"/>
              <a:t>6</a:t>
            </a:r>
            <a:r>
              <a:rPr lang="ru-RU" sz="1200" dirty="0" smtClean="0"/>
              <a:t> соответственно. В области температур выше </a:t>
            </a:r>
            <a:r>
              <a:rPr lang="ru-RU" sz="1200" i="1" dirty="0" smtClean="0"/>
              <a:t>T</a:t>
            </a:r>
            <a:r>
              <a:rPr lang="ru-RU" sz="1200" i="1" baseline="-25000" dirty="0" smtClean="0"/>
              <a:t>N</a:t>
            </a:r>
            <a:r>
              <a:rPr lang="ru-RU" sz="1200" dirty="0" smtClean="0"/>
              <a:t> температурные зависимости магнитной восприимчивости удовлетворительно описываются законом </a:t>
            </a:r>
            <a:r>
              <a:rPr lang="ru-RU" sz="1200" dirty="0" err="1" smtClean="0"/>
              <a:t>Кюри-Вейсса</a:t>
            </a:r>
            <a:r>
              <a:rPr lang="ru-RU" sz="1200" dirty="0" smtClean="0"/>
              <a:t>. Полученное значение эффективного магнитного момента 4.3 </a:t>
            </a:r>
            <a:r>
              <a:rPr lang="ru-RU" sz="1200" dirty="0" smtClean="0">
                <a:sym typeface="Symbol"/>
              </a:rPr>
              <a:t></a:t>
            </a:r>
            <a:r>
              <a:rPr lang="ru-RU" sz="1200" baseline="-25000" dirty="0" smtClean="0"/>
              <a:t>B</a:t>
            </a:r>
            <a:r>
              <a:rPr lang="ru-RU" sz="1200" dirty="0" smtClean="0"/>
              <a:t>/</a:t>
            </a:r>
            <a:r>
              <a:rPr lang="ru-RU" sz="1200" dirty="0" err="1" smtClean="0"/>
              <a:t>f.u</a:t>
            </a:r>
            <a:r>
              <a:rPr lang="ru-RU" sz="1200" dirty="0" smtClean="0"/>
              <a:t>. хорошо согласуется с теоретическим значением в предположении </a:t>
            </a:r>
            <a:r>
              <a:rPr lang="ru-RU" sz="1200" dirty="0" err="1" smtClean="0"/>
              <a:t>высокоспиновой</a:t>
            </a:r>
            <a:r>
              <a:rPr lang="ru-RU" sz="1200" dirty="0" smtClean="0"/>
              <a:t> конфигурации ионов Ni</a:t>
            </a:r>
            <a:r>
              <a:rPr lang="ru-RU" sz="1200" baseline="30000" dirty="0" smtClean="0"/>
              <a:t>2+</a:t>
            </a:r>
            <a:r>
              <a:rPr lang="ru-RU" sz="1200" dirty="0" smtClean="0"/>
              <a:t> (S=1). Температура </a:t>
            </a:r>
            <a:r>
              <a:rPr lang="ru-RU" sz="1200" dirty="0" err="1" smtClean="0"/>
              <a:t>Вейсса</a:t>
            </a:r>
            <a:r>
              <a:rPr lang="ru-RU" sz="1200" dirty="0" smtClean="0"/>
              <a:t> положительная и составляет </a:t>
            </a:r>
            <a:r>
              <a:rPr lang="ru-RU" sz="1200" dirty="0" smtClean="0">
                <a:solidFill>
                  <a:srgbClr val="FF0000"/>
                </a:solidFill>
                <a:sym typeface="Symbol"/>
              </a:rPr>
              <a:t></a:t>
            </a:r>
            <a:r>
              <a:rPr lang="ru-RU" sz="1200" dirty="0" smtClean="0">
                <a:solidFill>
                  <a:srgbClr val="FF0000"/>
                </a:solidFill>
              </a:rPr>
              <a:t> ~ 8 K и </a:t>
            </a:r>
            <a:r>
              <a:rPr lang="ru-RU" sz="1200" dirty="0" smtClean="0">
                <a:solidFill>
                  <a:srgbClr val="FF0000"/>
                </a:solidFill>
                <a:sym typeface="Symbol"/>
              </a:rPr>
              <a:t></a:t>
            </a:r>
            <a:r>
              <a:rPr lang="ru-RU" sz="1200" dirty="0" smtClean="0">
                <a:solidFill>
                  <a:srgbClr val="FF0000"/>
                </a:solidFill>
              </a:rPr>
              <a:t> ~ 12 K </a:t>
            </a:r>
            <a:r>
              <a:rPr lang="ru-RU" sz="1200" dirty="0" smtClean="0"/>
              <a:t>для Li</a:t>
            </a:r>
            <a:r>
              <a:rPr lang="ru-RU" sz="1200" baseline="-25000" dirty="0" smtClean="0"/>
              <a:t>3</a:t>
            </a:r>
            <a:r>
              <a:rPr lang="ru-RU" sz="1200" dirty="0" smtClean="0"/>
              <a:t>Ni</a:t>
            </a:r>
            <a:r>
              <a:rPr lang="ru-RU" sz="1200" baseline="-25000" dirty="0" smtClean="0"/>
              <a:t>2</a:t>
            </a:r>
            <a:r>
              <a:rPr lang="ru-RU" sz="1200" dirty="0" smtClean="0"/>
              <a:t>SbO</a:t>
            </a:r>
            <a:r>
              <a:rPr lang="ru-RU" sz="1200" baseline="-25000" dirty="0" smtClean="0"/>
              <a:t>6</a:t>
            </a:r>
            <a:r>
              <a:rPr lang="ru-RU" sz="1200" dirty="0" smtClean="0"/>
              <a:t> и Na</a:t>
            </a:r>
            <a:r>
              <a:rPr lang="ru-RU" sz="1200" baseline="-25000" dirty="0" smtClean="0"/>
              <a:t>3</a:t>
            </a:r>
            <a:r>
              <a:rPr lang="ru-RU" sz="1200" dirty="0" smtClean="0"/>
              <a:t>Ni</a:t>
            </a:r>
            <a:r>
              <a:rPr lang="ru-RU" sz="1200" baseline="-25000" dirty="0" smtClean="0"/>
              <a:t>2</a:t>
            </a:r>
            <a:r>
              <a:rPr lang="ru-RU" sz="1200" dirty="0" smtClean="0"/>
              <a:t>SbO</a:t>
            </a:r>
            <a:r>
              <a:rPr lang="ru-RU" sz="1200" baseline="-25000" dirty="0" smtClean="0"/>
              <a:t>6</a:t>
            </a:r>
            <a:r>
              <a:rPr lang="ru-RU" sz="1200" dirty="0" smtClean="0"/>
              <a:t> образцов соответственно, что свидетельствует о доминирующем </a:t>
            </a:r>
            <a:r>
              <a:rPr lang="ru-RU" sz="1200" dirty="0" smtClean="0">
                <a:solidFill>
                  <a:srgbClr val="0070C0"/>
                </a:solidFill>
              </a:rPr>
              <a:t>ФМ</a:t>
            </a:r>
            <a:r>
              <a:rPr lang="ru-RU" sz="1200" dirty="0" smtClean="0"/>
              <a:t> взаимодействии в исследованных соединениях. Данные по температурным зависимостям (2-300 К) удельной теплоемкости, в том числе в магнитных полях до 9 Тл хорошо согласуются с данными по магнитной восприимчивости и показывают, что при приложении магнитного поля положение температуры </a:t>
            </a:r>
            <a:r>
              <a:rPr lang="ru-RU" sz="1200" dirty="0" err="1" smtClean="0"/>
              <a:t>Нееля</a:t>
            </a:r>
            <a:r>
              <a:rPr lang="ru-RU" sz="1200" dirty="0" smtClean="0"/>
              <a:t> сдвигается в сторону меньших температур, что является типичным для одноосных антиферромагнетиков. </a:t>
            </a:r>
            <a:endParaRPr lang="ru-RU" dirty="0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wrap="square" lIns="62252" tIns="31126" rIns="62252" bIns="31126">
            <a:spAutoFit/>
          </a:bodyPr>
          <a:lstStyle/>
          <a:p>
            <a:pPr algn="ctr" defTabSz="2941638" eaLnBrk="0" hangingPunct="0"/>
            <a:r>
              <a:rPr lang="ru-RU" sz="2400" b="1" i="1" dirty="0">
                <a:solidFill>
                  <a:schemeClr val="bg1"/>
                </a:solidFill>
              </a:rPr>
              <a:t>Li</a:t>
            </a:r>
            <a:r>
              <a:rPr lang="ru-RU" sz="2400" b="1" i="1" baseline="-25000" dirty="0">
                <a:solidFill>
                  <a:schemeClr val="bg1"/>
                </a:solidFill>
              </a:rPr>
              <a:t>3</a:t>
            </a:r>
            <a:r>
              <a:rPr lang="ru-RU" sz="2400" b="1" i="1" dirty="0">
                <a:solidFill>
                  <a:schemeClr val="bg1"/>
                </a:solidFill>
              </a:rPr>
              <a:t>Ni</a:t>
            </a:r>
            <a:r>
              <a:rPr lang="ru-RU" sz="2400" b="1" i="1" baseline="-25000" dirty="0">
                <a:solidFill>
                  <a:schemeClr val="bg1"/>
                </a:solidFill>
              </a:rPr>
              <a:t>2</a:t>
            </a:r>
            <a:r>
              <a:rPr lang="ru-RU" sz="2400" b="1" i="1" dirty="0">
                <a:solidFill>
                  <a:schemeClr val="bg1"/>
                </a:solidFill>
              </a:rPr>
              <a:t>SbO</a:t>
            </a:r>
            <a:r>
              <a:rPr lang="ru-RU" sz="2400" b="1" i="1" baseline="-25000" dirty="0">
                <a:solidFill>
                  <a:schemeClr val="bg1"/>
                </a:solidFill>
              </a:rPr>
              <a:t>6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 и  Na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3</a:t>
            </a:r>
            <a:r>
              <a:rPr lang="ru-RU" sz="2400" b="1" i="1" dirty="0" smtClean="0">
                <a:solidFill>
                  <a:schemeClr val="bg1"/>
                </a:solidFill>
              </a:rPr>
              <a:t>Ni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2</a:t>
            </a:r>
            <a:r>
              <a:rPr lang="ru-RU" sz="2400" b="1" i="1" dirty="0" smtClean="0">
                <a:solidFill>
                  <a:schemeClr val="bg1"/>
                </a:solidFill>
              </a:rPr>
              <a:t>SbO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6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 cstate="print"/>
          <a:srcRect t="7559"/>
          <a:stretch>
            <a:fillRect/>
          </a:stretch>
        </p:blipFill>
        <p:spPr bwMode="auto">
          <a:xfrm>
            <a:off x="323850" y="476250"/>
            <a:ext cx="3733800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5568" name="Объект 4"/>
          <p:cNvGraphicFramePr>
            <a:graphicFrameLocks noChangeAspect="1"/>
          </p:cNvGraphicFramePr>
          <p:nvPr/>
        </p:nvGraphicFramePr>
        <p:xfrm>
          <a:off x="0" y="3284984"/>
          <a:ext cx="3738562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7" name="Graph" r:id="rId6" imgW="4184294" imgH="2935834" progId="Origin50.Graph">
                  <p:embed/>
                </p:oleObj>
              </mc:Choice>
              <mc:Fallback>
                <p:oleObj name="Graph" r:id="rId6" imgW="4184294" imgH="2935834" progId="Origin50.Graph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162" t="4904" r="6023" b="2452"/>
                      <a:stretch>
                        <a:fillRect/>
                      </a:stretch>
                    </p:blipFill>
                    <p:spPr bwMode="auto">
                      <a:xfrm>
                        <a:off x="0" y="3284984"/>
                        <a:ext cx="3738562" cy="273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4" name="Picture 9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884067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730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9" y="2060848"/>
            <a:ext cx="9123841" cy="355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827584" y="587727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C</a:t>
            </a:r>
            <a:r>
              <a:rPr lang="ru-RU" sz="1600" dirty="0" err="1" smtClean="0"/>
              <a:t>ветло-желтые</a:t>
            </a:r>
            <a:r>
              <a:rPr lang="ru-RU" sz="1600" dirty="0" smtClean="0"/>
              <a:t> атомы </a:t>
            </a:r>
            <a:r>
              <a:rPr lang="en-US" sz="1600" dirty="0" smtClean="0"/>
              <a:t>Na</a:t>
            </a:r>
            <a:r>
              <a:rPr lang="ru-RU" sz="1600" baseline="30000" dirty="0" smtClean="0"/>
              <a:t>+</a:t>
            </a:r>
            <a:r>
              <a:rPr lang="ru-RU" sz="1600" dirty="0" smtClean="0"/>
              <a:t>, показаны на всех возможных тригональных призматических позициях, доступных в пространстве между слоями. </a:t>
            </a:r>
            <a:endParaRPr lang="ru-RU" sz="1600" dirty="0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32192"/>
          </a:xfrm>
          <a:prstGeom prst="rect">
            <a:avLst/>
          </a:prstGeom>
          <a:solidFill>
            <a:srgbClr val="005DA2"/>
          </a:solidFill>
          <a:ln w="53975">
            <a:noFill/>
            <a:miter lim="800000"/>
            <a:headEnd/>
            <a:tailEnd/>
          </a:ln>
        </p:spPr>
        <p:txBody>
          <a:bodyPr wrap="square" lIns="62252" tIns="31126" rIns="62252" bIns="31126">
            <a:spAutoFit/>
          </a:bodyPr>
          <a:lstStyle/>
          <a:p>
            <a:pPr algn="ctr" defTabSz="2941638" eaLnBrk="0" hangingPunct="0"/>
            <a:r>
              <a:rPr lang="ru-RU" sz="2400" b="1" i="1" dirty="0" smtClean="0">
                <a:solidFill>
                  <a:schemeClr val="bg1"/>
                </a:solidFill>
              </a:rPr>
              <a:t>Na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2</a:t>
            </a:r>
            <a:r>
              <a:rPr lang="ru-RU" sz="2400" b="1" i="1" dirty="0" smtClean="0">
                <a:solidFill>
                  <a:schemeClr val="bg1"/>
                </a:solidFill>
              </a:rPr>
              <a:t>Ni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i="1" dirty="0" smtClean="0">
                <a:solidFill>
                  <a:schemeClr val="bg1"/>
                </a:solidFill>
              </a:rPr>
              <a:t>Te</a:t>
            </a:r>
            <a:r>
              <a:rPr lang="ru-RU" sz="2400" b="1" i="1" dirty="0" smtClean="0">
                <a:solidFill>
                  <a:schemeClr val="bg1"/>
                </a:solidFill>
              </a:rPr>
              <a:t>O</a:t>
            </a:r>
            <a:r>
              <a:rPr lang="ru-RU" sz="2400" b="1" i="1" baseline="-25000" dirty="0" smtClean="0">
                <a:solidFill>
                  <a:schemeClr val="bg1"/>
                </a:solidFill>
              </a:rPr>
              <a:t>6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31640" y="5517232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5A9E"/>
                </a:solidFill>
              </a:rPr>
              <a:t>P6</a:t>
            </a:r>
            <a:r>
              <a:rPr lang="ru-RU" i="1" baseline="-25000" dirty="0" smtClean="0">
                <a:solidFill>
                  <a:srgbClr val="005A9E"/>
                </a:solidFill>
              </a:rPr>
              <a:t>3</a:t>
            </a:r>
            <a:r>
              <a:rPr lang="ru-RU" i="1" dirty="0" smtClean="0">
                <a:solidFill>
                  <a:srgbClr val="005A9E"/>
                </a:solidFill>
              </a:rPr>
              <a:t>/</a:t>
            </a:r>
            <a:r>
              <a:rPr lang="ru-RU" i="1" dirty="0" err="1" smtClean="0">
                <a:solidFill>
                  <a:srgbClr val="005A9E"/>
                </a:solidFill>
              </a:rPr>
              <a:t>mcm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228184" y="5517232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5A9E"/>
                </a:solidFill>
              </a:rPr>
              <a:t>P6</a:t>
            </a:r>
            <a:r>
              <a:rPr lang="ru-RU" i="1" baseline="-25000" dirty="0" smtClean="0">
                <a:solidFill>
                  <a:srgbClr val="005A9E"/>
                </a:solidFill>
              </a:rPr>
              <a:t>3</a:t>
            </a:r>
            <a:r>
              <a:rPr lang="ru-RU" i="1" dirty="0" smtClean="0">
                <a:solidFill>
                  <a:srgbClr val="005A9E"/>
                </a:solidFill>
              </a:rPr>
              <a:t>22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47667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70C0"/>
                </a:solidFill>
              </a:rPr>
              <a:t>Это соединение, как и другие </a:t>
            </a:r>
            <a:r>
              <a:rPr lang="en-US" sz="1600" dirty="0">
                <a:solidFill>
                  <a:srgbClr val="FF0000"/>
                </a:solidFill>
              </a:rPr>
              <a:t>Na</a:t>
            </a:r>
            <a:r>
              <a:rPr lang="ru-RU" sz="1600" baseline="-250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M</a:t>
            </a:r>
            <a:r>
              <a:rPr lang="ru-RU" sz="1600" baseline="-25000" dirty="0">
                <a:solidFill>
                  <a:srgbClr val="FF0000"/>
                </a:solidFill>
              </a:rPr>
              <a:t>2</a:t>
            </a:r>
            <a:r>
              <a:rPr lang="en-US" sz="1600" dirty="0" err="1">
                <a:solidFill>
                  <a:srgbClr val="FF0000"/>
                </a:solidFill>
              </a:rPr>
              <a:t>TeO</a:t>
            </a:r>
            <a:r>
              <a:rPr lang="ru-RU" sz="1600" baseline="-25000" dirty="0">
                <a:solidFill>
                  <a:srgbClr val="FF0000"/>
                </a:solidFill>
              </a:rPr>
              <a:t>6</a:t>
            </a:r>
            <a:r>
              <a:rPr lang="ru-RU" sz="1600" dirty="0">
                <a:solidFill>
                  <a:srgbClr val="FF0000"/>
                </a:solidFill>
              </a:rPr>
              <a:t> (</a:t>
            </a:r>
            <a:r>
              <a:rPr lang="en-US" sz="1600" dirty="0">
                <a:solidFill>
                  <a:srgbClr val="FF0000"/>
                </a:solidFill>
              </a:rPr>
              <a:t>M</a:t>
            </a:r>
            <a:r>
              <a:rPr lang="ru-RU" sz="1600" dirty="0">
                <a:solidFill>
                  <a:srgbClr val="FF0000"/>
                </a:solidFill>
              </a:rPr>
              <a:t> = </a:t>
            </a:r>
            <a:r>
              <a:rPr lang="en-US" sz="1600" dirty="0">
                <a:solidFill>
                  <a:srgbClr val="FF0000"/>
                </a:solidFill>
              </a:rPr>
              <a:t>Mg</a:t>
            </a:r>
            <a:r>
              <a:rPr lang="ru-RU" sz="1600" dirty="0">
                <a:solidFill>
                  <a:srgbClr val="FF0000"/>
                </a:solidFill>
              </a:rPr>
              <a:t>, </a:t>
            </a:r>
            <a:r>
              <a:rPr lang="en-US" sz="1600" dirty="0">
                <a:solidFill>
                  <a:srgbClr val="FF0000"/>
                </a:solidFill>
              </a:rPr>
              <a:t>Co</a:t>
            </a:r>
            <a:r>
              <a:rPr lang="ru-RU" sz="1600" dirty="0">
                <a:solidFill>
                  <a:srgbClr val="FF0000"/>
                </a:solidFill>
              </a:rPr>
              <a:t>, </a:t>
            </a:r>
            <a:r>
              <a:rPr lang="en-US" sz="1600" dirty="0">
                <a:solidFill>
                  <a:srgbClr val="FF0000"/>
                </a:solidFill>
              </a:rPr>
              <a:t>Zn</a:t>
            </a:r>
            <a:r>
              <a:rPr lang="ru-RU" sz="1600" dirty="0">
                <a:solidFill>
                  <a:srgbClr val="FF0000"/>
                </a:solidFill>
              </a:rPr>
              <a:t>) </a:t>
            </a:r>
            <a:r>
              <a:rPr lang="ru-RU" sz="1600" dirty="0">
                <a:solidFill>
                  <a:srgbClr val="0070C0"/>
                </a:solidFill>
              </a:rPr>
              <a:t>является сотообразной сверхструктурой 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с высокой катионной проводимостью, но отличается другой упаковкой слоев, отвечающей пространственной группе </a:t>
            </a:r>
            <a:r>
              <a:rPr lang="en-US" sz="1600" i="1" dirty="0">
                <a:solidFill>
                  <a:srgbClr val="7030A0"/>
                </a:solidFill>
              </a:rPr>
              <a:t>P</a:t>
            </a:r>
            <a:r>
              <a:rPr lang="ru-RU" sz="1600" i="1" dirty="0">
                <a:solidFill>
                  <a:srgbClr val="7030A0"/>
                </a:solidFill>
              </a:rPr>
              <a:t>6</a:t>
            </a:r>
            <a:r>
              <a:rPr lang="ru-RU" sz="1600" i="1" baseline="-25000" dirty="0">
                <a:solidFill>
                  <a:srgbClr val="7030A0"/>
                </a:solidFill>
              </a:rPr>
              <a:t>3</a:t>
            </a:r>
            <a:r>
              <a:rPr lang="ru-RU" sz="1600" i="1" dirty="0">
                <a:solidFill>
                  <a:srgbClr val="7030A0"/>
                </a:solidFill>
              </a:rPr>
              <a:t>/</a:t>
            </a:r>
            <a:r>
              <a:rPr lang="en-US" sz="1600" i="1" dirty="0" err="1">
                <a:solidFill>
                  <a:srgbClr val="7030A0"/>
                </a:solidFill>
              </a:rPr>
              <a:t>mcm</a:t>
            </a:r>
            <a:r>
              <a:rPr lang="ru-RU" sz="1600" dirty="0">
                <a:solidFill>
                  <a:srgbClr val="0070C0"/>
                </a:solidFill>
              </a:rPr>
              <a:t>, а не </a:t>
            </a:r>
            <a:r>
              <a:rPr lang="en-US" sz="1600" i="1" dirty="0">
                <a:solidFill>
                  <a:srgbClr val="7030A0"/>
                </a:solidFill>
              </a:rPr>
              <a:t>P</a:t>
            </a:r>
            <a:r>
              <a:rPr lang="ru-RU" sz="1600" i="1" dirty="0">
                <a:solidFill>
                  <a:srgbClr val="7030A0"/>
                </a:solidFill>
              </a:rPr>
              <a:t>6</a:t>
            </a:r>
            <a:r>
              <a:rPr lang="ru-RU" sz="1600" i="1" baseline="-25000" dirty="0">
                <a:solidFill>
                  <a:srgbClr val="7030A0"/>
                </a:solidFill>
              </a:rPr>
              <a:t>3</a:t>
            </a:r>
            <a:r>
              <a:rPr lang="ru-RU" sz="1600" i="1" dirty="0">
                <a:solidFill>
                  <a:srgbClr val="7030A0"/>
                </a:solidFill>
              </a:rPr>
              <a:t>22</a:t>
            </a:r>
            <a:r>
              <a:rPr lang="ru-RU" sz="1600" dirty="0">
                <a:solidFill>
                  <a:srgbClr val="0070C0"/>
                </a:solidFill>
              </a:rPr>
              <a:t>, как у других </a:t>
            </a:r>
            <a:r>
              <a:rPr lang="ru-RU" sz="1600" dirty="0" smtClean="0">
                <a:solidFill>
                  <a:srgbClr val="0070C0"/>
                </a:solidFill>
              </a:rPr>
              <a:t>представителей</a:t>
            </a:r>
            <a:r>
              <a:rPr lang="ru-RU" sz="1600" dirty="0" smtClean="0"/>
              <a:t>. </a:t>
            </a:r>
            <a:r>
              <a:rPr lang="en-US" sz="1600" b="1" i="1" dirty="0" smtClean="0">
                <a:solidFill>
                  <a:srgbClr val="FF0000"/>
                </a:solidFill>
              </a:rPr>
              <a:t>M.A.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Evstigneeva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et al. / Chem. Mater. 23 (2011)1174. </a:t>
            </a:r>
            <a:endParaRPr lang="en-US" sz="1600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1600" dirty="0" smtClean="0"/>
              <a:t>В </a:t>
            </a:r>
            <a:r>
              <a:rPr lang="en-US" sz="1600" dirty="0" smtClean="0"/>
              <a:t>Ni </a:t>
            </a:r>
            <a:r>
              <a:rPr lang="ru-RU" sz="1600" dirty="0" smtClean="0"/>
              <a:t> композиции, </a:t>
            </a:r>
            <a:r>
              <a:rPr lang="ru-RU" sz="1600" dirty="0" err="1" smtClean="0"/>
              <a:t>октаэдрические</a:t>
            </a:r>
            <a:r>
              <a:rPr lang="ru-RU" sz="1600" dirty="0" smtClean="0"/>
              <a:t> слои уложены с образованием колонок </a:t>
            </a:r>
            <a:r>
              <a:rPr lang="en-US" sz="1600" dirty="0" smtClean="0"/>
              <a:t>Te</a:t>
            </a:r>
            <a:r>
              <a:rPr lang="ru-RU" sz="1600" dirty="0" smtClean="0"/>
              <a:t> и </a:t>
            </a:r>
            <a:r>
              <a:rPr lang="en-US" sz="1600" dirty="0" smtClean="0"/>
              <a:t>Ni </a:t>
            </a:r>
            <a:r>
              <a:rPr lang="ru-RU" sz="1600" dirty="0" smtClean="0"/>
              <a:t>октаэдров вдоль </a:t>
            </a:r>
            <a:r>
              <a:rPr lang="ru-RU" sz="1600" i="1" dirty="0" smtClean="0"/>
              <a:t>с</a:t>
            </a:r>
            <a:r>
              <a:rPr lang="ru-RU" sz="1600" dirty="0" smtClean="0"/>
              <a:t>-направления. В других композициях, слои уложены так, что формируют попеременные столбцы М</a:t>
            </a:r>
            <a:r>
              <a:rPr lang="ru-RU" sz="1600" baseline="30000" dirty="0" smtClean="0"/>
              <a:t>2+</a:t>
            </a:r>
            <a:r>
              <a:rPr lang="ru-RU" sz="1600" dirty="0" smtClean="0"/>
              <a:t> и </a:t>
            </a:r>
            <a:r>
              <a:rPr lang="en-US" sz="1600" dirty="0" smtClean="0"/>
              <a:t>Te</a:t>
            </a:r>
            <a:r>
              <a:rPr lang="ru-RU" sz="1600" dirty="0" smtClean="0"/>
              <a:t> и столбцы только </a:t>
            </a:r>
            <a:r>
              <a:rPr lang="en-US" sz="1600" dirty="0" smtClean="0"/>
              <a:t>M</a:t>
            </a:r>
            <a:r>
              <a:rPr lang="ru-RU" sz="1600" baseline="30000" dirty="0" smtClean="0"/>
              <a:t>2 +</a:t>
            </a:r>
            <a:r>
              <a:rPr lang="ru-RU" sz="1600" dirty="0" smtClean="0"/>
              <a:t> вдоль </a:t>
            </a:r>
            <a:r>
              <a:rPr lang="ru-RU" sz="1600" i="1" dirty="0" smtClean="0"/>
              <a:t>с</a:t>
            </a:r>
            <a:r>
              <a:rPr lang="ru-RU" sz="1600" dirty="0" smtClean="0"/>
              <a:t>-направления.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5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84067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NaNiTe-neutr 300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5888"/>
            <a:ext cx="3652837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7" descr="Na2Ni2TeO6_neutr-polyhed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96" y="8"/>
            <a:ext cx="2094238" cy="200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0" y="2636912"/>
            <a:ext cx="2592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err="1"/>
              <a:t>Нейтронограмма</a:t>
            </a:r>
            <a:r>
              <a:rPr lang="ru-RU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Na</a:t>
            </a:r>
            <a:r>
              <a:rPr lang="ru-RU" sz="1400" baseline="-25000" dirty="0">
                <a:solidFill>
                  <a:srgbClr val="FF0000"/>
                </a:solidFill>
              </a:rPr>
              <a:t>2</a:t>
            </a:r>
            <a:r>
              <a:rPr lang="en-US" sz="1400" dirty="0">
                <a:solidFill>
                  <a:srgbClr val="FF0000"/>
                </a:solidFill>
              </a:rPr>
              <a:t>Ni</a:t>
            </a:r>
            <a:r>
              <a:rPr lang="ru-RU" sz="1400" baseline="-25000" dirty="0">
                <a:solidFill>
                  <a:srgbClr val="FF0000"/>
                </a:solidFill>
              </a:rPr>
              <a:t>2</a:t>
            </a:r>
            <a:r>
              <a:rPr lang="en-US" sz="1400" dirty="0" err="1">
                <a:solidFill>
                  <a:srgbClr val="FF0000"/>
                </a:solidFill>
              </a:rPr>
              <a:t>TeO</a:t>
            </a:r>
            <a:r>
              <a:rPr lang="ru-RU" sz="1400" baseline="-25000" dirty="0" smtClean="0">
                <a:solidFill>
                  <a:srgbClr val="FF0000"/>
                </a:solidFill>
              </a:rPr>
              <a:t>6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при 300К</a:t>
            </a:r>
          </a:p>
        </p:txBody>
      </p:sp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4246563" y="1916832"/>
            <a:ext cx="48974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Полиэдрическая модель структуры </a:t>
            </a:r>
            <a:r>
              <a:rPr lang="en-US" sz="1400" dirty="0">
                <a:solidFill>
                  <a:srgbClr val="FF0000"/>
                </a:solidFill>
              </a:rPr>
              <a:t>Na</a:t>
            </a:r>
            <a:r>
              <a:rPr lang="ru-RU" sz="1400" baseline="-25000" dirty="0">
                <a:solidFill>
                  <a:srgbClr val="FF0000"/>
                </a:solidFill>
              </a:rPr>
              <a:t>2</a:t>
            </a:r>
            <a:r>
              <a:rPr lang="en-US" sz="1400" dirty="0">
                <a:solidFill>
                  <a:srgbClr val="FF0000"/>
                </a:solidFill>
              </a:rPr>
              <a:t>Ni</a:t>
            </a:r>
            <a:r>
              <a:rPr lang="ru-RU" sz="1400" baseline="-25000" dirty="0">
                <a:solidFill>
                  <a:srgbClr val="FF0000"/>
                </a:solidFill>
              </a:rPr>
              <a:t>2</a:t>
            </a:r>
            <a:r>
              <a:rPr lang="en-US" sz="1400" dirty="0" err="1">
                <a:solidFill>
                  <a:srgbClr val="FF0000"/>
                </a:solidFill>
              </a:rPr>
              <a:t>TeO</a:t>
            </a:r>
            <a:r>
              <a:rPr lang="ru-RU" sz="1400" baseline="-25000" dirty="0">
                <a:solidFill>
                  <a:srgbClr val="FF0000"/>
                </a:solidFill>
              </a:rPr>
              <a:t>6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по данным нейтронографии. В серых октаэдрах </a:t>
            </a:r>
            <a:r>
              <a:rPr lang="en-US" sz="1400" dirty="0"/>
              <a:t>Te</a:t>
            </a:r>
            <a:r>
              <a:rPr lang="ru-RU" sz="1400" dirty="0"/>
              <a:t>, в зелёных – </a:t>
            </a:r>
            <a:r>
              <a:rPr lang="en-US" sz="1400" dirty="0"/>
              <a:t>Ni</a:t>
            </a:r>
            <a:r>
              <a:rPr lang="ru-RU" sz="1400" dirty="0"/>
              <a:t>, в жёлтых призмах – </a:t>
            </a:r>
            <a:r>
              <a:rPr lang="en-US" sz="1400" dirty="0"/>
              <a:t>Na</a:t>
            </a:r>
            <a:r>
              <a:rPr lang="ru-RU" sz="1400" dirty="0"/>
              <a:t>. </a:t>
            </a:r>
          </a:p>
        </p:txBody>
      </p:sp>
      <p:pic>
        <p:nvPicPr>
          <p:cNvPr id="37894" name="Picture 10" descr="Na2Ni2TeO6_Na lay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250983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107504" y="5392738"/>
            <a:ext cx="26642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Взаимное расположение позиций </a:t>
            </a:r>
            <a:r>
              <a:rPr lang="en-US" sz="1400" dirty="0"/>
              <a:t>Na</a:t>
            </a:r>
            <a:r>
              <a:rPr lang="ru-RU" sz="1400" dirty="0"/>
              <a:t>(1) – серых и </a:t>
            </a:r>
            <a:r>
              <a:rPr lang="en-US" sz="1400" dirty="0"/>
              <a:t>Na</a:t>
            </a:r>
            <a:r>
              <a:rPr lang="ru-RU" sz="1400" dirty="0"/>
              <a:t>(2) – жёлтых в проводящей </a:t>
            </a:r>
            <a:r>
              <a:rPr lang="ru-RU" sz="1400" dirty="0" smtClean="0"/>
              <a:t>плоскости </a:t>
            </a:r>
            <a:r>
              <a:rPr lang="en-US" sz="1400" dirty="0" smtClean="0">
                <a:solidFill>
                  <a:srgbClr val="FF0000"/>
                </a:solidFill>
              </a:rPr>
              <a:t>Na</a:t>
            </a:r>
            <a:r>
              <a:rPr lang="ru-RU" sz="1400" baseline="-25000" dirty="0">
                <a:solidFill>
                  <a:srgbClr val="FF0000"/>
                </a:solidFill>
              </a:rPr>
              <a:t>2</a:t>
            </a:r>
            <a:r>
              <a:rPr lang="en-US" sz="1400" dirty="0">
                <a:solidFill>
                  <a:srgbClr val="FF0000"/>
                </a:solidFill>
              </a:rPr>
              <a:t>Ni</a:t>
            </a:r>
            <a:r>
              <a:rPr lang="ru-RU" sz="1400" baseline="-25000" dirty="0" smtClean="0">
                <a:solidFill>
                  <a:srgbClr val="FF0000"/>
                </a:solidFill>
              </a:rPr>
              <a:t>2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7897" name="AutoShape 358"/>
          <p:cNvSpPr>
            <a:spLocks noChangeAspect="1" noChangeArrowheads="1"/>
          </p:cNvSpPr>
          <p:nvPr/>
        </p:nvSpPr>
        <p:spPr bwMode="auto">
          <a:xfrm>
            <a:off x="4787900" y="981075"/>
            <a:ext cx="493713" cy="244475"/>
          </a:xfrm>
          <a:prstGeom prst="rightArrow">
            <a:avLst>
              <a:gd name="adj1" fmla="val 50000"/>
              <a:gd name="adj2" fmla="val 504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8" name="AutoShape 359"/>
          <p:cNvSpPr>
            <a:spLocks noChangeAspect="1" noChangeArrowheads="1"/>
          </p:cNvSpPr>
          <p:nvPr/>
        </p:nvSpPr>
        <p:spPr bwMode="auto">
          <a:xfrm>
            <a:off x="1115616" y="3068960"/>
            <a:ext cx="139700" cy="280987"/>
          </a:xfrm>
          <a:prstGeom prst="downArrow">
            <a:avLst>
              <a:gd name="adj1" fmla="val 50000"/>
              <a:gd name="adj2" fmla="val 502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0" name="TextBox 13"/>
          <p:cNvSpPr txBox="1">
            <a:spLocks noChangeArrowheads="1"/>
          </p:cNvSpPr>
          <p:nvPr/>
        </p:nvSpPr>
        <p:spPr bwMode="auto">
          <a:xfrm>
            <a:off x="2555875" y="404813"/>
            <a:ext cx="3729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libri" pitchFamily="34" charset="0"/>
              </a:rPr>
              <a:t>новый слоистый твёрдый электролит</a:t>
            </a:r>
          </a:p>
        </p:txBody>
      </p:sp>
      <p:graphicFrame>
        <p:nvGraphicFramePr>
          <p:cNvPr id="15" name="Group 193"/>
          <p:cNvGraphicFramePr>
            <a:graphicFrameLocks noGrp="1"/>
          </p:cNvGraphicFramePr>
          <p:nvPr/>
        </p:nvGraphicFramePr>
        <p:xfrm>
          <a:off x="2627784" y="2852936"/>
          <a:ext cx="6265391" cy="2559768"/>
        </p:xfrm>
        <a:graphic>
          <a:graphicData uri="http://schemas.openxmlformats.org/drawingml/2006/table">
            <a:tbl>
              <a:tblPr/>
              <a:tblGrid>
                <a:gridCol w="864096"/>
                <a:gridCol w="907257"/>
                <a:gridCol w="1526428"/>
                <a:gridCol w="1475353"/>
                <a:gridCol w="1492257"/>
              </a:tblGrid>
              <a:tr h="45238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Позиция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Кратность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Положение призмы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Заселённость (доля от общего количества натрия)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Рентгенография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Нейтронография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3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Na(1)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Между пустыми тетраэдрами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0.438 (67 %)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0.469 (68 %)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3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Na(2)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Между двумя октаэдрами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NiO</a:t>
                      </a:r>
                      <a:r>
                        <a:rPr kumimoji="0" lang="en-US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0.207 (21 %)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0.329 (32 %)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3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Na(3)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Между двумя октаэдрами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TeO</a:t>
                      </a:r>
                      <a:r>
                        <a:rPr kumimoji="0" lang="en-US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0.245 (12 %)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–0.015 (0 %)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381">
                <a:tc gridSpan="3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Суммарное содержание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в элементарной ячейке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4,13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7" marR="91447" marT="45674" marB="456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3348038" y="0"/>
            <a:ext cx="1803400" cy="461963"/>
          </a:xfrm>
          <a:prstGeom prst="rect">
            <a:avLst/>
          </a:prstGeom>
          <a:solidFill>
            <a:srgbClr val="005A9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cs typeface="Arial" charset="0"/>
              </a:rPr>
              <a:t>Na</a:t>
            </a:r>
            <a:r>
              <a:rPr lang="ru-RU" sz="2400" b="1" i="1" baseline="-25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lang="en-US" sz="2400" b="1" i="1" dirty="0">
                <a:solidFill>
                  <a:schemeClr val="bg1"/>
                </a:solidFill>
                <a:cs typeface="Arial" charset="0"/>
              </a:rPr>
              <a:t>Ni</a:t>
            </a:r>
            <a:r>
              <a:rPr lang="ru-RU" sz="2400" b="1" i="1" baseline="-25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lang="en-US" sz="2400" b="1" i="1" dirty="0" err="1">
                <a:solidFill>
                  <a:schemeClr val="bg1"/>
                </a:solidFill>
                <a:cs typeface="Arial" charset="0"/>
              </a:rPr>
              <a:t>TeO</a:t>
            </a:r>
            <a:r>
              <a:rPr lang="ru-RU" sz="2400" b="1" i="1" baseline="-25000" dirty="0">
                <a:solidFill>
                  <a:schemeClr val="bg1"/>
                </a:solidFill>
                <a:cs typeface="Arial" charset="0"/>
              </a:rPr>
              <a:t>6</a:t>
            </a:r>
            <a:endParaRPr lang="ru-RU" sz="2400" b="1" i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 flipV="1">
            <a:off x="1691680" y="6597352"/>
            <a:ext cx="6696744" cy="719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827584" y="6657945"/>
            <a:ext cx="7562105" cy="200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sz="1200" dirty="0" smtClean="0"/>
              <a:t>                                   «Дифракция нейтронов</a:t>
            </a:r>
            <a:r>
              <a:rPr lang="en-US" sz="1200" dirty="0" smtClean="0"/>
              <a:t> - 2015</a:t>
            </a:r>
            <a:r>
              <a:rPr lang="ru-RU" sz="1200" dirty="0" smtClean="0"/>
              <a:t>»  </a:t>
            </a:r>
            <a:r>
              <a:rPr lang="ru-RU" sz="1200" b="1" dirty="0" smtClean="0"/>
              <a:t>    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А.И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ru-RU" sz="1400" dirty="0" err="1">
                <a:latin typeface="Century Gothic" pitchFamily="34" charset="0"/>
                <a:ea typeface="Calibri" pitchFamily="34" charset="0"/>
                <a:cs typeface="Calibri" pitchFamily="34" charset="0"/>
              </a:rPr>
              <a:t>Курбаков</a:t>
            </a:r>
            <a:r>
              <a:rPr lang="en-US" sz="1400" dirty="0">
                <a:latin typeface="Berlin Sans FB Dem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 i="1" dirty="0" smtClean="0">
                <a:latin typeface="Palatino Linotype" pitchFamily="18" charset="0"/>
                <a:ea typeface="Calibri" pitchFamily="34" charset="0"/>
                <a:cs typeface="Calibri" pitchFamily="34" charset="0"/>
              </a:rPr>
              <a:t>Гатчина, ПИЯФ,  18.02.2015</a:t>
            </a:r>
            <a:endParaRPr lang="ru-RU" sz="1200" i="1" dirty="0">
              <a:latin typeface="Palatino Linotype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6" name="Picture 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77761"/>
            <a:ext cx="353568" cy="33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884067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5036</TotalTime>
  <Words>2440</Words>
  <Application>Microsoft Office PowerPoint</Application>
  <PresentationFormat>Экран (4:3)</PresentationFormat>
  <Paragraphs>239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Оформление по умолчанию</vt:lpstr>
      <vt:lpstr>Graph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Sandre</dc:creator>
  <cp:lastModifiedBy>User</cp:lastModifiedBy>
  <cp:revision>593</cp:revision>
  <dcterms:created xsi:type="dcterms:W3CDTF">2011-06-24T09:04:22Z</dcterms:created>
  <dcterms:modified xsi:type="dcterms:W3CDTF">2015-02-18T05:58:40Z</dcterms:modified>
</cp:coreProperties>
</file>