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75" r:id="rId3"/>
    <p:sldId id="276" r:id="rId4"/>
    <p:sldId id="277" r:id="rId5"/>
    <p:sldId id="266" r:id="rId6"/>
    <p:sldId id="274" r:id="rId7"/>
    <p:sldId id="265" r:id="rId8"/>
    <p:sldId id="264" r:id="rId9"/>
    <p:sldId id="278" r:id="rId10"/>
    <p:sldId id="270" r:id="rId11"/>
    <p:sldId id="272" r:id="rId12"/>
    <p:sldId id="267" r:id="rId13"/>
    <p:sldId id="268" r:id="rId14"/>
    <p:sldId id="261" r:id="rId15"/>
    <p:sldId id="279" r:id="rId16"/>
  </p:sldIdLst>
  <p:sldSz cx="9144000" cy="6858000" type="screen4x3"/>
  <p:notesSz cx="6858000" cy="9144000"/>
  <p:embeddedFontLst>
    <p:embeddedFont>
      <p:font typeface="Tahoma" pitchFamily="34" charset="0"/>
      <p:regular r:id="rId18"/>
      <p:bold r:id="rId19"/>
    </p:embeddedFont>
    <p:embeddedFont>
      <p:font typeface="Calibri" pitchFamily="34" charset="0"/>
      <p:regular r:id="rId20"/>
      <p:bold r:id="rId21"/>
      <p:italic r:id="rId22"/>
      <p:boldItalic r:id="rId23"/>
    </p:embeddedFont>
    <p:embeddedFont>
      <p:font typeface="Verdana" pitchFamily="34" charset="0"/>
      <p:regular r:id="rId24"/>
      <p:bold r:id="rId25"/>
      <p:italic r:id="rId26"/>
      <p:boldItalic r:id="rId27"/>
    </p:embeddedFont>
    <p:embeddedFont>
      <p:font typeface="Buka Bird" pitchFamily="2" charset="0"/>
      <p:regular r:id="rId2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63" autoAdjust="0"/>
  </p:normalViewPr>
  <p:slideViewPr>
    <p:cSldViewPr>
      <p:cViewPr>
        <p:scale>
          <a:sx n="100" d="100"/>
          <a:sy n="100" d="100"/>
        </p:scale>
        <p:origin x="-51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177CC-2109-4A2B-B6DF-583099688616}" type="datetimeFigureOut">
              <a:rPr lang="ru-RU" smtClean="0"/>
              <a:pPr/>
              <a:t>19.02.2015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21378-D79A-4C3B-9278-A57AAF03D099}" type="slidenum">
              <a:rPr lang="ru-RU" smtClean="0"/>
              <a:pPr/>
              <a:t>‹#›</a:t>
            </a:fld>
            <a:endParaRPr lang="ru-RU"/>
          </a:p>
        </p:txBody>
      </p:sp>
    </p:spTree>
    <p:extLst>
      <p:ext uri="{BB962C8B-B14F-4D97-AF65-F5344CB8AC3E}">
        <p14:creationId xmlns:p14="http://schemas.microsoft.com/office/powerpoint/2010/main" xmlns="" val="280886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3421378-D79A-4C3B-9278-A57AAF03D099}" type="slidenum">
              <a:rPr lang="ru-RU" smtClean="0"/>
              <a:pPr/>
              <a:t>1</a:t>
            </a:fld>
            <a:endParaRPr lang="ru-RU"/>
          </a:p>
        </p:txBody>
      </p:sp>
    </p:spTree>
    <p:extLst>
      <p:ext uri="{BB962C8B-B14F-4D97-AF65-F5344CB8AC3E}">
        <p14:creationId xmlns:p14="http://schemas.microsoft.com/office/powerpoint/2010/main" xmlns="" val="215805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F8DFBB-0E81-4E4A-9E79-EF2026DFD050}" type="datetimeFigureOut">
              <a:rPr lang="ru-RU" smtClean="0"/>
              <a:pPr/>
              <a:t>19.02.2015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41F7C0-6F71-4926-9D43-F2DC5738FF4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DFBB-0E81-4E4A-9E79-EF2026DFD050}" type="datetimeFigureOut">
              <a:rPr lang="ru-RU" smtClean="0"/>
              <a:pPr/>
              <a:t>19.02.2015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1F7C0-6F71-4926-9D43-F2DC5738FF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484784"/>
            <a:ext cx="8117928" cy="1754326"/>
          </a:xfrm>
          <a:prstGeom prst="rect">
            <a:avLst/>
          </a:prstGeom>
        </p:spPr>
        <p:txBody>
          <a:bodyPr wrap="none">
            <a:spAutoFit/>
          </a:bodyPr>
          <a:lstStyle/>
          <a:p>
            <a:pPr lvl="0"/>
            <a:r>
              <a:rPr lang="en-US" sz="5400" b="1" smtClean="0">
                <a:solidFill>
                  <a:srgbClr val="FF0000"/>
                </a:solidFill>
                <a:latin typeface="Tahoma" panose="020B0604030504040204" pitchFamily="34" charset="0"/>
                <a:ea typeface="Tahoma" panose="020B0604030504040204" pitchFamily="34" charset="0"/>
                <a:cs typeface="Tahoma" panose="020B0604030504040204" pitchFamily="34" charset="0"/>
              </a:rPr>
              <a:t>Parameters of the new</a:t>
            </a:r>
          </a:p>
          <a:p>
            <a:pPr lvl="0"/>
            <a:r>
              <a:rPr lang="en-US" sz="5400" b="1" smtClean="0">
                <a:solidFill>
                  <a:srgbClr val="FF0000"/>
                </a:solidFill>
                <a:latin typeface="Tahoma" panose="020B0604030504040204" pitchFamily="34" charset="0"/>
                <a:ea typeface="Tahoma" panose="020B0604030504040204" pitchFamily="34" charset="0"/>
                <a:cs typeface="Tahoma" panose="020B0604030504040204" pitchFamily="34" charset="0"/>
              </a:rPr>
              <a:t>diffractometer</a:t>
            </a:r>
            <a:r>
              <a:rPr lang="ru-RU" sz="5400" b="1"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5400" b="1" smtClean="0">
                <a:solidFill>
                  <a:srgbClr val="FF0000"/>
                </a:solidFill>
                <a:latin typeface="Tahoma" panose="020B0604030504040204" pitchFamily="34" charset="0"/>
                <a:ea typeface="Tahoma" panose="020B0604030504040204" pitchFamily="34" charset="0"/>
                <a:cs typeface="Tahoma" panose="020B0604030504040204" pitchFamily="34" charset="0"/>
              </a:rPr>
              <a:t>“ARES”</a:t>
            </a:r>
            <a:endParaRPr lang="ru-RU"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959196" y="4435574"/>
            <a:ext cx="6991016" cy="1200329"/>
          </a:xfrm>
          <a:prstGeom prst="rect">
            <a:avLst/>
          </a:prstGeom>
          <a:noFill/>
        </p:spPr>
        <p:txBody>
          <a:bodyPr wrap="none" rtlCol="0">
            <a:spAutoFit/>
          </a:bodyPr>
          <a:lstStyle/>
          <a:p>
            <a:r>
              <a:rPr lang="en-US" sz="3600" smtClean="0">
                <a:solidFill>
                  <a:srgbClr val="00B050"/>
                </a:solidFill>
                <a:latin typeface="Arial" panose="020B0604020202020204" pitchFamily="34" charset="0"/>
                <a:cs typeface="Arial" panose="020B0604020202020204" pitchFamily="34" charset="0"/>
              </a:rPr>
              <a:t>Aleksey E. Sokolov</a:t>
            </a:r>
            <a:r>
              <a:rPr lang="ru-RU" sz="3600" smtClean="0">
                <a:solidFill>
                  <a:srgbClr val="00B050"/>
                </a:solidFill>
                <a:latin typeface="Arial" panose="020B0604020202020204" pitchFamily="34" charset="0"/>
                <a:cs typeface="Arial" panose="020B0604020202020204" pitchFamily="34" charset="0"/>
              </a:rPr>
              <a:t>        </a:t>
            </a:r>
            <a:endParaRPr lang="ru-RU" sz="3600" dirty="0" smtClean="0">
              <a:solidFill>
                <a:srgbClr val="00B050"/>
              </a:solidFill>
              <a:latin typeface="Arial" panose="020B0604020202020204" pitchFamily="34" charset="0"/>
              <a:cs typeface="Arial" panose="020B0604020202020204" pitchFamily="34" charset="0"/>
            </a:endParaRPr>
          </a:p>
          <a:p>
            <a:r>
              <a:rPr lang="ru-RU" sz="3600">
                <a:solidFill>
                  <a:srgbClr val="00B050"/>
                </a:solidFill>
                <a:latin typeface="Arial" panose="020B0604020202020204" pitchFamily="34" charset="0"/>
                <a:cs typeface="Arial" panose="020B0604020202020204" pitchFamily="34" charset="0"/>
              </a:rPr>
              <a:t> </a:t>
            </a:r>
            <a:r>
              <a:rPr lang="ru-RU" sz="3600" smtClean="0">
                <a:solidFill>
                  <a:srgbClr val="00B050"/>
                </a:solidFill>
                <a:latin typeface="Arial" panose="020B0604020202020204" pitchFamily="34" charset="0"/>
                <a:cs typeface="Arial" panose="020B0604020202020204" pitchFamily="34" charset="0"/>
              </a:rPr>
              <a:t>                            </a:t>
            </a:r>
            <a:r>
              <a:rPr lang="en-US" sz="3600" smtClean="0">
                <a:solidFill>
                  <a:srgbClr val="00B050"/>
                </a:solidFill>
                <a:latin typeface="Arial" panose="020B0604020202020204" pitchFamily="34" charset="0"/>
                <a:cs typeface="Arial" panose="020B0604020202020204" pitchFamily="34" charset="0"/>
              </a:rPr>
              <a:t>PNPI NRC “KI”</a:t>
            </a:r>
            <a:endParaRPr lang="ru-RU" sz="3600"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980728"/>
            <a:ext cx="6962775" cy="5191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987824" y="0"/>
            <a:ext cx="1792478" cy="830997"/>
          </a:xfrm>
          <a:prstGeom prst="rect">
            <a:avLst/>
          </a:prstGeom>
          <a:noFill/>
        </p:spPr>
        <p:txBody>
          <a:bodyPr wrap="none" rtlCol="0">
            <a:spAutoFit/>
          </a:bodyPr>
          <a:lstStyle/>
          <a:p>
            <a:r>
              <a:rPr lang="en-US" sz="4800" smtClean="0">
                <a:solidFill>
                  <a:srgbClr val="0070C0"/>
                </a:solidFill>
                <a:latin typeface="Arial" pitchFamily="34" charset="0"/>
                <a:cs typeface="Arial" pitchFamily="34" charset="0"/>
              </a:rPr>
              <a:t>PNPI </a:t>
            </a:r>
            <a:endParaRPr lang="ru-RU" sz="4800">
              <a:solidFill>
                <a:srgbClr val="0070C0"/>
              </a:solidFill>
              <a:latin typeface="Arial" pitchFamily="34" charset="0"/>
              <a:cs typeface="Arial" pitchFamily="34" charset="0"/>
            </a:endParaRPr>
          </a:p>
        </p:txBody>
      </p:sp>
      <p:pic>
        <p:nvPicPr>
          <p:cNvPr id="5"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extLst>
      <p:ext uri="{BB962C8B-B14F-4D97-AF65-F5344CB8AC3E}">
        <p14:creationId xmlns:p14="http://schemas.microsoft.com/office/powerpoint/2010/main" xmlns="" val="348636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5436096" y="332656"/>
            <a:ext cx="2924556" cy="2606040"/>
          </a:xfrm>
          <a:prstGeom prst="rect">
            <a:avLst/>
          </a:prstGeom>
          <a:noFill/>
          <a:ln w="9525">
            <a:noFill/>
            <a:miter lim="800000"/>
            <a:headEnd/>
            <a:tailEnd/>
          </a:ln>
        </p:spPr>
      </p:pic>
      <p:sp>
        <p:nvSpPr>
          <p:cNvPr id="9" name="TextBox 8"/>
          <p:cNvSpPr txBox="1"/>
          <p:nvPr/>
        </p:nvSpPr>
        <p:spPr>
          <a:xfrm>
            <a:off x="0" y="2924944"/>
            <a:ext cx="9144000" cy="3477875"/>
          </a:xfrm>
          <a:prstGeom prst="rect">
            <a:avLst/>
          </a:prstGeom>
          <a:noFill/>
        </p:spPr>
        <p:txBody>
          <a:bodyPr wrap="square" rtlCol="0">
            <a:spAutoFit/>
          </a:bodyPr>
          <a:lstStyle/>
          <a:p>
            <a:pPr algn="just"/>
            <a:r>
              <a:rPr lang="en-US" sz="2000" dirty="0">
                <a:solidFill>
                  <a:schemeClr val="tx2"/>
                </a:solidFill>
                <a:latin typeface="Arial" panose="020B0604020202020204" pitchFamily="34" charset="0"/>
                <a:cs typeface="Arial" panose="020B0604020202020204" pitchFamily="34" charset="0"/>
              </a:rPr>
              <a:t>The intersection of the diffraction cone with the detector surface forms an arch that results in asymmetry of diffraction peak, especially strong in small scattering angles. This limits the height of the PSD in the powder </a:t>
            </a:r>
            <a:r>
              <a:rPr lang="en-US" sz="2000" dirty="0" err="1">
                <a:solidFill>
                  <a:schemeClr val="tx2"/>
                </a:solidFill>
                <a:latin typeface="Arial" panose="020B0604020202020204" pitchFamily="34" charset="0"/>
                <a:cs typeface="Arial" panose="020B0604020202020204" pitchFamily="34" charset="0"/>
              </a:rPr>
              <a:t>diffractometer</a:t>
            </a:r>
            <a:r>
              <a:rPr lang="en-US" sz="2000" dirty="0">
                <a:solidFill>
                  <a:schemeClr val="tx2"/>
                </a:solidFill>
                <a:latin typeface="Arial" panose="020B0604020202020204" pitchFamily="34" charset="0"/>
                <a:cs typeface="Arial" panose="020B0604020202020204" pitchFamily="34" charset="0"/>
              </a:rPr>
              <a:t>.  At a scattering angle of 90</a:t>
            </a:r>
            <a:r>
              <a:rPr lang="en-US" sz="2000" baseline="30000" dirty="0">
                <a:solidFill>
                  <a:schemeClr val="tx2"/>
                </a:solidFill>
                <a:latin typeface="Arial" panose="020B0604020202020204" pitchFamily="34" charset="0"/>
                <a:cs typeface="Arial" panose="020B0604020202020204" pitchFamily="34" charset="0"/>
              </a:rPr>
              <a:t>0 </a:t>
            </a:r>
            <a:r>
              <a:rPr lang="en-US" sz="2000" dirty="0">
                <a:solidFill>
                  <a:schemeClr val="tx2"/>
                </a:solidFill>
                <a:latin typeface="Arial" panose="020B0604020202020204" pitchFamily="34" charset="0"/>
                <a:cs typeface="Arial" panose="020B0604020202020204" pitchFamily="34" charset="0"/>
              </a:rPr>
              <a:t>cone </a:t>
            </a:r>
            <a:r>
              <a:rPr lang="en-US" sz="2000">
                <a:solidFill>
                  <a:schemeClr val="tx2"/>
                </a:solidFill>
                <a:latin typeface="Arial" panose="020B0604020202020204" pitchFamily="34" charset="0"/>
                <a:cs typeface="Arial" panose="020B0604020202020204" pitchFamily="34" charset="0"/>
              </a:rPr>
              <a:t>degenerates </a:t>
            </a:r>
            <a:r>
              <a:rPr lang="en-US" sz="2000" smtClean="0">
                <a:solidFill>
                  <a:schemeClr val="tx2"/>
                </a:solidFill>
                <a:latin typeface="Arial" panose="020B0604020202020204" pitchFamily="34" charset="0"/>
                <a:cs typeface="Arial" panose="020B0604020202020204" pitchFamily="34" charset="0"/>
              </a:rPr>
              <a:t>into </a:t>
            </a:r>
            <a:r>
              <a:rPr lang="en-US" sz="2000">
                <a:solidFill>
                  <a:schemeClr val="tx2"/>
                </a:solidFill>
                <a:latin typeface="Arial" panose="020B0604020202020204" pitchFamily="34" charset="0"/>
                <a:cs typeface="Arial" panose="020B0604020202020204" pitchFamily="34" charset="0"/>
              </a:rPr>
              <a:t>the </a:t>
            </a:r>
            <a:r>
              <a:rPr lang="en-US" sz="2000" smtClean="0">
                <a:solidFill>
                  <a:schemeClr val="tx2"/>
                </a:solidFill>
                <a:latin typeface="Arial" panose="020B0604020202020204" pitchFamily="34" charset="0"/>
                <a:cs typeface="Arial" panose="020B0604020202020204" pitchFamily="34" charset="0"/>
              </a:rPr>
              <a:t>plane, </a:t>
            </a:r>
            <a:r>
              <a:rPr lang="en-US" sz="2000" dirty="0">
                <a:solidFill>
                  <a:schemeClr val="tx2"/>
                </a:solidFill>
                <a:latin typeface="Arial" panose="020B0604020202020204" pitchFamily="34" charset="0"/>
                <a:cs typeface="Arial" panose="020B0604020202020204" pitchFamily="34" charset="0"/>
              </a:rPr>
              <a:t>therefore at scattering angles close to 90</a:t>
            </a:r>
            <a:r>
              <a:rPr lang="en-US" sz="2000" baseline="30000" dirty="0">
                <a:solidFill>
                  <a:schemeClr val="tx2"/>
                </a:solidFill>
                <a:latin typeface="Arial" panose="020B0604020202020204" pitchFamily="34" charset="0"/>
                <a:cs typeface="Arial" panose="020B0604020202020204" pitchFamily="34" charset="0"/>
              </a:rPr>
              <a:t>0 </a:t>
            </a:r>
            <a:r>
              <a:rPr lang="en-US" sz="2000" dirty="0">
                <a:solidFill>
                  <a:schemeClr val="tx2"/>
                </a:solidFill>
                <a:latin typeface="Arial" panose="020B0604020202020204" pitchFamily="34" charset="0"/>
                <a:cs typeface="Arial" panose="020B0604020202020204" pitchFamily="34" charset="0"/>
              </a:rPr>
              <a:t>used in the stress </a:t>
            </a:r>
            <a:r>
              <a:rPr lang="en-US" sz="2000" dirty="0" err="1">
                <a:solidFill>
                  <a:schemeClr val="tx2"/>
                </a:solidFill>
                <a:latin typeface="Arial" panose="020B0604020202020204" pitchFamily="34" charset="0"/>
                <a:cs typeface="Arial" panose="020B0604020202020204" pitchFamily="34" charset="0"/>
              </a:rPr>
              <a:t>diffractometer</a:t>
            </a:r>
            <a:r>
              <a:rPr lang="en-US" sz="2000" dirty="0">
                <a:solidFill>
                  <a:schemeClr val="tx2"/>
                </a:solidFill>
                <a:latin typeface="Arial" panose="020B0604020202020204" pitchFamily="34" charset="0"/>
                <a:cs typeface="Arial" panose="020B0604020202020204" pitchFamily="34" charset="0"/>
              </a:rPr>
              <a:t> asymmetry effect is small and it is possible to use detectors with the large height detectors working volume. The limiting factor is the uncertainty in the direction of the measured strain in the vertical direction.</a:t>
            </a:r>
            <a:endParaRPr lang="ru-RU" sz="2000" dirty="0">
              <a:solidFill>
                <a:schemeClr val="tx2"/>
              </a:solidFill>
              <a:latin typeface="Arial" panose="020B0604020202020204" pitchFamily="34" charset="0"/>
              <a:cs typeface="Arial" panose="020B0604020202020204" pitchFamily="34" charset="0"/>
            </a:endParaRPr>
          </a:p>
          <a:p>
            <a:pPr algn="just"/>
            <a:r>
              <a:rPr lang="en-US" sz="2000" dirty="0">
                <a:solidFill>
                  <a:srgbClr val="7030A0"/>
                </a:solidFill>
                <a:latin typeface="Arial" panose="020B0604020202020204" pitchFamily="34" charset="0"/>
                <a:cs typeface="Arial" panose="020B0604020202020204" pitchFamily="34" charset="0"/>
              </a:rPr>
              <a:t>In the detector with 300 mm height and typical distance between the sample and the detector ~ 120 cm the uncertainty in the direction of the strain measured is ±7</a:t>
            </a:r>
            <a:r>
              <a:rPr lang="en-US" sz="2000" baseline="30000" dirty="0">
                <a:solidFill>
                  <a:srgbClr val="7030A0"/>
                </a:solidFill>
                <a:latin typeface="Arial" panose="020B0604020202020204" pitchFamily="34" charset="0"/>
                <a:cs typeface="Arial" panose="020B0604020202020204" pitchFamily="34" charset="0"/>
              </a:rPr>
              <a:t>0</a:t>
            </a:r>
            <a:r>
              <a:rPr lang="en-US" sz="2000" dirty="0">
                <a:solidFill>
                  <a:srgbClr val="7030A0"/>
                </a:solidFill>
                <a:latin typeface="Arial" panose="020B0604020202020204" pitchFamily="34" charset="0"/>
                <a:cs typeface="Arial" panose="020B0604020202020204" pitchFamily="34" charset="0"/>
              </a:rPr>
              <a:t>. </a:t>
            </a:r>
            <a:endParaRPr lang="ru-RU" dirty="0">
              <a:solidFill>
                <a:srgbClr val="7030A0"/>
              </a:solidFill>
            </a:endParaRPr>
          </a:p>
        </p:txBody>
      </p:sp>
      <p:pic>
        <p:nvPicPr>
          <p:cNvPr id="4"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
        <p:nvSpPr>
          <p:cNvPr id="5" name="TextBox 4"/>
          <p:cNvSpPr txBox="1"/>
          <p:nvPr/>
        </p:nvSpPr>
        <p:spPr>
          <a:xfrm>
            <a:off x="395536" y="692696"/>
            <a:ext cx="4824536" cy="523220"/>
          </a:xfrm>
          <a:prstGeom prst="rect">
            <a:avLst/>
          </a:prstGeom>
          <a:noFill/>
          <a:effectLst>
            <a:outerShdw blurRad="50800" dist="38100" dir="2700000" algn="tl" rotWithShape="0">
              <a:prstClr val="black">
                <a:alpha val="40000"/>
              </a:prstClr>
            </a:outerShdw>
          </a:effectLst>
        </p:spPr>
        <p:txBody>
          <a:bodyPr wrap="square">
            <a:spAutoFit/>
          </a:bodyPr>
          <a:lstStyle/>
          <a:p>
            <a:pPr algn="ctr">
              <a:defRPr/>
            </a:pPr>
            <a:r>
              <a:rPr lang="en-US" sz="2800" b="1" smtClean="0">
                <a:solidFill>
                  <a:srgbClr val="C00000"/>
                </a:solidFill>
                <a:effectLst>
                  <a:outerShdw blurRad="38100" dist="38100" dir="2700000" algn="tl">
                    <a:srgbClr val="000000">
                      <a:alpha val="43137"/>
                    </a:srgbClr>
                  </a:outerShdw>
                </a:effectLst>
              </a:rPr>
              <a:t>2-D position sensitive detector</a:t>
            </a:r>
            <a:endParaRPr lang="ru-RU" sz="28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47269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6" name="Line 12"/>
          <p:cNvSpPr>
            <a:spLocks noChangeShapeType="1"/>
          </p:cNvSpPr>
          <p:nvPr/>
        </p:nvSpPr>
        <p:spPr bwMode="auto">
          <a:xfrm flipH="1">
            <a:off x="4425950" y="1412875"/>
            <a:ext cx="288925" cy="287338"/>
          </a:xfrm>
          <a:prstGeom prst="line">
            <a:avLst/>
          </a:prstGeom>
          <a:noFill/>
          <a:ln w="9525">
            <a:noFill/>
            <a:round/>
            <a:headEnd/>
            <a:tailEnd type="triangle" w="med" len="med"/>
          </a:ln>
          <a:effectLst/>
        </p:spPr>
        <p:txBody>
          <a:bodyPr wrap="none" anchor="b">
            <a:spAutoFit/>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endParaRPr>
          </a:p>
        </p:txBody>
      </p:sp>
      <p:sp>
        <p:nvSpPr>
          <p:cNvPr id="14" name="TextBox 13"/>
          <p:cNvSpPr txBox="1"/>
          <p:nvPr/>
        </p:nvSpPr>
        <p:spPr>
          <a:xfrm>
            <a:off x="1403648" y="0"/>
            <a:ext cx="3455987" cy="52322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800" b="1" dirty="0" smtClean="0">
                <a:solidFill>
                  <a:srgbClr val="C00000"/>
                </a:solidFill>
                <a:effectLst>
                  <a:outerShdw blurRad="38100" dist="38100" dir="2700000" algn="tl">
                    <a:srgbClr val="000000">
                      <a:alpha val="43137"/>
                    </a:srgbClr>
                  </a:outerShdw>
                </a:effectLst>
              </a:rPr>
              <a:t>Sample equipment</a:t>
            </a:r>
            <a:endParaRPr lang="ru-RU" sz="2800" b="1" dirty="0">
              <a:solidFill>
                <a:srgbClr val="C00000"/>
              </a:solidFill>
              <a:effectLst>
                <a:outerShdw blurRad="38100" dist="38100" dir="2700000" algn="tl">
                  <a:srgbClr val="000000">
                    <a:alpha val="43137"/>
                  </a:srgbClr>
                </a:outerShdw>
              </a:effectLst>
              <a:latin typeface="+mn-lt"/>
            </a:endParaRPr>
          </a:p>
        </p:txBody>
      </p:sp>
      <p:pic>
        <p:nvPicPr>
          <p:cNvPr id="14342" name="Picture 3"/>
          <p:cNvPicPr>
            <a:picLocks noChangeAspect="1" noChangeArrowheads="1"/>
          </p:cNvPicPr>
          <p:nvPr/>
        </p:nvPicPr>
        <p:blipFill>
          <a:blip r:embed="rId2" cstate="print"/>
          <a:srcRect l="6151" t="5171" r="13533" b="4309"/>
          <a:stretch>
            <a:fillRect/>
          </a:stretch>
        </p:blipFill>
        <p:spPr bwMode="auto">
          <a:xfrm>
            <a:off x="69801" y="1808956"/>
            <a:ext cx="2065338" cy="3321050"/>
          </a:xfrm>
          <a:prstGeom prst="rect">
            <a:avLst/>
          </a:prstGeom>
          <a:noFill/>
          <a:ln w="9525">
            <a:noFill/>
            <a:miter lim="800000"/>
            <a:headEnd/>
            <a:tailEnd/>
          </a:ln>
        </p:spPr>
      </p:pic>
      <p:pic>
        <p:nvPicPr>
          <p:cNvPr id="14343" name="Picture 7"/>
          <p:cNvPicPr>
            <a:picLocks noChangeAspect="1" noChangeArrowheads="1"/>
          </p:cNvPicPr>
          <p:nvPr/>
        </p:nvPicPr>
        <p:blipFill>
          <a:blip r:embed="rId3" cstate="print"/>
          <a:srcRect/>
          <a:stretch>
            <a:fillRect/>
          </a:stretch>
        </p:blipFill>
        <p:spPr bwMode="auto">
          <a:xfrm>
            <a:off x="2052018" y="1660922"/>
            <a:ext cx="3059113" cy="4032250"/>
          </a:xfrm>
          <a:prstGeom prst="rect">
            <a:avLst/>
          </a:prstGeom>
          <a:noFill/>
          <a:ln w="9525">
            <a:noFill/>
            <a:miter lim="800000"/>
            <a:headEnd/>
            <a:tailEnd/>
          </a:ln>
        </p:spPr>
      </p:pic>
      <p:sp>
        <p:nvSpPr>
          <p:cNvPr id="14344" name="Прямоугольник 17"/>
          <p:cNvSpPr>
            <a:spLocks noChangeArrowheads="1"/>
          </p:cNvSpPr>
          <p:nvPr/>
        </p:nvSpPr>
        <p:spPr bwMode="auto">
          <a:xfrm>
            <a:off x="67469" y="523220"/>
            <a:ext cx="3995738" cy="1323439"/>
          </a:xfrm>
          <a:prstGeom prst="rect">
            <a:avLst/>
          </a:prstGeom>
          <a:noFill/>
          <a:ln w="9525">
            <a:noFill/>
            <a:miter lim="800000"/>
            <a:headEnd/>
            <a:tailEnd/>
          </a:ln>
        </p:spPr>
        <p:txBody>
          <a:bodyPr>
            <a:spAutoFit/>
          </a:bodyPr>
          <a:lstStyle/>
          <a:p>
            <a:pPr>
              <a:spcBef>
                <a:spcPct val="50000"/>
              </a:spcBef>
            </a:pPr>
            <a:r>
              <a:rPr lang="en-US" sz="2000" b="1" u="sng" dirty="0" smtClean="0">
                <a:cs typeface="Arial" pitchFamily="34" charset="0"/>
              </a:rPr>
              <a:t>Mirror furnace</a:t>
            </a:r>
            <a:endParaRPr lang="en-US" sz="2000" b="1" u="sng" dirty="0">
              <a:cs typeface="Arial" pitchFamily="34" charset="0"/>
            </a:endParaRPr>
          </a:p>
          <a:p>
            <a:pPr>
              <a:spcBef>
                <a:spcPct val="50000"/>
              </a:spcBef>
            </a:pPr>
            <a:r>
              <a:rPr lang="en-US" sz="2000" dirty="0" smtClean="0">
                <a:cs typeface="Arial" pitchFamily="34" charset="0"/>
              </a:rPr>
              <a:t>power</a:t>
            </a:r>
            <a:r>
              <a:rPr lang="ru-RU" sz="2000" dirty="0" smtClean="0">
                <a:cs typeface="Arial" pitchFamily="34" charset="0"/>
              </a:rPr>
              <a:t> </a:t>
            </a:r>
            <a:r>
              <a:rPr lang="ru-RU" sz="2000" dirty="0">
                <a:cs typeface="Arial" pitchFamily="34" charset="0"/>
              </a:rPr>
              <a:t>- </a:t>
            </a:r>
            <a:r>
              <a:rPr lang="en-US" sz="2000" dirty="0">
                <a:cs typeface="Arial" pitchFamily="34" charset="0"/>
              </a:rPr>
              <a:t>1 kW</a:t>
            </a:r>
            <a:endParaRPr lang="ru-RU" sz="2000" dirty="0">
              <a:cs typeface="Arial" pitchFamily="34" charset="0"/>
            </a:endParaRPr>
          </a:p>
          <a:p>
            <a:pPr>
              <a:spcBef>
                <a:spcPct val="50000"/>
              </a:spcBef>
            </a:pPr>
            <a:r>
              <a:rPr lang="en-US" sz="2000" dirty="0" smtClean="0">
                <a:cs typeface="Arial" pitchFamily="34" charset="0"/>
              </a:rPr>
              <a:t>max</a:t>
            </a:r>
            <a:r>
              <a:rPr lang="en-US" sz="2000" dirty="0">
                <a:cs typeface="Arial" pitchFamily="34" charset="0"/>
              </a:rPr>
              <a:t>. temperature</a:t>
            </a:r>
            <a:r>
              <a:rPr lang="ru-RU" sz="2000" dirty="0" smtClean="0">
                <a:cs typeface="Arial" pitchFamily="34" charset="0"/>
              </a:rPr>
              <a:t> </a:t>
            </a:r>
            <a:r>
              <a:rPr lang="ru-RU" sz="2000" dirty="0">
                <a:cs typeface="Arial" pitchFamily="34" charset="0"/>
              </a:rPr>
              <a:t>- </a:t>
            </a:r>
            <a:r>
              <a:rPr lang="en-US" sz="2000" dirty="0">
                <a:cs typeface="Arial" pitchFamily="34" charset="0"/>
              </a:rPr>
              <a:t>1000</a:t>
            </a:r>
            <a:r>
              <a:rPr lang="en-US" sz="2000" dirty="0">
                <a:cs typeface="Arial" pitchFamily="34" charset="0"/>
                <a:sym typeface="Symbol" pitchFamily="18" charset="2"/>
              </a:rPr>
              <a:t></a:t>
            </a:r>
            <a:r>
              <a:rPr lang="en-US" sz="2000" dirty="0">
                <a:cs typeface="Arial" pitchFamily="34" charset="0"/>
              </a:rPr>
              <a:t> C</a:t>
            </a:r>
          </a:p>
        </p:txBody>
      </p:sp>
      <p:pic>
        <p:nvPicPr>
          <p:cNvPr id="10" name="Picture 1"/>
          <p:cNvPicPr>
            <a:picLocks noChangeAspect="1" noChangeArrowheads="1"/>
          </p:cNvPicPr>
          <p:nvPr/>
        </p:nvPicPr>
        <p:blipFill>
          <a:blip r:embed="rId4" cstate="print"/>
          <a:srcRect/>
          <a:stretch>
            <a:fillRect/>
          </a:stretch>
        </p:blipFill>
        <p:spPr bwMode="auto">
          <a:xfrm>
            <a:off x="5105401" y="1213619"/>
            <a:ext cx="3524250" cy="2638425"/>
          </a:xfrm>
          <a:prstGeom prst="rect">
            <a:avLst/>
          </a:prstGeom>
          <a:noFill/>
          <a:ln w="9525">
            <a:noFill/>
            <a:miter lim="800000"/>
            <a:headEnd/>
            <a:tailEnd/>
          </a:ln>
        </p:spPr>
      </p:pic>
      <p:pic>
        <p:nvPicPr>
          <p:cNvPr id="11" name="Picture 10"/>
          <p:cNvPicPr>
            <a:picLocks noChangeAspect="1" noChangeArrowheads="1"/>
          </p:cNvPicPr>
          <p:nvPr/>
        </p:nvPicPr>
        <p:blipFill>
          <a:blip r:embed="rId5" cstate="print"/>
          <a:srcRect/>
          <a:stretch>
            <a:fillRect/>
          </a:stretch>
        </p:blipFill>
        <p:spPr bwMode="auto">
          <a:xfrm>
            <a:off x="5508103" y="4005064"/>
            <a:ext cx="2943225" cy="1981200"/>
          </a:xfrm>
          <a:prstGeom prst="rect">
            <a:avLst/>
          </a:prstGeom>
          <a:noFill/>
          <a:ln w="9525">
            <a:noFill/>
            <a:miter lim="800000"/>
            <a:headEnd/>
            <a:tailEnd/>
          </a:ln>
        </p:spPr>
      </p:pic>
      <p:sp>
        <p:nvSpPr>
          <p:cNvPr id="13" name="Rectangle 3"/>
          <p:cNvSpPr>
            <a:spLocks noChangeArrowheads="1"/>
          </p:cNvSpPr>
          <p:nvPr/>
        </p:nvSpPr>
        <p:spPr bwMode="auto">
          <a:xfrm>
            <a:off x="3995936" y="505733"/>
            <a:ext cx="4931619" cy="707886"/>
          </a:xfrm>
          <a:prstGeom prst="rect">
            <a:avLst/>
          </a:prstGeom>
          <a:noFill/>
          <a:ln w="9525">
            <a:noFill/>
            <a:miter lim="800000"/>
            <a:headEnd/>
            <a:tailEnd/>
          </a:ln>
        </p:spPr>
        <p:txBody>
          <a:bodyPr wrap="square" anchor="ctr">
            <a:spAutoFit/>
          </a:bodyPr>
          <a:lstStyle/>
          <a:p>
            <a:r>
              <a:rPr lang="en-US" sz="2000" b="1" u="sng" dirty="0" smtClean="0">
                <a:cs typeface="Arial" pitchFamily="34" charset="0"/>
              </a:rPr>
              <a:t>Loading </a:t>
            </a:r>
            <a:r>
              <a:rPr lang="en-US" sz="2000" b="1" u="sng" dirty="0" smtClean="0">
                <a:cs typeface="Times New Roman" pitchFamily="18" charset="0"/>
              </a:rPr>
              <a:t>machine </a:t>
            </a:r>
            <a:r>
              <a:rPr lang="en-US" sz="2000" b="1" u="sng" dirty="0">
                <a:cs typeface="Times New Roman" pitchFamily="18" charset="0"/>
              </a:rPr>
              <a:t>LM</a:t>
            </a:r>
            <a:r>
              <a:rPr lang="en-GB" sz="2000" b="1" u="sng" dirty="0">
                <a:cs typeface="Times New Roman" pitchFamily="18" charset="0"/>
              </a:rPr>
              <a:t>-20</a:t>
            </a:r>
            <a:endParaRPr lang="ru-RU" sz="2000" b="1" u="sng" dirty="0">
              <a:cs typeface="Times New Roman" pitchFamily="18" charset="0"/>
            </a:endParaRPr>
          </a:p>
          <a:p>
            <a:r>
              <a:rPr lang="en-US" sz="2000" dirty="0" smtClean="0">
                <a:cs typeface="Arial" pitchFamily="34" charset="0"/>
              </a:rPr>
              <a:t>max</a:t>
            </a:r>
            <a:r>
              <a:rPr lang="en-US" sz="2000" dirty="0">
                <a:cs typeface="Arial" pitchFamily="34" charset="0"/>
              </a:rPr>
              <a:t>. load - 20 </a:t>
            </a:r>
            <a:r>
              <a:rPr lang="en-US" sz="2000" dirty="0" err="1" smtClean="0">
                <a:cs typeface="Arial" pitchFamily="34" charset="0"/>
              </a:rPr>
              <a:t>kN</a:t>
            </a:r>
            <a:r>
              <a:rPr lang="en-US" sz="2000" dirty="0" smtClean="0">
                <a:cs typeface="Arial" pitchFamily="34" charset="0"/>
              </a:rPr>
              <a:t>,  </a:t>
            </a:r>
            <a:r>
              <a:rPr lang="en-US" sz="2000" dirty="0">
                <a:cs typeface="Arial" pitchFamily="34" charset="0"/>
              </a:rPr>
              <a:t>max. temperature - 800 </a:t>
            </a:r>
            <a:r>
              <a:rPr lang="en-US" sz="2000" dirty="0" smtClean="0">
                <a:cs typeface="Arial" pitchFamily="34" charset="0"/>
              </a:rPr>
              <a:t>°C</a:t>
            </a:r>
            <a:endParaRPr lang="en-US" sz="2000" dirty="0">
              <a:cs typeface="Arial" pitchFamily="34" charset="0"/>
            </a:endParaRPr>
          </a:p>
        </p:txBody>
      </p:sp>
      <p:pic>
        <p:nvPicPr>
          <p:cNvPr id="12" name="Picture 92"/>
          <p:cNvPicPr>
            <a:picLocks noChangeAspect="1" noChangeArrowheads="1"/>
          </p:cNvPicPr>
          <p:nvPr/>
        </p:nvPicPr>
        <p:blipFill>
          <a:blip r:embed="rId6"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6" name="Line 12"/>
          <p:cNvSpPr>
            <a:spLocks noChangeShapeType="1"/>
          </p:cNvSpPr>
          <p:nvPr/>
        </p:nvSpPr>
        <p:spPr bwMode="auto">
          <a:xfrm flipH="1">
            <a:off x="4425950" y="1412875"/>
            <a:ext cx="288925" cy="287338"/>
          </a:xfrm>
          <a:prstGeom prst="line">
            <a:avLst/>
          </a:prstGeom>
          <a:noFill/>
          <a:ln w="9525">
            <a:noFill/>
            <a:round/>
            <a:headEnd/>
            <a:tailEnd type="triangle" w="med" len="med"/>
          </a:ln>
          <a:effectLst/>
        </p:spPr>
        <p:txBody>
          <a:bodyPr wrap="none" anchor="b">
            <a:spAutoFit/>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endParaRPr>
          </a:p>
        </p:txBody>
      </p:sp>
      <p:pic>
        <p:nvPicPr>
          <p:cNvPr id="15366" name="Picture 11"/>
          <p:cNvPicPr>
            <a:picLocks noChangeAspect="1" noChangeArrowheads="1"/>
          </p:cNvPicPr>
          <p:nvPr/>
        </p:nvPicPr>
        <p:blipFill>
          <a:blip r:embed="rId2" cstate="print"/>
          <a:srcRect/>
          <a:stretch>
            <a:fillRect/>
          </a:stretch>
        </p:blipFill>
        <p:spPr bwMode="auto">
          <a:xfrm>
            <a:off x="251520" y="1556544"/>
            <a:ext cx="1753810" cy="2448272"/>
          </a:xfrm>
          <a:prstGeom prst="rect">
            <a:avLst/>
          </a:prstGeom>
          <a:noFill/>
          <a:ln w="9525">
            <a:noFill/>
            <a:miter lim="800000"/>
            <a:headEnd/>
            <a:tailEnd/>
          </a:ln>
        </p:spPr>
      </p:pic>
      <p:pic>
        <p:nvPicPr>
          <p:cNvPr id="9" name="Picture 9"/>
          <p:cNvPicPr>
            <a:picLocks noChangeAspect="1" noChangeArrowheads="1"/>
          </p:cNvPicPr>
          <p:nvPr/>
        </p:nvPicPr>
        <p:blipFill>
          <a:blip r:embed="rId3" cstate="print"/>
          <a:srcRect/>
          <a:stretch>
            <a:fillRect/>
          </a:stretch>
        </p:blipFill>
        <p:spPr bwMode="auto">
          <a:xfrm>
            <a:off x="2525117" y="1989604"/>
            <a:ext cx="1438275" cy="1990725"/>
          </a:xfrm>
          <a:prstGeom prst="rect">
            <a:avLst/>
          </a:prstGeom>
          <a:noFill/>
          <a:ln w="9525">
            <a:noFill/>
            <a:miter lim="800000"/>
            <a:headEnd/>
            <a:tailEnd/>
          </a:ln>
        </p:spPr>
      </p:pic>
      <p:pic>
        <p:nvPicPr>
          <p:cNvPr id="11" name="Picture 14" descr="tira_mashine"/>
          <p:cNvPicPr>
            <a:picLocks noChangeAspect="1" noChangeArrowheads="1"/>
          </p:cNvPicPr>
          <p:nvPr/>
        </p:nvPicPr>
        <p:blipFill>
          <a:blip r:embed="rId4" cstate="print"/>
          <a:srcRect/>
          <a:stretch>
            <a:fillRect/>
          </a:stretch>
        </p:blipFill>
        <p:spPr bwMode="auto">
          <a:xfrm>
            <a:off x="4682083" y="1989604"/>
            <a:ext cx="4211960" cy="2726869"/>
          </a:xfrm>
          <a:prstGeom prst="rect">
            <a:avLst/>
          </a:prstGeom>
          <a:noFill/>
          <a:ln w="9525">
            <a:noFill/>
            <a:miter lim="800000"/>
            <a:headEnd/>
            <a:tailEnd/>
          </a:ln>
        </p:spPr>
      </p:pic>
      <p:sp>
        <p:nvSpPr>
          <p:cNvPr id="12" name="Text Box 15"/>
          <p:cNvSpPr txBox="1">
            <a:spLocks noChangeArrowheads="1"/>
          </p:cNvSpPr>
          <p:nvPr/>
        </p:nvSpPr>
        <p:spPr bwMode="auto">
          <a:xfrm>
            <a:off x="4932040" y="992327"/>
            <a:ext cx="4176712" cy="707886"/>
          </a:xfrm>
          <a:prstGeom prst="rect">
            <a:avLst/>
          </a:prstGeom>
          <a:noFill/>
          <a:ln w="9525">
            <a:noFill/>
            <a:miter lim="800000"/>
            <a:headEnd/>
            <a:tailEnd/>
          </a:ln>
        </p:spPr>
        <p:txBody>
          <a:bodyPr anchor="b">
            <a:spAutoFit/>
          </a:bodyPr>
          <a:lstStyle/>
          <a:p>
            <a:r>
              <a:rPr lang="en-US" sz="2000" b="1" u="sng" dirty="0">
                <a:cs typeface="Arial" pitchFamily="34" charset="0"/>
              </a:rPr>
              <a:t>Loading </a:t>
            </a:r>
            <a:r>
              <a:rPr lang="en-US" sz="2000" b="1" u="sng" dirty="0">
                <a:cs typeface="Times New Roman" pitchFamily="18" charset="0"/>
              </a:rPr>
              <a:t>machine </a:t>
            </a:r>
            <a:r>
              <a:rPr lang="en-US" sz="2000" b="1" u="sng" dirty="0" err="1">
                <a:cs typeface="Times New Roman" pitchFamily="18" charset="0"/>
              </a:rPr>
              <a:t>TIRAtest</a:t>
            </a:r>
            <a:r>
              <a:rPr lang="en-US" sz="2000" b="1" u="sng" dirty="0">
                <a:cs typeface="Times New Roman" pitchFamily="18" charset="0"/>
              </a:rPr>
              <a:t> </a:t>
            </a:r>
            <a:endParaRPr lang="en-US" sz="2000" b="1" u="sng" dirty="0" smtClean="0">
              <a:cs typeface="Times New Roman" pitchFamily="18" charset="0"/>
            </a:endParaRPr>
          </a:p>
          <a:p>
            <a:r>
              <a:rPr lang="en-US" sz="2000" dirty="0" smtClean="0">
                <a:cs typeface="Arial" pitchFamily="34" charset="0"/>
              </a:rPr>
              <a:t>max</a:t>
            </a:r>
            <a:r>
              <a:rPr lang="en-US" sz="2000" dirty="0">
                <a:cs typeface="Arial" pitchFamily="34" charset="0"/>
              </a:rPr>
              <a:t>. load - </a:t>
            </a:r>
            <a:r>
              <a:rPr lang="en-US" sz="2000" dirty="0" smtClean="0">
                <a:cs typeface="Arial" pitchFamily="34" charset="0"/>
              </a:rPr>
              <a:t>60 </a:t>
            </a:r>
            <a:r>
              <a:rPr lang="en-US" sz="2000" dirty="0" err="1" smtClean="0">
                <a:cs typeface="Arial" pitchFamily="34" charset="0"/>
              </a:rPr>
              <a:t>kN</a:t>
            </a:r>
            <a:endParaRPr lang="en-US" sz="2000" dirty="0">
              <a:cs typeface="Times New Roman" pitchFamily="18" charset="0"/>
            </a:endParaRPr>
          </a:p>
        </p:txBody>
      </p:sp>
      <p:sp>
        <p:nvSpPr>
          <p:cNvPr id="13" name="TextBox 12"/>
          <p:cNvSpPr txBox="1"/>
          <p:nvPr/>
        </p:nvSpPr>
        <p:spPr>
          <a:xfrm>
            <a:off x="1403648" y="0"/>
            <a:ext cx="3455987" cy="52322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2800" b="1" dirty="0" smtClean="0">
                <a:solidFill>
                  <a:srgbClr val="C00000"/>
                </a:solidFill>
                <a:effectLst>
                  <a:outerShdw blurRad="38100" dist="38100" dir="2700000" algn="tl">
                    <a:srgbClr val="000000">
                      <a:alpha val="43137"/>
                    </a:srgbClr>
                  </a:outerShdw>
                </a:effectLst>
              </a:rPr>
              <a:t>Sample equipment</a:t>
            </a:r>
            <a:endParaRPr lang="ru-RU" sz="2800" b="1" dirty="0">
              <a:solidFill>
                <a:srgbClr val="C00000"/>
              </a:solidFill>
              <a:effectLst>
                <a:outerShdw blurRad="38100" dist="38100" dir="2700000" algn="tl">
                  <a:srgbClr val="000000">
                    <a:alpha val="43137"/>
                  </a:srgbClr>
                </a:outerShdw>
              </a:effectLst>
              <a:latin typeface="+mn-lt"/>
            </a:endParaRPr>
          </a:p>
        </p:txBody>
      </p:sp>
      <p:pic>
        <p:nvPicPr>
          <p:cNvPr id="8" name="Picture 92"/>
          <p:cNvPicPr>
            <a:picLocks noChangeAspect="1" noChangeArrowheads="1"/>
          </p:cNvPicPr>
          <p:nvPr/>
        </p:nvPicPr>
        <p:blipFill>
          <a:blip r:embed="rId5"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2"/>
          <p:cNvPicPr>
            <a:picLocks noChangeAspect="1" noChangeArrowheads="1"/>
          </p:cNvPicPr>
          <p:nvPr/>
        </p:nvPicPr>
        <p:blipFill>
          <a:blip r:embed="rId2" cstate="print"/>
          <a:srcRect/>
          <a:stretch>
            <a:fillRect/>
          </a:stretch>
        </p:blipFill>
        <p:spPr bwMode="auto">
          <a:xfrm>
            <a:off x="8172450" y="6362700"/>
            <a:ext cx="525463" cy="495300"/>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107504" y="679926"/>
            <a:ext cx="8856983" cy="5453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692696"/>
            <a:ext cx="3763094" cy="3279268"/>
          </a:xfrm>
          <a:prstGeom prst="rect">
            <a:avLst/>
          </a:prstGeom>
          <a:solidFill>
            <a:srgbClr val="92D050"/>
          </a:solidFill>
          <a:ln w="9525">
            <a:noFill/>
            <a:miter lim="800000"/>
            <a:headEnd/>
            <a:tailEnd/>
          </a:ln>
        </p:spPr>
      </p:pic>
      <p:sp>
        <p:nvSpPr>
          <p:cNvPr id="5" name="Прямоугольник 4"/>
          <p:cNvSpPr/>
          <p:nvPr/>
        </p:nvSpPr>
        <p:spPr>
          <a:xfrm>
            <a:off x="4211960" y="1700808"/>
            <a:ext cx="4827412" cy="923330"/>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don’t ask</a:t>
            </a:r>
            <a:endParaRPr lang="ru-RU"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467544" y="4653136"/>
            <a:ext cx="842493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uka Bird" pitchFamily="2" charset="0"/>
              </a:rPr>
              <a:t>TOO MUCH!!!</a:t>
            </a:r>
            <a:endParaRPr lang="ru-RU" sz="9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uka Bird" pitchFamily="2" charset="0"/>
            </a:endParaRPr>
          </a:p>
        </p:txBody>
      </p:sp>
      <p:pic>
        <p:nvPicPr>
          <p:cNvPr id="7"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
        <p:nvSpPr>
          <p:cNvPr id="8" name="Овал 7"/>
          <p:cNvSpPr/>
          <p:nvPr/>
        </p:nvSpPr>
        <p:spPr>
          <a:xfrm>
            <a:off x="107504" y="692696"/>
            <a:ext cx="4104456" cy="39604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flipH="1">
            <a:off x="611560" y="1124744"/>
            <a:ext cx="2880320" cy="28083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20688"/>
          </a:xfrm>
        </p:spPr>
        <p:txBody>
          <a:bodyPr>
            <a:normAutofit fontScale="90000"/>
          </a:bodyPr>
          <a:lstStyle/>
          <a:p>
            <a:pPr fontAlgn="auto">
              <a:spcBef>
                <a:spcPts val="0"/>
              </a:spcBef>
              <a:spcAft>
                <a:spcPts val="0"/>
              </a:spcAft>
              <a:defRPr/>
            </a:pPr>
            <a:r>
              <a:rPr lang="en-US" b="1" smtClean="0">
                <a:solidFill>
                  <a:srgbClr val="C00000"/>
                </a:solidFill>
                <a:effectLst>
                  <a:outerShdw blurRad="38100" dist="38100" dir="2700000" algn="tl">
                    <a:srgbClr val="000000">
                      <a:alpha val="43137"/>
                    </a:srgbClr>
                  </a:outerShdw>
                </a:effectLst>
                <a:latin typeface="Arial" pitchFamily="34" charset="0"/>
                <a:cs typeface="Arial" pitchFamily="34" charset="0"/>
              </a:rPr>
              <a:t>Internal stresses in materials</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a:xfrm>
            <a:off x="539552" y="692696"/>
            <a:ext cx="8229600" cy="964703"/>
          </a:xfrm>
        </p:spPr>
        <p:txBody>
          <a:bodyPr>
            <a:normAutofit fontScale="85000" lnSpcReduction="10000"/>
          </a:bodyPr>
          <a:lstStyle/>
          <a:p>
            <a:r>
              <a:rPr lang="en-US" smtClean="0"/>
              <a:t>Type I Stresses: Macro-stresses occurring over distances that involve many grains within a material.</a:t>
            </a:r>
          </a:p>
        </p:txBody>
      </p:sp>
      <p:pic>
        <p:nvPicPr>
          <p:cNvPr id="8" name="Picture 2"/>
          <p:cNvPicPr>
            <a:picLocks noChangeAspect="1" noChangeArrowheads="1"/>
          </p:cNvPicPr>
          <p:nvPr/>
        </p:nvPicPr>
        <p:blipFill>
          <a:blip r:embed="rId2" cstate="print"/>
          <a:srcRect l="875" t="1477" r="49235"/>
          <a:stretch>
            <a:fillRect/>
          </a:stretch>
        </p:blipFill>
        <p:spPr bwMode="auto">
          <a:xfrm>
            <a:off x="2843808" y="1700808"/>
            <a:ext cx="4104456" cy="4803898"/>
          </a:xfrm>
          <a:prstGeom prst="rect">
            <a:avLst/>
          </a:prstGeom>
          <a:noFill/>
          <a:ln w="9525">
            <a:noFill/>
            <a:miter lim="800000"/>
            <a:headEnd/>
            <a:tailEnd/>
          </a:ln>
        </p:spPr>
      </p:pic>
      <p:pic>
        <p:nvPicPr>
          <p:cNvPr id="5"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692696"/>
            <a:ext cx="9036496" cy="1540767"/>
          </a:xfrm>
        </p:spPr>
        <p:txBody>
          <a:bodyPr>
            <a:normAutofit fontScale="70000" lnSpcReduction="20000"/>
          </a:bodyPr>
          <a:lstStyle/>
          <a:p>
            <a:r>
              <a:rPr lang="en-US" smtClean="0"/>
              <a:t>Type II Stresses: Micro-stresses caused by differences in the microstructure of a material and occur over distances comparable to the size of the grain in the material. Can occur in single-phase materials due to the anisotropic behaviour of individual grains, or can occur in multi-phase material due to the presence of different phases.</a:t>
            </a:r>
          </a:p>
          <a:p>
            <a:endParaRPr lang="ru-RU"/>
          </a:p>
        </p:txBody>
      </p:sp>
      <p:pic>
        <p:nvPicPr>
          <p:cNvPr id="4" name="Picture 3"/>
          <p:cNvPicPr>
            <a:picLocks noChangeAspect="1" noChangeArrowheads="1"/>
          </p:cNvPicPr>
          <p:nvPr/>
        </p:nvPicPr>
        <p:blipFill>
          <a:blip r:embed="rId2" cstate="print"/>
          <a:srcRect l="51697" t="1504" r="1062" b="2245"/>
          <a:stretch>
            <a:fillRect/>
          </a:stretch>
        </p:blipFill>
        <p:spPr bwMode="auto">
          <a:xfrm>
            <a:off x="2987824" y="2060848"/>
            <a:ext cx="3816424" cy="4608512"/>
          </a:xfrm>
          <a:prstGeom prst="rect">
            <a:avLst/>
          </a:prstGeom>
          <a:noFill/>
          <a:ln w="9525">
            <a:noFill/>
            <a:miter lim="800000"/>
            <a:headEnd/>
            <a:tailEnd/>
          </a:ln>
        </p:spPr>
      </p:pic>
      <p:sp>
        <p:nvSpPr>
          <p:cNvPr id="5" name="Заголовок 1"/>
          <p:cNvSpPr>
            <a:spLocks noGrp="1"/>
          </p:cNvSpPr>
          <p:nvPr>
            <p:ph type="title"/>
          </p:nvPr>
        </p:nvSpPr>
        <p:spPr>
          <a:xfrm>
            <a:off x="467544" y="0"/>
            <a:ext cx="8229600" cy="620688"/>
          </a:xfrm>
        </p:spPr>
        <p:txBody>
          <a:bodyPr>
            <a:normAutofit fontScale="90000"/>
          </a:bodyPr>
          <a:lstStyle/>
          <a:p>
            <a:pPr fontAlgn="auto">
              <a:spcBef>
                <a:spcPts val="0"/>
              </a:spcBef>
              <a:spcAft>
                <a:spcPts val="0"/>
              </a:spcAft>
              <a:defRPr/>
            </a:pPr>
            <a:r>
              <a:rPr lang="en-US" b="1" smtClean="0">
                <a:solidFill>
                  <a:srgbClr val="C00000"/>
                </a:solidFill>
                <a:effectLst>
                  <a:outerShdw blurRad="38100" dist="38100" dir="2700000" algn="tl">
                    <a:srgbClr val="000000">
                      <a:alpha val="43137"/>
                    </a:srgbClr>
                  </a:outerShdw>
                </a:effectLst>
                <a:latin typeface="Arial" pitchFamily="34" charset="0"/>
                <a:cs typeface="Arial" pitchFamily="34" charset="0"/>
              </a:rPr>
              <a:t>Internal stresses in materials</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692696"/>
            <a:ext cx="7344816" cy="792088"/>
          </a:xfrm>
        </p:spPr>
        <p:txBody>
          <a:bodyPr>
            <a:normAutofit fontScale="85000" lnSpcReduction="20000"/>
          </a:bodyPr>
          <a:lstStyle/>
          <a:p>
            <a:r>
              <a:rPr lang="en-US" smtClean="0"/>
              <a:t>Type III Stresses: Exist inside a grain as a result of crystal imperfections within the grain.</a:t>
            </a:r>
          </a:p>
          <a:p>
            <a:endParaRPr lang="ru-RU"/>
          </a:p>
        </p:txBody>
      </p:sp>
      <p:pic>
        <p:nvPicPr>
          <p:cNvPr id="4" name="Picture 4" descr="Kloos3"/>
          <p:cNvPicPr>
            <a:picLocks noChangeAspect="1" noChangeArrowheads="1"/>
          </p:cNvPicPr>
          <p:nvPr/>
        </p:nvPicPr>
        <p:blipFill>
          <a:blip r:embed="rId2" cstate="print"/>
          <a:srcRect l="5392" t="8887" r="3416" b="2735"/>
          <a:stretch>
            <a:fillRect/>
          </a:stretch>
        </p:blipFill>
        <p:spPr bwMode="auto">
          <a:xfrm>
            <a:off x="2195736" y="1628800"/>
            <a:ext cx="4104456" cy="484271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Заголовок 1"/>
          <p:cNvSpPr>
            <a:spLocks noGrp="1"/>
          </p:cNvSpPr>
          <p:nvPr>
            <p:ph type="title"/>
          </p:nvPr>
        </p:nvSpPr>
        <p:spPr>
          <a:xfrm>
            <a:off x="467544" y="0"/>
            <a:ext cx="8229600" cy="620688"/>
          </a:xfrm>
        </p:spPr>
        <p:txBody>
          <a:bodyPr>
            <a:normAutofit fontScale="90000"/>
          </a:bodyPr>
          <a:lstStyle/>
          <a:p>
            <a:pPr fontAlgn="auto">
              <a:spcBef>
                <a:spcPts val="0"/>
              </a:spcBef>
              <a:spcAft>
                <a:spcPts val="0"/>
              </a:spcAft>
              <a:defRPr/>
            </a:pPr>
            <a:r>
              <a:rPr lang="en-US" b="1" smtClean="0">
                <a:solidFill>
                  <a:srgbClr val="C00000"/>
                </a:solidFill>
                <a:effectLst>
                  <a:outerShdw blurRad="38100" dist="38100" dir="2700000" algn="tl">
                    <a:srgbClr val="000000">
                      <a:alpha val="43137"/>
                    </a:srgbClr>
                  </a:outerShdw>
                </a:effectLst>
                <a:latin typeface="Arial" pitchFamily="34" charset="0"/>
                <a:cs typeface="Arial" pitchFamily="34" charset="0"/>
              </a:rPr>
              <a:t>Internal stresses in materials</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1520" y="0"/>
            <a:ext cx="8712968" cy="3721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94256" tIns="47128" rIns="94256" bIns="47128">
            <a:spAutoFit/>
          </a:bodyPr>
          <a:lstStyle/>
          <a:p>
            <a:pPr algn="ct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Прямоугольник 9"/>
          <p:cNvSpPr/>
          <p:nvPr/>
        </p:nvSpPr>
        <p:spPr>
          <a:xfrm>
            <a:off x="251520" y="4293096"/>
            <a:ext cx="3419872" cy="1818725"/>
          </a:xfrm>
          <a:prstGeom prst="rect">
            <a:avLst/>
          </a:prstGeom>
        </p:spPr>
        <p:style>
          <a:lnRef idx="1">
            <a:schemeClr val="accent1"/>
          </a:lnRef>
          <a:fillRef idx="2">
            <a:schemeClr val="accent1"/>
          </a:fillRef>
          <a:effectRef idx="1">
            <a:schemeClr val="accent1"/>
          </a:effectRef>
          <a:fontRef idx="minor">
            <a:schemeClr val="dk1"/>
          </a:fontRef>
        </p:style>
        <p:txBody>
          <a:bodyPr wrap="square" lIns="94256" tIns="47128" rIns="94256" bIns="47128">
            <a:spAutoFit/>
          </a:bodyPr>
          <a:lstStyle/>
          <a:p>
            <a:pPr algn="ctr"/>
            <a:r>
              <a:rPr lang="en-US" sz="1600" smtClean="0">
                <a:latin typeface="Arial" pitchFamily="34" charset="0"/>
                <a:cs typeface="Arial" pitchFamily="34" charset="0"/>
              </a:rPr>
              <a:t>The scheme of the experiment on the study of internal stresses in the bulk material</a:t>
            </a:r>
          </a:p>
          <a:p>
            <a:pPr algn="ctr"/>
            <a:r>
              <a:rPr lang="en-US" sz="1600" smtClean="0">
                <a:latin typeface="Arial" pitchFamily="34" charset="0"/>
                <a:cs typeface="Arial" pitchFamily="34" charset="0"/>
              </a:rPr>
              <a:t>1 – monochromator, 2 – incident beam collimator and slits, 3 – sample, 4 – diffracted beam collimator and slits, 5 - detector</a:t>
            </a:r>
            <a:endParaRPr lang="ru-RU" sz="1600" dirty="0">
              <a:latin typeface="Arial" pitchFamily="34" charset="0"/>
              <a:cs typeface="Arial" pitchFamily="34" charset="0"/>
            </a:endParaRPr>
          </a:p>
        </p:txBody>
      </p:sp>
      <p:sp>
        <p:nvSpPr>
          <p:cNvPr id="23" name="Text Box 6"/>
          <p:cNvSpPr txBox="1">
            <a:spLocks noChangeArrowheads="1"/>
          </p:cNvSpPr>
          <p:nvPr/>
        </p:nvSpPr>
        <p:spPr bwMode="auto">
          <a:xfrm>
            <a:off x="3851920" y="5254109"/>
            <a:ext cx="4824536" cy="5539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anchor="b">
            <a:spAutoFit/>
          </a:bodyPr>
          <a:lstStyle/>
          <a:p>
            <a:pPr algn="ctr"/>
            <a:r>
              <a:rPr lang="en-US" smtClean="0"/>
              <a:t>Influence of macro- and microstrains on the diffraction peak</a:t>
            </a:r>
            <a:endParaRPr lang="ru-RU" dirty="0">
              <a:solidFill>
                <a:srgbClr val="DB1D09"/>
              </a:solidFill>
              <a:sym typeface="Symbol" pitchFamily="18" charset="2"/>
            </a:endParaRPr>
          </a:p>
        </p:txBody>
      </p:sp>
      <p:pic>
        <p:nvPicPr>
          <p:cNvPr id="1065" name="Picture 41"/>
          <p:cNvPicPr>
            <a:picLocks noChangeAspect="1" noChangeArrowheads="1"/>
          </p:cNvPicPr>
          <p:nvPr/>
        </p:nvPicPr>
        <p:blipFill>
          <a:blip r:embed="rId2" cstate="print"/>
          <a:srcRect b="16531"/>
          <a:stretch>
            <a:fillRect/>
          </a:stretch>
        </p:blipFill>
        <p:spPr bwMode="auto">
          <a:xfrm>
            <a:off x="539552" y="1556792"/>
            <a:ext cx="3524250" cy="2664296"/>
          </a:xfrm>
          <a:prstGeom prst="rect">
            <a:avLst/>
          </a:prstGeom>
          <a:noFill/>
          <a:ln w="9525">
            <a:noFill/>
            <a:miter lim="800000"/>
            <a:headEnd/>
            <a:tailEnd/>
          </a:ln>
        </p:spPr>
      </p:pic>
      <p:pic>
        <p:nvPicPr>
          <p:cNvPr id="1066" name="Picture 42"/>
          <p:cNvPicPr>
            <a:picLocks noChangeAspect="1" noChangeArrowheads="1"/>
          </p:cNvPicPr>
          <p:nvPr/>
        </p:nvPicPr>
        <p:blipFill>
          <a:blip r:embed="rId3" cstate="print"/>
          <a:srcRect/>
          <a:stretch>
            <a:fillRect/>
          </a:stretch>
        </p:blipFill>
        <p:spPr bwMode="auto">
          <a:xfrm>
            <a:off x="3923928" y="1628800"/>
            <a:ext cx="5105400" cy="2695575"/>
          </a:xfrm>
          <a:prstGeom prst="rect">
            <a:avLst/>
          </a:prstGeom>
          <a:noFill/>
          <a:ln w="9525">
            <a:noFill/>
            <a:miter lim="800000"/>
            <a:headEnd/>
            <a:tailEnd/>
          </a:ln>
        </p:spPr>
      </p:pic>
      <p:sp>
        <p:nvSpPr>
          <p:cNvPr id="11" name="Заголовок 1"/>
          <p:cNvSpPr txBox="1">
            <a:spLocks/>
          </p:cNvSpPr>
          <p:nvPr/>
        </p:nvSpPr>
        <p:spPr>
          <a:xfrm>
            <a:off x="539552" y="188640"/>
            <a:ext cx="8229600" cy="620688"/>
          </a:xfrm>
          <a:prstGeom prst="rect">
            <a:avLst/>
          </a:prstGeom>
        </p:spPr>
        <p:txBody>
          <a:bodyPr>
            <a:normAutofit fontScale="5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rPr>
              <a:t>Study of internal stresses by means of the</a:t>
            </a:r>
            <a:r>
              <a:rPr kumimoji="0" lang="en-US" sz="4400" b="1" i="0" u="none" strike="noStrike" kern="1200" cap="none" spc="0" normalizeH="0" noProof="0" smtClean="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rPr>
              <a:t> diffraction</a:t>
            </a:r>
            <a:endParaRPr kumimoji="0" lang="ru-RU"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92"/>
          <p:cNvPicPr>
            <a:picLocks noChangeAspect="1" noChangeArrowheads="1"/>
          </p:cNvPicPr>
          <p:nvPr/>
        </p:nvPicPr>
        <p:blipFill>
          <a:blip r:embed="rId4"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332656"/>
          </a:xfrm>
        </p:spPr>
        <p:txBody>
          <a:bodyPr>
            <a:normAutofit fontScale="90000"/>
          </a:bodyPr>
          <a:lstStyle/>
          <a:p>
            <a:r>
              <a:rPr lang="en-US" sz="2800" smtClean="0">
                <a:solidFill>
                  <a:srgbClr val="00B050"/>
                </a:solidFill>
                <a:latin typeface="Arial" pitchFamily="34" charset="0"/>
                <a:cs typeface="Arial" pitchFamily="34" charset="0"/>
              </a:rPr>
              <a:t>Main characteristics of the stress diffractometer</a:t>
            </a:r>
            <a:endParaRPr lang="ru-RU" sz="2800">
              <a:solidFill>
                <a:srgbClr val="00B050"/>
              </a:solidFill>
              <a:latin typeface="Arial" pitchFamily="34" charset="0"/>
              <a:cs typeface="Arial" pitchFamily="34" charset="0"/>
            </a:endParaRPr>
          </a:p>
        </p:txBody>
      </p:sp>
      <p:sp>
        <p:nvSpPr>
          <p:cNvPr id="3" name="Содержимое 2"/>
          <p:cNvSpPr>
            <a:spLocks noGrp="1"/>
          </p:cNvSpPr>
          <p:nvPr>
            <p:ph idx="1"/>
          </p:nvPr>
        </p:nvSpPr>
        <p:spPr>
          <a:xfrm>
            <a:off x="0" y="504056"/>
            <a:ext cx="9144000" cy="6021288"/>
          </a:xfrm>
        </p:spPr>
        <p:txBody>
          <a:bodyPr>
            <a:noAutofit/>
          </a:bodyPr>
          <a:lstStyle/>
          <a:p>
            <a:r>
              <a:rPr lang="en-US" sz="1800" smtClean="0">
                <a:latin typeface="Verdana" pitchFamily="34" charset="0"/>
              </a:rPr>
              <a:t>The instrument requires the selection of a finite sampling volume (10-30 mm</a:t>
            </a:r>
            <a:r>
              <a:rPr lang="en-US" sz="1800" baseline="30000" smtClean="0">
                <a:latin typeface="Verdana" pitchFamily="34" charset="0"/>
              </a:rPr>
              <a:t>3</a:t>
            </a:r>
            <a:r>
              <a:rPr lang="en-US" sz="1800" smtClean="0">
                <a:latin typeface="Verdana" pitchFamily="34" charset="0"/>
              </a:rPr>
              <a:t>) over which measurements are made.</a:t>
            </a:r>
          </a:p>
          <a:p>
            <a:r>
              <a:rPr lang="en-US" sz="1800" smtClean="0">
                <a:latin typeface="Verdana" pitchFamily="34" charset="0"/>
              </a:rPr>
              <a:t>The instrument evaluates the variations of lattice spacings within a sample with a step of the order of a few millimeters (determined by the dimensions of the gauge volume). Thus it requires a translation/rotation table for measurements at different locations and directions within the sampled specimen. </a:t>
            </a:r>
          </a:p>
          <a:p>
            <a:r>
              <a:rPr lang="en-US" sz="1800" smtClean="0">
                <a:latin typeface="Verdana" pitchFamily="34" charset="0"/>
              </a:rPr>
              <a:t>The diameter of the grains of polycrystalline aggregate probed should be about two orders of magnitude smaller than the dimensions of the gauge volume, which is geometrically defined by optical devices (slits, collimators) and scattering angle </a:t>
            </a:r>
            <a:r>
              <a:rPr lang="en-US" sz="1800" i="1" smtClean="0">
                <a:latin typeface="Verdana" pitchFamily="34" charset="0"/>
              </a:rPr>
              <a:t>2θ</a:t>
            </a:r>
            <a:r>
              <a:rPr lang="en-US" sz="1800" i="1" baseline="-25000" smtClean="0">
                <a:latin typeface="Verdana" pitchFamily="34" charset="0"/>
              </a:rPr>
              <a:t>s</a:t>
            </a:r>
            <a:r>
              <a:rPr lang="en-US" sz="1800" i="1" smtClean="0">
                <a:latin typeface="Verdana" pitchFamily="34" charset="0"/>
              </a:rPr>
              <a:t>. The best </a:t>
            </a:r>
            <a:r>
              <a:rPr lang="en-US" sz="1800" smtClean="0">
                <a:latin typeface="Verdana" pitchFamily="34" charset="0"/>
              </a:rPr>
              <a:t>geometrical choice corresponds to </a:t>
            </a:r>
            <a:r>
              <a:rPr lang="en-US" sz="1800" i="1" smtClean="0">
                <a:latin typeface="Verdana" pitchFamily="34" charset="0"/>
              </a:rPr>
              <a:t>2θ</a:t>
            </a:r>
            <a:r>
              <a:rPr lang="en-US" sz="1800" i="1" baseline="-25000" smtClean="0">
                <a:latin typeface="Verdana" pitchFamily="34" charset="0"/>
              </a:rPr>
              <a:t>s</a:t>
            </a:r>
            <a:r>
              <a:rPr lang="en-US" sz="1800" i="1" smtClean="0">
                <a:latin typeface="Verdana" pitchFamily="34" charset="0"/>
              </a:rPr>
              <a:t>=90°, consequently the best choice is an intense </a:t>
            </a:r>
            <a:r>
              <a:rPr lang="en-US" sz="1800" smtClean="0">
                <a:latin typeface="Verdana" pitchFamily="34" charset="0"/>
              </a:rPr>
              <a:t>Bragg peak at </a:t>
            </a:r>
            <a:r>
              <a:rPr lang="en-US" sz="1800" i="1" smtClean="0">
                <a:latin typeface="Verdana" pitchFamily="34" charset="0"/>
              </a:rPr>
              <a:t>2θ</a:t>
            </a:r>
            <a:r>
              <a:rPr lang="en-US" sz="1800" i="1" baseline="-25000" smtClean="0">
                <a:latin typeface="Verdana" pitchFamily="34" charset="0"/>
              </a:rPr>
              <a:t>s</a:t>
            </a:r>
            <a:r>
              <a:rPr lang="en-US" sz="1800" i="1" smtClean="0">
                <a:latin typeface="Verdana" pitchFamily="34" charset="0"/>
              </a:rPr>
              <a:t> near 90°. </a:t>
            </a:r>
          </a:p>
          <a:p>
            <a:r>
              <a:rPr lang="en-US" sz="1800" smtClean="0">
                <a:latin typeface="Verdana" pitchFamily="34" charset="0"/>
              </a:rPr>
              <a:t>A wavelength in the range of 0.15-0.35 nm is necessary for the investigation of most commonly used crystalline materials.</a:t>
            </a:r>
          </a:p>
          <a:p>
            <a:r>
              <a:rPr lang="en-US" sz="1800" smtClean="0">
                <a:latin typeface="Verdana" pitchFamily="34" charset="0"/>
              </a:rPr>
              <a:t>Beam parameters like divergence and </a:t>
            </a:r>
            <a:r>
              <a:rPr lang="en-US" sz="1800" i="1" smtClean="0">
                <a:latin typeface="Verdana" pitchFamily="34" charset="0"/>
              </a:rPr>
              <a:t>Δλ/λ should be adjusted such that the angular </a:t>
            </a:r>
            <a:r>
              <a:rPr lang="en-US" sz="1800" smtClean="0">
                <a:latin typeface="Verdana" pitchFamily="34" charset="0"/>
              </a:rPr>
              <a:t>position of the sample reflections could be measured with a precision of 0.001 (which corresponds to a strain of 0.01% measured at </a:t>
            </a:r>
            <a:r>
              <a:rPr lang="en-US" sz="1800" i="1" smtClean="0">
                <a:latin typeface="Verdana" pitchFamily="34" charset="0"/>
              </a:rPr>
              <a:t>2θ</a:t>
            </a:r>
            <a:r>
              <a:rPr lang="en-US" sz="1800" i="1" baseline="-25000" smtClean="0">
                <a:latin typeface="Verdana" pitchFamily="34" charset="0"/>
              </a:rPr>
              <a:t>s</a:t>
            </a:r>
            <a:r>
              <a:rPr lang="en-US" sz="1800" i="1" smtClean="0">
                <a:latin typeface="Verdana" pitchFamily="34" charset="0"/>
              </a:rPr>
              <a:t>= 90°).</a:t>
            </a:r>
          </a:p>
          <a:p>
            <a:r>
              <a:rPr lang="en-US" sz="1800" smtClean="0">
                <a:latin typeface="Verdana" pitchFamily="34" charset="0"/>
              </a:rPr>
              <a:t>Minimum  fluxes  at  the  sample  position  should  be  &gt;5x10</a:t>
            </a:r>
            <a:r>
              <a:rPr lang="en-US" sz="1800" baseline="30000" smtClean="0">
                <a:latin typeface="Verdana" pitchFamily="34" charset="0"/>
              </a:rPr>
              <a:t>4 </a:t>
            </a:r>
            <a:r>
              <a:rPr lang="en-US" sz="1800" smtClean="0">
                <a:latin typeface="Verdana" pitchFamily="34" charset="0"/>
              </a:rPr>
              <a:t>n/cm</a:t>
            </a:r>
            <a:r>
              <a:rPr lang="en-US" sz="1800" baseline="30000" smtClean="0">
                <a:latin typeface="Verdana" pitchFamily="34" charset="0"/>
              </a:rPr>
              <a:t>2</a:t>
            </a:r>
            <a:r>
              <a:rPr lang="en-US" sz="1800" smtClean="0">
                <a:latin typeface="Verdana" pitchFamily="34" charset="0"/>
              </a:rPr>
              <a:t>/s.</a:t>
            </a:r>
            <a:endParaRPr lang="ru-RU" sz="18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0"/>
          <p:cNvSpPr txBox="1">
            <a:spLocks noChangeArrowheads="1"/>
          </p:cNvSpPr>
          <p:nvPr/>
        </p:nvSpPr>
        <p:spPr bwMode="auto">
          <a:xfrm>
            <a:off x="3358352" y="836712"/>
            <a:ext cx="5094628" cy="1077218"/>
          </a:xfrm>
          <a:prstGeom prst="rect">
            <a:avLst/>
          </a:prstGeom>
          <a:noFill/>
          <a:ln w="15875">
            <a:solidFill>
              <a:schemeClr val="tx1"/>
            </a:solidFill>
            <a:miter lim="800000"/>
            <a:headEnd/>
            <a:tailEnd/>
          </a:ln>
          <a:effectLst/>
        </p:spPr>
        <p:txBody>
          <a:bodyPr>
            <a:spAutoFit/>
          </a:bodyPr>
          <a:lstStyle/>
          <a:p>
            <a:pPr algn="ctr"/>
            <a:r>
              <a:rPr lang="en-US" sz="3200" smtClean="0">
                <a:solidFill>
                  <a:schemeClr val="accent4">
                    <a:lumMod val="10000"/>
                  </a:schemeClr>
                </a:solidFill>
                <a:sym typeface="Symbol" pitchFamily="18" charset="2"/>
              </a:rPr>
              <a:t>Hooke’s law:</a:t>
            </a:r>
            <a:endParaRPr lang="en-US" sz="3200" dirty="0" smtClean="0">
              <a:solidFill>
                <a:schemeClr val="accent4">
                  <a:lumMod val="10000"/>
                </a:schemeClr>
              </a:solidFill>
              <a:sym typeface="Symbol" pitchFamily="18" charset="2"/>
            </a:endParaRPr>
          </a:p>
          <a:p>
            <a:pPr algn="ctr"/>
            <a:r>
              <a:rPr lang="en-US" sz="3200" dirty="0" smtClean="0">
                <a:solidFill>
                  <a:schemeClr val="accent4">
                    <a:lumMod val="10000"/>
                  </a:schemeClr>
                </a:solidFill>
                <a:sym typeface="Symbol" pitchFamily="18" charset="2"/>
              </a:rPr>
              <a:t> </a:t>
            </a:r>
            <a:r>
              <a:rPr lang="en-US" sz="3200" dirty="0" smtClean="0">
                <a:effectLst/>
                <a:sym typeface="Symbol" pitchFamily="18" charset="2"/>
              </a:rPr>
              <a:t></a:t>
            </a:r>
            <a:r>
              <a:rPr lang="en-US" sz="2800" dirty="0" smtClean="0">
                <a:effectLst/>
                <a:sym typeface="Symbol" pitchFamily="18" charset="2"/>
              </a:rPr>
              <a:t> </a:t>
            </a:r>
            <a:r>
              <a:rPr lang="en-US" sz="2800" dirty="0">
                <a:effectLst/>
                <a:sym typeface="Symbol" pitchFamily="18" charset="2"/>
              </a:rPr>
              <a:t>= F/S </a:t>
            </a:r>
            <a:r>
              <a:rPr lang="en-US" sz="2800">
                <a:effectLst/>
                <a:sym typeface="Symbol" pitchFamily="18" charset="2"/>
              </a:rPr>
              <a:t>≈ </a:t>
            </a:r>
            <a:r>
              <a:rPr lang="en-US" sz="2800" smtClean="0">
                <a:effectLst/>
                <a:sym typeface="Symbol" pitchFamily="18" charset="2"/>
              </a:rPr>
              <a:t>E·</a:t>
            </a:r>
            <a:r>
              <a:rPr lang="el-GR" sz="2800" smtClean="0">
                <a:solidFill>
                  <a:schemeClr val="accent4">
                    <a:lumMod val="10000"/>
                  </a:schemeClr>
                </a:solidFill>
                <a:sym typeface="Symbol" pitchFamily="18" charset="2"/>
              </a:rPr>
              <a:t>ε</a:t>
            </a:r>
            <a:endParaRPr lang="en-US" sz="2800" i="1" dirty="0">
              <a:effectLst/>
              <a:latin typeface="Times New Roman" pitchFamily="18" charset="0"/>
              <a:cs typeface="Times New Roman" pitchFamily="18" charset="0"/>
              <a:sym typeface="Symbol" pitchFamily="18" charset="2"/>
            </a:endParaRPr>
          </a:p>
        </p:txBody>
      </p:sp>
      <p:sp>
        <p:nvSpPr>
          <p:cNvPr id="47" name="Text Box 12"/>
          <p:cNvSpPr txBox="1">
            <a:spLocks noChangeArrowheads="1"/>
          </p:cNvSpPr>
          <p:nvPr/>
        </p:nvSpPr>
        <p:spPr bwMode="auto">
          <a:xfrm>
            <a:off x="3131840" y="1916832"/>
            <a:ext cx="2156937" cy="1169551"/>
          </a:xfrm>
          <a:prstGeom prst="rect">
            <a:avLst/>
          </a:prstGeom>
          <a:noFill/>
          <a:ln w="9525">
            <a:noFill/>
            <a:miter lim="800000"/>
            <a:headEnd/>
            <a:tailEnd/>
          </a:ln>
          <a:effectLst/>
        </p:spPr>
        <p:txBody>
          <a:bodyPr wrap="none">
            <a:spAutoFit/>
          </a:bodyPr>
          <a:lstStyle/>
          <a:p>
            <a:pPr>
              <a:spcAft>
                <a:spcPts val="600"/>
              </a:spcAft>
              <a:buFont typeface="Symbol" pitchFamily="18" charset="2"/>
              <a:buChar char="s"/>
            </a:pPr>
            <a:r>
              <a:rPr lang="ru-RU" sz="2400" dirty="0" smtClean="0">
                <a:effectLst/>
                <a:sym typeface="Symbol" pitchFamily="18" charset="2"/>
              </a:rPr>
              <a:t> </a:t>
            </a:r>
            <a:r>
              <a:rPr lang="en-US" sz="2400" smtClean="0">
                <a:effectLst/>
                <a:sym typeface="Symbol" pitchFamily="18" charset="2"/>
              </a:rPr>
              <a:t>- </a:t>
            </a:r>
            <a:r>
              <a:rPr lang="en-US" smtClean="0">
                <a:sym typeface="Symbol" pitchFamily="18" charset="2"/>
              </a:rPr>
              <a:t>stress</a:t>
            </a:r>
            <a:endParaRPr lang="en-US" dirty="0">
              <a:effectLst/>
              <a:sym typeface="Symbol" pitchFamily="18" charset="2"/>
            </a:endParaRPr>
          </a:p>
          <a:p>
            <a:pPr>
              <a:spcAft>
                <a:spcPts val="600"/>
              </a:spcAft>
              <a:buFont typeface="Symbol" pitchFamily="18" charset="2"/>
              <a:buNone/>
            </a:pPr>
            <a:r>
              <a:rPr lang="el-GR" smtClean="0">
                <a:solidFill>
                  <a:schemeClr val="accent4">
                    <a:lumMod val="10000"/>
                  </a:schemeClr>
                </a:solidFill>
                <a:sym typeface="Symbol" pitchFamily="18" charset="2"/>
              </a:rPr>
              <a:t>ε </a:t>
            </a:r>
            <a:r>
              <a:rPr lang="en-US" smtClean="0">
                <a:solidFill>
                  <a:schemeClr val="accent4">
                    <a:lumMod val="10000"/>
                  </a:schemeClr>
                </a:solidFill>
                <a:sym typeface="Symbol" pitchFamily="18" charset="2"/>
              </a:rPr>
              <a:t>= </a:t>
            </a:r>
            <a:r>
              <a:rPr lang="en-US" smtClean="0">
                <a:effectLst/>
                <a:sym typeface="Symbol" pitchFamily="18" charset="2"/>
              </a:rPr>
              <a:t></a:t>
            </a:r>
            <a:r>
              <a:rPr lang="en-US" i="1" dirty="0">
                <a:effectLst/>
                <a:latin typeface="Times New Roman" pitchFamily="18" charset="0"/>
                <a:cs typeface="Times New Roman" pitchFamily="18" charset="0"/>
                <a:sym typeface="Symbol" pitchFamily="18" charset="2"/>
              </a:rPr>
              <a:t>l/l</a:t>
            </a:r>
            <a:r>
              <a:rPr lang="ru-RU" b="0" dirty="0">
                <a:effectLst/>
                <a:sym typeface="Symbol" pitchFamily="18" charset="2"/>
              </a:rPr>
              <a:t> </a:t>
            </a:r>
            <a:r>
              <a:rPr lang="ru-RU" b="0" dirty="0" smtClean="0">
                <a:effectLst/>
                <a:sym typeface="Symbol" pitchFamily="18" charset="2"/>
              </a:rPr>
              <a:t> </a:t>
            </a:r>
            <a:r>
              <a:rPr lang="ru-RU" smtClean="0">
                <a:effectLst/>
                <a:sym typeface="Symbol" pitchFamily="18" charset="2"/>
              </a:rPr>
              <a:t>– </a:t>
            </a:r>
            <a:r>
              <a:rPr lang="en-US" smtClean="0">
                <a:effectLst/>
                <a:sym typeface="Symbol" pitchFamily="18" charset="2"/>
              </a:rPr>
              <a:t>strain</a:t>
            </a:r>
            <a:endParaRPr lang="ru-RU" dirty="0" smtClean="0">
              <a:effectLst/>
              <a:sym typeface="Symbol" pitchFamily="18" charset="2"/>
            </a:endParaRPr>
          </a:p>
          <a:p>
            <a:pPr>
              <a:spcAft>
                <a:spcPts val="600"/>
              </a:spcAft>
              <a:buFont typeface="Symbol" pitchFamily="18" charset="2"/>
              <a:buNone/>
            </a:pPr>
            <a:r>
              <a:rPr lang="en-US" dirty="0" smtClean="0">
                <a:effectLst/>
                <a:sym typeface="Symbol" pitchFamily="18" charset="2"/>
              </a:rPr>
              <a:t>E </a:t>
            </a:r>
            <a:r>
              <a:rPr lang="en-US" smtClean="0">
                <a:effectLst/>
                <a:sym typeface="Symbol" pitchFamily="18" charset="2"/>
              </a:rPr>
              <a:t>–</a:t>
            </a:r>
            <a:r>
              <a:rPr lang="ru-RU" smtClean="0">
                <a:effectLst/>
                <a:sym typeface="Symbol" pitchFamily="18" charset="2"/>
              </a:rPr>
              <a:t> </a:t>
            </a:r>
            <a:r>
              <a:rPr lang="en-US" smtClean="0">
                <a:sym typeface="Symbol" pitchFamily="18" charset="2"/>
              </a:rPr>
              <a:t>Young's modulus</a:t>
            </a:r>
            <a:endParaRPr lang="ru-RU" dirty="0">
              <a:effectLst/>
              <a:sym typeface="Symbol" pitchFamily="18" charset="2"/>
            </a:endParaRPr>
          </a:p>
        </p:txBody>
      </p:sp>
      <p:sp>
        <p:nvSpPr>
          <p:cNvPr id="49" name="Text Box 14"/>
          <p:cNvSpPr txBox="1">
            <a:spLocks noChangeArrowheads="1"/>
          </p:cNvSpPr>
          <p:nvPr/>
        </p:nvSpPr>
        <p:spPr bwMode="auto">
          <a:xfrm>
            <a:off x="5220071" y="2060848"/>
            <a:ext cx="2952329"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9525">
            <a:noFill/>
            <a:miter lim="800000"/>
            <a:headEnd/>
            <a:tailEnd/>
          </a:ln>
          <a:effectLst/>
        </p:spPr>
        <p:txBody>
          <a:bodyPr wrap="square">
            <a:spAutoFit/>
          </a:bodyPr>
          <a:lstStyle/>
          <a:p>
            <a:r>
              <a:rPr lang="en-US" smtClean="0"/>
              <a:t>E ≈ </a:t>
            </a:r>
            <a:r>
              <a:rPr lang="ru-RU" smtClean="0"/>
              <a:t> </a:t>
            </a:r>
            <a:r>
              <a:rPr lang="en-US" smtClean="0"/>
              <a:t>45</a:t>
            </a:r>
            <a:r>
              <a:rPr lang="en-US" smtClean="0">
                <a:sym typeface="Symbol" pitchFamily="18" charset="2"/>
              </a:rPr>
              <a:t> GPa</a:t>
            </a:r>
            <a:r>
              <a:rPr lang="ru-RU" smtClean="0">
                <a:sym typeface="Symbol" pitchFamily="18" charset="2"/>
              </a:rPr>
              <a:t>  </a:t>
            </a:r>
            <a:r>
              <a:rPr lang="en-US" smtClean="0">
                <a:sym typeface="Symbol" pitchFamily="18" charset="2"/>
              </a:rPr>
              <a:t> </a:t>
            </a:r>
            <a:r>
              <a:rPr lang="ru-RU" smtClean="0">
                <a:sym typeface="Symbol" pitchFamily="18" charset="2"/>
              </a:rPr>
              <a:t>(</a:t>
            </a:r>
            <a:r>
              <a:rPr lang="en-US" smtClean="0">
                <a:sym typeface="Symbol" pitchFamily="18" charset="2"/>
              </a:rPr>
              <a:t>magnesium)</a:t>
            </a:r>
            <a:endParaRPr lang="en-US" smtClean="0"/>
          </a:p>
          <a:p>
            <a:r>
              <a:rPr lang="en-US" smtClean="0"/>
              <a:t>E ≈ </a:t>
            </a:r>
            <a:r>
              <a:rPr lang="ru-RU" smtClean="0"/>
              <a:t> </a:t>
            </a:r>
            <a:r>
              <a:rPr lang="ru-RU" smtClean="0">
                <a:sym typeface="Symbol" pitchFamily="18" charset="2"/>
              </a:rPr>
              <a:t>7</a:t>
            </a:r>
            <a:r>
              <a:rPr lang="en-US" smtClean="0">
                <a:sym typeface="Symbol" pitchFamily="18" charset="2"/>
              </a:rPr>
              <a:t>0 GPa</a:t>
            </a:r>
            <a:r>
              <a:rPr lang="ru-RU" smtClean="0">
                <a:sym typeface="Symbol" pitchFamily="18" charset="2"/>
              </a:rPr>
              <a:t>  </a:t>
            </a:r>
            <a:r>
              <a:rPr lang="en-US" smtClean="0">
                <a:sym typeface="Symbol" pitchFamily="18" charset="2"/>
              </a:rPr>
              <a:t> </a:t>
            </a:r>
            <a:r>
              <a:rPr lang="ru-RU" smtClean="0">
                <a:sym typeface="Symbol" pitchFamily="18" charset="2"/>
              </a:rPr>
              <a:t>(</a:t>
            </a:r>
            <a:r>
              <a:rPr lang="en-US" smtClean="0">
                <a:sym typeface="Symbol" pitchFamily="18" charset="2"/>
              </a:rPr>
              <a:t>aluminium)</a:t>
            </a:r>
          </a:p>
          <a:p>
            <a:r>
              <a:rPr lang="en-US" smtClean="0">
                <a:effectLst/>
              </a:rPr>
              <a:t>E </a:t>
            </a:r>
            <a:r>
              <a:rPr lang="en-US">
                <a:effectLst/>
              </a:rPr>
              <a:t>≈ </a:t>
            </a:r>
            <a:r>
              <a:rPr lang="en-US" smtClean="0">
                <a:effectLst/>
                <a:sym typeface="Symbol" pitchFamily="18" charset="2"/>
              </a:rPr>
              <a:t> </a:t>
            </a:r>
            <a:r>
              <a:rPr lang="en-US">
                <a:effectLst/>
                <a:sym typeface="Symbol" pitchFamily="18" charset="2"/>
              </a:rPr>
              <a:t>200 </a:t>
            </a:r>
            <a:r>
              <a:rPr lang="en-US" smtClean="0">
                <a:effectLst/>
                <a:sym typeface="Symbol" pitchFamily="18" charset="2"/>
              </a:rPr>
              <a:t>GPa</a:t>
            </a:r>
            <a:r>
              <a:rPr lang="ru-RU" smtClean="0">
                <a:effectLst/>
                <a:sym typeface="Symbol" pitchFamily="18" charset="2"/>
              </a:rPr>
              <a:t>  (</a:t>
            </a:r>
            <a:r>
              <a:rPr lang="en-US" smtClean="0">
                <a:effectLst/>
                <a:sym typeface="Symbol" pitchFamily="18" charset="2"/>
              </a:rPr>
              <a:t>steel</a:t>
            </a:r>
            <a:r>
              <a:rPr lang="ru-RU" smtClean="0">
                <a:effectLst/>
                <a:sym typeface="Symbol" pitchFamily="18" charset="2"/>
              </a:rPr>
              <a:t>)</a:t>
            </a:r>
            <a:endParaRPr lang="ru-RU" dirty="0">
              <a:effectLst/>
              <a:sym typeface="Symbol" pitchFamily="18" charset="2"/>
            </a:endParaRPr>
          </a:p>
          <a:p>
            <a:r>
              <a:rPr lang="en-US" smtClean="0"/>
              <a:t>E ≈ </a:t>
            </a:r>
            <a:r>
              <a:rPr lang="en-US" smtClean="0">
                <a:sym typeface="Symbol" pitchFamily="18" charset="2"/>
              </a:rPr>
              <a:t> 400 GPa</a:t>
            </a:r>
            <a:r>
              <a:rPr lang="ru-RU" smtClean="0">
                <a:sym typeface="Symbol" pitchFamily="18" charset="2"/>
              </a:rPr>
              <a:t>  (</a:t>
            </a:r>
            <a:r>
              <a:rPr lang="en-US" smtClean="0">
                <a:sym typeface="Symbol" pitchFamily="18" charset="2"/>
              </a:rPr>
              <a:t>tungsten</a:t>
            </a:r>
            <a:r>
              <a:rPr lang="ru-RU" smtClean="0">
                <a:sym typeface="Symbol" pitchFamily="18" charset="2"/>
              </a:rPr>
              <a:t>)</a:t>
            </a:r>
            <a:endParaRPr lang="en-US" dirty="0">
              <a:effectLst/>
              <a:sym typeface="Symbol" pitchFamily="18" charset="2"/>
            </a:endParaRPr>
          </a:p>
        </p:txBody>
      </p:sp>
      <p:sp>
        <p:nvSpPr>
          <p:cNvPr id="50" name="Text Box 15"/>
          <p:cNvSpPr txBox="1">
            <a:spLocks noChangeArrowheads="1"/>
          </p:cNvSpPr>
          <p:nvPr/>
        </p:nvSpPr>
        <p:spPr bwMode="auto">
          <a:xfrm>
            <a:off x="323528" y="5013176"/>
            <a:ext cx="6008248" cy="1292662"/>
          </a:xfrm>
          <a:prstGeom prst="rect">
            <a:avLst/>
          </a:prstGeom>
          <a:noFill/>
          <a:ln w="19050">
            <a:noFill/>
            <a:miter lim="800000"/>
            <a:headEnd/>
            <a:tailEnd/>
          </a:ln>
          <a:effectLst/>
        </p:spPr>
        <p:txBody>
          <a:bodyPr wrap="none">
            <a:spAutoFit/>
          </a:bodyPr>
          <a:lstStyle/>
          <a:p>
            <a:pPr>
              <a:lnSpc>
                <a:spcPct val="150000"/>
              </a:lnSpc>
            </a:pPr>
            <a:r>
              <a:rPr lang="en-US" sz="2400" smtClean="0">
                <a:sym typeface="Symbol" pitchFamily="18" charset="2"/>
              </a:rPr>
              <a:t></a:t>
            </a:r>
            <a:r>
              <a:rPr lang="en-US" sz="2400" i="1" smtClean="0">
                <a:sym typeface="Symbol" pitchFamily="18" charset="2"/>
              </a:rPr>
              <a:t>d</a:t>
            </a:r>
            <a:r>
              <a:rPr lang="en-US" sz="2400" baseline="-25000" smtClean="0">
                <a:sym typeface="Symbol" pitchFamily="18" charset="2"/>
              </a:rPr>
              <a:t>min</a:t>
            </a:r>
            <a:r>
              <a:rPr lang="en-US" sz="2400" i="1" smtClean="0">
                <a:sym typeface="Symbol" pitchFamily="18" charset="2"/>
              </a:rPr>
              <a:t>/d</a:t>
            </a:r>
            <a:r>
              <a:rPr lang="ru-RU" sz="2400" smtClean="0">
                <a:sym typeface="Symbol" pitchFamily="18" charset="2"/>
              </a:rPr>
              <a:t> </a:t>
            </a:r>
            <a:r>
              <a:rPr lang="en-US" sz="2400" smtClean="0">
                <a:sym typeface="Symbol" pitchFamily="18" charset="2"/>
              </a:rPr>
              <a:t>≈ 0.0001</a:t>
            </a:r>
            <a:endParaRPr lang="en-US" sz="2400" smtClean="0">
              <a:solidFill>
                <a:srgbClr val="DB1D09"/>
              </a:solidFill>
              <a:sym typeface="Symbol" pitchFamily="18" charset="2"/>
            </a:endParaRPr>
          </a:p>
          <a:p>
            <a:pPr>
              <a:lnSpc>
                <a:spcPct val="150000"/>
              </a:lnSpc>
            </a:pPr>
            <a:r>
              <a:rPr lang="en-US" sz="2400" smtClean="0">
                <a:sym typeface="Symbol" pitchFamily="18" charset="2"/>
              </a:rPr>
              <a:t>(</a:t>
            </a:r>
            <a:r>
              <a:rPr lang="en-US" sz="2800" smtClean="0">
                <a:sym typeface="Symbol" pitchFamily="18" charset="2"/>
              </a:rPr>
              <a:t></a:t>
            </a:r>
            <a:r>
              <a:rPr lang="en-US" sz="2400" baseline="-25000" smtClean="0">
                <a:sym typeface="Symbol" pitchFamily="18" charset="2"/>
              </a:rPr>
              <a:t>min</a:t>
            </a:r>
            <a:r>
              <a:rPr lang="en-US" sz="2400" smtClean="0">
                <a:sym typeface="Symbol" pitchFamily="18" charset="2"/>
              </a:rPr>
              <a:t>)</a:t>
            </a:r>
            <a:r>
              <a:rPr lang="en-US" sz="2400" baseline="-25000" smtClean="0">
                <a:sym typeface="Symbol" pitchFamily="18" charset="2"/>
              </a:rPr>
              <a:t>steel</a:t>
            </a:r>
            <a:r>
              <a:rPr lang="en-US" sz="2400" smtClean="0">
                <a:sym typeface="Symbol" pitchFamily="18" charset="2"/>
              </a:rPr>
              <a:t> ≈ </a:t>
            </a:r>
            <a:r>
              <a:rPr lang="en-US" sz="2400" smtClean="0"/>
              <a:t>20</a:t>
            </a:r>
            <a:r>
              <a:rPr lang="en-US" sz="2400" smtClean="0">
                <a:sym typeface="Symbol" pitchFamily="18" charset="2"/>
              </a:rPr>
              <a:t>·10</a:t>
            </a:r>
            <a:r>
              <a:rPr lang="en-US" sz="2400" baseline="30000" smtClean="0">
                <a:sym typeface="Symbol" pitchFamily="18" charset="2"/>
              </a:rPr>
              <a:t>10</a:t>
            </a:r>
            <a:r>
              <a:rPr lang="en-US" sz="2400" smtClean="0">
                <a:sym typeface="Symbol" pitchFamily="18" charset="2"/>
              </a:rPr>
              <a:t>·10</a:t>
            </a:r>
            <a:r>
              <a:rPr lang="en-US" sz="2400" baseline="30000" smtClean="0">
                <a:sym typeface="Symbol" pitchFamily="18" charset="2"/>
              </a:rPr>
              <a:t>-4</a:t>
            </a:r>
            <a:r>
              <a:rPr lang="en-US" sz="2400" smtClean="0">
                <a:sym typeface="Symbol" pitchFamily="18" charset="2"/>
              </a:rPr>
              <a:t> = 20 MPa = 200 kg</a:t>
            </a:r>
            <a:r>
              <a:rPr lang="ru-RU" sz="2400" smtClean="0">
                <a:sym typeface="Symbol" pitchFamily="18" charset="2"/>
              </a:rPr>
              <a:t>/с</a:t>
            </a:r>
            <a:r>
              <a:rPr lang="en-US" sz="2400" smtClean="0">
                <a:sym typeface="Symbol" pitchFamily="18" charset="2"/>
              </a:rPr>
              <a:t>m</a:t>
            </a:r>
            <a:r>
              <a:rPr lang="ru-RU" sz="2400" baseline="30000" smtClean="0">
                <a:sym typeface="Symbol" pitchFamily="18" charset="2"/>
              </a:rPr>
              <a:t>2</a:t>
            </a:r>
            <a:endParaRPr lang="en-US" sz="2400" baseline="30000" smtClean="0">
              <a:sym typeface="Symbol" pitchFamily="18" charset="2"/>
            </a:endParaRPr>
          </a:p>
        </p:txBody>
      </p:sp>
      <p:sp>
        <p:nvSpPr>
          <p:cNvPr id="20" name="Прямоугольник 19"/>
          <p:cNvSpPr/>
          <p:nvPr/>
        </p:nvSpPr>
        <p:spPr>
          <a:xfrm>
            <a:off x="251520" y="116632"/>
            <a:ext cx="8713788" cy="37306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lIns="94256" tIns="47128" rIns="94256" bIns="47128">
            <a:spAutoFit/>
          </a:bodyPr>
          <a:lstStyle/>
          <a:p>
            <a:pPr algn="ctr" fontAlgn="auto">
              <a:spcBef>
                <a:spcPts val="0"/>
              </a:spcBef>
              <a:spcAft>
                <a:spcPts val="0"/>
              </a:spcAft>
              <a:defRPr/>
            </a:pPr>
            <a:r>
              <a:rPr lang="en-US" b="1" smtClean="0">
                <a:solidFill>
                  <a:srgbClr val="C00000"/>
                </a:solidFill>
                <a:effectLst>
                  <a:outerShdw blurRad="38100" dist="38100" dir="2700000" algn="tl">
                    <a:srgbClr val="000000">
                      <a:alpha val="43137"/>
                    </a:srgbClr>
                  </a:outerShdw>
                </a:effectLst>
                <a:latin typeface="Arial" pitchFamily="34" charset="0"/>
                <a:cs typeface="Arial" pitchFamily="34" charset="0"/>
              </a:rPr>
              <a:t>Internal stresses in materials</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7" name="Рисунок 16" descr="hookes-law-15-728.jpg"/>
          <p:cNvPicPr>
            <a:picLocks noChangeAspect="1"/>
          </p:cNvPicPr>
          <p:nvPr/>
        </p:nvPicPr>
        <p:blipFill>
          <a:blip r:embed="rId2" cstate="print"/>
          <a:srcRect l="16770" r="21961"/>
          <a:stretch>
            <a:fillRect/>
          </a:stretch>
        </p:blipFill>
        <p:spPr>
          <a:xfrm>
            <a:off x="323528" y="692696"/>
            <a:ext cx="2712478" cy="3320405"/>
          </a:xfrm>
          <a:prstGeom prst="rect">
            <a:avLst/>
          </a:prstGeom>
        </p:spPr>
      </p:pic>
      <p:sp>
        <p:nvSpPr>
          <p:cNvPr id="18" name="Стрелка вправо 17"/>
          <p:cNvSpPr/>
          <p:nvPr/>
        </p:nvSpPr>
        <p:spPr>
          <a:xfrm>
            <a:off x="971600" y="1844824"/>
            <a:ext cx="648072"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9" name="TextBox 18"/>
          <p:cNvSpPr txBox="1"/>
          <p:nvPr/>
        </p:nvSpPr>
        <p:spPr>
          <a:xfrm>
            <a:off x="611560" y="1628800"/>
            <a:ext cx="396262" cy="646331"/>
          </a:xfrm>
          <a:prstGeom prst="rect">
            <a:avLst/>
          </a:prstGeom>
          <a:noFill/>
        </p:spPr>
        <p:txBody>
          <a:bodyPr wrap="none" rtlCol="0">
            <a:spAutoFit/>
          </a:bodyPr>
          <a:lstStyle/>
          <a:p>
            <a:r>
              <a:rPr lang="en-US" sz="3600" smtClean="0">
                <a:solidFill>
                  <a:srgbClr val="FF0000"/>
                </a:solidFill>
              </a:rPr>
              <a:t>F</a:t>
            </a:r>
            <a:endParaRPr lang="ru-RU" sz="3600">
              <a:solidFill>
                <a:srgbClr val="FF0000"/>
              </a:solidFill>
            </a:endParaRPr>
          </a:p>
        </p:txBody>
      </p:sp>
      <p:cxnSp>
        <p:nvCxnSpPr>
          <p:cNvPr id="22" name="Прямая соединительная линия 21"/>
          <p:cNvCxnSpPr/>
          <p:nvPr/>
        </p:nvCxnSpPr>
        <p:spPr>
          <a:xfrm>
            <a:off x="1619672" y="2060848"/>
            <a:ext cx="0"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1547664" y="2060848"/>
            <a:ext cx="0" cy="4320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331640" y="2348880"/>
            <a:ext cx="572593" cy="646331"/>
          </a:xfrm>
          <a:prstGeom prst="rect">
            <a:avLst/>
          </a:prstGeom>
        </p:spPr>
        <p:txBody>
          <a:bodyPr wrap="none">
            <a:spAutoFit/>
          </a:bodyPr>
          <a:lstStyle/>
          <a:p>
            <a:r>
              <a:rPr lang="en-US" sz="3600" smtClean="0">
                <a:solidFill>
                  <a:srgbClr val="FF0000"/>
                </a:solidFill>
                <a:sym typeface="Symbol" pitchFamily="18" charset="2"/>
              </a:rPr>
              <a:t></a:t>
            </a:r>
            <a:r>
              <a:rPr lang="en-US" sz="3600" i="1" smtClean="0">
                <a:solidFill>
                  <a:srgbClr val="FF0000"/>
                </a:solidFill>
                <a:cs typeface="Times New Roman" pitchFamily="18" charset="0"/>
                <a:sym typeface="Symbol" pitchFamily="18" charset="2"/>
              </a:rPr>
              <a:t>l</a:t>
            </a:r>
            <a:endParaRPr lang="ru-RU" sz="3600">
              <a:solidFill>
                <a:srgbClr val="FF0000"/>
              </a:solidFill>
            </a:endParaRPr>
          </a:p>
        </p:txBody>
      </p:sp>
      <p:cxnSp>
        <p:nvCxnSpPr>
          <p:cNvPr id="26" name="Прямая со стрелкой 25"/>
          <p:cNvCxnSpPr/>
          <p:nvPr/>
        </p:nvCxnSpPr>
        <p:spPr>
          <a:xfrm>
            <a:off x="1331640" y="2492896"/>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547664" y="2492896"/>
            <a:ext cx="720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1619672" y="2492896"/>
            <a:ext cx="21602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3419872" y="3645024"/>
            <a:ext cx="5076056" cy="1431161"/>
          </a:xfrm>
          <a:prstGeom prst="rect">
            <a:avLst/>
          </a:prstGeom>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a:spAutoFit/>
          </a:bodyPr>
          <a:lstStyle/>
          <a:p>
            <a:pPr algn="ctr" fontAlgn="auto">
              <a:spcBef>
                <a:spcPts val="0"/>
              </a:spcBef>
              <a:spcAft>
                <a:spcPts val="600"/>
              </a:spcAft>
              <a:defRPr/>
            </a:pPr>
            <a:r>
              <a:rPr lang="en-US" smtClean="0">
                <a:solidFill>
                  <a:schemeClr val="accent4">
                    <a:lumMod val="10000"/>
                  </a:schemeClr>
                </a:solidFill>
                <a:sym typeface="Symbol" pitchFamily="18" charset="2"/>
              </a:rPr>
              <a:t>Bragg law: </a:t>
            </a:r>
          </a:p>
          <a:p>
            <a:pPr algn="ctr" fontAlgn="auto">
              <a:spcBef>
                <a:spcPts val="0"/>
              </a:spcBef>
              <a:spcAft>
                <a:spcPts val="600"/>
              </a:spcAft>
              <a:defRPr/>
            </a:pPr>
            <a:r>
              <a:rPr lang="en-US" smtClean="0">
                <a:solidFill>
                  <a:schemeClr val="accent4">
                    <a:lumMod val="10000"/>
                  </a:schemeClr>
                </a:solidFill>
                <a:sym typeface="Symbol" pitchFamily="18" charset="2"/>
              </a:rPr>
              <a:t>2d</a:t>
            </a:r>
            <a:r>
              <a:rPr lang="en-US" baseline="-25000" smtClean="0">
                <a:solidFill>
                  <a:schemeClr val="accent4">
                    <a:lumMod val="10000"/>
                  </a:schemeClr>
                </a:solidFill>
                <a:sym typeface="Symbol" pitchFamily="18" charset="2"/>
              </a:rPr>
              <a:t>hkl</a:t>
            </a:r>
            <a:r>
              <a:rPr lang="en-US" smtClean="0">
                <a:solidFill>
                  <a:schemeClr val="accent4">
                    <a:lumMod val="10000"/>
                  </a:schemeClr>
                </a:solidFill>
                <a:sym typeface="Symbol" pitchFamily="18" charset="2"/>
              </a:rPr>
              <a:t>sin = </a:t>
            </a:r>
          </a:p>
          <a:p>
            <a:pPr algn="ctr" fontAlgn="auto">
              <a:spcBef>
                <a:spcPts val="0"/>
              </a:spcBef>
              <a:spcAft>
                <a:spcPts val="600"/>
              </a:spcAft>
              <a:defRPr/>
            </a:pPr>
            <a:r>
              <a:rPr lang="en-US" smtClean="0">
                <a:solidFill>
                  <a:schemeClr val="accent4">
                    <a:lumMod val="10000"/>
                  </a:schemeClr>
                </a:solidFill>
                <a:sym typeface="Symbol" pitchFamily="18" charset="2"/>
              </a:rPr>
              <a:t>The shift of the peak (the lattice strain):</a:t>
            </a:r>
          </a:p>
          <a:p>
            <a:pPr algn="ctr" fontAlgn="auto">
              <a:spcBef>
                <a:spcPts val="0"/>
              </a:spcBef>
              <a:spcAft>
                <a:spcPts val="600"/>
              </a:spcAft>
              <a:defRPr/>
            </a:pPr>
            <a:r>
              <a:rPr lang="el-GR" smtClean="0">
                <a:solidFill>
                  <a:schemeClr val="accent4">
                    <a:lumMod val="10000"/>
                  </a:schemeClr>
                </a:solidFill>
                <a:sym typeface="Symbol" pitchFamily="18" charset="2"/>
              </a:rPr>
              <a:t>ε</a:t>
            </a:r>
            <a:r>
              <a:rPr lang="ru-RU" smtClean="0">
                <a:solidFill>
                  <a:schemeClr val="accent4">
                    <a:lumMod val="10000"/>
                  </a:schemeClr>
                </a:solidFill>
                <a:sym typeface="Symbol" pitchFamily="18" charset="2"/>
              </a:rPr>
              <a:t> </a:t>
            </a:r>
            <a:r>
              <a:rPr lang="en-US" smtClean="0">
                <a:solidFill>
                  <a:schemeClr val="accent4">
                    <a:lumMod val="10000"/>
                  </a:schemeClr>
                </a:solidFill>
                <a:sym typeface="Symbol" pitchFamily="18" charset="2"/>
              </a:rPr>
              <a:t>= d/d</a:t>
            </a:r>
            <a:r>
              <a:rPr lang="ru-RU" baseline="-25000" smtClean="0">
                <a:solidFill>
                  <a:schemeClr val="accent4">
                    <a:lumMod val="10000"/>
                  </a:schemeClr>
                </a:solidFill>
                <a:sym typeface="Symbol" pitchFamily="18" charset="2"/>
              </a:rPr>
              <a:t>  </a:t>
            </a:r>
            <a:r>
              <a:rPr lang="en-US" smtClean="0">
                <a:solidFill>
                  <a:schemeClr val="accent4">
                    <a:lumMod val="10000"/>
                  </a:schemeClr>
                </a:solidFill>
                <a:sym typeface="Symbol" pitchFamily="18" charset="2"/>
              </a:rPr>
              <a:t>=</a:t>
            </a:r>
            <a:r>
              <a:rPr lang="ru-RU" baseline="-25000" smtClean="0">
                <a:solidFill>
                  <a:schemeClr val="accent4">
                    <a:lumMod val="10000"/>
                  </a:schemeClr>
                </a:solidFill>
                <a:sym typeface="Symbol" pitchFamily="18" charset="2"/>
              </a:rPr>
              <a:t>  </a:t>
            </a:r>
            <a:r>
              <a:rPr lang="ru-RU" smtClean="0">
                <a:solidFill>
                  <a:schemeClr val="accent4">
                    <a:lumMod val="10000"/>
                  </a:schemeClr>
                </a:solidFill>
                <a:sym typeface="Symbol" pitchFamily="18" charset="2"/>
              </a:rPr>
              <a:t>-</a:t>
            </a:r>
            <a:r>
              <a:rPr lang="en-US" smtClean="0">
                <a:solidFill>
                  <a:schemeClr val="accent4">
                    <a:lumMod val="10000"/>
                  </a:schemeClr>
                </a:solidFill>
                <a:sym typeface="Symbol" pitchFamily="18" charset="2"/>
              </a:rPr>
              <a:t>cotan()</a:t>
            </a:r>
            <a:endParaRPr lang="en-US" dirty="0">
              <a:solidFill>
                <a:schemeClr val="accent4">
                  <a:lumMod val="10000"/>
                </a:schemeClr>
              </a:solidFill>
              <a:sym typeface="Symbol" pitchFamily="18" charset="2"/>
            </a:endParaRPr>
          </a:p>
        </p:txBody>
      </p:sp>
      <p:pic>
        <p:nvPicPr>
          <p:cNvPr id="32"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0" fill="hold"/>
                                        <p:tgtEl>
                                          <p:spTgt spid="17"/>
                                        </p:tgtEl>
                                        <p:attrNameLst>
                                          <p:attrName>ppt_w</p:attrName>
                                        </p:attrNameLst>
                                      </p:cBhvr>
                                      <p:tavLst>
                                        <p:tav tm="0">
                                          <p:val>
                                            <p:fltVal val="0"/>
                                          </p:val>
                                        </p:tav>
                                        <p:tav tm="100000">
                                          <p:val>
                                            <p:strVal val="#ppt_w"/>
                                          </p:val>
                                        </p:tav>
                                      </p:tavLst>
                                    </p:anim>
                                    <p:anim calcmode="lin" valueType="num">
                                      <p:cBhvr>
                                        <p:cTn id="8" dur="3000" fill="hold"/>
                                        <p:tgtEl>
                                          <p:spTgt spid="17"/>
                                        </p:tgtEl>
                                        <p:attrNameLst>
                                          <p:attrName>ppt_h</p:attrName>
                                        </p:attrNameLst>
                                      </p:cBhvr>
                                      <p:tavLst>
                                        <p:tav tm="0">
                                          <p:val>
                                            <p:fltVal val="0"/>
                                          </p:val>
                                        </p:tav>
                                        <p:tav tm="100000">
                                          <p:val>
                                            <p:strVal val="#ppt_h"/>
                                          </p:val>
                                        </p:tav>
                                      </p:tavLst>
                                    </p:anim>
                                    <p:animEffect transition="in" filter="fade">
                                      <p:cBhvr>
                                        <p:cTn id="9" dur="3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3" name="Picture 5"/>
          <p:cNvPicPr>
            <a:picLocks noChangeAspect="1" noChangeArrowheads="1"/>
          </p:cNvPicPr>
          <p:nvPr/>
        </p:nvPicPr>
        <p:blipFill>
          <a:blip r:embed="rId2" cstate="print"/>
          <a:srcRect/>
          <a:stretch>
            <a:fillRect/>
          </a:stretch>
        </p:blipFill>
        <p:spPr bwMode="auto">
          <a:xfrm>
            <a:off x="66753" y="476672"/>
            <a:ext cx="3857175" cy="3888432"/>
          </a:xfrm>
          <a:prstGeom prst="rect">
            <a:avLst/>
          </a:prstGeom>
          <a:noFill/>
          <a:ln w="9525">
            <a:noFill/>
            <a:miter lim="800000"/>
            <a:headEnd/>
            <a:tailEnd/>
          </a:ln>
        </p:spPr>
      </p:pic>
      <p:sp>
        <p:nvSpPr>
          <p:cNvPr id="9" name="Прямоугольник 8"/>
          <p:cNvSpPr/>
          <p:nvPr/>
        </p:nvSpPr>
        <p:spPr>
          <a:xfrm>
            <a:off x="2771800" y="0"/>
            <a:ext cx="4032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b="1" dirty="0" smtClean="0"/>
              <a:t>ARES -2 </a:t>
            </a:r>
            <a:r>
              <a:rPr lang="en-US" b="1" smtClean="0"/>
              <a:t>diffractometer (HZG </a:t>
            </a:r>
            <a:r>
              <a:rPr lang="en-US" b="1" dirty="0" smtClean="0"/>
              <a:t>-</a:t>
            </a:r>
            <a:r>
              <a:rPr lang="ru-RU" b="1" dirty="0" smtClean="0"/>
              <a:t>-</a:t>
            </a:r>
            <a:r>
              <a:rPr lang="en-US" b="1" dirty="0" smtClean="0"/>
              <a:t>&gt;</a:t>
            </a:r>
            <a:r>
              <a:rPr lang="ru-RU" b="1" dirty="0" smtClean="0"/>
              <a:t> </a:t>
            </a:r>
            <a:r>
              <a:rPr lang="en-US" b="1" dirty="0" smtClean="0"/>
              <a:t>PNPI)</a:t>
            </a:r>
            <a:endParaRPr lang="en-GB" dirty="0"/>
          </a:p>
        </p:txBody>
      </p:sp>
      <p:sp>
        <p:nvSpPr>
          <p:cNvPr id="10" name="Прямоугольник 9"/>
          <p:cNvSpPr/>
          <p:nvPr/>
        </p:nvSpPr>
        <p:spPr>
          <a:xfrm>
            <a:off x="0" y="4437112"/>
            <a:ext cx="6156176" cy="2350250"/>
          </a:xfrm>
          <a:prstGeom prst="rect">
            <a:avLst/>
          </a:prstGeom>
          <a:solidFill>
            <a:schemeClr val="accent3">
              <a:lumMod val="40000"/>
              <a:lumOff val="60000"/>
            </a:schemeClr>
          </a:solidFill>
        </p:spPr>
        <p:txBody>
          <a:bodyPr wrap="square" lIns="36000" tIns="36000" rIns="36000" bIns="36000">
            <a:spAutoFit/>
          </a:bodyPr>
          <a:lstStyle/>
          <a:p>
            <a:r>
              <a:rPr lang="en-GB" sz="1300" b="1" dirty="0" smtClean="0"/>
              <a:t>Instrument Details:</a:t>
            </a:r>
          </a:p>
          <a:p>
            <a:r>
              <a:rPr lang="en-US" sz="1300" dirty="0" smtClean="0"/>
              <a:t>Location at FRG-1: </a:t>
            </a:r>
            <a:r>
              <a:rPr lang="en-US" sz="1300" dirty="0" err="1" smtClean="0"/>
              <a:t>beamline</a:t>
            </a:r>
            <a:r>
              <a:rPr lang="en-US" sz="1300" dirty="0" smtClean="0"/>
              <a:t> 7; thermal neutron guide (cross section 42x90</a:t>
            </a:r>
          </a:p>
          <a:p>
            <a:r>
              <a:rPr lang="en-US" sz="1300" dirty="0" smtClean="0"/>
              <a:t>mm</a:t>
            </a:r>
            <a:r>
              <a:rPr lang="en-US" sz="1300" baseline="30000" dirty="0" smtClean="0"/>
              <a:t>2</a:t>
            </a:r>
            <a:r>
              <a:rPr lang="en-US" sz="1300" dirty="0" smtClean="0"/>
              <a:t>, </a:t>
            </a:r>
            <a:r>
              <a:rPr lang="en-US" sz="1300" dirty="0" err="1" smtClean="0"/>
              <a:t>supermirrors</a:t>
            </a:r>
            <a:r>
              <a:rPr lang="en-US" sz="1300" dirty="0" smtClean="0"/>
              <a:t> on top and bottom wall)</a:t>
            </a:r>
          </a:p>
          <a:p>
            <a:r>
              <a:rPr lang="en-GB" sz="1300" dirty="0" err="1" smtClean="0"/>
              <a:t>Monochromator</a:t>
            </a:r>
            <a:r>
              <a:rPr lang="en-GB" sz="1300" dirty="0" smtClean="0"/>
              <a:t>: elastically bent perfect Si </a:t>
            </a:r>
            <a:r>
              <a:rPr lang="en-GB" sz="1300" dirty="0" err="1" smtClean="0"/>
              <a:t>monochromator</a:t>
            </a:r>
            <a:r>
              <a:rPr lang="en-GB" sz="1300" dirty="0" smtClean="0"/>
              <a:t>, Si (311), double focus.</a:t>
            </a:r>
          </a:p>
          <a:p>
            <a:r>
              <a:rPr lang="en-US" sz="1300" dirty="0" smtClean="0"/>
              <a:t>Take-off angle: 57° to 120°, continuously selectable</a:t>
            </a:r>
          </a:p>
          <a:p>
            <a:r>
              <a:rPr lang="en-US" sz="1300" dirty="0" smtClean="0"/>
              <a:t>Wavelength: λ = 0.16 - </a:t>
            </a:r>
            <a:r>
              <a:rPr lang="en-US" sz="1300" smtClean="0"/>
              <a:t>0.23 nm</a:t>
            </a:r>
            <a:endParaRPr lang="en-US" sz="1300" dirty="0" smtClean="0"/>
          </a:p>
          <a:p>
            <a:r>
              <a:rPr lang="en-GB" sz="1300" dirty="0" smtClean="0"/>
              <a:t>Flux at sample position: </a:t>
            </a:r>
            <a:r>
              <a:rPr lang="el-GR" sz="1300" dirty="0" smtClean="0"/>
              <a:t>Φ </a:t>
            </a:r>
            <a:r>
              <a:rPr lang="el-GR" sz="1300" smtClean="0"/>
              <a:t>≈ </a:t>
            </a:r>
            <a:r>
              <a:rPr lang="en-US" sz="1300" smtClean="0"/>
              <a:t>3x</a:t>
            </a:r>
            <a:r>
              <a:rPr lang="el-GR" sz="1300" smtClean="0"/>
              <a:t>10</a:t>
            </a:r>
            <a:r>
              <a:rPr lang="el-GR" sz="1300" baseline="30000" smtClean="0"/>
              <a:t>5</a:t>
            </a:r>
            <a:r>
              <a:rPr lang="el-GR" sz="1300" smtClean="0"/>
              <a:t> </a:t>
            </a:r>
            <a:r>
              <a:rPr lang="en-US" sz="1300" smtClean="0"/>
              <a:t>n/cm</a:t>
            </a:r>
            <a:r>
              <a:rPr lang="en-US" sz="1300" baseline="30000" smtClean="0"/>
              <a:t>2</a:t>
            </a:r>
            <a:r>
              <a:rPr lang="en-US" sz="1300" smtClean="0"/>
              <a:t>/s</a:t>
            </a:r>
            <a:endParaRPr lang="en-GB" sz="1300" baseline="30000" dirty="0" smtClean="0"/>
          </a:p>
          <a:p>
            <a:r>
              <a:rPr lang="fr-FR" sz="1300" dirty="0" smtClean="0"/>
              <a:t>Sample movements: x, y, z (range 400 mm), Ω</a:t>
            </a:r>
          </a:p>
          <a:p>
            <a:r>
              <a:rPr lang="en-US" sz="1300" dirty="0" smtClean="0"/>
              <a:t>Detector: </a:t>
            </a:r>
            <a:r>
              <a:rPr lang="en-US" sz="1300" baseline="30000" dirty="0" smtClean="0"/>
              <a:t>3</a:t>
            </a:r>
            <a:r>
              <a:rPr lang="en-US" sz="1300" dirty="0" smtClean="0"/>
              <a:t>He area detector (300 </a:t>
            </a:r>
            <a:r>
              <a:rPr lang="en-US" sz="1300" smtClean="0"/>
              <a:t>mm x </a:t>
            </a:r>
            <a:r>
              <a:rPr lang="en-US" sz="1300" dirty="0" smtClean="0"/>
              <a:t>300 mm)</a:t>
            </a:r>
          </a:p>
          <a:p>
            <a:r>
              <a:rPr lang="en-GB" sz="1300" dirty="0" smtClean="0"/>
              <a:t>Sample environment: </a:t>
            </a:r>
            <a:r>
              <a:rPr lang="en-GB" sz="1300" dirty="0" err="1" smtClean="0"/>
              <a:t>Eulerian</a:t>
            </a:r>
            <a:r>
              <a:rPr lang="en-GB" sz="1300" dirty="0" smtClean="0"/>
              <a:t> cradle (with x, y, z tables), load frame, furnace</a:t>
            </a:r>
          </a:p>
          <a:p>
            <a:r>
              <a:rPr lang="en-US" sz="1300" dirty="0" smtClean="0"/>
              <a:t>Software: PC programs for data reduction and analysis available</a:t>
            </a:r>
            <a:endParaRPr lang="ru-RU" sz="1300" dirty="0"/>
          </a:p>
        </p:txBody>
      </p:sp>
      <p:pic>
        <p:nvPicPr>
          <p:cNvPr id="246787" name="Picture 3"/>
          <p:cNvPicPr>
            <a:picLocks noChangeAspect="1" noChangeArrowheads="1"/>
          </p:cNvPicPr>
          <p:nvPr/>
        </p:nvPicPr>
        <p:blipFill>
          <a:blip r:embed="rId3" cstate="print"/>
          <a:srcRect/>
          <a:stretch>
            <a:fillRect/>
          </a:stretch>
        </p:blipFill>
        <p:spPr bwMode="auto">
          <a:xfrm>
            <a:off x="6112023" y="3861048"/>
            <a:ext cx="3031977" cy="2276872"/>
          </a:xfrm>
          <a:prstGeom prst="rect">
            <a:avLst/>
          </a:prstGeom>
          <a:noFill/>
          <a:ln w="9525">
            <a:noFill/>
            <a:miter lim="800000"/>
            <a:headEnd/>
            <a:tailEnd/>
          </a:ln>
        </p:spPr>
      </p:pic>
      <p:pic>
        <p:nvPicPr>
          <p:cNvPr id="246788" name="Picture 4"/>
          <p:cNvPicPr>
            <a:picLocks noChangeAspect="1" noChangeArrowheads="1"/>
          </p:cNvPicPr>
          <p:nvPr/>
        </p:nvPicPr>
        <p:blipFill>
          <a:blip r:embed="rId4" cstate="print"/>
          <a:srcRect/>
          <a:stretch>
            <a:fillRect/>
          </a:stretch>
        </p:blipFill>
        <p:spPr bwMode="auto">
          <a:xfrm>
            <a:off x="3995935" y="476672"/>
            <a:ext cx="1402773" cy="1440160"/>
          </a:xfrm>
          <a:prstGeom prst="rect">
            <a:avLst/>
          </a:prstGeom>
          <a:noFill/>
          <a:ln w="9525">
            <a:noFill/>
            <a:miter lim="800000"/>
            <a:headEnd/>
            <a:tailEnd/>
          </a:ln>
        </p:spPr>
      </p:pic>
      <p:sp>
        <p:nvSpPr>
          <p:cNvPr id="12" name="Прямоугольник 11"/>
          <p:cNvSpPr/>
          <p:nvPr/>
        </p:nvSpPr>
        <p:spPr>
          <a:xfrm>
            <a:off x="3995936" y="1988840"/>
            <a:ext cx="1800200" cy="523220"/>
          </a:xfrm>
          <a:prstGeom prst="rect">
            <a:avLst/>
          </a:prstGeom>
          <a:solidFill>
            <a:schemeClr val="accent3">
              <a:lumMod val="40000"/>
              <a:lumOff val="60000"/>
            </a:schemeClr>
          </a:solidFill>
        </p:spPr>
        <p:txBody>
          <a:bodyPr wrap="square">
            <a:spAutoFit/>
          </a:bodyPr>
          <a:lstStyle/>
          <a:p>
            <a:r>
              <a:rPr lang="en-US" sz="1400" dirty="0" err="1" smtClean="0"/>
              <a:t>g.v</a:t>
            </a:r>
            <a:r>
              <a:rPr lang="en-US" sz="1400" smtClean="0"/>
              <a:t>. 2.8x2.8x2.8 mm</a:t>
            </a:r>
            <a:r>
              <a:rPr lang="en-US" sz="1400" baseline="30000" smtClean="0"/>
              <a:t>3</a:t>
            </a:r>
            <a:r>
              <a:rPr lang="en-US" sz="1400" smtClean="0"/>
              <a:t> </a:t>
            </a:r>
          </a:p>
          <a:p>
            <a:r>
              <a:rPr lang="en-US" sz="1400" smtClean="0"/>
              <a:t>slits </a:t>
            </a:r>
            <a:r>
              <a:rPr lang="en-US" sz="1400" dirty="0" smtClean="0"/>
              <a:t>at L=90 mm</a:t>
            </a:r>
            <a:endParaRPr lang="ru-RU" sz="1400" dirty="0"/>
          </a:p>
        </p:txBody>
      </p:sp>
      <p:pic>
        <p:nvPicPr>
          <p:cNvPr id="246789" name="Picture 5"/>
          <p:cNvPicPr>
            <a:picLocks noChangeAspect="1" noChangeArrowheads="1"/>
          </p:cNvPicPr>
          <p:nvPr/>
        </p:nvPicPr>
        <p:blipFill>
          <a:blip r:embed="rId5" cstate="print"/>
          <a:srcRect/>
          <a:stretch>
            <a:fillRect/>
          </a:stretch>
        </p:blipFill>
        <p:spPr bwMode="auto">
          <a:xfrm>
            <a:off x="3995936" y="2708920"/>
            <a:ext cx="1770115" cy="157733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24128" y="476672"/>
            <a:ext cx="3224865" cy="34082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92"/>
          <p:cNvPicPr>
            <a:picLocks noChangeAspect="1" noChangeArrowheads="1"/>
          </p:cNvPicPr>
          <p:nvPr/>
        </p:nvPicPr>
        <p:blipFill>
          <a:blip r:embed="rId7"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325768" y="-479412"/>
            <a:ext cx="4089144" cy="8381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2987824" y="404664"/>
            <a:ext cx="1656223" cy="830997"/>
          </a:xfrm>
          <a:prstGeom prst="rect">
            <a:avLst/>
          </a:prstGeom>
          <a:noFill/>
        </p:spPr>
        <p:txBody>
          <a:bodyPr wrap="none" rtlCol="0">
            <a:spAutoFit/>
          </a:bodyPr>
          <a:lstStyle/>
          <a:p>
            <a:r>
              <a:rPr lang="en-US" sz="4800" smtClean="0">
                <a:solidFill>
                  <a:srgbClr val="0070C0"/>
                </a:solidFill>
                <a:latin typeface="Arial" pitchFamily="34" charset="0"/>
                <a:cs typeface="Arial" pitchFamily="34" charset="0"/>
              </a:rPr>
              <a:t>HZG </a:t>
            </a:r>
            <a:endParaRPr lang="ru-RU" sz="4800">
              <a:solidFill>
                <a:srgbClr val="0070C0"/>
              </a:solidFill>
              <a:latin typeface="Arial" pitchFamily="34" charset="0"/>
              <a:cs typeface="Arial" pitchFamily="34" charset="0"/>
            </a:endParaRPr>
          </a:p>
        </p:txBody>
      </p:sp>
      <p:pic>
        <p:nvPicPr>
          <p:cNvPr id="4" name="Picture 92"/>
          <p:cNvPicPr>
            <a:picLocks noChangeAspect="1" noChangeArrowheads="1"/>
          </p:cNvPicPr>
          <p:nvPr/>
        </p:nvPicPr>
        <p:blipFill>
          <a:blip r:embed="rId3" cstate="print"/>
          <a:srcRect/>
          <a:stretch>
            <a:fillRect/>
          </a:stretch>
        </p:blipFill>
        <p:spPr bwMode="auto">
          <a:xfrm>
            <a:off x="8172450" y="6362700"/>
            <a:ext cx="525463"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831</Words>
  <Application>Microsoft Office PowerPoint</Application>
  <PresentationFormat>Экран (4:3)</PresentationFormat>
  <Paragraphs>71</Paragraphs>
  <Slides>15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Tahoma</vt:lpstr>
      <vt:lpstr>Calibri</vt:lpstr>
      <vt:lpstr>Symbol</vt:lpstr>
      <vt:lpstr>Verdana</vt:lpstr>
      <vt:lpstr>Times New Roman</vt:lpstr>
      <vt:lpstr>Buka Bird</vt:lpstr>
      <vt:lpstr>Тема Office</vt:lpstr>
      <vt:lpstr>Слайд 1</vt:lpstr>
      <vt:lpstr>Internal stresses in materials</vt:lpstr>
      <vt:lpstr>Internal stresses in materials</vt:lpstr>
      <vt:lpstr>Internal stresses in materials</vt:lpstr>
      <vt:lpstr>Слайд 5</vt:lpstr>
      <vt:lpstr>Main characteristics of the stress diffractometer</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Sandre</dc:creator>
  <cp:lastModifiedBy>Admin</cp:lastModifiedBy>
  <cp:revision>112</cp:revision>
  <dcterms:created xsi:type="dcterms:W3CDTF">2015-01-18T14:05:37Z</dcterms:created>
  <dcterms:modified xsi:type="dcterms:W3CDTF">2015-02-19T18:01:41Z</dcterms:modified>
</cp:coreProperties>
</file>